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72" r:id="rId6"/>
    <p:sldId id="257" r:id="rId7"/>
    <p:sldId id="258" r:id="rId8"/>
    <p:sldId id="262" r:id="rId9"/>
    <p:sldId id="273" r:id="rId10"/>
    <p:sldId id="268" r:id="rId11"/>
    <p:sldId id="269" r:id="rId12"/>
    <p:sldId id="265" r:id="rId13"/>
    <p:sldId id="264" r:id="rId14"/>
    <p:sldId id="27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9898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5043" autoAdjust="0"/>
  </p:normalViewPr>
  <p:slideViewPr>
    <p:cSldViewPr snapToGrid="0">
      <p:cViewPr>
        <p:scale>
          <a:sx n="63" d="100"/>
          <a:sy n="63" d="100"/>
        </p:scale>
        <p:origin x="804" y="-2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52314A-32DC-4108-9134-A3E312C9591D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8EAFCB8A-160F-4352-B8F0-459389EE6068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CA6AA457-4477-4CF4-B5A7-F5E1B4399380}" type="parTrans" cxnId="{52BEB847-B6E3-4BFC-BF70-84E6F4D58DE9}">
      <dgm:prSet/>
      <dgm:spPr/>
      <dgm:t>
        <a:bodyPr/>
        <a:lstStyle/>
        <a:p>
          <a:endParaRPr lang="en-US"/>
        </a:p>
      </dgm:t>
    </dgm:pt>
    <dgm:pt modelId="{A52F437D-4D49-46C2-AE1C-AA59A19B6ED0}" type="sibTrans" cxnId="{52BEB847-B6E3-4BFC-BF70-84E6F4D58DE9}">
      <dgm:prSet/>
      <dgm:spPr/>
      <dgm:t>
        <a:bodyPr/>
        <a:lstStyle/>
        <a:p>
          <a:endParaRPr lang="en-US"/>
        </a:p>
      </dgm:t>
    </dgm:pt>
    <dgm:pt modelId="{C5477DA4-A1CD-45D0-9080-A600C171662A}">
      <dgm:prSet/>
      <dgm:spPr/>
      <dgm:t>
        <a:bodyPr/>
        <a:lstStyle/>
        <a:p>
          <a:r>
            <a:rPr lang="en-US"/>
            <a:t>Approach to strategy</a:t>
          </a:r>
        </a:p>
      </dgm:t>
    </dgm:pt>
    <dgm:pt modelId="{1F72A05C-4060-4CF0-9692-049E845F788C}" type="parTrans" cxnId="{8289ECE1-CEF8-45C1-B27A-14E6BF8EAB0A}">
      <dgm:prSet/>
      <dgm:spPr/>
      <dgm:t>
        <a:bodyPr/>
        <a:lstStyle/>
        <a:p>
          <a:endParaRPr lang="en-US"/>
        </a:p>
      </dgm:t>
    </dgm:pt>
    <dgm:pt modelId="{8765BF5D-AE7A-4CE0-9146-8F1AEDE5EF4A}" type="sibTrans" cxnId="{8289ECE1-CEF8-45C1-B27A-14E6BF8EAB0A}">
      <dgm:prSet/>
      <dgm:spPr/>
      <dgm:t>
        <a:bodyPr/>
        <a:lstStyle/>
        <a:p>
          <a:endParaRPr lang="en-US"/>
        </a:p>
      </dgm:t>
    </dgm:pt>
    <dgm:pt modelId="{7BB8DE80-D2FB-4848-A340-B1AD35CEBC8E}">
      <dgm:prSet/>
      <dgm:spPr/>
      <dgm:t>
        <a:bodyPr/>
        <a:lstStyle/>
        <a:p>
          <a:r>
            <a:rPr lang="en-US"/>
            <a:t>Approach to Tesla and management </a:t>
          </a:r>
        </a:p>
      </dgm:t>
    </dgm:pt>
    <dgm:pt modelId="{736E13CE-78A1-47AB-A9FD-30B91062688A}" type="parTrans" cxnId="{5CA498B2-746D-4EBE-97EF-256E4ACBD1AA}">
      <dgm:prSet/>
      <dgm:spPr/>
      <dgm:t>
        <a:bodyPr/>
        <a:lstStyle/>
        <a:p>
          <a:endParaRPr lang="en-US"/>
        </a:p>
      </dgm:t>
    </dgm:pt>
    <dgm:pt modelId="{E69D6437-538D-4909-ACC6-C0E5B08D2994}" type="sibTrans" cxnId="{5CA498B2-746D-4EBE-97EF-256E4ACBD1AA}">
      <dgm:prSet/>
      <dgm:spPr/>
      <dgm:t>
        <a:bodyPr/>
        <a:lstStyle/>
        <a:p>
          <a:endParaRPr lang="en-US"/>
        </a:p>
      </dgm:t>
    </dgm:pt>
    <dgm:pt modelId="{AA1B34DF-DA94-4C0B-A395-0C0362128B2C}">
      <dgm:prSet/>
      <dgm:spPr/>
      <dgm:t>
        <a:bodyPr/>
        <a:lstStyle/>
        <a:p>
          <a:r>
            <a:rPr lang="en-US"/>
            <a:t>Group and teamwork </a:t>
          </a:r>
        </a:p>
      </dgm:t>
    </dgm:pt>
    <dgm:pt modelId="{0CC781EB-10D3-408E-8E8A-25DDFD5188F7}" type="parTrans" cxnId="{CE38F7ED-EFEA-4D16-A871-6492EE395652}">
      <dgm:prSet/>
      <dgm:spPr/>
      <dgm:t>
        <a:bodyPr/>
        <a:lstStyle/>
        <a:p>
          <a:endParaRPr lang="en-US"/>
        </a:p>
      </dgm:t>
    </dgm:pt>
    <dgm:pt modelId="{6BD5C238-DF5C-45F7-9257-AEE73BCFBB2B}" type="sibTrans" cxnId="{CE38F7ED-EFEA-4D16-A871-6492EE395652}">
      <dgm:prSet/>
      <dgm:spPr/>
      <dgm:t>
        <a:bodyPr/>
        <a:lstStyle/>
        <a:p>
          <a:endParaRPr lang="en-US"/>
        </a:p>
      </dgm:t>
    </dgm:pt>
    <dgm:pt modelId="{E3EDAF46-9EB7-4DB0-B3D3-DFE996391CD9}">
      <dgm:prSet/>
      <dgm:spPr/>
      <dgm:t>
        <a:bodyPr/>
        <a:lstStyle/>
        <a:p>
          <a:r>
            <a:rPr lang="en-US"/>
            <a:t>Corporate Social responsibility </a:t>
          </a:r>
        </a:p>
      </dgm:t>
    </dgm:pt>
    <dgm:pt modelId="{C3DFB2FB-AE08-4FFF-AB91-34D2BFF940D9}" type="parTrans" cxnId="{55EE8119-4206-4B80-970B-594AB3706E8C}">
      <dgm:prSet/>
      <dgm:spPr/>
      <dgm:t>
        <a:bodyPr/>
        <a:lstStyle/>
        <a:p>
          <a:endParaRPr lang="en-US"/>
        </a:p>
      </dgm:t>
    </dgm:pt>
    <dgm:pt modelId="{BE4984E8-99EF-46EC-A868-33FE7EB54479}" type="sibTrans" cxnId="{55EE8119-4206-4B80-970B-594AB3706E8C}">
      <dgm:prSet/>
      <dgm:spPr/>
      <dgm:t>
        <a:bodyPr/>
        <a:lstStyle/>
        <a:p>
          <a:endParaRPr lang="en-US"/>
        </a:p>
      </dgm:t>
    </dgm:pt>
    <dgm:pt modelId="{727C1086-D8D8-49AD-87B1-309D351A9AC2}" type="pres">
      <dgm:prSet presAssocID="{3E52314A-32DC-4108-9134-A3E312C9591D}" presName="root" presStyleCnt="0">
        <dgm:presLayoutVars>
          <dgm:dir/>
          <dgm:resizeHandles val="exact"/>
        </dgm:presLayoutVars>
      </dgm:prSet>
      <dgm:spPr/>
    </dgm:pt>
    <dgm:pt modelId="{23CEE770-69E1-4910-97EF-B08F83EBE79B}" type="pres">
      <dgm:prSet presAssocID="{8EAFCB8A-160F-4352-B8F0-459389EE6068}" presName="compNode" presStyleCnt="0"/>
      <dgm:spPr/>
    </dgm:pt>
    <dgm:pt modelId="{3A168669-704A-422F-BD6E-C663BC896607}" type="pres">
      <dgm:prSet presAssocID="{8EAFCB8A-160F-4352-B8F0-459389EE606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ke"/>
        </a:ext>
      </dgm:extLst>
    </dgm:pt>
    <dgm:pt modelId="{C8453E94-0E37-4623-BFAA-2620106B67B0}" type="pres">
      <dgm:prSet presAssocID="{8EAFCB8A-160F-4352-B8F0-459389EE6068}" presName="spaceRect" presStyleCnt="0"/>
      <dgm:spPr/>
    </dgm:pt>
    <dgm:pt modelId="{0F69AA53-800E-4CF0-9A05-8BA54E40E0DD}" type="pres">
      <dgm:prSet presAssocID="{8EAFCB8A-160F-4352-B8F0-459389EE6068}" presName="textRect" presStyleLbl="revTx" presStyleIdx="0" presStyleCnt="5">
        <dgm:presLayoutVars>
          <dgm:chMax val="1"/>
          <dgm:chPref val="1"/>
        </dgm:presLayoutVars>
      </dgm:prSet>
      <dgm:spPr/>
    </dgm:pt>
    <dgm:pt modelId="{5A7AF335-1B5C-4557-BAC6-DBBC3E05DED5}" type="pres">
      <dgm:prSet presAssocID="{A52F437D-4D49-46C2-AE1C-AA59A19B6ED0}" presName="sibTrans" presStyleCnt="0"/>
      <dgm:spPr/>
    </dgm:pt>
    <dgm:pt modelId="{61C07178-56E6-41CF-9B31-354EAB8D1B66}" type="pres">
      <dgm:prSet presAssocID="{C5477DA4-A1CD-45D0-9080-A600C171662A}" presName="compNode" presStyleCnt="0"/>
      <dgm:spPr/>
    </dgm:pt>
    <dgm:pt modelId="{0201BDA6-195F-4824-95BE-F7F2C2B507E0}" type="pres">
      <dgm:prSet presAssocID="{C5477DA4-A1CD-45D0-9080-A600C171662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sign"/>
        </a:ext>
      </dgm:extLst>
    </dgm:pt>
    <dgm:pt modelId="{9B9D42CE-E9DD-4E9D-97E2-57C0EA89ED2D}" type="pres">
      <dgm:prSet presAssocID="{C5477DA4-A1CD-45D0-9080-A600C171662A}" presName="spaceRect" presStyleCnt="0"/>
      <dgm:spPr/>
    </dgm:pt>
    <dgm:pt modelId="{C9D329EE-11BD-4FEA-93DB-D436405FF83B}" type="pres">
      <dgm:prSet presAssocID="{C5477DA4-A1CD-45D0-9080-A600C171662A}" presName="textRect" presStyleLbl="revTx" presStyleIdx="1" presStyleCnt="5">
        <dgm:presLayoutVars>
          <dgm:chMax val="1"/>
          <dgm:chPref val="1"/>
        </dgm:presLayoutVars>
      </dgm:prSet>
      <dgm:spPr/>
    </dgm:pt>
    <dgm:pt modelId="{0074E734-BF79-444C-8231-0147D9E1BC3A}" type="pres">
      <dgm:prSet presAssocID="{8765BF5D-AE7A-4CE0-9146-8F1AEDE5EF4A}" presName="sibTrans" presStyleCnt="0"/>
      <dgm:spPr/>
    </dgm:pt>
    <dgm:pt modelId="{340F61A4-47EC-46EE-A61F-07D5E97B7AD1}" type="pres">
      <dgm:prSet presAssocID="{7BB8DE80-D2FB-4848-A340-B1AD35CEBC8E}" presName="compNode" presStyleCnt="0"/>
      <dgm:spPr/>
    </dgm:pt>
    <dgm:pt modelId="{F0ACFC92-491D-471A-9DBC-D148EADC741B}" type="pres">
      <dgm:prSet presAssocID="{7BB8DE80-D2FB-4848-A340-B1AD35CEBC8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orce Management"/>
        </a:ext>
      </dgm:extLst>
    </dgm:pt>
    <dgm:pt modelId="{E9EA35A3-5A02-43D0-A694-DB2FCA4C8DF8}" type="pres">
      <dgm:prSet presAssocID="{7BB8DE80-D2FB-4848-A340-B1AD35CEBC8E}" presName="spaceRect" presStyleCnt="0"/>
      <dgm:spPr/>
    </dgm:pt>
    <dgm:pt modelId="{09CA509E-547C-4696-AB8F-5B68C18E1739}" type="pres">
      <dgm:prSet presAssocID="{7BB8DE80-D2FB-4848-A340-B1AD35CEBC8E}" presName="textRect" presStyleLbl="revTx" presStyleIdx="2" presStyleCnt="5">
        <dgm:presLayoutVars>
          <dgm:chMax val="1"/>
          <dgm:chPref val="1"/>
        </dgm:presLayoutVars>
      </dgm:prSet>
      <dgm:spPr/>
    </dgm:pt>
    <dgm:pt modelId="{C9C342A6-E867-437B-9B39-402CCA027E46}" type="pres">
      <dgm:prSet presAssocID="{E69D6437-538D-4909-ACC6-C0E5B08D2994}" presName="sibTrans" presStyleCnt="0"/>
      <dgm:spPr/>
    </dgm:pt>
    <dgm:pt modelId="{D60757C1-E8D5-48BD-A2CC-C64BB91375D0}" type="pres">
      <dgm:prSet presAssocID="{AA1B34DF-DA94-4C0B-A395-0C0362128B2C}" presName="compNode" presStyleCnt="0"/>
      <dgm:spPr/>
    </dgm:pt>
    <dgm:pt modelId="{B01EA3E2-6E86-46AA-BDEB-6DF12D7D0143}" type="pres">
      <dgm:prSet presAssocID="{AA1B34DF-DA94-4C0B-A395-0C0362128B2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mwork"/>
        </a:ext>
      </dgm:extLst>
    </dgm:pt>
    <dgm:pt modelId="{A5765E00-D759-477F-90E0-A77EB2A603F5}" type="pres">
      <dgm:prSet presAssocID="{AA1B34DF-DA94-4C0B-A395-0C0362128B2C}" presName="spaceRect" presStyleCnt="0"/>
      <dgm:spPr/>
    </dgm:pt>
    <dgm:pt modelId="{1EC4FD76-3002-42AF-A885-1F46B11718AF}" type="pres">
      <dgm:prSet presAssocID="{AA1B34DF-DA94-4C0B-A395-0C0362128B2C}" presName="textRect" presStyleLbl="revTx" presStyleIdx="3" presStyleCnt="5">
        <dgm:presLayoutVars>
          <dgm:chMax val="1"/>
          <dgm:chPref val="1"/>
        </dgm:presLayoutVars>
      </dgm:prSet>
      <dgm:spPr/>
    </dgm:pt>
    <dgm:pt modelId="{C178FF4B-111F-4302-B27E-2E3B6C868D48}" type="pres">
      <dgm:prSet presAssocID="{6BD5C238-DF5C-45F7-9257-AEE73BCFBB2B}" presName="sibTrans" presStyleCnt="0"/>
      <dgm:spPr/>
    </dgm:pt>
    <dgm:pt modelId="{B4E8C5DA-286E-4B2E-AAD8-1CC4A8A6DC6E}" type="pres">
      <dgm:prSet presAssocID="{E3EDAF46-9EB7-4DB0-B3D3-DFE996391CD9}" presName="compNode" presStyleCnt="0"/>
      <dgm:spPr/>
    </dgm:pt>
    <dgm:pt modelId="{AEBB8F02-078A-491E-97BC-837EC6EB55DC}" type="pres">
      <dgm:prSet presAssocID="{E3EDAF46-9EB7-4DB0-B3D3-DFE996391CD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BC922977-F33B-4255-876D-1CD9AD882A50}" type="pres">
      <dgm:prSet presAssocID="{E3EDAF46-9EB7-4DB0-B3D3-DFE996391CD9}" presName="spaceRect" presStyleCnt="0"/>
      <dgm:spPr/>
    </dgm:pt>
    <dgm:pt modelId="{BD15715D-C155-450B-AF3E-E9EBD2282862}" type="pres">
      <dgm:prSet presAssocID="{E3EDAF46-9EB7-4DB0-B3D3-DFE996391CD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5EE8119-4206-4B80-970B-594AB3706E8C}" srcId="{3E52314A-32DC-4108-9134-A3E312C9591D}" destId="{E3EDAF46-9EB7-4DB0-B3D3-DFE996391CD9}" srcOrd="4" destOrd="0" parTransId="{C3DFB2FB-AE08-4FFF-AB91-34D2BFF940D9}" sibTransId="{BE4984E8-99EF-46EC-A868-33FE7EB54479}"/>
    <dgm:cxn modelId="{E086271E-4071-4214-A206-C400A12E6FD1}" type="presOf" srcId="{8EAFCB8A-160F-4352-B8F0-459389EE6068}" destId="{0F69AA53-800E-4CF0-9A05-8BA54E40E0DD}" srcOrd="0" destOrd="0" presId="urn:microsoft.com/office/officeart/2018/2/layout/IconLabelList"/>
    <dgm:cxn modelId="{59A96935-03A3-486C-BFAB-944C7A1C98C1}" type="presOf" srcId="{C5477DA4-A1CD-45D0-9080-A600C171662A}" destId="{C9D329EE-11BD-4FEA-93DB-D436405FF83B}" srcOrd="0" destOrd="0" presId="urn:microsoft.com/office/officeart/2018/2/layout/IconLabelList"/>
    <dgm:cxn modelId="{52BEB847-B6E3-4BFC-BF70-84E6F4D58DE9}" srcId="{3E52314A-32DC-4108-9134-A3E312C9591D}" destId="{8EAFCB8A-160F-4352-B8F0-459389EE6068}" srcOrd="0" destOrd="0" parTransId="{CA6AA457-4477-4CF4-B5A7-F5E1B4399380}" sibTransId="{A52F437D-4D49-46C2-AE1C-AA59A19B6ED0}"/>
    <dgm:cxn modelId="{D42B5988-06E8-4BC4-9FEA-66A362E06250}" type="presOf" srcId="{3E52314A-32DC-4108-9134-A3E312C9591D}" destId="{727C1086-D8D8-49AD-87B1-309D351A9AC2}" srcOrd="0" destOrd="0" presId="urn:microsoft.com/office/officeart/2018/2/layout/IconLabelList"/>
    <dgm:cxn modelId="{05E7A690-DA73-422C-BAC5-A4764FC93C67}" type="presOf" srcId="{E3EDAF46-9EB7-4DB0-B3D3-DFE996391CD9}" destId="{BD15715D-C155-450B-AF3E-E9EBD2282862}" srcOrd="0" destOrd="0" presId="urn:microsoft.com/office/officeart/2018/2/layout/IconLabelList"/>
    <dgm:cxn modelId="{5CA498B2-746D-4EBE-97EF-256E4ACBD1AA}" srcId="{3E52314A-32DC-4108-9134-A3E312C9591D}" destId="{7BB8DE80-D2FB-4848-A340-B1AD35CEBC8E}" srcOrd="2" destOrd="0" parTransId="{736E13CE-78A1-47AB-A9FD-30B91062688A}" sibTransId="{E69D6437-538D-4909-ACC6-C0E5B08D2994}"/>
    <dgm:cxn modelId="{C65504CD-F0BC-4AD8-A945-B66BC6152571}" type="presOf" srcId="{AA1B34DF-DA94-4C0B-A395-0C0362128B2C}" destId="{1EC4FD76-3002-42AF-A885-1F46B11718AF}" srcOrd="0" destOrd="0" presId="urn:microsoft.com/office/officeart/2018/2/layout/IconLabelList"/>
    <dgm:cxn modelId="{46D1F7DC-2DAE-49DC-BD09-2DC0937D6B20}" type="presOf" srcId="{7BB8DE80-D2FB-4848-A340-B1AD35CEBC8E}" destId="{09CA509E-547C-4696-AB8F-5B68C18E1739}" srcOrd="0" destOrd="0" presId="urn:microsoft.com/office/officeart/2018/2/layout/IconLabelList"/>
    <dgm:cxn modelId="{8289ECE1-CEF8-45C1-B27A-14E6BF8EAB0A}" srcId="{3E52314A-32DC-4108-9134-A3E312C9591D}" destId="{C5477DA4-A1CD-45D0-9080-A600C171662A}" srcOrd="1" destOrd="0" parTransId="{1F72A05C-4060-4CF0-9692-049E845F788C}" sibTransId="{8765BF5D-AE7A-4CE0-9146-8F1AEDE5EF4A}"/>
    <dgm:cxn modelId="{CE38F7ED-EFEA-4D16-A871-6492EE395652}" srcId="{3E52314A-32DC-4108-9134-A3E312C9591D}" destId="{AA1B34DF-DA94-4C0B-A395-0C0362128B2C}" srcOrd="3" destOrd="0" parTransId="{0CC781EB-10D3-408E-8E8A-25DDFD5188F7}" sibTransId="{6BD5C238-DF5C-45F7-9257-AEE73BCFBB2B}"/>
    <dgm:cxn modelId="{5872366F-3D57-432D-ABA7-3843B675ABC6}" type="presParOf" srcId="{727C1086-D8D8-49AD-87B1-309D351A9AC2}" destId="{23CEE770-69E1-4910-97EF-B08F83EBE79B}" srcOrd="0" destOrd="0" presId="urn:microsoft.com/office/officeart/2018/2/layout/IconLabelList"/>
    <dgm:cxn modelId="{2CDB249B-814E-453E-99E6-ECE687C47CF8}" type="presParOf" srcId="{23CEE770-69E1-4910-97EF-B08F83EBE79B}" destId="{3A168669-704A-422F-BD6E-C663BC896607}" srcOrd="0" destOrd="0" presId="urn:microsoft.com/office/officeart/2018/2/layout/IconLabelList"/>
    <dgm:cxn modelId="{E34E634E-80CB-49A0-9E66-DFB4D297F44D}" type="presParOf" srcId="{23CEE770-69E1-4910-97EF-B08F83EBE79B}" destId="{C8453E94-0E37-4623-BFAA-2620106B67B0}" srcOrd="1" destOrd="0" presId="urn:microsoft.com/office/officeart/2018/2/layout/IconLabelList"/>
    <dgm:cxn modelId="{44B414EC-FB2E-4423-B746-63591C04A7CE}" type="presParOf" srcId="{23CEE770-69E1-4910-97EF-B08F83EBE79B}" destId="{0F69AA53-800E-4CF0-9A05-8BA54E40E0DD}" srcOrd="2" destOrd="0" presId="urn:microsoft.com/office/officeart/2018/2/layout/IconLabelList"/>
    <dgm:cxn modelId="{ABBD53E2-5953-4FB1-BCAB-37C3E8A8953E}" type="presParOf" srcId="{727C1086-D8D8-49AD-87B1-309D351A9AC2}" destId="{5A7AF335-1B5C-4557-BAC6-DBBC3E05DED5}" srcOrd="1" destOrd="0" presId="urn:microsoft.com/office/officeart/2018/2/layout/IconLabelList"/>
    <dgm:cxn modelId="{F0520AC2-3FDF-4DB4-AEF2-0AA1EA0606F0}" type="presParOf" srcId="{727C1086-D8D8-49AD-87B1-309D351A9AC2}" destId="{61C07178-56E6-41CF-9B31-354EAB8D1B66}" srcOrd="2" destOrd="0" presId="urn:microsoft.com/office/officeart/2018/2/layout/IconLabelList"/>
    <dgm:cxn modelId="{0595CAA3-A997-464C-96B5-D5B3E854D29B}" type="presParOf" srcId="{61C07178-56E6-41CF-9B31-354EAB8D1B66}" destId="{0201BDA6-195F-4824-95BE-F7F2C2B507E0}" srcOrd="0" destOrd="0" presId="urn:microsoft.com/office/officeart/2018/2/layout/IconLabelList"/>
    <dgm:cxn modelId="{7E2E1BD1-4ADD-422A-BD7D-6F8AEEE80AF8}" type="presParOf" srcId="{61C07178-56E6-41CF-9B31-354EAB8D1B66}" destId="{9B9D42CE-E9DD-4E9D-97E2-57C0EA89ED2D}" srcOrd="1" destOrd="0" presId="urn:microsoft.com/office/officeart/2018/2/layout/IconLabelList"/>
    <dgm:cxn modelId="{CF78F8D8-68F9-41C0-A92F-8AB28E51C7C2}" type="presParOf" srcId="{61C07178-56E6-41CF-9B31-354EAB8D1B66}" destId="{C9D329EE-11BD-4FEA-93DB-D436405FF83B}" srcOrd="2" destOrd="0" presId="urn:microsoft.com/office/officeart/2018/2/layout/IconLabelList"/>
    <dgm:cxn modelId="{A2A45F00-7F76-4947-A039-93EBE836489D}" type="presParOf" srcId="{727C1086-D8D8-49AD-87B1-309D351A9AC2}" destId="{0074E734-BF79-444C-8231-0147D9E1BC3A}" srcOrd="3" destOrd="0" presId="urn:microsoft.com/office/officeart/2018/2/layout/IconLabelList"/>
    <dgm:cxn modelId="{DC2C66C3-1B5B-4BEC-BC84-7DAE48DF411E}" type="presParOf" srcId="{727C1086-D8D8-49AD-87B1-309D351A9AC2}" destId="{340F61A4-47EC-46EE-A61F-07D5E97B7AD1}" srcOrd="4" destOrd="0" presId="urn:microsoft.com/office/officeart/2018/2/layout/IconLabelList"/>
    <dgm:cxn modelId="{4E56E632-7366-4CC1-87AB-C3CD49FA9F1F}" type="presParOf" srcId="{340F61A4-47EC-46EE-A61F-07D5E97B7AD1}" destId="{F0ACFC92-491D-471A-9DBC-D148EADC741B}" srcOrd="0" destOrd="0" presId="urn:microsoft.com/office/officeart/2018/2/layout/IconLabelList"/>
    <dgm:cxn modelId="{C716EDDD-ABB5-4FB8-9DA7-36402341D2BF}" type="presParOf" srcId="{340F61A4-47EC-46EE-A61F-07D5E97B7AD1}" destId="{E9EA35A3-5A02-43D0-A694-DB2FCA4C8DF8}" srcOrd="1" destOrd="0" presId="urn:microsoft.com/office/officeart/2018/2/layout/IconLabelList"/>
    <dgm:cxn modelId="{567E9E13-0AB5-421F-85D3-D78DD74C5644}" type="presParOf" srcId="{340F61A4-47EC-46EE-A61F-07D5E97B7AD1}" destId="{09CA509E-547C-4696-AB8F-5B68C18E1739}" srcOrd="2" destOrd="0" presId="urn:microsoft.com/office/officeart/2018/2/layout/IconLabelList"/>
    <dgm:cxn modelId="{965CEBF3-4293-4D71-92B5-3760BDB48707}" type="presParOf" srcId="{727C1086-D8D8-49AD-87B1-309D351A9AC2}" destId="{C9C342A6-E867-437B-9B39-402CCA027E46}" srcOrd="5" destOrd="0" presId="urn:microsoft.com/office/officeart/2018/2/layout/IconLabelList"/>
    <dgm:cxn modelId="{D3C5946D-BC59-40BA-8216-85405CDA86D6}" type="presParOf" srcId="{727C1086-D8D8-49AD-87B1-309D351A9AC2}" destId="{D60757C1-E8D5-48BD-A2CC-C64BB91375D0}" srcOrd="6" destOrd="0" presId="urn:microsoft.com/office/officeart/2018/2/layout/IconLabelList"/>
    <dgm:cxn modelId="{408FAB25-3A56-4CE0-9FDD-11364774E4FC}" type="presParOf" srcId="{D60757C1-E8D5-48BD-A2CC-C64BB91375D0}" destId="{B01EA3E2-6E86-46AA-BDEB-6DF12D7D0143}" srcOrd="0" destOrd="0" presId="urn:microsoft.com/office/officeart/2018/2/layout/IconLabelList"/>
    <dgm:cxn modelId="{35B92C3B-EB9C-4F99-B1D5-7C9CEBDAF9AA}" type="presParOf" srcId="{D60757C1-E8D5-48BD-A2CC-C64BB91375D0}" destId="{A5765E00-D759-477F-90E0-A77EB2A603F5}" srcOrd="1" destOrd="0" presId="urn:microsoft.com/office/officeart/2018/2/layout/IconLabelList"/>
    <dgm:cxn modelId="{70F0269D-B1FB-4D41-B53C-864ABB7F5CD9}" type="presParOf" srcId="{D60757C1-E8D5-48BD-A2CC-C64BB91375D0}" destId="{1EC4FD76-3002-42AF-A885-1F46B11718AF}" srcOrd="2" destOrd="0" presId="urn:microsoft.com/office/officeart/2018/2/layout/IconLabelList"/>
    <dgm:cxn modelId="{A985C37F-BD7B-40B7-90DC-E025E3DACB08}" type="presParOf" srcId="{727C1086-D8D8-49AD-87B1-309D351A9AC2}" destId="{C178FF4B-111F-4302-B27E-2E3B6C868D48}" srcOrd="7" destOrd="0" presId="urn:microsoft.com/office/officeart/2018/2/layout/IconLabelList"/>
    <dgm:cxn modelId="{4076FD09-FDFF-43AE-B164-D235A538CD6D}" type="presParOf" srcId="{727C1086-D8D8-49AD-87B1-309D351A9AC2}" destId="{B4E8C5DA-286E-4B2E-AAD8-1CC4A8A6DC6E}" srcOrd="8" destOrd="0" presId="urn:microsoft.com/office/officeart/2018/2/layout/IconLabelList"/>
    <dgm:cxn modelId="{5DDFA5B1-5E19-47FE-A933-5297EFCDFF2B}" type="presParOf" srcId="{B4E8C5DA-286E-4B2E-AAD8-1CC4A8A6DC6E}" destId="{AEBB8F02-078A-491E-97BC-837EC6EB55DC}" srcOrd="0" destOrd="0" presId="urn:microsoft.com/office/officeart/2018/2/layout/IconLabelList"/>
    <dgm:cxn modelId="{326CFE91-7A56-4DAF-817B-9393889D6C6F}" type="presParOf" srcId="{B4E8C5DA-286E-4B2E-AAD8-1CC4A8A6DC6E}" destId="{BC922977-F33B-4255-876D-1CD9AD882A50}" srcOrd="1" destOrd="0" presId="urn:microsoft.com/office/officeart/2018/2/layout/IconLabelList"/>
    <dgm:cxn modelId="{8E873126-AC97-4A70-9B18-98C95AE99832}" type="presParOf" srcId="{B4E8C5DA-286E-4B2E-AAD8-1CC4A8A6DC6E}" destId="{BD15715D-C155-450B-AF3E-E9EBD228286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168669-704A-422F-BD6E-C663BC896607}">
      <dsp:nvSpPr>
        <dsp:cNvPr id="0" name=""/>
        <dsp:cNvSpPr/>
      </dsp:nvSpPr>
      <dsp:spPr>
        <a:xfrm>
          <a:off x="622800" y="972397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69AA53-800E-4CF0-9A05-8BA54E40E0DD}">
      <dsp:nvSpPr>
        <dsp:cNvPr id="0" name=""/>
        <dsp:cNvSpPr/>
      </dsp:nvSpPr>
      <dsp:spPr>
        <a:xfrm>
          <a:off x="127800" y="205251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Introduction</a:t>
          </a:r>
        </a:p>
      </dsp:txBody>
      <dsp:txXfrm>
        <a:off x="127800" y="2052514"/>
        <a:ext cx="1800000" cy="720000"/>
      </dsp:txXfrm>
    </dsp:sp>
    <dsp:sp modelId="{0201BDA6-195F-4824-95BE-F7F2C2B507E0}">
      <dsp:nvSpPr>
        <dsp:cNvPr id="0" name=""/>
        <dsp:cNvSpPr/>
      </dsp:nvSpPr>
      <dsp:spPr>
        <a:xfrm>
          <a:off x="2737800" y="972397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D329EE-11BD-4FEA-93DB-D436405FF83B}">
      <dsp:nvSpPr>
        <dsp:cNvPr id="0" name=""/>
        <dsp:cNvSpPr/>
      </dsp:nvSpPr>
      <dsp:spPr>
        <a:xfrm>
          <a:off x="2242800" y="205251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Approach to strategy</a:t>
          </a:r>
        </a:p>
      </dsp:txBody>
      <dsp:txXfrm>
        <a:off x="2242800" y="2052514"/>
        <a:ext cx="1800000" cy="720000"/>
      </dsp:txXfrm>
    </dsp:sp>
    <dsp:sp modelId="{F0ACFC92-491D-471A-9DBC-D148EADC741B}">
      <dsp:nvSpPr>
        <dsp:cNvPr id="0" name=""/>
        <dsp:cNvSpPr/>
      </dsp:nvSpPr>
      <dsp:spPr>
        <a:xfrm>
          <a:off x="4852800" y="972397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CA509E-547C-4696-AB8F-5B68C18E1739}">
      <dsp:nvSpPr>
        <dsp:cNvPr id="0" name=""/>
        <dsp:cNvSpPr/>
      </dsp:nvSpPr>
      <dsp:spPr>
        <a:xfrm>
          <a:off x="4357800" y="205251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Approach to Tesla and management </a:t>
          </a:r>
        </a:p>
      </dsp:txBody>
      <dsp:txXfrm>
        <a:off x="4357800" y="2052514"/>
        <a:ext cx="1800000" cy="720000"/>
      </dsp:txXfrm>
    </dsp:sp>
    <dsp:sp modelId="{B01EA3E2-6E86-46AA-BDEB-6DF12D7D0143}">
      <dsp:nvSpPr>
        <dsp:cNvPr id="0" name=""/>
        <dsp:cNvSpPr/>
      </dsp:nvSpPr>
      <dsp:spPr>
        <a:xfrm>
          <a:off x="6967800" y="972397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C4FD76-3002-42AF-A885-1F46B11718AF}">
      <dsp:nvSpPr>
        <dsp:cNvPr id="0" name=""/>
        <dsp:cNvSpPr/>
      </dsp:nvSpPr>
      <dsp:spPr>
        <a:xfrm>
          <a:off x="6472800" y="205251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Group and teamwork </a:t>
          </a:r>
        </a:p>
      </dsp:txBody>
      <dsp:txXfrm>
        <a:off x="6472800" y="2052514"/>
        <a:ext cx="1800000" cy="720000"/>
      </dsp:txXfrm>
    </dsp:sp>
    <dsp:sp modelId="{AEBB8F02-078A-491E-97BC-837EC6EB55DC}">
      <dsp:nvSpPr>
        <dsp:cNvPr id="0" name=""/>
        <dsp:cNvSpPr/>
      </dsp:nvSpPr>
      <dsp:spPr>
        <a:xfrm>
          <a:off x="9082800" y="972397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15715D-C155-450B-AF3E-E9EBD2282862}">
      <dsp:nvSpPr>
        <dsp:cNvPr id="0" name=""/>
        <dsp:cNvSpPr/>
      </dsp:nvSpPr>
      <dsp:spPr>
        <a:xfrm>
          <a:off x="8587800" y="205251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Corporate Social responsibility </a:t>
          </a:r>
        </a:p>
      </dsp:txBody>
      <dsp:txXfrm>
        <a:off x="8587800" y="2052514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7F456E-01A6-4013-ACA5-F5492591A2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4983A3-9B9B-4D61-97C9-B9E239A315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F32FC-4BD9-442A-A8C6-51598C909FE3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EABE74-7A97-4D17-8390-42ADD25C33C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C1DBD-1052-425E-BF3C-983304BED5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EEFA9E-C190-4F5C-8394-BD5F1CD55C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8019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6371FA-A98D-41E8-93F4-09945841298A}" type="datetimeFigureOut">
              <a:rPr lang="en-US" smtClean="0"/>
              <a:t>1/13/2023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89C57-55D7-40A4-A101-E74FAC7A092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9902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click speaker icon for audio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0215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Please click speaker icon for audio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9926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Please click speaker icon for audio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07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Schreiber, B. A. (2013, October 7).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Tesla, Inc. | History, Cars, Elon Musk, &amp; Facts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Encyclopedia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Britannica. https://www.britannica.com/topic/Tesla-Motors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Please click speaker icon for audio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6325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Please click speaker icon for audio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07670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 err="1">
                <a:effectLst/>
                <a:latin typeface="Times New Roman" panose="02020603050405020304" pitchFamily="18" charset="0"/>
              </a:rPr>
              <a:t>Cuofano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?, W. I. G. (2022, November 21). </a:t>
            </a:r>
            <a:r>
              <a:rPr lang="en-GB" sz="1200" i="1" dirty="0">
                <a:effectLst/>
                <a:latin typeface="Times New Roman" panose="02020603050405020304" pitchFamily="18" charset="0"/>
              </a:rPr>
              <a:t>Tesla Mission Statement and Vision Statement Analysis 2022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200" dirty="0" err="1">
                <a:effectLst/>
                <a:latin typeface="Times New Roman" panose="02020603050405020304" pitchFamily="18" charset="0"/>
              </a:rPr>
              <a:t>FourWeekMBA</a:t>
            </a:r>
            <a:r>
              <a:rPr lang="en-GB" sz="1200" dirty="0">
                <a:effectLst/>
                <a:latin typeface="Times New Roman" panose="02020603050405020304" pitchFamily="18" charset="0"/>
              </a:rPr>
              <a:t>. https://fourweekmba.com/tesla-vision-statement-mission-statement/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12837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Gupta, S. K. (2022, August 2).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Tesla SWOT Analysis (2022)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Business Strategy Hub. https://bstrategyhub.com/tesla-swot-analysis/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Please click speaker icon for audio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59047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i="1" dirty="0">
                <a:effectLst/>
                <a:latin typeface="Times New Roman" panose="02020603050405020304" pitchFamily="18" charset="0"/>
              </a:rPr>
              <a:t>What is the Elon Musk leadership style (and should you use it)?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(n.d.). https://www.fingerprintforsuccess.com/blog/elon-musk-leadership-style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/>
              <a:t>Please click speaker icon for audio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35205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Nguyen Le, T. (2022, January 19).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Inside Tesla company culture: Innovative and propelling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https://blog.grovehr.com/tesla-company-culture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Please click speaker icon for audio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82612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i="1" dirty="0">
                <a:effectLst/>
                <a:latin typeface="Times New Roman" panose="02020603050405020304" pitchFamily="18" charset="0"/>
              </a:rPr>
              <a:t>What is corporate social responsibility (CSR)?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 (2022, November 8). BDC.ca. https://www.bdc.ca/en/articles-tools/entrepreneur-toolkit/templates-business-guides/glossary/corporate-social-responsibility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Please click speaker icon for audio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96009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Please click speaker icon for audio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31256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anchor="b">
            <a:noAutofit/>
          </a:bodyPr>
          <a:lstStyle>
            <a:lvl1pPr algn="l">
              <a:defRPr sz="3600" spc="1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826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500" y="1020445"/>
            <a:ext cx="2895600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0" y="2924175"/>
            <a:ext cx="2895600" cy="2519363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2pPr>
            <a:lvl3pPr marL="9144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3pPr>
            <a:lvl4pPr marL="13716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4pPr>
            <a:lvl5pPr marL="1828800" indent="0">
              <a:lnSpc>
                <a:spcPct val="150000"/>
              </a:lnSpc>
              <a:buNone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124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11EBF9-6826-475B-8079-C11128991BA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219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726A3-DF54-47D2-8C3A-34FD43A19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3800" y="6356350"/>
            <a:ext cx="3479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D125A-4493-4967-9146-841D0EF3B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7A1CF8B-3479-49A3-A30E-2F2ECE962075}"/>
              </a:ext>
            </a:extLst>
          </p:cNvPr>
          <p:cNvGrpSpPr/>
          <p:nvPr userDrawn="1"/>
        </p:nvGrpSpPr>
        <p:grpSpPr>
          <a:xfrm>
            <a:off x="6953250" y="-25401"/>
            <a:ext cx="5238750" cy="6902451"/>
            <a:chOff x="6953250" y="-25401"/>
            <a:chExt cx="5238750" cy="690245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FBD260-5143-4B12-B9F8-33E48D548909}"/>
                </a:ext>
              </a:extLst>
            </p:cNvPr>
            <p:cNvCxnSpPr/>
            <p:nvPr userDrawn="1"/>
          </p:nvCxnSpPr>
          <p:spPr>
            <a:xfrm>
              <a:off x="9096375" y="1497012"/>
              <a:ext cx="309562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87F08D6-2CA7-4A5A-BE34-07113DCA535D}"/>
                </a:ext>
              </a:extLst>
            </p:cNvPr>
            <p:cNvCxnSpPr/>
            <p:nvPr userDrawn="1"/>
          </p:nvCxnSpPr>
          <p:spPr>
            <a:xfrm flipH="1">
              <a:off x="6953250" y="-25401"/>
              <a:ext cx="3790950" cy="690245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49735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148840"/>
            <a:ext cx="4179570" cy="1715531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1350" y="3962003"/>
            <a:ext cx="4179570" cy="365125"/>
          </a:xfrm>
        </p:spPr>
        <p:txBody>
          <a:bodyPr>
            <a:normAutofit/>
          </a:bodyPr>
          <a:lstStyle>
            <a:lvl1pPr marL="0" indent="0" algn="l"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5123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111608"/>
            <a:ext cx="10515600" cy="3744912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277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C3975522-461E-4D79-B5B9-BF9471B54688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838200" y="2111381"/>
            <a:ext cx="10515600" cy="3744913"/>
          </a:xfrm>
        </p:spPr>
        <p:txBody>
          <a:bodyPr/>
          <a:lstStyle/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0680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657724" y="2809875"/>
            <a:ext cx="6696075" cy="1909763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104828DA-5EC5-4A00-9A7B-CD9668EF24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7725" y="5028803"/>
            <a:ext cx="6696074" cy="365125"/>
          </a:xfrm>
        </p:spPr>
        <p:txBody>
          <a:bodyPr anchor="b">
            <a:normAutofit/>
          </a:bodyPr>
          <a:lstStyle>
            <a:lvl1pPr marL="0" indent="0" algn="l">
              <a:buNone/>
              <a:defRPr sz="16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303E9A-96BC-4283-A6E1-5948AEB119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76774" y="6356350"/>
            <a:ext cx="169545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A19C49-052B-4D3E-B227-1D787463C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3699" y="6356350"/>
            <a:ext cx="2543175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5E724A-95F0-41B6-A77E-EDD067272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58350" y="6356350"/>
            <a:ext cx="1695450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3065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28568" y="5084524"/>
            <a:ext cx="2317707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578300" y="5084524"/>
            <a:ext cx="233081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pPr lvl="1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068964" y="5084524"/>
            <a:ext cx="2317707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488845" y="5084524"/>
            <a:ext cx="231770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C911F2-9041-416A-B83C-F23B354E0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334250" y="0"/>
            <a:ext cx="4857750" cy="1724025"/>
            <a:chOff x="7334250" y="0"/>
            <a:chExt cx="4857750" cy="1724025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E4B72DA-52CB-4D39-A342-8857B4D959B2}"/>
                </a:ext>
              </a:extLst>
            </p:cNvPr>
            <p:cNvCxnSpPr/>
            <p:nvPr userDrawn="1"/>
          </p:nvCxnSpPr>
          <p:spPr>
            <a:xfrm flipH="1" flipV="1">
              <a:off x="7334250" y="0"/>
              <a:ext cx="485775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1D9BCDA-DFB7-41A4-A7C7-CEE86CEDCBE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1487150" y="0"/>
              <a:ext cx="704850" cy="17240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512278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187AAB93-862D-455E-9E73-3D0DAEFDED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473953"/>
            <a:ext cx="12192000" cy="5621336"/>
            <a:chOff x="0" y="473953"/>
            <a:chExt cx="12192000" cy="5621336"/>
          </a:xfrm>
        </p:grpSpPr>
        <p:pic>
          <p:nvPicPr>
            <p:cNvPr id="13" name="Graphic 12">
              <a:extLst>
                <a:ext uri="{FF2B5EF4-FFF2-40B4-BE49-F238E27FC236}">
                  <a16:creationId xmlns:a16="http://schemas.microsoft.com/office/drawing/2014/main" id="{B0DFD584-E5CF-41EF-B51E-679CE22DDF9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0" y="473953"/>
              <a:ext cx="2057400" cy="1647825"/>
            </a:xfrm>
            <a:prstGeom prst="rect">
              <a:avLst/>
            </a:prstGeom>
          </p:spPr>
        </p:pic>
        <p:pic>
          <p:nvPicPr>
            <p:cNvPr id="14" name="Graphic 13">
              <a:extLst>
                <a:ext uri="{FF2B5EF4-FFF2-40B4-BE49-F238E27FC236}">
                  <a16:creationId xmlns:a16="http://schemas.microsoft.com/office/drawing/2014/main" id="{E5C02DDF-25A6-42C7-9525-F279CE2095C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11049000" y="5180889"/>
              <a:ext cx="1143000" cy="914400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Font typeface="Arial" panose="020B0604020202020204" pitchFamily="34" charset="0"/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500168" y="3809747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49262" y="3809747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32" name="Picture Placeholder 10">
            <a:extLst>
              <a:ext uri="{FF2B5EF4-FFF2-40B4-BE49-F238E27FC236}">
                <a16:creationId xmlns:a16="http://schemas.microsoft.com/office/drawing/2014/main" id="{1938DB4D-239F-4E8E-8802-0470B0131189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665558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355" y="3654378"/>
            <a:ext cx="2105135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095999" y="3809747"/>
            <a:ext cx="2299855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4480" y="3809747"/>
            <a:ext cx="184412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500168" y="5668583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849262" y="5668583"/>
            <a:ext cx="18288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33" name="Picture Placeholder 10">
            <a:extLst>
              <a:ext uri="{FF2B5EF4-FFF2-40B4-BE49-F238E27FC236}">
                <a16:creationId xmlns:a16="http://schemas.microsoft.com/office/drawing/2014/main" id="{E029C5CA-EDDA-4BF9-9051-8B09E98EE1E2}"/>
              </a:ext>
            </a:extLst>
          </p:cNvPr>
          <p:cNvSpPr>
            <a:spLocks noGrp="1"/>
          </p:cNvSpPr>
          <p:nvPr>
            <p:ph type="pic" sz="quarter" idx="38"/>
          </p:nvPr>
        </p:nvSpPr>
        <p:spPr>
          <a:xfrm>
            <a:off x="665558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339926" y="5668583"/>
            <a:ext cx="1813474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900">
                <a:solidFill>
                  <a:sysClr val="windowText" lastClr="000000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744480" y="5668583"/>
            <a:ext cx="1844126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1206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E786F69D-D4FA-4075-A7EC-8D31A184F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590800" cy="1027906"/>
            <a:chOff x="0" y="0"/>
            <a:chExt cx="2590800" cy="102790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6988B2D-0240-4256-8268-4B9FF1E72363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0"/>
              <a:ext cx="259080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8EEAAE1-3D04-41C3-B2D2-B3BEF34C3B27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704850" cy="102790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11375"/>
            <a:ext cx="10515600" cy="3744913"/>
          </a:xfrm>
        </p:spPr>
        <p:txBody>
          <a:bodyPr/>
          <a:lstStyle/>
          <a:p>
            <a:r>
              <a:rPr lang="en-US"/>
              <a:t>Click icon to add SmartArt graphic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115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66074" y="1507772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2131" y="2584097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38556" y="3660422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922756" y="4736748"/>
            <a:ext cx="2141764" cy="514350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6" y="1613528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 dirty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9" y="2682564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8" y="3755394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80" y="4824430"/>
            <a:ext cx="5102680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9143" y="6356350"/>
            <a:ext cx="377598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52594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4519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2368EF4-1233-48C7-8DB5-75844BFCD5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238376" cy="3105150"/>
            <a:chOff x="0" y="0"/>
            <a:chExt cx="2238376" cy="310515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63D7850-C2A6-43CE-BBE4-8E81A0A593BF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1238250" cy="3105150"/>
            </a:xfrm>
            <a:prstGeom prst="line">
              <a:avLst/>
            </a:prstGeom>
            <a:ln w="31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EBAD3E03-2E3B-440C-9105-6F9D33006D66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2238376" cy="24765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11889671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74AA03A-263D-4B5F-B05B-7D6923A9A4D3}"/>
              </a:ext>
            </a:extLst>
          </p:cNvPr>
          <p:cNvGrpSpPr/>
          <p:nvPr userDrawn="1"/>
        </p:nvGrpSpPr>
        <p:grpSpPr>
          <a:xfrm>
            <a:off x="0" y="0"/>
            <a:ext cx="4762501" cy="5186363"/>
            <a:chOff x="0" y="0"/>
            <a:chExt cx="4762501" cy="5186363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87F08D6-2CA7-4A5A-BE34-07113DCA535D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0" y="876300"/>
              <a:ext cx="4762500" cy="16287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768C87F-B9C3-4DFF-8454-F3F52CE4346B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2638425" y="0"/>
              <a:ext cx="2124076" cy="51863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7805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1371997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114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06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1" r:id="rId4"/>
    <p:sldLayoutId id="2147483666" r:id="rId5"/>
    <p:sldLayoutId id="2147483667" r:id="rId6"/>
    <p:sldLayoutId id="2147483654" r:id="rId7"/>
    <p:sldLayoutId id="2147483663" r:id="rId8"/>
    <p:sldLayoutId id="2147483662" r:id="rId9"/>
    <p:sldLayoutId id="2147483668" r:id="rId10"/>
    <p:sldLayoutId id="2147483652" r:id="rId11"/>
    <p:sldLayoutId id="2147483653" r:id="rId12"/>
    <p:sldLayoutId id="2147483660" r:id="rId13"/>
    <p:sldLayoutId id="2147483664" r:id="rId14"/>
    <p:sldLayoutId id="2147483665" r:id="rId1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20.jpe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9.jpe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5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7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7.png"/><Relationship Id="rId5" Type="http://schemas.openxmlformats.org/officeDocument/2006/relationships/image" Target="../media/image31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7.pn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7.png"/><Relationship Id="rId5" Type="http://schemas.openxmlformats.org/officeDocument/2006/relationships/image" Target="../media/image33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7.png"/><Relationship Id="rId5" Type="http://schemas.openxmlformats.org/officeDocument/2006/relationships/image" Target="../media/image34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7.png"/><Relationship Id="rId5" Type="http://schemas.openxmlformats.org/officeDocument/2006/relationships/image" Target="../media/image35.png"/><Relationship Id="rId4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75451-6A4B-484B-9ED1-353CCE25B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 fontScale="90000"/>
          </a:bodyPr>
          <a:lstStyle/>
          <a:p>
            <a:r>
              <a:rPr lang="en-US" sz="2600" dirty="0"/>
              <a:t>Contemporary </a:t>
            </a:r>
            <a:br>
              <a:rPr lang="en-US" sz="2600" dirty="0"/>
            </a:br>
            <a:r>
              <a:rPr lang="en-US" sz="2600" dirty="0"/>
              <a:t>    management</a:t>
            </a:r>
            <a:br>
              <a:rPr lang="en-US" sz="2600" dirty="0"/>
            </a:br>
            <a:r>
              <a:rPr lang="en-US" sz="2600" dirty="0"/>
              <a:t>        approaches</a:t>
            </a:r>
            <a:br>
              <a:rPr lang="en-US" sz="2600" dirty="0"/>
            </a:br>
            <a:r>
              <a:rPr lang="en-US" sz="2600" dirty="0"/>
              <a:t>            bmsp4013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36A1B4-B8D1-4A72-8E20-0703F54BF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3"/>
            <a:ext cx="5111750" cy="1525588"/>
          </a:xfrm>
        </p:spPr>
        <p:txBody>
          <a:bodyPr>
            <a:normAutofit/>
          </a:bodyPr>
          <a:lstStyle/>
          <a:p>
            <a:r>
              <a:rPr lang="en-US" sz="1800" dirty="0"/>
              <a:t>Mark Jones 2120040</a:t>
            </a:r>
          </a:p>
          <a:p>
            <a:r>
              <a:rPr lang="en-US" dirty="0"/>
              <a:t>Glenn </a:t>
            </a:r>
            <a:r>
              <a:rPr lang="en-US" dirty="0" err="1"/>
              <a:t>Behenna</a:t>
            </a:r>
            <a:endParaRPr lang="en-US" dirty="0"/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FAAD03D6-ADCA-C62E-A54B-CEA5F7E1251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219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FCC36047-372E-8815-F4DB-55752B7AC7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463800" y="6356350"/>
            <a:ext cx="34798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B7F96AE7-863F-3CB8-EA3E-A2EBB7819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D28AED1-1326-F721-9F7B-C8A4F9D169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51863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6058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ou'll never look at the Tesla logo the same way again | Creative Bloq">
            <a:extLst>
              <a:ext uri="{FF2B5EF4-FFF2-40B4-BE49-F238E27FC236}">
                <a16:creationId xmlns:a16="http://schemas.microsoft.com/office/drawing/2014/main" id="{9F3C7AEE-CF92-3F1D-923F-B834C606E4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14800" y="1847137"/>
            <a:ext cx="4246610" cy="3163725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FC11BE-FA2B-C0B9-CF0A-7614C6907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1BFD98-515A-41B0-A86E-797D4ACD85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AAAD4-CD70-0E3D-A9CC-969BB7087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1028" name="Picture 4" descr="HD tesla logo wallpapers | Peakpx">
            <a:extLst>
              <a:ext uri="{FF2B5EF4-FFF2-40B4-BE49-F238E27FC236}">
                <a16:creationId xmlns:a16="http://schemas.microsoft.com/office/drawing/2014/main" id="{D21D8C94-C17C-5B51-3141-DF91E70A01D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3285" y="136525"/>
            <a:ext cx="4526585" cy="282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esla Logo Wallpapers - Wallpaper Cave">
            <a:extLst>
              <a:ext uri="{FF2B5EF4-FFF2-40B4-BE49-F238E27FC236}">
                <a16:creationId xmlns:a16="http://schemas.microsoft.com/office/drawing/2014/main" id="{217F3D84-FE6B-CCCC-C806-4016F95E6D60}"/>
              </a:ext>
            </a:extLst>
          </p:cNvPr>
          <p:cNvPicPr>
            <a:picLocks noGrp="1" noChangeAspect="1" noChangeArrowheads="1"/>
          </p:cNvPicPr>
          <p:nvPr>
            <p:ph sz="half" idx="1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890" y="3453842"/>
            <a:ext cx="3114040" cy="3114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DC73FC-8804-5554-C313-D4D2D8D505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461406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86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0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F5859-10C9-4588-9727-B9362E26C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anchor="ctr">
            <a:normAutofit/>
          </a:bodyPr>
          <a:lstStyle/>
          <a:p>
            <a:r>
              <a:rPr lang="en-US" dirty="0"/>
              <a:t>AGENDA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5BAF8-EA80-4AD4-8D83-5960C29957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C19884-873C-4D13-BE6D-318CF07B0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1F00-87A7-45A6-8029-B097FA724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21464EBB-94B6-3178-8AA0-B7203C0AC5F5}"/>
              </a:ext>
            </a:extLst>
          </p:cNvPr>
          <p:cNvGraphicFramePr>
            <a:graphicFrameLocks noGrp="1"/>
          </p:cNvGraphicFramePr>
          <p:nvPr>
            <p:ph type="chart" sz="quarter" idx="13"/>
            <p:extLst>
              <p:ext uri="{D42A27DB-BD31-4B8C-83A1-F6EECF244321}">
                <p14:modId xmlns:p14="http://schemas.microsoft.com/office/powerpoint/2010/main" val="3363278040"/>
              </p:ext>
            </p:extLst>
          </p:nvPr>
        </p:nvGraphicFramePr>
        <p:xfrm>
          <a:off x="838200" y="2111608"/>
          <a:ext cx="10515600" cy="3744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2CC00AA-374D-300D-F5E5-AEDFEE81B0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334000" y="50241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219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17975" y="620056"/>
            <a:ext cx="4179570" cy="1524735"/>
          </a:xfrm>
        </p:spPr>
        <p:txBody>
          <a:bodyPr anchor="b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20240" y="2878573"/>
            <a:ext cx="8575040" cy="1371997"/>
          </a:xfrm>
        </p:spPr>
        <p:txBody>
          <a:bodyPr>
            <a:normAutofit/>
          </a:bodyPr>
          <a:lstStyle/>
          <a:p>
            <a:r>
              <a:rPr lang="en-US" sz="3200" dirty="0"/>
              <a:t>         Who is Tesla and what do they do?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E12647-CCB2-45E2-A9CB-A868F49049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1ED20-04D4-4894-B0C2-9C541A61A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C1787E-7110-4989-B0B8-DD4E0ACC09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D43D7F1-170C-72BC-538D-E0E3197239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81040" y="534924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516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448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E5F11-B7B9-4B80-8C6A-A8A7A7190B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91350" y="1031240"/>
            <a:ext cx="4179570" cy="1715531"/>
          </a:xfrm>
        </p:spPr>
        <p:txBody>
          <a:bodyPr/>
          <a:lstStyle/>
          <a:p>
            <a:pPr algn="ctr"/>
            <a:r>
              <a:rPr lang="en-US" dirty="0"/>
              <a:t>Approach to strategy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E667A5-C2B0-DFDB-A344-3C80DE1F9F88}"/>
              </a:ext>
            </a:extLst>
          </p:cNvPr>
          <p:cNvSpPr txBox="1"/>
          <p:nvPr/>
        </p:nvSpPr>
        <p:spPr>
          <a:xfrm>
            <a:off x="8331200" y="3505200"/>
            <a:ext cx="36982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Tesla’s Goals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S.W.O.T Analysis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r>
              <a:rPr lang="en-GB" sz="24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8D0D5D-63D1-B2AE-E5B0-552A6F0753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66080" y="544419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72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6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43225-EF10-FFC2-7F0A-A2D97C67C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4844" y="579120"/>
            <a:ext cx="6696075" cy="10102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spc="150" baseline="0" dirty="0">
                <a:latin typeface="+mj-lt"/>
                <a:ea typeface="+mj-ea"/>
                <a:cs typeface="+mj-cs"/>
              </a:rPr>
              <a:t>Tesla’s Goals / Mission statement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B953FDD-BF5B-D06E-ED9F-A9394150F985}"/>
              </a:ext>
            </a:extLst>
          </p:cNvPr>
          <p:cNvSpPr txBox="1"/>
          <p:nvPr/>
        </p:nvSpPr>
        <p:spPr>
          <a:xfrm>
            <a:off x="4921885" y="2372876"/>
            <a:ext cx="6696074" cy="211224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500" b="1" kern="1200" dirty="0">
              <a:solidFill>
                <a:schemeClr val="bg2">
                  <a:lumMod val="50000"/>
                </a:schemeClr>
              </a:solidFill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4000" b="1" kern="1200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“Create the most compelling Car Company of the 21</a:t>
            </a:r>
            <a:r>
              <a:rPr lang="en-US" sz="4000" b="1" kern="1200" baseline="30000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st</a:t>
            </a:r>
            <a:r>
              <a:rPr lang="en-US" sz="4000" b="1" kern="1200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 century by driving the world’s transition to electric vehicles”</a:t>
            </a:r>
            <a:endParaRPr lang="en-US" sz="500" b="1" kern="1200" dirty="0">
              <a:solidFill>
                <a:schemeClr val="bg2">
                  <a:lumMod val="5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03684555-32CD-25D7-2C23-18194D7D79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76774" y="6356350"/>
            <a:ext cx="169545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D94F7C35-EB32-69E5-196C-9002C60709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43699" y="6356350"/>
            <a:ext cx="254317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33D44C5-7B18-888C-0BA3-BB573DC89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658350" y="6356350"/>
            <a:ext cx="169545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24C2782-CA2C-47C8-486C-329C513681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79059" y="57150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21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31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6D044-C704-4974-935B-AE3D7EFC9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S.W.O.T Analysis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A672774E-BCBF-4B44-9E79-28E9153ABA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18FAD6D3-B1FB-463D-87D0-FA9A4AEA1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D5843A7-CBF3-441B-919C-8467B2BB19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2050" name="Picture 2" descr="COVID 19 SWOT Analysis: SWOT Analysis in a Pandemic">
            <a:extLst>
              <a:ext uri="{FF2B5EF4-FFF2-40B4-BE49-F238E27FC236}">
                <a16:creationId xmlns:a16="http://schemas.microsoft.com/office/drawing/2014/main" id="{4F2E1DD0-A954-AE33-45BA-0FA9CC4FF3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4803" y="1813243"/>
            <a:ext cx="4114801" cy="411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403881C-7978-DF0A-011D-AE198B9638D8}"/>
              </a:ext>
            </a:extLst>
          </p:cNvPr>
          <p:cNvSpPr txBox="1"/>
          <p:nvPr/>
        </p:nvSpPr>
        <p:spPr>
          <a:xfrm>
            <a:off x="0" y="1027906"/>
            <a:ext cx="41148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A Top employer Company </a:t>
            </a:r>
          </a:p>
          <a:p>
            <a:pPr marL="342900" indent="-342900">
              <a:buAutoNum type="arabicPeriod"/>
            </a:pPr>
            <a:r>
              <a:rPr lang="en-GB" dirty="0"/>
              <a:t>Best In – Class Electric Cars </a:t>
            </a:r>
          </a:p>
          <a:p>
            <a:pPr marL="342900" indent="-342900">
              <a:buAutoNum type="arabicPeriod"/>
            </a:pPr>
            <a:r>
              <a:rPr lang="en-GB" dirty="0"/>
              <a:t>Sustainable 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4E91D6C-84EA-7158-6077-DF0FFCCF6DD2}"/>
              </a:ext>
            </a:extLst>
          </p:cNvPr>
          <p:cNvCxnSpPr/>
          <p:nvPr/>
        </p:nvCxnSpPr>
        <p:spPr>
          <a:xfrm>
            <a:off x="1808480" y="2353469"/>
            <a:ext cx="2230120" cy="623411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306D46D7-9900-87C1-18B7-559B0D43943A}"/>
              </a:ext>
            </a:extLst>
          </p:cNvPr>
          <p:cNvSpPr txBox="1"/>
          <p:nvPr/>
        </p:nvSpPr>
        <p:spPr>
          <a:xfrm>
            <a:off x="-1" y="4704080"/>
            <a:ext cx="41348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Sales Expansion</a:t>
            </a:r>
          </a:p>
          <a:p>
            <a:pPr marL="342900" indent="-342900">
              <a:buAutoNum type="arabicPeriod"/>
            </a:pPr>
            <a:r>
              <a:rPr lang="en-GB" dirty="0"/>
              <a:t>Bringing Battery Production in house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493954-8C0A-9E14-050A-509E3D74AB12}"/>
              </a:ext>
            </a:extLst>
          </p:cNvPr>
          <p:cNvSpPr txBox="1"/>
          <p:nvPr/>
        </p:nvSpPr>
        <p:spPr>
          <a:xfrm>
            <a:off x="8482967" y="1027905"/>
            <a:ext cx="35921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Manufacturing Complications </a:t>
            </a:r>
          </a:p>
          <a:p>
            <a:pPr marL="342900" indent="-342900">
              <a:buAutoNum type="arabicPeriod"/>
            </a:pPr>
            <a:r>
              <a:rPr lang="en-GB" dirty="0"/>
              <a:t>Unable to meet demand </a:t>
            </a:r>
          </a:p>
          <a:p>
            <a:pPr marL="342900" indent="-342900">
              <a:buAutoNum type="arabicPeriod"/>
            </a:pPr>
            <a:r>
              <a:rPr lang="en-GB" dirty="0"/>
              <a:t>Shortage of batteries </a:t>
            </a:r>
          </a:p>
          <a:p>
            <a:pPr marL="342900" indent="-342900">
              <a:buAutoNum type="arabicPeriod"/>
            </a:pPr>
            <a:r>
              <a:rPr lang="en-GB" dirty="0"/>
              <a:t>Financial Uncertainty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9411966-48B4-691B-D903-2EAC8062764A}"/>
              </a:ext>
            </a:extLst>
          </p:cNvPr>
          <p:cNvCxnSpPr/>
          <p:nvPr/>
        </p:nvCxnSpPr>
        <p:spPr>
          <a:xfrm flipH="1">
            <a:off x="8482967" y="2428240"/>
            <a:ext cx="1796096" cy="54864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C0A34F4-863F-8227-4736-4DB61F3288A6}"/>
              </a:ext>
            </a:extLst>
          </p:cNvPr>
          <p:cNvCxnSpPr/>
          <p:nvPr/>
        </p:nvCxnSpPr>
        <p:spPr>
          <a:xfrm flipH="1">
            <a:off x="2367280" y="4338320"/>
            <a:ext cx="1671320" cy="45720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9739377-66C9-BB45-B6F1-3582B0FE2386}"/>
              </a:ext>
            </a:extLst>
          </p:cNvPr>
          <p:cNvSpPr txBox="1"/>
          <p:nvPr/>
        </p:nvSpPr>
        <p:spPr>
          <a:xfrm>
            <a:off x="8768080" y="5083950"/>
            <a:ext cx="33070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Liability Claims</a:t>
            </a:r>
          </a:p>
          <a:p>
            <a:pPr marL="342900" indent="-342900">
              <a:buAutoNum type="arabicPeriod"/>
            </a:pPr>
            <a:r>
              <a:rPr lang="en-GB" dirty="0"/>
              <a:t>Elon Musk’s Behaviour Causing a bad Reputation</a:t>
            </a:r>
          </a:p>
          <a:p>
            <a:pPr marL="342900" indent="-342900">
              <a:buAutoNum type="arabicPeriod"/>
            </a:pPr>
            <a:r>
              <a:rPr lang="en-GB" dirty="0" err="1"/>
              <a:t>Compertition</a:t>
            </a:r>
            <a:r>
              <a:rPr lang="en-GB" dirty="0"/>
              <a:t>  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3A6707C0-EEA4-2F4B-86EA-A76A2AD460D1}"/>
              </a:ext>
            </a:extLst>
          </p:cNvPr>
          <p:cNvCxnSpPr/>
          <p:nvPr/>
        </p:nvCxnSpPr>
        <p:spPr>
          <a:xfrm>
            <a:off x="9631680" y="5720080"/>
            <a:ext cx="914400" cy="914400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F7D259E5-6F86-86A7-6E6C-1C61F3351EA8}"/>
              </a:ext>
            </a:extLst>
          </p:cNvPr>
          <p:cNvCxnSpPr/>
          <p:nvPr/>
        </p:nvCxnSpPr>
        <p:spPr>
          <a:xfrm>
            <a:off x="8345807" y="4433888"/>
            <a:ext cx="1113153" cy="36163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6B32B1-D4AB-49C5-2706-B67F44A593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133340" y="601503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357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9422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5FEE2D-79E5-4C1D-8BF7-EE619CA70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Approaches to Management 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7F1AE66-47AA-4110-86B9-0626D49539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A5A93F-DCAE-40B8-8E94-3239A1A6A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91613-153A-4005-9F4D-2F185AE5F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3074" name="Picture 2" descr="Elon Musk on his success: 'America is the land of opportunity'">
            <a:extLst>
              <a:ext uri="{FF2B5EF4-FFF2-40B4-BE49-F238E27FC236}">
                <a16:creationId xmlns:a16="http://schemas.microsoft.com/office/drawing/2014/main" id="{6682F03F-C767-1CB1-54D4-481E8AB312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0730" y="1565486"/>
            <a:ext cx="5590540" cy="3727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EB58644-90C5-8A3D-CB7E-4F84AD9A4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689600" y="589407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682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22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A2CD4-732A-43E4-BCB9-CBA2055E0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060" y="354463"/>
            <a:ext cx="5768340" cy="1325563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Groups and teamwork ​</a:t>
            </a:r>
          </a:p>
        </p:txBody>
      </p:sp>
      <p:pic>
        <p:nvPicPr>
          <p:cNvPr id="4098" name="Picture 2" descr="What is Teamwork &amp; Why Is It Important? (3 Reasons &amp; Examples)">
            <a:extLst>
              <a:ext uri="{FF2B5EF4-FFF2-40B4-BE49-F238E27FC236}">
                <a16:creationId xmlns:a16="http://schemas.microsoft.com/office/drawing/2014/main" id="{F6E84934-D522-E65A-2C1B-A19F927C1AC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14" r="14903"/>
          <a:stretch/>
        </p:blipFill>
        <p:spPr bwMode="auto">
          <a:xfrm>
            <a:off x="1333500" y="2517775"/>
            <a:ext cx="3819228" cy="3322980"/>
          </a:xfrm>
          <a:prstGeom prst="rect">
            <a:avLst/>
          </a:prstGeom>
          <a:solidFill>
            <a:srgbClr val="FFFFFF"/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53D834-F1E2-4848-8093-D412A7B081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20XX</a:t>
            </a: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55A49C-96F4-440D-B89E-A0AE94F70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PRESENTATION TITLE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39FA3-9AE3-4689-A469-B7D2DFCCC2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D5D74C-D1BA-247F-C077-652E8422AE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30240" y="55422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4379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04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637DEDF5-3FCD-4BC2-86A5-7BE2BF01EA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918C3C97-444D-4600-8553-B9C4C1F84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148E9129-4CC6-47BA-ACD8-2C632A866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5122" name="Picture 2" descr="5 Benefits of Corporate Social Responsibility | EnergyLink">
            <a:extLst>
              <a:ext uri="{FF2B5EF4-FFF2-40B4-BE49-F238E27FC236}">
                <a16:creationId xmlns:a16="http://schemas.microsoft.com/office/drawing/2014/main" id="{58BA574D-AD49-AFAE-3B5B-0A445BDA80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000" y="1222812"/>
            <a:ext cx="6248399" cy="453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8F2E1598-99DB-EA8B-02AB-5EC46FD05AC0}"/>
              </a:ext>
            </a:extLst>
          </p:cNvPr>
          <p:cNvSpPr txBox="1"/>
          <p:nvPr/>
        </p:nvSpPr>
        <p:spPr>
          <a:xfrm>
            <a:off x="3373120" y="264160"/>
            <a:ext cx="5953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Corporate Social Responsibility </a:t>
            </a:r>
          </a:p>
        </p:txBody>
      </p:sp>
      <p:pic>
        <p:nvPicPr>
          <p:cNvPr id="4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7A48C6E-3D01-8E12-8A8A-068B1814D0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585528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9301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628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Date Placeholder 14">
            <a:extLst>
              <a:ext uri="{FF2B5EF4-FFF2-40B4-BE49-F238E27FC236}">
                <a16:creationId xmlns:a16="http://schemas.microsoft.com/office/drawing/2014/main" id="{56A199DD-1C7E-ED56-DAFA-46D32CDC6B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6" name="Footer Placeholder 15">
            <a:extLst>
              <a:ext uri="{FF2B5EF4-FFF2-40B4-BE49-F238E27FC236}">
                <a16:creationId xmlns:a16="http://schemas.microsoft.com/office/drawing/2014/main" id="{1EBCA701-C84E-57BF-B227-D8E725123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51A9B030-45E7-B864-0785-B8A7E8992F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6146" name="Picture 2" descr="Any Questions&quot; Images – Browse 343 Stock Photos, Vectors, and Video | Adobe  Stock">
            <a:extLst>
              <a:ext uri="{FF2B5EF4-FFF2-40B4-BE49-F238E27FC236}">
                <a16:creationId xmlns:a16="http://schemas.microsoft.com/office/drawing/2014/main" id="{F2E95FFE-FAE7-CF37-B189-AC209C81CA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5689" y="1087120"/>
            <a:ext cx="9191670" cy="3431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C20A1D-8E5A-A607-ABAD-21E6BD085F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08324" y="53644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479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6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nimalist Presentation_tm67328976_Win32_LW_SL_v3" id="{B5A5B451-F186-4F05-917D-430247B33515}" vid="{C0610F80-F57F-4E6B-A096-3AEBDD5FC5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9" ma:contentTypeDescription="Create a new document." ma:contentTypeScope="" ma:versionID="7f987aec661f7e23273c073af8fbb84c">
  <xsd:schema xmlns:xsd="http://www.w3.org/2001/XMLSchema" xmlns:xs="http://www.w3.org/2001/XMLSchema" xmlns:p="http://schemas.microsoft.com/office/2006/metadata/properties" xmlns:ns3="4eb0a523-77d0-454a-93a8-50ca111d3c44" xmlns:ns4="0e7fbce4-8ae7-4085-8b0a-9efa4c7cae6d" targetNamespace="http://schemas.microsoft.com/office/2006/metadata/properties" ma:root="true" ma:fieldsID="df748ac2907eeffca0aa007b493de12a" ns3:_="" ns4:_="">
    <xsd:import namespace="4eb0a523-77d0-454a-93a8-50ca111d3c44"/>
    <xsd:import namespace="0e7fbce4-8ae7-4085-8b0a-9efa4c7cae6d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SearchProperties" minOccurs="0"/>
                <xsd:element ref="ns4:_activity" minOccurs="0"/>
                <xsd:element ref="ns4:MediaServiceAutoTag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C43685-694E-4579-B109-3C418D49DA65}">
  <ds:schemaRefs>
    <ds:schemaRef ds:uri="http://www.w3.org/XML/1998/namespace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0e7fbce4-8ae7-4085-8b0a-9efa4c7cae6d"/>
    <ds:schemaRef ds:uri="4eb0a523-77d0-454a-93a8-50ca111d3c44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0FD6FE22-81A0-4500-AFD0-342D21BB9A2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880D663-8BFE-4E70-A5DC-269E1BC2A0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eb0a523-77d0-454a-93a8-50ca111d3c44"/>
    <ds:schemaRef ds:uri="0e7fbce4-8ae7-4085-8b0a-9efa4c7cae6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{7CA065A8-28E0-475F-8C7D-F951934562B0}tf67328976_win32</Template>
  <TotalTime>651</TotalTime>
  <Words>449</Words>
  <Application>Microsoft Office PowerPoint</Application>
  <PresentationFormat>Widescreen</PresentationFormat>
  <Paragraphs>94</Paragraphs>
  <Slides>11</Slides>
  <Notes>11</Notes>
  <HiddenSlides>0</HiddenSlides>
  <MMClips>11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Tenorite</vt:lpstr>
      <vt:lpstr>Times New Roman</vt:lpstr>
      <vt:lpstr>Office Theme</vt:lpstr>
      <vt:lpstr>Contemporary      management         approaches             bmsp4013</vt:lpstr>
      <vt:lpstr>PowerPoint Presentation</vt:lpstr>
      <vt:lpstr>AGENDA</vt:lpstr>
      <vt:lpstr>INTRODUCTION</vt:lpstr>
      <vt:lpstr>Approach to strategy </vt:lpstr>
      <vt:lpstr>Tesla’s Goals / Mission statement </vt:lpstr>
      <vt:lpstr>S.W.O.T Analysis</vt:lpstr>
      <vt:lpstr>Approaches to Management  </vt:lpstr>
      <vt:lpstr>Groups and teamwork ​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Contemporary      management         approaches             bmsp4013</dc:title>
  <dc:creator>Mark</dc:creator>
  <cp:lastModifiedBy>Mark</cp:lastModifiedBy>
  <cp:revision>1</cp:revision>
  <dcterms:created xsi:type="dcterms:W3CDTF">2023-01-13T11:20:43Z</dcterms:created>
  <dcterms:modified xsi:type="dcterms:W3CDTF">2023-01-13T22:11:51Z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