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4" r:id="rId4"/>
    <p:sldId id="258" r:id="rId5"/>
    <p:sldId id="259" r:id="rId6"/>
    <p:sldId id="261" r:id="rId7"/>
    <p:sldId id="260" r:id="rId8"/>
    <p:sldId id="262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72" d="100"/>
          <a:sy n="72" d="100"/>
        </p:scale>
        <p:origin x="42" y="45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lbecker.uccs.edu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Significance and Effect Sizes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75546"/>
            <a:ext cx="9448800" cy="685800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Independent samples t-test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61576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Statistical significance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 psychology, we usually accept that a p-value of below .05 means that the results show a significant effect (difference or association)</a:t>
            </a:r>
          </a:p>
          <a:p>
            <a:endParaRPr lang="en-GB" sz="2800" dirty="0"/>
          </a:p>
          <a:p>
            <a:r>
              <a:rPr lang="en-GB" sz="2800" dirty="0" smtClean="0"/>
              <a:t>Statistical significance is found through conducting </a:t>
            </a:r>
            <a:r>
              <a:rPr lang="en-GB" sz="2800" b="1" dirty="0" smtClean="0"/>
              <a:t>inferential statistics</a:t>
            </a:r>
            <a:endParaRPr lang="en-GB" sz="2800" dirty="0" smtClean="0"/>
          </a:p>
          <a:p>
            <a:pPr lvl="1"/>
            <a:r>
              <a:rPr lang="en-GB" sz="2800" dirty="0" smtClean="0"/>
              <a:t>i.e., all of the analyses you have learned and will be learning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5072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Statistical significance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2400" dirty="0"/>
              <a:t>A statistical significance can, in some cases, </a:t>
            </a:r>
            <a:r>
              <a:rPr lang="en-GB" sz="2400" b="1" dirty="0"/>
              <a:t>NOT</a:t>
            </a:r>
            <a:r>
              <a:rPr lang="en-GB" sz="2400" dirty="0"/>
              <a:t> be particularly interesting or even important:</a:t>
            </a:r>
            <a:r>
              <a:rPr lang="en-US" sz="2400" dirty="0"/>
              <a:t>​</a:t>
            </a:r>
          </a:p>
          <a:p>
            <a:pPr lvl="1" fontAlgn="base"/>
            <a:r>
              <a:rPr lang="en-GB" sz="2400" dirty="0"/>
              <a:t>It is simply showing a significant effect</a:t>
            </a:r>
            <a:r>
              <a:rPr lang="en-US" sz="2400" dirty="0"/>
              <a:t>​</a:t>
            </a:r>
          </a:p>
          <a:p>
            <a:pPr fontAlgn="base"/>
            <a:r>
              <a:rPr lang="en-GB" sz="2400" dirty="0"/>
              <a:t>In statistical language, ‘significant’ simply means that there was a less than 5% chance of getting a result under the null hypothesis</a:t>
            </a:r>
            <a:r>
              <a:rPr lang="en-US" sz="2400" dirty="0"/>
              <a:t>​</a:t>
            </a:r>
          </a:p>
          <a:p>
            <a:pPr fontAlgn="base"/>
            <a:r>
              <a:rPr lang="en-GB" sz="2400" dirty="0"/>
              <a:t>Finding a statistically significant result doesn’t necessarily mean you can now go out and change the world</a:t>
            </a:r>
            <a:r>
              <a:rPr lang="en-US" sz="2400" dirty="0"/>
              <a:t>​</a:t>
            </a:r>
          </a:p>
          <a:p>
            <a:pPr lvl="1" fontAlgn="base"/>
            <a:r>
              <a:rPr lang="en-GB" sz="2400" dirty="0"/>
              <a:t>Likewise, not finding a statistically significant result doesn’t necessarily mean that there’s nothing of interest…</a:t>
            </a:r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30911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The effect size denotes the </a:t>
            </a:r>
            <a:r>
              <a:rPr lang="en-GB" sz="2400" b="1" dirty="0" smtClean="0"/>
              <a:t>REAL</a:t>
            </a:r>
            <a:r>
              <a:rPr lang="en-GB" sz="2400" dirty="0" smtClean="0"/>
              <a:t> effect in the population</a:t>
            </a:r>
          </a:p>
          <a:p>
            <a:endParaRPr lang="en-GB" sz="2400" dirty="0"/>
          </a:p>
          <a:p>
            <a:r>
              <a:rPr lang="en-GB" sz="2400" dirty="0" smtClean="0"/>
              <a:t>Whether the manipulation of an IV has created a sizeable difference between our samples on some measure</a:t>
            </a:r>
          </a:p>
          <a:p>
            <a:endParaRPr lang="en-GB" sz="2400" dirty="0" smtClean="0"/>
          </a:p>
          <a:p>
            <a:pPr lvl="1"/>
            <a:r>
              <a:rPr lang="en-GB" sz="2400" dirty="0" smtClean="0"/>
              <a:t>The further the difference between the two means, the larger the effect size is likely to be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23119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The most popular/common measures of effect size to compare groups are Cohen’s </a:t>
            </a:r>
            <a:r>
              <a:rPr lang="en-GB" sz="2400" i="1" dirty="0" smtClean="0"/>
              <a:t>d</a:t>
            </a:r>
            <a:r>
              <a:rPr lang="en-GB" sz="2400" dirty="0" smtClean="0"/>
              <a:t> and eta squared (η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²</a:t>
            </a:r>
            <a:r>
              <a:rPr lang="en-GB" sz="2400" dirty="0" smtClean="0"/>
              <a:t>)/</a:t>
            </a:r>
            <a:r>
              <a:rPr lang="en-GB" sz="2400" dirty="0"/>
              <a:t>partial eta squared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pPr fontAlgn="base"/>
            <a:r>
              <a:rPr lang="en-GB" sz="2400" dirty="0" smtClean="0"/>
              <a:t>For the independent samples t-test, we typically use Cohen’s </a:t>
            </a:r>
            <a:r>
              <a:rPr lang="en-GB" sz="2400" i="1" dirty="0" smtClean="0"/>
              <a:t>d</a:t>
            </a:r>
            <a:r>
              <a:rPr lang="en-GB" sz="2400" dirty="0" smtClean="0"/>
              <a:t> </a:t>
            </a:r>
            <a:endParaRPr lang="en-US" sz="2400" dirty="0"/>
          </a:p>
          <a:p>
            <a:endParaRPr lang="en-GB" dirty="0" smtClean="0"/>
          </a:p>
          <a:p>
            <a:r>
              <a:rPr lang="en-GB" sz="2400" dirty="0" smtClean="0"/>
              <a:t>BUT – SPSS does not provide us with effect size statistics for t-test, so we need to calculate this (either by hand or by using online effect size calculators)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2557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sz="2800" dirty="0"/>
              <a:t>Guidelines proposed by Cohen (1988) for interpreting </a:t>
            </a:r>
            <a:r>
              <a:rPr lang="en-GB" sz="2800" dirty="0" smtClean="0"/>
              <a:t>Cohen’s d values </a:t>
            </a:r>
            <a:r>
              <a:rPr lang="en-GB" sz="2800" dirty="0"/>
              <a:t>are:</a:t>
            </a:r>
            <a:r>
              <a:rPr lang="en-US" sz="2800" dirty="0"/>
              <a:t>​</a:t>
            </a:r>
          </a:p>
          <a:p>
            <a:pPr marL="0" indent="0" fontAlgn="base">
              <a:buNone/>
            </a:pPr>
            <a:r>
              <a:rPr lang="en-GB" sz="2800" dirty="0" smtClean="0"/>
              <a:t>	.02 </a:t>
            </a:r>
            <a:r>
              <a:rPr lang="en-GB" sz="2800" dirty="0"/>
              <a:t>= small</a:t>
            </a:r>
            <a:r>
              <a:rPr lang="en-US" sz="2800" dirty="0"/>
              <a:t>​</a:t>
            </a:r>
          </a:p>
          <a:p>
            <a:pPr marL="0" indent="0" fontAlgn="base">
              <a:buNone/>
            </a:pPr>
            <a:r>
              <a:rPr lang="en-GB" sz="2800" dirty="0" smtClean="0"/>
              <a:t>	.05 </a:t>
            </a:r>
            <a:r>
              <a:rPr lang="en-GB" sz="2800" dirty="0"/>
              <a:t>= medium</a:t>
            </a:r>
            <a:r>
              <a:rPr lang="en-US" sz="2800" dirty="0"/>
              <a:t>​</a:t>
            </a:r>
          </a:p>
          <a:p>
            <a:pPr marL="0" indent="0" fontAlgn="base">
              <a:buNone/>
            </a:pPr>
            <a:r>
              <a:rPr lang="en-GB" sz="2800" dirty="0" smtClean="0"/>
              <a:t>	.08 </a:t>
            </a:r>
            <a:r>
              <a:rPr lang="en-GB" sz="2800" dirty="0"/>
              <a:t>= large</a:t>
            </a:r>
            <a:r>
              <a:rPr lang="en-US" sz="2800" dirty="0"/>
              <a:t>​</a:t>
            </a:r>
          </a:p>
          <a:p>
            <a:pPr marL="0" indent="0" fontAlgn="base">
              <a:buNone/>
            </a:pPr>
            <a:endParaRPr lang="en-GB" sz="2800" dirty="0"/>
          </a:p>
          <a:p>
            <a:pPr marL="0" indent="0" fontAlgn="base">
              <a:buNone/>
            </a:pPr>
            <a:endParaRPr lang="en-GB" sz="2800" dirty="0"/>
          </a:p>
          <a:p>
            <a:pPr fontAlgn="base"/>
            <a:r>
              <a:rPr lang="en-GB" sz="2800" dirty="0"/>
              <a:t>You need to use your stats books to see how effect size is reported!</a:t>
            </a:r>
            <a:r>
              <a:rPr lang="en-US" sz="2800" dirty="0"/>
              <a:t>​</a:t>
            </a:r>
          </a:p>
          <a:p>
            <a:endParaRPr lang="en-GB" sz="2800" dirty="0"/>
          </a:p>
        </p:txBody>
      </p:sp>
      <p:sp>
        <p:nvSpPr>
          <p:cNvPr id="4" name="5-Point Star 3"/>
          <p:cNvSpPr/>
          <p:nvPr/>
        </p:nvSpPr>
        <p:spPr>
          <a:xfrm>
            <a:off x="6897757" y="516835"/>
            <a:ext cx="848139" cy="609600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effect size using Cohen’s </a:t>
            </a:r>
            <a:r>
              <a:rPr lang="en-GB" i="1" dirty="0" smtClean="0"/>
              <a:t>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85800" y="2385391"/>
            <a:ext cx="10820400" cy="3833294"/>
          </a:xfrm>
        </p:spPr>
        <p:txBody>
          <a:bodyPr>
            <a:normAutofit/>
          </a:bodyPr>
          <a:lstStyle/>
          <a:p>
            <a:pPr fontAlgn="base"/>
            <a:r>
              <a:rPr lang="en-GB" sz="2400" dirty="0" smtClean="0"/>
              <a:t>We can look at the effect size when comparing any two groups to see how substantially different they are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dirty="0" smtClean="0"/>
              <a:t>Use the means and SD’s from your SPSS output to calculate effect size (Cohen’s </a:t>
            </a:r>
            <a:r>
              <a:rPr lang="en-GB" sz="2400" i="1" dirty="0" smtClean="0"/>
              <a:t>d</a:t>
            </a:r>
            <a:r>
              <a:rPr lang="en-GB" sz="2400" dirty="0" smtClean="0"/>
              <a:t>):</a:t>
            </a:r>
          </a:p>
          <a:p>
            <a:pPr fontAlgn="base"/>
            <a:endParaRPr lang="en-GB" sz="2400" dirty="0"/>
          </a:p>
          <a:p>
            <a:pPr lvl="1" fontAlgn="base"/>
            <a:r>
              <a:rPr lang="en-GB" sz="2200" b="1" i="1" dirty="0" smtClean="0"/>
              <a:t>d </a:t>
            </a:r>
            <a:r>
              <a:rPr lang="en-GB" sz="2200" b="1" dirty="0" smtClean="0"/>
              <a:t>= [Mean of group 1] – [Mean of group 2]</a:t>
            </a:r>
          </a:p>
          <a:p>
            <a:pPr marL="457200" lvl="1" indent="0" fontAlgn="base">
              <a:buNone/>
            </a:pPr>
            <a:r>
              <a:rPr lang="en-GB" sz="2200" b="1" dirty="0"/>
              <a:t>	</a:t>
            </a:r>
            <a:r>
              <a:rPr lang="en-GB" sz="2200" b="1" dirty="0" smtClean="0"/>
              <a:t>		Pooled SD</a:t>
            </a:r>
            <a:r>
              <a:rPr lang="en-GB" sz="2000" dirty="0"/>
              <a:t> </a:t>
            </a:r>
            <a:endParaRPr lang="en-GB" sz="2000" dirty="0"/>
          </a:p>
        </p:txBody>
      </p:sp>
      <p:sp>
        <p:nvSpPr>
          <p:cNvPr id="5" name="Rectangle 4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 flipV="1">
            <a:off x="1795670" y="5181599"/>
            <a:ext cx="5241234" cy="1987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Oval 15"/>
          <p:cNvSpPr/>
          <p:nvPr/>
        </p:nvSpPr>
        <p:spPr>
          <a:xfrm>
            <a:off x="2683565" y="5201478"/>
            <a:ext cx="3079213" cy="351183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/>
          <p:cNvCxnSpPr/>
          <p:nvPr/>
        </p:nvCxnSpPr>
        <p:spPr>
          <a:xfrm>
            <a:off x="5762778" y="5362161"/>
            <a:ext cx="1438122" cy="99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9889" y="4919761"/>
            <a:ext cx="4106311" cy="1265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888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781" y="1289107"/>
            <a:ext cx="9563100" cy="264795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6700298" y="2613081"/>
            <a:ext cx="1853980" cy="1276431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976672" y="2613081"/>
            <a:ext cx="1723626" cy="1395702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789043" y="4578626"/>
            <a:ext cx="36907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M1 = 27.50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M2 = 21.20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915150" y="4578626"/>
            <a:ext cx="36907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SD1 = 6.28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SD2 = 6.71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655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2293" y="3633183"/>
            <a:ext cx="1759409" cy="131217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531" y="3723603"/>
            <a:ext cx="1759409" cy="1312173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532" y="2305621"/>
            <a:ext cx="1759409" cy="131217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4185" y="529106"/>
            <a:ext cx="5255943" cy="1620181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9327047" y="815009"/>
            <a:ext cx="36907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SD1 = 6.28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SD2 = 6.71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7600128" y="1126435"/>
            <a:ext cx="1305333" cy="132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755376" y="2663687"/>
            <a:ext cx="373048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(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6.28)² + (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6.71)²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	2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39.44 + 45.02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	2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>
            <a:off x="987288" y="3120838"/>
            <a:ext cx="2478155" cy="1990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987288" y="4501474"/>
            <a:ext cx="2478155" cy="1990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7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9315" y="2305620"/>
            <a:ext cx="1759409" cy="1312173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5963481" y="2663687"/>
            <a:ext cx="373048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		84.46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   2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42.23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9" name="Straight Connector 28"/>
          <p:cNvCxnSpPr/>
          <p:nvPr/>
        </p:nvCxnSpPr>
        <p:spPr>
          <a:xfrm>
            <a:off x="6848892" y="3120838"/>
            <a:ext cx="9798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5963481" y="5497250"/>
            <a:ext cx="5638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accent1">
                    <a:lumMod val="75000"/>
                  </a:schemeClr>
                </a:solidFill>
              </a:rPr>
              <a:t>Pooled SD = 6.50</a:t>
            </a:r>
            <a:endParaRPr lang="en-GB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507191" y="15757"/>
            <a:ext cx="12920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>
                <a:solidFill>
                  <a:schemeClr val="bg1"/>
                </a:solidFill>
              </a:rPr>
              <a:t>1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401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4184374" cy="4024125"/>
          </a:xfrm>
        </p:spPr>
        <p:txBody>
          <a:bodyPr>
            <a:normAutofit/>
          </a:bodyPr>
          <a:lstStyle/>
          <a:p>
            <a:pPr marL="342900" indent="-342900" defTabSz="457200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= 27.50 – 21.20</a:t>
            </a:r>
          </a:p>
          <a:p>
            <a:pPr marL="0" indent="0" defTabSz="45720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6.50</a:t>
            </a:r>
          </a:p>
          <a:p>
            <a:pPr marL="0" indent="0" defTabSz="45720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defTabSz="457200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=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6.30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45720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6.50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457200">
              <a:buNone/>
            </a:pPr>
            <a:endParaRPr lang="en-GB" sz="2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57200"/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400" b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= 0.97</a:t>
            </a:r>
            <a:endParaRPr lang="en-GB" sz="2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0311" y="376444"/>
            <a:ext cx="6446976" cy="104179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7191" y="15757"/>
            <a:ext cx="12920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2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425607" y="502410"/>
            <a:ext cx="2319131" cy="8853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M1 = 27.50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M2 = 21.20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8444950" y="755374"/>
            <a:ext cx="838198" cy="1618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710566" y="2604004"/>
            <a:ext cx="1947034" cy="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6245089" y="1339196"/>
            <a:ext cx="1129746" cy="2179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7560363" y="1407145"/>
            <a:ext cx="2319131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6.50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flipV="1">
            <a:off x="1597923" y="4008783"/>
            <a:ext cx="800720" cy="132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5347254" y="3147391"/>
            <a:ext cx="6195392" cy="3008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So, we have a large effect size </a:t>
            </a:r>
            <a:r>
              <a:rPr lang="en-GB" sz="2400" dirty="0"/>
              <a:t>(d is above .8) and</a:t>
            </a:r>
            <a:r>
              <a:rPr lang="en-GB" sz="2400" dirty="0"/>
              <a:t>, according to Cohen’s d interpretations, this means that the two group’s means differ by almost one standard deviation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Overall, a substantial effect size (real effect in the population)</a:t>
            </a:r>
          </a:p>
        </p:txBody>
      </p:sp>
    </p:spTree>
    <p:extLst>
      <p:ext uri="{BB962C8B-B14F-4D97-AF65-F5344CB8AC3E}">
        <p14:creationId xmlns:p14="http://schemas.microsoft.com/office/powerpoint/2010/main" val="3425691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There is also an easier way….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There are a number of online calculators that you can use to calculate Cohen’s </a:t>
            </a:r>
            <a:r>
              <a:rPr lang="en-GB" sz="2400" i="1" dirty="0" smtClean="0"/>
              <a:t>d</a:t>
            </a:r>
            <a:r>
              <a:rPr lang="en-GB" sz="2400" dirty="0" smtClean="0"/>
              <a:t> for an independent samples t-test…</a:t>
            </a:r>
          </a:p>
          <a:p>
            <a:endParaRPr lang="en-GB" sz="2400" dirty="0"/>
          </a:p>
          <a:p>
            <a:r>
              <a:rPr lang="en-GB" sz="2400" dirty="0">
                <a:hlinkClick r:id="rId2"/>
              </a:rPr>
              <a:t>https://lbecker.uccs.edu</a:t>
            </a:r>
            <a:r>
              <a:rPr lang="en-GB" sz="2400" dirty="0" smtClean="0">
                <a:hlinkClick r:id="rId2"/>
              </a:rPr>
              <a:t>/</a:t>
            </a:r>
            <a:endParaRPr lang="en-GB" sz="2400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90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174</TotalTime>
  <Words>544</Words>
  <Application>Microsoft Office PowerPoint</Application>
  <PresentationFormat>Widescreen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Times New Roman</vt:lpstr>
      <vt:lpstr>Vapor Trail</vt:lpstr>
      <vt:lpstr>Significance and Effect Sizes</vt:lpstr>
      <vt:lpstr>Statistical significance</vt:lpstr>
      <vt:lpstr>Statistical significance </vt:lpstr>
      <vt:lpstr>Effect size</vt:lpstr>
      <vt:lpstr>Effect size</vt:lpstr>
      <vt:lpstr>Effect size</vt:lpstr>
      <vt:lpstr>Calculating effect size using Cohen’s d</vt:lpstr>
      <vt:lpstr>PowerPoint Presentation</vt:lpstr>
      <vt:lpstr>PowerPoint Presentation</vt:lpstr>
      <vt:lpstr>PowerPoint Presentation</vt:lpstr>
      <vt:lpstr>There is also an easier way….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Significance and Effect Sizes</dc:title>
  <dc:creator>Stacey Coleman</dc:creator>
  <cp:lastModifiedBy>Stacey Coleman</cp:lastModifiedBy>
  <cp:revision>13</cp:revision>
  <dcterms:created xsi:type="dcterms:W3CDTF">2020-09-08T09:34:59Z</dcterms:created>
  <dcterms:modified xsi:type="dcterms:W3CDTF">2020-09-08T12:29:37Z</dcterms:modified>
</cp:coreProperties>
</file>