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33"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D3D86"/>
    <a:srgbClr val="861E1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74"/>
  </p:normalViewPr>
  <p:slideViewPr>
    <p:cSldViewPr snapToGrid="0" snapToObjects="1">
      <p:cViewPr varScale="1">
        <p:scale>
          <a:sx n="121" d="100"/>
          <a:sy n="121" d="100"/>
        </p:scale>
        <p:origin x="20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30EBB-1C64-2D4E-9A15-6DE4277E8AB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9B59D06-4733-1C4F-AC62-CC323CAB44A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4D113D0-7598-454B-9184-96EF564A86B6}"/>
              </a:ext>
            </a:extLst>
          </p:cNvPr>
          <p:cNvSpPr>
            <a:spLocks noGrp="1"/>
          </p:cNvSpPr>
          <p:nvPr>
            <p:ph type="dt" sz="half" idx="10"/>
          </p:nvPr>
        </p:nvSpPr>
        <p:spPr/>
        <p:txBody>
          <a:bodyPr/>
          <a:lstStyle/>
          <a:p>
            <a:fld id="{6F4B4F2A-CBF9-B641-AF40-DEDE78A1A136}" type="datetimeFigureOut">
              <a:rPr lang="en-US" smtClean="0"/>
              <a:t>10/22/18</a:t>
            </a:fld>
            <a:endParaRPr lang="en-US"/>
          </a:p>
        </p:txBody>
      </p:sp>
      <p:sp>
        <p:nvSpPr>
          <p:cNvPr id="5" name="Footer Placeholder 4">
            <a:extLst>
              <a:ext uri="{FF2B5EF4-FFF2-40B4-BE49-F238E27FC236}">
                <a16:creationId xmlns:a16="http://schemas.microsoft.com/office/drawing/2014/main" id="{2EB4C5DF-EDCA-2543-8B21-E8EAFF1990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F48B00-488D-9743-B849-88B1FFD870A1}"/>
              </a:ext>
            </a:extLst>
          </p:cNvPr>
          <p:cNvSpPr>
            <a:spLocks noGrp="1"/>
          </p:cNvSpPr>
          <p:nvPr>
            <p:ph type="sldNum" sz="quarter" idx="12"/>
          </p:nvPr>
        </p:nvSpPr>
        <p:spPr/>
        <p:txBody>
          <a:bodyPr/>
          <a:lstStyle/>
          <a:p>
            <a:fld id="{9057807E-89A9-A24E-B199-43E9C8D0F71E}" type="slidenum">
              <a:rPr lang="en-US" smtClean="0"/>
              <a:t>‹#›</a:t>
            </a:fld>
            <a:endParaRPr lang="en-US"/>
          </a:p>
        </p:txBody>
      </p:sp>
    </p:spTree>
    <p:extLst>
      <p:ext uri="{BB962C8B-B14F-4D97-AF65-F5344CB8AC3E}">
        <p14:creationId xmlns:p14="http://schemas.microsoft.com/office/powerpoint/2010/main" val="32758822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28CD9-2AC2-9643-9380-937881822FC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945C7B9-69AB-BB44-BBE1-8664D408E0C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2604B8-4978-9446-802B-88FDDDFEB548}"/>
              </a:ext>
            </a:extLst>
          </p:cNvPr>
          <p:cNvSpPr>
            <a:spLocks noGrp="1"/>
          </p:cNvSpPr>
          <p:nvPr>
            <p:ph type="dt" sz="half" idx="10"/>
          </p:nvPr>
        </p:nvSpPr>
        <p:spPr/>
        <p:txBody>
          <a:bodyPr/>
          <a:lstStyle/>
          <a:p>
            <a:fld id="{6F4B4F2A-CBF9-B641-AF40-DEDE78A1A136}" type="datetimeFigureOut">
              <a:rPr lang="en-US" smtClean="0"/>
              <a:t>10/22/18</a:t>
            </a:fld>
            <a:endParaRPr lang="en-US"/>
          </a:p>
        </p:txBody>
      </p:sp>
      <p:sp>
        <p:nvSpPr>
          <p:cNvPr id="5" name="Footer Placeholder 4">
            <a:extLst>
              <a:ext uri="{FF2B5EF4-FFF2-40B4-BE49-F238E27FC236}">
                <a16:creationId xmlns:a16="http://schemas.microsoft.com/office/drawing/2014/main" id="{B7C21E14-4708-F244-AC19-658B9CBA85E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2EBB45-1D12-104A-86FA-50EEB79F3B1B}"/>
              </a:ext>
            </a:extLst>
          </p:cNvPr>
          <p:cNvSpPr>
            <a:spLocks noGrp="1"/>
          </p:cNvSpPr>
          <p:nvPr>
            <p:ph type="sldNum" sz="quarter" idx="12"/>
          </p:nvPr>
        </p:nvSpPr>
        <p:spPr/>
        <p:txBody>
          <a:bodyPr/>
          <a:lstStyle/>
          <a:p>
            <a:fld id="{9057807E-89A9-A24E-B199-43E9C8D0F71E}" type="slidenum">
              <a:rPr lang="en-US" smtClean="0"/>
              <a:t>‹#›</a:t>
            </a:fld>
            <a:endParaRPr lang="en-US"/>
          </a:p>
        </p:txBody>
      </p:sp>
    </p:spTree>
    <p:extLst>
      <p:ext uri="{BB962C8B-B14F-4D97-AF65-F5344CB8AC3E}">
        <p14:creationId xmlns:p14="http://schemas.microsoft.com/office/powerpoint/2010/main" val="28238492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2E54C-9212-CE40-B683-44597C8FF00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E823E55-6420-3041-886E-1BE276EA65F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8A4E967-E8FC-164B-AD2A-68F2C6BA814E}"/>
              </a:ext>
            </a:extLst>
          </p:cNvPr>
          <p:cNvSpPr>
            <a:spLocks noGrp="1"/>
          </p:cNvSpPr>
          <p:nvPr>
            <p:ph type="dt" sz="half" idx="10"/>
          </p:nvPr>
        </p:nvSpPr>
        <p:spPr/>
        <p:txBody>
          <a:bodyPr/>
          <a:lstStyle/>
          <a:p>
            <a:fld id="{6F4B4F2A-CBF9-B641-AF40-DEDE78A1A136}" type="datetimeFigureOut">
              <a:rPr lang="en-US" smtClean="0"/>
              <a:t>10/22/18</a:t>
            </a:fld>
            <a:endParaRPr lang="en-US"/>
          </a:p>
        </p:txBody>
      </p:sp>
      <p:sp>
        <p:nvSpPr>
          <p:cNvPr id="5" name="Footer Placeholder 4">
            <a:extLst>
              <a:ext uri="{FF2B5EF4-FFF2-40B4-BE49-F238E27FC236}">
                <a16:creationId xmlns:a16="http://schemas.microsoft.com/office/drawing/2014/main" id="{E25915B3-3C74-CB4D-A6CD-17A2E7D3B9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88761B-380A-2842-A374-A4539299367F}"/>
              </a:ext>
            </a:extLst>
          </p:cNvPr>
          <p:cNvSpPr>
            <a:spLocks noGrp="1"/>
          </p:cNvSpPr>
          <p:nvPr>
            <p:ph type="sldNum" sz="quarter" idx="12"/>
          </p:nvPr>
        </p:nvSpPr>
        <p:spPr/>
        <p:txBody>
          <a:bodyPr/>
          <a:lstStyle/>
          <a:p>
            <a:fld id="{9057807E-89A9-A24E-B199-43E9C8D0F71E}" type="slidenum">
              <a:rPr lang="en-US" smtClean="0"/>
              <a:t>‹#›</a:t>
            </a:fld>
            <a:endParaRPr lang="en-US"/>
          </a:p>
        </p:txBody>
      </p:sp>
    </p:spTree>
    <p:extLst>
      <p:ext uri="{BB962C8B-B14F-4D97-AF65-F5344CB8AC3E}">
        <p14:creationId xmlns:p14="http://schemas.microsoft.com/office/powerpoint/2010/main" val="2040757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90BEB-2539-774A-9053-18224159A2F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B81F958-CAD3-714E-9F9C-5C298EE33BAE}"/>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9FED35F-81C4-5C4C-9207-76E236AD3B7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7C3C40B-F22C-FC45-8E72-4E49B17AF5AF}"/>
              </a:ext>
            </a:extLst>
          </p:cNvPr>
          <p:cNvSpPr>
            <a:spLocks noGrp="1"/>
          </p:cNvSpPr>
          <p:nvPr>
            <p:ph type="dt" sz="half" idx="10"/>
          </p:nvPr>
        </p:nvSpPr>
        <p:spPr/>
        <p:txBody>
          <a:bodyPr/>
          <a:lstStyle/>
          <a:p>
            <a:fld id="{6F4B4F2A-CBF9-B641-AF40-DEDE78A1A136}" type="datetimeFigureOut">
              <a:rPr lang="en-US" smtClean="0"/>
              <a:t>10/22/18</a:t>
            </a:fld>
            <a:endParaRPr lang="en-US"/>
          </a:p>
        </p:txBody>
      </p:sp>
      <p:sp>
        <p:nvSpPr>
          <p:cNvPr id="6" name="Footer Placeholder 5">
            <a:extLst>
              <a:ext uri="{FF2B5EF4-FFF2-40B4-BE49-F238E27FC236}">
                <a16:creationId xmlns:a16="http://schemas.microsoft.com/office/drawing/2014/main" id="{EBB495A3-66BC-124C-B6A0-91E608815B7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7449E84-F3B9-0C40-83FE-4A0083CAE366}"/>
              </a:ext>
            </a:extLst>
          </p:cNvPr>
          <p:cNvSpPr>
            <a:spLocks noGrp="1"/>
          </p:cNvSpPr>
          <p:nvPr>
            <p:ph type="sldNum" sz="quarter" idx="12"/>
          </p:nvPr>
        </p:nvSpPr>
        <p:spPr/>
        <p:txBody>
          <a:bodyPr/>
          <a:lstStyle/>
          <a:p>
            <a:fld id="{9057807E-89A9-A24E-B199-43E9C8D0F71E}" type="slidenum">
              <a:rPr lang="en-US" smtClean="0"/>
              <a:t>‹#›</a:t>
            </a:fld>
            <a:endParaRPr lang="en-US"/>
          </a:p>
        </p:txBody>
      </p:sp>
    </p:spTree>
    <p:extLst>
      <p:ext uri="{BB962C8B-B14F-4D97-AF65-F5344CB8AC3E}">
        <p14:creationId xmlns:p14="http://schemas.microsoft.com/office/powerpoint/2010/main" val="2237534604"/>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70F65-BA09-9D40-9A25-13A3AEB3BAD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C3DDDF1-3444-E743-ABC2-24B61789EC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E3F7880-3117-2E4A-BFF8-AD83C5B9BEF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28BCFF9-B7E8-AF43-88F8-199BB5EC9E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A095708-2EF7-504F-9D6A-BC1B12142F6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062814A-9EBD-8440-9546-517D871305EB}"/>
              </a:ext>
            </a:extLst>
          </p:cNvPr>
          <p:cNvSpPr>
            <a:spLocks noGrp="1"/>
          </p:cNvSpPr>
          <p:nvPr>
            <p:ph type="dt" sz="half" idx="10"/>
          </p:nvPr>
        </p:nvSpPr>
        <p:spPr/>
        <p:txBody>
          <a:bodyPr/>
          <a:lstStyle/>
          <a:p>
            <a:fld id="{6F4B4F2A-CBF9-B641-AF40-DEDE78A1A136}" type="datetimeFigureOut">
              <a:rPr lang="en-US" smtClean="0"/>
              <a:t>10/22/18</a:t>
            </a:fld>
            <a:endParaRPr lang="en-US"/>
          </a:p>
        </p:txBody>
      </p:sp>
      <p:sp>
        <p:nvSpPr>
          <p:cNvPr id="8" name="Footer Placeholder 7">
            <a:extLst>
              <a:ext uri="{FF2B5EF4-FFF2-40B4-BE49-F238E27FC236}">
                <a16:creationId xmlns:a16="http://schemas.microsoft.com/office/drawing/2014/main" id="{A39B6635-D290-5041-8031-9BB4A0E6995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55ED84C-A66E-1B4F-B924-1D2F8DB676C8}"/>
              </a:ext>
            </a:extLst>
          </p:cNvPr>
          <p:cNvSpPr>
            <a:spLocks noGrp="1"/>
          </p:cNvSpPr>
          <p:nvPr>
            <p:ph type="sldNum" sz="quarter" idx="12"/>
          </p:nvPr>
        </p:nvSpPr>
        <p:spPr/>
        <p:txBody>
          <a:bodyPr/>
          <a:lstStyle/>
          <a:p>
            <a:fld id="{9057807E-89A9-A24E-B199-43E9C8D0F71E}" type="slidenum">
              <a:rPr lang="en-US" smtClean="0"/>
              <a:t>‹#›</a:t>
            </a:fld>
            <a:endParaRPr lang="en-US"/>
          </a:p>
        </p:txBody>
      </p:sp>
    </p:spTree>
    <p:extLst>
      <p:ext uri="{BB962C8B-B14F-4D97-AF65-F5344CB8AC3E}">
        <p14:creationId xmlns:p14="http://schemas.microsoft.com/office/powerpoint/2010/main" val="33008419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8DCAF-1130-EE46-8D0E-C7D860D2524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E4D9F03-39BE-B54C-8820-913B9E978B20}"/>
              </a:ext>
            </a:extLst>
          </p:cNvPr>
          <p:cNvSpPr>
            <a:spLocks noGrp="1"/>
          </p:cNvSpPr>
          <p:nvPr>
            <p:ph type="dt" sz="half" idx="10"/>
          </p:nvPr>
        </p:nvSpPr>
        <p:spPr/>
        <p:txBody>
          <a:bodyPr/>
          <a:lstStyle/>
          <a:p>
            <a:fld id="{6F4B4F2A-CBF9-B641-AF40-DEDE78A1A136}" type="datetimeFigureOut">
              <a:rPr lang="en-US" smtClean="0"/>
              <a:t>10/22/18</a:t>
            </a:fld>
            <a:endParaRPr lang="en-US"/>
          </a:p>
        </p:txBody>
      </p:sp>
      <p:sp>
        <p:nvSpPr>
          <p:cNvPr id="4" name="Footer Placeholder 3">
            <a:extLst>
              <a:ext uri="{FF2B5EF4-FFF2-40B4-BE49-F238E27FC236}">
                <a16:creationId xmlns:a16="http://schemas.microsoft.com/office/drawing/2014/main" id="{AFBABEBF-DD99-3347-8C79-4FC7ECD0DE0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389D8D-A5B4-7C49-813C-32B4FB002937}"/>
              </a:ext>
            </a:extLst>
          </p:cNvPr>
          <p:cNvSpPr>
            <a:spLocks noGrp="1"/>
          </p:cNvSpPr>
          <p:nvPr>
            <p:ph type="sldNum" sz="quarter" idx="12"/>
          </p:nvPr>
        </p:nvSpPr>
        <p:spPr/>
        <p:txBody>
          <a:bodyPr/>
          <a:lstStyle/>
          <a:p>
            <a:fld id="{9057807E-89A9-A24E-B199-43E9C8D0F71E}" type="slidenum">
              <a:rPr lang="en-US" smtClean="0"/>
              <a:t>‹#›</a:t>
            </a:fld>
            <a:endParaRPr lang="en-US"/>
          </a:p>
        </p:txBody>
      </p:sp>
    </p:spTree>
    <p:extLst>
      <p:ext uri="{BB962C8B-B14F-4D97-AF65-F5344CB8AC3E}">
        <p14:creationId xmlns:p14="http://schemas.microsoft.com/office/powerpoint/2010/main" val="833474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500D8F-7D2D-AE48-BB7C-2E51A8C19C02}"/>
              </a:ext>
            </a:extLst>
          </p:cNvPr>
          <p:cNvSpPr>
            <a:spLocks noGrp="1"/>
          </p:cNvSpPr>
          <p:nvPr>
            <p:ph type="dt" sz="half" idx="10"/>
          </p:nvPr>
        </p:nvSpPr>
        <p:spPr/>
        <p:txBody>
          <a:bodyPr/>
          <a:lstStyle/>
          <a:p>
            <a:fld id="{6F4B4F2A-CBF9-B641-AF40-DEDE78A1A136}" type="datetimeFigureOut">
              <a:rPr lang="en-US" smtClean="0"/>
              <a:t>10/22/18</a:t>
            </a:fld>
            <a:endParaRPr lang="en-US"/>
          </a:p>
        </p:txBody>
      </p:sp>
      <p:sp>
        <p:nvSpPr>
          <p:cNvPr id="3" name="Footer Placeholder 2">
            <a:extLst>
              <a:ext uri="{FF2B5EF4-FFF2-40B4-BE49-F238E27FC236}">
                <a16:creationId xmlns:a16="http://schemas.microsoft.com/office/drawing/2014/main" id="{C46BA719-8643-C14F-80E2-F3ED2740D2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C6B5BAD-E325-DF4F-AA6B-7063488F130A}"/>
              </a:ext>
            </a:extLst>
          </p:cNvPr>
          <p:cNvSpPr>
            <a:spLocks noGrp="1"/>
          </p:cNvSpPr>
          <p:nvPr>
            <p:ph type="sldNum" sz="quarter" idx="12"/>
          </p:nvPr>
        </p:nvSpPr>
        <p:spPr/>
        <p:txBody>
          <a:bodyPr/>
          <a:lstStyle/>
          <a:p>
            <a:fld id="{9057807E-89A9-A24E-B199-43E9C8D0F71E}" type="slidenum">
              <a:rPr lang="en-US" smtClean="0"/>
              <a:t>‹#›</a:t>
            </a:fld>
            <a:endParaRPr lang="en-US"/>
          </a:p>
        </p:txBody>
      </p:sp>
    </p:spTree>
    <p:extLst>
      <p:ext uri="{BB962C8B-B14F-4D97-AF65-F5344CB8AC3E}">
        <p14:creationId xmlns:p14="http://schemas.microsoft.com/office/powerpoint/2010/main" val="431694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7B583-0901-DD4D-9495-3ADC586B26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E34F446-72CC-4C47-AA87-EA58136F4F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6D90C40-8C5C-384B-9BFB-BFC55B494A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3FB806D-048B-6749-9D94-F34143C791FE}"/>
              </a:ext>
            </a:extLst>
          </p:cNvPr>
          <p:cNvSpPr>
            <a:spLocks noGrp="1"/>
          </p:cNvSpPr>
          <p:nvPr>
            <p:ph type="dt" sz="half" idx="10"/>
          </p:nvPr>
        </p:nvSpPr>
        <p:spPr/>
        <p:txBody>
          <a:bodyPr/>
          <a:lstStyle/>
          <a:p>
            <a:fld id="{6F4B4F2A-CBF9-B641-AF40-DEDE78A1A136}" type="datetimeFigureOut">
              <a:rPr lang="en-US" smtClean="0"/>
              <a:t>10/22/18</a:t>
            </a:fld>
            <a:endParaRPr lang="en-US"/>
          </a:p>
        </p:txBody>
      </p:sp>
      <p:sp>
        <p:nvSpPr>
          <p:cNvPr id="6" name="Footer Placeholder 5">
            <a:extLst>
              <a:ext uri="{FF2B5EF4-FFF2-40B4-BE49-F238E27FC236}">
                <a16:creationId xmlns:a16="http://schemas.microsoft.com/office/drawing/2014/main" id="{EB187379-BAE7-CA4A-B135-910336EDA1B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9F5CB2E-D2A4-DF47-823E-883562F0D1D6}"/>
              </a:ext>
            </a:extLst>
          </p:cNvPr>
          <p:cNvSpPr>
            <a:spLocks noGrp="1"/>
          </p:cNvSpPr>
          <p:nvPr>
            <p:ph type="sldNum" sz="quarter" idx="12"/>
          </p:nvPr>
        </p:nvSpPr>
        <p:spPr/>
        <p:txBody>
          <a:bodyPr/>
          <a:lstStyle/>
          <a:p>
            <a:fld id="{9057807E-89A9-A24E-B199-43E9C8D0F71E}" type="slidenum">
              <a:rPr lang="en-US" smtClean="0"/>
              <a:t>‹#›</a:t>
            </a:fld>
            <a:endParaRPr lang="en-US"/>
          </a:p>
        </p:txBody>
      </p:sp>
    </p:spTree>
    <p:extLst>
      <p:ext uri="{BB962C8B-B14F-4D97-AF65-F5344CB8AC3E}">
        <p14:creationId xmlns:p14="http://schemas.microsoft.com/office/powerpoint/2010/main" val="3714855019"/>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92850-26AB-2E4E-8E03-A9EAF42F44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6912426-C378-124C-90A8-85F68F2CB68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BCF423A-84E7-D44A-8492-47B4E0EBEE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A103C8D-73C7-E942-90EB-32079AF0689C}"/>
              </a:ext>
            </a:extLst>
          </p:cNvPr>
          <p:cNvSpPr>
            <a:spLocks noGrp="1"/>
          </p:cNvSpPr>
          <p:nvPr>
            <p:ph type="dt" sz="half" idx="10"/>
          </p:nvPr>
        </p:nvSpPr>
        <p:spPr/>
        <p:txBody>
          <a:bodyPr/>
          <a:lstStyle/>
          <a:p>
            <a:fld id="{6F4B4F2A-CBF9-B641-AF40-DEDE78A1A136}" type="datetimeFigureOut">
              <a:rPr lang="en-US" smtClean="0"/>
              <a:t>10/22/18</a:t>
            </a:fld>
            <a:endParaRPr lang="en-US"/>
          </a:p>
        </p:txBody>
      </p:sp>
      <p:sp>
        <p:nvSpPr>
          <p:cNvPr id="6" name="Footer Placeholder 5">
            <a:extLst>
              <a:ext uri="{FF2B5EF4-FFF2-40B4-BE49-F238E27FC236}">
                <a16:creationId xmlns:a16="http://schemas.microsoft.com/office/drawing/2014/main" id="{F817B3C7-5891-D94B-A7FE-15E79BBF08D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2E791A6-1BF8-E244-AC13-1A216E8321BB}"/>
              </a:ext>
            </a:extLst>
          </p:cNvPr>
          <p:cNvSpPr>
            <a:spLocks noGrp="1"/>
          </p:cNvSpPr>
          <p:nvPr>
            <p:ph type="sldNum" sz="quarter" idx="12"/>
          </p:nvPr>
        </p:nvSpPr>
        <p:spPr/>
        <p:txBody>
          <a:bodyPr/>
          <a:lstStyle/>
          <a:p>
            <a:fld id="{9057807E-89A9-A24E-B199-43E9C8D0F71E}" type="slidenum">
              <a:rPr lang="en-US" smtClean="0"/>
              <a:t>‹#›</a:t>
            </a:fld>
            <a:endParaRPr lang="en-US"/>
          </a:p>
        </p:txBody>
      </p:sp>
    </p:spTree>
    <p:extLst>
      <p:ext uri="{BB962C8B-B14F-4D97-AF65-F5344CB8AC3E}">
        <p14:creationId xmlns:p14="http://schemas.microsoft.com/office/powerpoint/2010/main" val="3013145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8DCEB-A2DB-104F-93D1-2B3C2FDB624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138FDFA-6DDC-384C-B65B-2F8BC1E5DC2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8D1785-F2BB-2B41-919D-ACB617A3DA9D}"/>
              </a:ext>
            </a:extLst>
          </p:cNvPr>
          <p:cNvSpPr>
            <a:spLocks noGrp="1"/>
          </p:cNvSpPr>
          <p:nvPr>
            <p:ph type="dt" sz="half" idx="10"/>
          </p:nvPr>
        </p:nvSpPr>
        <p:spPr/>
        <p:txBody>
          <a:bodyPr/>
          <a:lstStyle/>
          <a:p>
            <a:fld id="{6F4B4F2A-CBF9-B641-AF40-DEDE78A1A136}" type="datetimeFigureOut">
              <a:rPr lang="en-US" smtClean="0"/>
              <a:t>10/22/18</a:t>
            </a:fld>
            <a:endParaRPr lang="en-US"/>
          </a:p>
        </p:txBody>
      </p:sp>
      <p:sp>
        <p:nvSpPr>
          <p:cNvPr id="5" name="Footer Placeholder 4">
            <a:extLst>
              <a:ext uri="{FF2B5EF4-FFF2-40B4-BE49-F238E27FC236}">
                <a16:creationId xmlns:a16="http://schemas.microsoft.com/office/drawing/2014/main" id="{A5B42B82-9663-0846-93C2-5E6DC854DB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C6BADA-8665-EB49-B7A3-9FD8D30A72EB}"/>
              </a:ext>
            </a:extLst>
          </p:cNvPr>
          <p:cNvSpPr>
            <a:spLocks noGrp="1"/>
          </p:cNvSpPr>
          <p:nvPr>
            <p:ph type="sldNum" sz="quarter" idx="12"/>
          </p:nvPr>
        </p:nvSpPr>
        <p:spPr/>
        <p:txBody>
          <a:bodyPr/>
          <a:lstStyle/>
          <a:p>
            <a:fld id="{9057807E-89A9-A24E-B199-43E9C8D0F71E}" type="slidenum">
              <a:rPr lang="en-US" smtClean="0"/>
              <a:t>‹#›</a:t>
            </a:fld>
            <a:endParaRPr lang="en-US"/>
          </a:p>
        </p:txBody>
      </p:sp>
    </p:spTree>
    <p:extLst>
      <p:ext uri="{BB962C8B-B14F-4D97-AF65-F5344CB8AC3E}">
        <p14:creationId xmlns:p14="http://schemas.microsoft.com/office/powerpoint/2010/main" val="33308673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2F8F93-05FC-4B40-BCB8-4EFE227C0EF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AED9A88-363D-CC4D-9EDC-E5015AE3ECF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91F6791-1A88-3449-9678-2BF099389B52}"/>
              </a:ext>
            </a:extLst>
          </p:cNvPr>
          <p:cNvSpPr>
            <a:spLocks noGrp="1"/>
          </p:cNvSpPr>
          <p:nvPr>
            <p:ph type="dt" sz="half" idx="10"/>
          </p:nvPr>
        </p:nvSpPr>
        <p:spPr/>
        <p:txBody>
          <a:bodyPr/>
          <a:lstStyle/>
          <a:p>
            <a:fld id="{6F4B4F2A-CBF9-B641-AF40-DEDE78A1A136}" type="datetimeFigureOut">
              <a:rPr lang="en-US" smtClean="0"/>
              <a:t>10/22/18</a:t>
            </a:fld>
            <a:endParaRPr lang="en-US"/>
          </a:p>
        </p:txBody>
      </p:sp>
      <p:sp>
        <p:nvSpPr>
          <p:cNvPr id="5" name="Footer Placeholder 4">
            <a:extLst>
              <a:ext uri="{FF2B5EF4-FFF2-40B4-BE49-F238E27FC236}">
                <a16:creationId xmlns:a16="http://schemas.microsoft.com/office/drawing/2014/main" id="{5E279573-73D0-9D4D-B418-CBED2A5517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BEA4B5-DB7A-214D-80AE-D28FDF01C2E8}"/>
              </a:ext>
            </a:extLst>
          </p:cNvPr>
          <p:cNvSpPr>
            <a:spLocks noGrp="1"/>
          </p:cNvSpPr>
          <p:nvPr>
            <p:ph type="sldNum" sz="quarter" idx="12"/>
          </p:nvPr>
        </p:nvSpPr>
        <p:spPr/>
        <p:txBody>
          <a:bodyPr/>
          <a:lstStyle/>
          <a:p>
            <a:fld id="{9057807E-89A9-A24E-B199-43E9C8D0F71E}" type="slidenum">
              <a:rPr lang="en-US" smtClean="0"/>
              <a:t>‹#›</a:t>
            </a:fld>
            <a:endParaRPr lang="en-US"/>
          </a:p>
        </p:txBody>
      </p:sp>
    </p:spTree>
    <p:extLst>
      <p:ext uri="{BB962C8B-B14F-4D97-AF65-F5344CB8AC3E}">
        <p14:creationId xmlns:p14="http://schemas.microsoft.com/office/powerpoint/2010/main" val="547551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D3C1AB-1F30-CF4C-872B-2F953889AB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3CFAEAD-2F3A-DF47-8576-F5EA968D77E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E2D498-95B5-DF49-9DEB-90026108F6A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4B4F2A-CBF9-B641-AF40-DEDE78A1A136}" type="datetimeFigureOut">
              <a:rPr lang="en-US" smtClean="0"/>
              <a:t>10/22/18</a:t>
            </a:fld>
            <a:endParaRPr lang="en-US"/>
          </a:p>
        </p:txBody>
      </p:sp>
      <p:sp>
        <p:nvSpPr>
          <p:cNvPr id="5" name="Footer Placeholder 4">
            <a:extLst>
              <a:ext uri="{FF2B5EF4-FFF2-40B4-BE49-F238E27FC236}">
                <a16:creationId xmlns:a16="http://schemas.microsoft.com/office/drawing/2014/main" id="{CDE19AAF-96C9-C24F-846F-4D3841F2BA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405A176-4C6F-6341-B8DE-BA07584679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057807E-89A9-A24E-B199-43E9C8D0F71E}" type="slidenum">
              <a:rPr lang="en-US" smtClean="0"/>
              <a:t>‹#›</a:t>
            </a:fld>
            <a:endParaRPr lang="en-US"/>
          </a:p>
        </p:txBody>
      </p:sp>
    </p:spTree>
    <p:extLst>
      <p:ext uri="{BB962C8B-B14F-4D97-AF65-F5344CB8AC3E}">
        <p14:creationId xmlns:p14="http://schemas.microsoft.com/office/powerpoint/2010/main" val="2431687481"/>
      </p:ext>
    </p:extLst>
  </p:cSld>
  <p:clrMap bg1="lt1" tx1="dk1" bg2="lt2" tx2="dk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38" r:id="rId5"/>
    <p:sldLayoutId id="2147483839" r:id="rId6"/>
    <p:sldLayoutId id="2147483840" r:id="rId7"/>
    <p:sldLayoutId id="2147483841" r:id="rId8"/>
    <p:sldLayoutId id="2147483842" r:id="rId9"/>
    <p:sldLayoutId id="2147483843" r:id="rId10"/>
    <p:sldLayoutId id="214748384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www.sussex.ac.uk/skillshub/?id=277" TargetMode="External"/><Relationship Id="rId3" Type="http://schemas.openxmlformats.org/officeDocument/2006/relationships/hyperlink" Target="https://www.youtube.com/watch?v=vloOuzkdX3Y" TargetMode="External"/><Relationship Id="rId7" Type="http://schemas.openxmlformats.org/officeDocument/2006/relationships/hyperlink" Target="https://library.leeds.ac.uk/info/1401/academic_skills/105/critical_thinking" TargetMode="External"/><Relationship Id="rId2" Type="http://schemas.openxmlformats.org/officeDocument/2006/relationships/hyperlink" Target="https://cft.vanderbilt.edu/guides-sub-pages/blooms-taxonomy/" TargetMode="External"/><Relationship Id="rId1" Type="http://schemas.openxmlformats.org/officeDocument/2006/relationships/slideLayout" Target="../slideLayouts/slideLayout2.xml"/><Relationship Id="rId6" Type="http://schemas.openxmlformats.org/officeDocument/2006/relationships/hyperlink" Target="https://www.linkedin.com/pulse/benefits-critical-thinking-workplace-fareed" TargetMode="External"/><Relationship Id="rId5" Type="http://schemas.openxmlformats.org/officeDocument/2006/relationships/hyperlink" Target="https://www.psychologytoday.com/gb/blog/in-one-lifespan/201601/what-are-the-key-dispositions-good-critical-thinkers" TargetMode="External"/><Relationship Id="rId4" Type="http://schemas.openxmlformats.org/officeDocument/2006/relationships/hyperlink" Target="https://classroom.synonym.com/benefits-critical-thinking-skills-3895.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ADE6EE9-F431-2C44-B145-F4B33BBE0F33}"/>
              </a:ext>
            </a:extLst>
          </p:cNvPr>
          <p:cNvSpPr txBox="1"/>
          <p:nvPr/>
        </p:nvSpPr>
        <p:spPr>
          <a:xfrm>
            <a:off x="90086" y="907208"/>
            <a:ext cx="3227633" cy="4985980"/>
          </a:xfrm>
          <a:prstGeom prst="rect">
            <a:avLst/>
          </a:prstGeom>
          <a:noFill/>
        </p:spPr>
        <p:txBody>
          <a:bodyPr wrap="square" rtlCol="0">
            <a:spAutoFit/>
          </a:bodyPr>
          <a:lstStyle/>
          <a:p>
            <a:r>
              <a:rPr lang="en-US" dirty="0">
                <a:solidFill>
                  <a:srgbClr val="002060"/>
                </a:solidFill>
                <a:latin typeface="Arial" panose="020B0604020202020204" pitchFamily="34" charset="0"/>
                <a:cs typeface="Arial" panose="020B0604020202020204" pitchFamily="34" charset="0"/>
              </a:rPr>
              <a:t>What is critical thinking?</a:t>
            </a:r>
          </a:p>
          <a:p>
            <a:r>
              <a:rPr lang="en-US" sz="1200" dirty="0">
                <a:latin typeface="Arial" panose="020B0604020202020204" pitchFamily="34" charset="0"/>
                <a:cs typeface="Arial" panose="020B0604020202020204" pitchFamily="34" charset="0"/>
              </a:rPr>
              <a:t>According to the </a:t>
            </a:r>
            <a:r>
              <a:rPr lang="en-US" sz="1200" b="1" dirty="0">
                <a:latin typeface="Arial" panose="020B0604020202020204" pitchFamily="34" charset="0"/>
                <a:cs typeface="Arial" panose="020B0604020202020204" pitchFamily="34" charset="0"/>
              </a:rPr>
              <a:t>University of Leeds </a:t>
            </a:r>
            <a:r>
              <a:rPr lang="en-US" sz="1200" dirty="0">
                <a:latin typeface="Arial" panose="020B0604020202020204" pitchFamily="34" charset="0"/>
                <a:cs typeface="Arial" panose="020B0604020202020204" pitchFamily="34" charset="0"/>
              </a:rPr>
              <a:t>critical thinking at university does not mean looking for only the most important aspects of a topic or criticising ideas.</a:t>
            </a:r>
            <a:br>
              <a:rPr lang="en-US" sz="1200" dirty="0">
                <a:latin typeface="Arial" panose="020B0604020202020204" pitchFamily="34" charset="0"/>
                <a:cs typeface="Arial" panose="020B0604020202020204" pitchFamily="34" charset="0"/>
              </a:rPr>
            </a:b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Critical thinking is about students being able to question and think about the information that they have found/used in their studies. </a:t>
            </a:r>
          </a:p>
          <a:p>
            <a:r>
              <a:rPr lang="en-US" sz="1200" b="1" dirty="0">
                <a:latin typeface="Arial" panose="020B0604020202020204" pitchFamily="34" charset="0"/>
                <a:cs typeface="Arial" panose="020B0604020202020204" pitchFamily="34" charset="0"/>
              </a:rPr>
              <a:t>(Lipman, 2007 p.46) </a:t>
            </a:r>
            <a:r>
              <a:rPr lang="en-US" sz="1200" dirty="0">
                <a:latin typeface="Arial" panose="020B0604020202020204" pitchFamily="34" charset="0"/>
                <a:cs typeface="Arial" panose="020B0604020202020204" pitchFamily="34" charset="0"/>
              </a:rPr>
              <a:t>states that Robert Ennis tells us that critical thinking is aimed at helping us decided ”what to believe and do”</a:t>
            </a:r>
            <a:br>
              <a:rPr lang="en-US" sz="1200" dirty="0">
                <a:latin typeface="Arial" panose="020B0604020202020204" pitchFamily="34" charset="0"/>
                <a:cs typeface="Arial" panose="020B0604020202020204" pitchFamily="34" charset="0"/>
              </a:rPr>
            </a:b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It is about you being able to question, weigh up different arguments/opinions, ideas, respect others ideas, and learn with an open mind.</a:t>
            </a:r>
          </a:p>
          <a:p>
            <a:r>
              <a:rPr lang="en-US" sz="1200" b="1" dirty="0">
                <a:latin typeface="Arial" panose="020B0604020202020204" pitchFamily="34" charset="0"/>
                <a:cs typeface="Arial" panose="020B0604020202020204" pitchFamily="34" charset="0"/>
              </a:rPr>
              <a:t>University of Sussex, 2009 </a:t>
            </a:r>
            <a:r>
              <a:rPr lang="en-US" sz="1200" dirty="0">
                <a:latin typeface="Arial" panose="020B0604020202020204" pitchFamily="34" charset="0"/>
                <a:cs typeface="Arial" panose="020B0604020202020204" pitchFamily="34" charset="0"/>
              </a:rPr>
              <a:t>states critical thinking is not just about what you think, it’s about what you think and argue.</a:t>
            </a:r>
          </a:p>
          <a:p>
            <a:endParaRPr lang="en-US" sz="1600" dirty="0">
              <a:latin typeface="Arial" panose="020B0604020202020204" pitchFamily="34" charset="0"/>
              <a:cs typeface="Arial" panose="020B0604020202020204" pitchFamily="34" charset="0"/>
            </a:endParaRPr>
          </a:p>
          <a:p>
            <a:endParaRPr lang="en-US" dirty="0"/>
          </a:p>
          <a:p>
            <a:endParaRPr lang="en-US" dirty="0"/>
          </a:p>
          <a:p>
            <a:endParaRPr lang="en-US" dirty="0"/>
          </a:p>
        </p:txBody>
      </p:sp>
      <p:sp>
        <p:nvSpPr>
          <p:cNvPr id="7" name="TextBox 6">
            <a:extLst>
              <a:ext uri="{FF2B5EF4-FFF2-40B4-BE49-F238E27FC236}">
                <a16:creationId xmlns:a16="http://schemas.microsoft.com/office/drawing/2014/main" id="{0D5B7164-E684-F34D-B0C0-1E05EB79B4DC}"/>
              </a:ext>
            </a:extLst>
          </p:cNvPr>
          <p:cNvSpPr txBox="1"/>
          <p:nvPr/>
        </p:nvSpPr>
        <p:spPr>
          <a:xfrm>
            <a:off x="55005" y="46765"/>
            <a:ext cx="4737572" cy="923330"/>
          </a:xfrm>
          <a:prstGeom prst="rect">
            <a:avLst/>
          </a:prstGeom>
          <a:noFill/>
        </p:spPr>
        <p:txBody>
          <a:bodyPr wrap="square" rtlCol="0">
            <a:spAutoFit/>
          </a:bodyPr>
          <a:lstStyle/>
          <a:p>
            <a:r>
              <a:rPr lang="en-US" dirty="0">
                <a:solidFill>
                  <a:srgbClr val="861E15"/>
                </a:solidFill>
                <a:latin typeface="Arial" panose="020B0604020202020204" pitchFamily="34" charset="0"/>
                <a:cs typeface="Arial" panose="020B0604020202020204" pitchFamily="34" charset="0"/>
              </a:rPr>
              <a:t>Introduction</a:t>
            </a:r>
            <a:br>
              <a:rPr lang="en-US"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I will be talking about what critical thinking is, the barriers, benefits, what makes a good critical thinker, and the six steps of critical thinking. </a:t>
            </a:r>
            <a:endParaRPr lang="en-US"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E28AC395-B08E-394C-87B4-8476FB764330}"/>
              </a:ext>
            </a:extLst>
          </p:cNvPr>
          <p:cNvSpPr txBox="1"/>
          <p:nvPr/>
        </p:nvSpPr>
        <p:spPr>
          <a:xfrm>
            <a:off x="76166" y="4898174"/>
            <a:ext cx="5754618" cy="2123658"/>
          </a:xfrm>
          <a:prstGeom prst="rect">
            <a:avLst/>
          </a:prstGeom>
          <a:noFill/>
        </p:spPr>
        <p:txBody>
          <a:bodyPr wrap="square" rtlCol="0">
            <a:spAutoFit/>
          </a:bodyPr>
          <a:lstStyle/>
          <a:p>
            <a:r>
              <a:rPr lang="en-US" sz="2000" dirty="0">
                <a:solidFill>
                  <a:srgbClr val="C00000"/>
                </a:solidFill>
                <a:latin typeface="Arial" panose="020B0604020202020204" pitchFamily="34" charset="0"/>
                <a:cs typeface="Arial" panose="020B0604020202020204" pitchFamily="34" charset="0"/>
              </a:rPr>
              <a:t>Barriers</a:t>
            </a:r>
          </a:p>
          <a:p>
            <a:r>
              <a:rPr lang="en-US" sz="1200" dirty="0">
                <a:latin typeface="Arial" panose="020B0604020202020204" pitchFamily="34" charset="0"/>
                <a:cs typeface="Arial" panose="020B0604020202020204" pitchFamily="34" charset="0"/>
              </a:rPr>
              <a:t>There are many barriers that come across with critical thinking.</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There can be a lack of relevant information.</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Having a closed or narrow minded.</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Egocentrism- having a lack of understanding of others and their opinions/thoughts.</a:t>
            </a:r>
          </a:p>
          <a:p>
            <a:r>
              <a:rPr lang="en-US" sz="1200" b="1" dirty="0">
                <a:latin typeface="Arial" panose="020B0604020202020204" pitchFamily="34" charset="0"/>
                <a:cs typeface="Arial" panose="020B0604020202020204" pitchFamily="34" charset="0"/>
              </a:rPr>
              <a:t>Brooks, 2014 </a:t>
            </a:r>
            <a:r>
              <a:rPr lang="en-US" sz="1200" dirty="0">
                <a:latin typeface="Arial" panose="020B0604020202020204" pitchFamily="34" charset="0"/>
                <a:cs typeface="Arial" panose="020B0604020202020204" pitchFamily="34" charset="0"/>
              </a:rPr>
              <a:t>states that thinking in black or white some people ignore a situation complexity by thinking there's only one way to solve a problem and it comes from our need to have certainty in our lives.</a:t>
            </a:r>
            <a:endParaRPr lang="en-US" sz="1200" b="1"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71EFB2D8-3807-1B4A-841E-9520EC14BA7A}"/>
              </a:ext>
            </a:extLst>
          </p:cNvPr>
          <p:cNvSpPr txBox="1"/>
          <p:nvPr/>
        </p:nvSpPr>
        <p:spPr>
          <a:xfrm>
            <a:off x="3374341" y="800228"/>
            <a:ext cx="4029012" cy="3939540"/>
          </a:xfrm>
          <a:prstGeom prst="rect">
            <a:avLst/>
          </a:prstGeom>
          <a:noFill/>
        </p:spPr>
        <p:txBody>
          <a:bodyPr wrap="square" rtlCol="0">
            <a:spAutoFit/>
          </a:bodyPr>
          <a:lstStyle/>
          <a:p>
            <a:r>
              <a:rPr lang="en-US" dirty="0">
                <a:solidFill>
                  <a:srgbClr val="7030A0"/>
                </a:solidFill>
              </a:rPr>
              <a:t>Benefits of critical thinking</a:t>
            </a:r>
          </a:p>
          <a:p>
            <a:r>
              <a:rPr lang="en-US" sz="1200" dirty="0">
                <a:latin typeface="Arial" panose="020B0604020202020204" pitchFamily="34" charset="0"/>
                <a:cs typeface="Arial" panose="020B0604020202020204" pitchFamily="34" charset="0"/>
              </a:rPr>
              <a:t>The benefit to critical thinking is being able to communicate effectively with others to figure out a solution.</a:t>
            </a:r>
          </a:p>
          <a:p>
            <a:r>
              <a:rPr lang="en-US" sz="1200" dirty="0">
                <a:latin typeface="Arial" panose="020B0604020202020204" pitchFamily="34" charset="0"/>
                <a:cs typeface="Arial" panose="020B0604020202020204" pitchFamily="34" charset="0"/>
              </a:rPr>
              <a:t>According to </a:t>
            </a:r>
            <a:r>
              <a:rPr lang="en-US" sz="1200" b="1" dirty="0">
                <a:latin typeface="Arial" panose="020B0604020202020204" pitchFamily="34" charset="0"/>
                <a:cs typeface="Arial" panose="020B0604020202020204" pitchFamily="34" charset="0"/>
              </a:rPr>
              <a:t>Siddiqui, 2015 </a:t>
            </a:r>
            <a:r>
              <a:rPr lang="en-US" sz="1200" dirty="0">
                <a:latin typeface="Arial" panose="020B0604020202020204" pitchFamily="34" charset="0"/>
                <a:cs typeface="Arial" panose="020B0604020202020204" pitchFamily="34" charset="0"/>
              </a:rPr>
              <a:t>critical thinking helps in maintaining effective leadership.</a:t>
            </a:r>
          </a:p>
          <a:p>
            <a:endParaRPr lang="en-US" sz="1200" dirty="0">
              <a:latin typeface="Arial" panose="020B0604020202020204" pitchFamily="34" charset="0"/>
              <a:cs typeface="Arial" panose="020B0604020202020204" pitchFamily="34" charset="0"/>
            </a:endParaRPr>
          </a:p>
          <a:p>
            <a:r>
              <a:rPr lang="en-US" sz="1200" b="1" dirty="0">
                <a:latin typeface="Arial" panose="020B0604020202020204" pitchFamily="34" charset="0"/>
                <a:cs typeface="Arial" panose="020B0604020202020204" pitchFamily="34" charset="0"/>
              </a:rPr>
              <a:t>Morgan </a:t>
            </a:r>
            <a:r>
              <a:rPr lang="en-US" sz="1200" dirty="0">
                <a:latin typeface="Arial" panose="020B0604020202020204" pitchFamily="34" charset="0"/>
                <a:cs typeface="Arial" panose="020B0604020202020204" pitchFamily="34" charset="0"/>
              </a:rPr>
              <a:t>states that critical thinking skills help you to better understand the experiences and views of others, enhancing your ability to work with different people</a:t>
            </a:r>
          </a:p>
          <a:p>
            <a:endParaRPr lang="en-US" sz="1200" dirty="0">
              <a:latin typeface="Arial" panose="020B0604020202020204" pitchFamily="34" charset="0"/>
              <a:cs typeface="Arial" panose="020B0604020202020204" pitchFamily="34" charset="0"/>
            </a:endParaRPr>
          </a:p>
          <a:p>
            <a:r>
              <a:rPr lang="en-US" sz="1200" b="1" dirty="0">
                <a:latin typeface="Arial" panose="020B0604020202020204" pitchFamily="34" charset="0"/>
                <a:cs typeface="Arial" panose="020B0604020202020204" pitchFamily="34" charset="0"/>
              </a:rPr>
              <a:t>Cottrell, S (2005 p.47) </a:t>
            </a:r>
            <a:r>
              <a:rPr lang="en-US" sz="1200" dirty="0">
                <a:latin typeface="Arial" panose="020B0604020202020204" pitchFamily="34" charset="0"/>
                <a:cs typeface="Arial" panose="020B0604020202020204" pitchFamily="34" charset="0"/>
              </a:rPr>
              <a:t>states good critical thinking includes recognising good arguments even when we disagree with them, and poor arguments even when these support our own point of view.</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Will help students with both their academic and future jobs.</a:t>
            </a:r>
            <a:endParaRPr lang="en-US" sz="1400" dirty="0"/>
          </a:p>
          <a:p>
            <a:endParaRPr lang="en-US" sz="1400" dirty="0"/>
          </a:p>
          <a:p>
            <a:endParaRPr lang="en-US" sz="1400" dirty="0"/>
          </a:p>
        </p:txBody>
      </p:sp>
      <p:sp>
        <p:nvSpPr>
          <p:cNvPr id="12" name="Rectangle 11">
            <a:extLst>
              <a:ext uri="{FF2B5EF4-FFF2-40B4-BE49-F238E27FC236}">
                <a16:creationId xmlns:a16="http://schemas.microsoft.com/office/drawing/2014/main" id="{41203D82-2F47-3140-A114-A33B19AFCA54}"/>
              </a:ext>
            </a:extLst>
          </p:cNvPr>
          <p:cNvSpPr/>
          <p:nvPr/>
        </p:nvSpPr>
        <p:spPr>
          <a:xfrm>
            <a:off x="7077868" y="-16122"/>
            <a:ext cx="5114132" cy="923330"/>
          </a:xfrm>
          <a:prstGeom prst="rect">
            <a:avLst/>
          </a:prstGeom>
          <a:noFill/>
        </p:spPr>
        <p:txBody>
          <a:bodyPr wrap="squar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Critical thinking </a:t>
            </a:r>
          </a:p>
        </p:txBody>
      </p:sp>
      <p:sp>
        <p:nvSpPr>
          <p:cNvPr id="14" name="TextBox 13">
            <a:extLst>
              <a:ext uri="{FF2B5EF4-FFF2-40B4-BE49-F238E27FC236}">
                <a16:creationId xmlns:a16="http://schemas.microsoft.com/office/drawing/2014/main" id="{3E7EC029-068C-3D48-B9BC-B6B243299A32}"/>
              </a:ext>
            </a:extLst>
          </p:cNvPr>
          <p:cNvSpPr txBox="1"/>
          <p:nvPr/>
        </p:nvSpPr>
        <p:spPr>
          <a:xfrm>
            <a:off x="6361218" y="5042882"/>
            <a:ext cx="5561042" cy="338554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Conclusion </a:t>
            </a:r>
          </a:p>
          <a:p>
            <a:r>
              <a:rPr lang="en-US" sz="1200" dirty="0">
                <a:latin typeface="Arial" panose="020B0604020202020204" pitchFamily="34" charset="0"/>
                <a:cs typeface="Arial" panose="020B0604020202020204" pitchFamily="34" charset="0"/>
              </a:rPr>
              <a:t>Finally, to sum up, critical thinking will definitely help and have an impact on learning and around the work place because once these skills are learnt it will become easier for students to think more deeper and think critically about what issues they may find or face during their studies or work.</a:t>
            </a:r>
          </a:p>
          <a:p>
            <a:r>
              <a:rPr lang="en-US" sz="1200" dirty="0">
                <a:latin typeface="Arial" panose="020B0604020202020204" pitchFamily="34" charset="0"/>
                <a:cs typeface="Arial" panose="020B0604020202020204" pitchFamily="34" charset="0"/>
              </a:rPr>
              <a:t>Critical thinking can help students because it will allow them to think, question and weigh up the information that they have gathered and it allows students to have a </a:t>
            </a:r>
            <a:r>
              <a:rPr lang="en-US" sz="1200">
                <a:latin typeface="Arial" panose="020B0604020202020204" pitchFamily="34" charset="0"/>
                <a:cs typeface="Arial" panose="020B0604020202020204" pitchFamily="34" charset="0"/>
              </a:rPr>
              <a:t>better understanding.</a:t>
            </a:r>
            <a:endParaRPr lang="en-US" sz="105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63F5AC2A-737E-924D-9FB9-E051FA528D85}"/>
              </a:ext>
            </a:extLst>
          </p:cNvPr>
          <p:cNvSpPr txBox="1"/>
          <p:nvPr/>
        </p:nvSpPr>
        <p:spPr>
          <a:xfrm>
            <a:off x="7240671" y="1031060"/>
            <a:ext cx="4951329" cy="3139321"/>
          </a:xfrm>
          <a:prstGeom prst="rect">
            <a:avLst/>
          </a:prstGeom>
          <a:noFill/>
        </p:spPr>
        <p:txBody>
          <a:bodyPr wrap="square" rtlCol="0">
            <a:spAutoFit/>
          </a:bodyPr>
          <a:lstStyle/>
          <a:p>
            <a:r>
              <a:rPr lang="en-US" dirty="0">
                <a:solidFill>
                  <a:srgbClr val="2D3D86"/>
                </a:solidFill>
                <a:latin typeface="Arial" panose="020B0604020202020204" pitchFamily="34" charset="0"/>
                <a:cs typeface="Arial" panose="020B0604020202020204" pitchFamily="34" charset="0"/>
              </a:rPr>
              <a:t>What makes a good critical thinker?</a:t>
            </a:r>
          </a:p>
          <a:p>
            <a:r>
              <a:rPr lang="en-US" sz="1200" dirty="0">
                <a:latin typeface="Arial" panose="020B0604020202020204" pitchFamily="34" charset="0"/>
                <a:cs typeface="Arial" panose="020B0604020202020204" pitchFamily="34" charset="0"/>
              </a:rPr>
              <a:t>A good critical thinker is when someone weighs up arguments before reaching a judgement or opinion on something.</a:t>
            </a:r>
          </a:p>
          <a:p>
            <a:r>
              <a:rPr lang="en-US" sz="1200" dirty="0">
                <a:latin typeface="Arial" panose="020B0604020202020204" pitchFamily="34" charset="0"/>
                <a:cs typeface="Arial" panose="020B0604020202020204" pitchFamily="34" charset="0"/>
              </a:rPr>
              <a:t>Someone who is open minded and understanding.</a:t>
            </a:r>
          </a:p>
          <a:p>
            <a:r>
              <a:rPr lang="en-US" sz="1200" dirty="0">
                <a:latin typeface="Arial" panose="020B0604020202020204" pitchFamily="34" charset="0"/>
                <a:cs typeface="Arial" panose="020B0604020202020204" pitchFamily="34" charset="0"/>
              </a:rPr>
              <a:t>Asks appropriate questions and can examine experiences. </a:t>
            </a:r>
          </a:p>
          <a:p>
            <a:r>
              <a:rPr lang="en-US" sz="1200" b="1" dirty="0">
                <a:latin typeface="Arial" panose="020B0604020202020204" pitchFamily="34" charset="0"/>
                <a:cs typeface="Arial" panose="020B0604020202020204" pitchFamily="34" charset="0"/>
              </a:rPr>
              <a:t>Psychology today, 2016 </a:t>
            </a:r>
            <a:r>
              <a:rPr lang="en-US" sz="1200" dirty="0">
                <a:latin typeface="Arial" panose="020B0604020202020204" pitchFamily="34" charset="0"/>
                <a:cs typeface="Arial" panose="020B0604020202020204" pitchFamily="34" charset="0"/>
              </a:rPr>
              <a:t>states attentiveness: willingness to focus and concentrate; to be aware of surroundings, context, consequences and potential obstacles; to have the ‘full picture’</a:t>
            </a: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p:txBody>
      </p:sp>
      <p:pic>
        <p:nvPicPr>
          <p:cNvPr id="15" name="Picture 14">
            <a:extLst>
              <a:ext uri="{FF2B5EF4-FFF2-40B4-BE49-F238E27FC236}">
                <a16:creationId xmlns:a16="http://schemas.microsoft.com/office/drawing/2014/main" id="{7ED3282E-D145-9D4D-8FB8-520D7D4C33FA}"/>
              </a:ext>
            </a:extLst>
          </p:cNvPr>
          <p:cNvPicPr>
            <a:picLocks noChangeAspect="1"/>
          </p:cNvPicPr>
          <p:nvPr/>
        </p:nvPicPr>
        <p:blipFill>
          <a:blip r:embed="rId2"/>
          <a:stretch>
            <a:fillRect/>
          </a:stretch>
        </p:blipFill>
        <p:spPr>
          <a:xfrm>
            <a:off x="7184048" y="3471912"/>
            <a:ext cx="2450885" cy="1570970"/>
          </a:xfrm>
          <a:prstGeom prst="rect">
            <a:avLst/>
          </a:prstGeom>
        </p:spPr>
      </p:pic>
      <p:sp>
        <p:nvSpPr>
          <p:cNvPr id="16" name="TextBox 15">
            <a:extLst>
              <a:ext uri="{FF2B5EF4-FFF2-40B4-BE49-F238E27FC236}">
                <a16:creationId xmlns:a16="http://schemas.microsoft.com/office/drawing/2014/main" id="{8E0C9695-14E3-2044-858C-53A55E23C803}"/>
              </a:ext>
            </a:extLst>
          </p:cNvPr>
          <p:cNvSpPr txBox="1"/>
          <p:nvPr/>
        </p:nvSpPr>
        <p:spPr>
          <a:xfrm>
            <a:off x="9634934" y="2909238"/>
            <a:ext cx="2154620" cy="1384995"/>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This is bloom’s Taxonomy and it has six steps. Create, evaluate, analyse, apply, understand, and remember.</a:t>
            </a:r>
          </a:p>
        </p:txBody>
      </p:sp>
    </p:spTree>
    <p:extLst>
      <p:ext uri="{BB962C8B-B14F-4D97-AF65-F5344CB8AC3E}">
        <p14:creationId xmlns:p14="http://schemas.microsoft.com/office/powerpoint/2010/main" val="18394387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A3F48-7A41-9247-BCAA-DB296D00A0E5}"/>
              </a:ext>
            </a:extLst>
          </p:cNvPr>
          <p:cNvSpPr>
            <a:spLocks noGrp="1"/>
          </p:cNvSpPr>
          <p:nvPr>
            <p:ph type="title"/>
          </p:nvPr>
        </p:nvSpPr>
        <p:spPr>
          <a:xfrm>
            <a:off x="91965" y="18255"/>
            <a:ext cx="10515600" cy="1325563"/>
          </a:xfrm>
        </p:spPr>
        <p:txBody>
          <a:bodyPr>
            <a:normAutofit/>
          </a:bodyPr>
          <a:lstStyle/>
          <a:p>
            <a:r>
              <a:rPr lang="en-US" dirty="0">
                <a:latin typeface="Arial" panose="020B0604020202020204" pitchFamily="34" charset="0"/>
                <a:cs typeface="Arial" panose="020B0604020202020204" pitchFamily="34" charset="0"/>
              </a:rPr>
              <a:t>Reference </a:t>
            </a:r>
          </a:p>
        </p:txBody>
      </p:sp>
      <p:sp>
        <p:nvSpPr>
          <p:cNvPr id="3" name="Content Placeholder 2">
            <a:extLst>
              <a:ext uri="{FF2B5EF4-FFF2-40B4-BE49-F238E27FC236}">
                <a16:creationId xmlns:a16="http://schemas.microsoft.com/office/drawing/2014/main" id="{1F790CB6-B6B4-AB49-8D15-E1CC5902C6BD}"/>
              </a:ext>
            </a:extLst>
          </p:cNvPr>
          <p:cNvSpPr>
            <a:spLocks noGrp="1"/>
          </p:cNvSpPr>
          <p:nvPr>
            <p:ph idx="1"/>
          </p:nvPr>
        </p:nvSpPr>
        <p:spPr>
          <a:xfrm>
            <a:off x="91965" y="1026838"/>
            <a:ext cx="10515600" cy="5489576"/>
          </a:xfrm>
        </p:spPr>
        <p:txBody>
          <a:bodyPr>
            <a:normAutofit fontScale="92500"/>
          </a:bodyPr>
          <a:lstStyle/>
          <a:p>
            <a:pPr marL="0" indent="0">
              <a:buNone/>
            </a:pPr>
            <a:r>
              <a:rPr lang="en-US" sz="1800" dirty="0">
                <a:latin typeface="Arial" panose="020B0604020202020204" pitchFamily="34" charset="0"/>
                <a:cs typeface="Arial" panose="020B0604020202020204" pitchFamily="34" charset="0"/>
              </a:rPr>
              <a:t>Armstrong, P. </a:t>
            </a:r>
            <a:r>
              <a:rPr lang="en-US" sz="1800" i="1" dirty="0">
                <a:latin typeface="Arial" panose="020B0604020202020204" pitchFamily="34" charset="0"/>
                <a:cs typeface="Arial" panose="020B0604020202020204" pitchFamily="34" charset="0"/>
              </a:rPr>
              <a:t>Bloom’s Taxonomy. </a:t>
            </a:r>
            <a:r>
              <a:rPr lang="en-US" sz="1800" dirty="0">
                <a:latin typeface="Arial" panose="020B0604020202020204" pitchFamily="34" charset="0"/>
                <a:cs typeface="Arial" panose="020B0604020202020204" pitchFamily="34" charset="0"/>
              </a:rPr>
              <a:t>[online]  Available at: </a:t>
            </a:r>
            <a:r>
              <a:rPr lang="en-US" sz="1800" dirty="0">
                <a:latin typeface="Arial" panose="020B0604020202020204" pitchFamily="34" charset="0"/>
                <a:cs typeface="Arial" panose="020B0604020202020204" pitchFamily="34" charset="0"/>
                <a:hlinkClick r:id="rId2"/>
              </a:rPr>
              <a:t>https://cft.vanderbilt.edu/guides-sub-pages/blooms-taxonomy/</a:t>
            </a:r>
            <a:r>
              <a:rPr lang="en-US" sz="1800" dirty="0">
                <a:latin typeface="Arial" panose="020B0604020202020204" pitchFamily="34" charset="0"/>
                <a:cs typeface="Arial" panose="020B0604020202020204" pitchFamily="34" charset="0"/>
              </a:rPr>
              <a:t>  (Accessed: 20</a:t>
            </a:r>
            <a:r>
              <a:rPr lang="en-US" sz="1800" baseline="30000" dirty="0">
                <a:latin typeface="Arial" panose="020B0604020202020204" pitchFamily="34" charset="0"/>
                <a:cs typeface="Arial" panose="020B0604020202020204" pitchFamily="34" charset="0"/>
              </a:rPr>
              <a:t>th</a:t>
            </a:r>
            <a:r>
              <a:rPr lang="en-US" sz="1800" dirty="0">
                <a:latin typeface="Arial" panose="020B0604020202020204" pitchFamily="34" charset="0"/>
                <a:cs typeface="Arial" panose="020B0604020202020204" pitchFamily="34" charset="0"/>
              </a:rPr>
              <a:t> October 2018)</a:t>
            </a:r>
          </a:p>
          <a:p>
            <a:pPr marL="0" indent="0">
              <a:buNone/>
            </a:pPr>
            <a:r>
              <a:rPr lang="en-US" sz="1800" dirty="0">
                <a:latin typeface="Arial" panose="020B0604020202020204" pitchFamily="34" charset="0"/>
                <a:cs typeface="Arial" panose="020B0604020202020204" pitchFamily="34" charset="0"/>
              </a:rPr>
              <a:t>Brooks, K (2014) </a:t>
            </a:r>
            <a:r>
              <a:rPr lang="en-US" sz="1800" i="1" dirty="0">
                <a:latin typeface="Arial" panose="020B0604020202020204" pitchFamily="34" charset="0"/>
                <a:cs typeface="Arial" panose="020B0604020202020204" pitchFamily="34" charset="0"/>
              </a:rPr>
              <a:t>5 barriers to critical thinking [video].</a:t>
            </a:r>
            <a:r>
              <a:rPr lang="en-US" sz="1800" dirty="0">
                <a:latin typeface="Arial" panose="020B0604020202020204" pitchFamily="34" charset="0"/>
                <a:cs typeface="Arial" panose="020B0604020202020204" pitchFamily="34" charset="0"/>
              </a:rPr>
              <a:t> Available at: </a:t>
            </a:r>
            <a:r>
              <a:rPr lang="en-US" sz="1800" dirty="0">
                <a:latin typeface="Arial" panose="020B0604020202020204" pitchFamily="34" charset="0"/>
                <a:cs typeface="Arial" panose="020B0604020202020204" pitchFamily="34" charset="0"/>
                <a:hlinkClick r:id="rId3"/>
              </a:rPr>
              <a:t>https://www.youtube.com/watch?v=vloOuzkdX3Y</a:t>
            </a:r>
            <a:r>
              <a:rPr lang="en-US" sz="1800" dirty="0">
                <a:latin typeface="Arial" panose="020B0604020202020204" pitchFamily="34" charset="0"/>
                <a:cs typeface="Arial" panose="020B0604020202020204" pitchFamily="34" charset="0"/>
              </a:rPr>
              <a:t>  (Accessed: 20</a:t>
            </a:r>
            <a:r>
              <a:rPr lang="en-US" sz="1800" baseline="30000" dirty="0">
                <a:latin typeface="Arial" panose="020B0604020202020204" pitchFamily="34" charset="0"/>
                <a:cs typeface="Arial" panose="020B0604020202020204" pitchFamily="34" charset="0"/>
              </a:rPr>
              <a:t>th</a:t>
            </a:r>
            <a:r>
              <a:rPr lang="en-US" sz="1800" dirty="0">
                <a:latin typeface="Arial" panose="020B0604020202020204" pitchFamily="34" charset="0"/>
                <a:cs typeface="Arial" panose="020B0604020202020204" pitchFamily="34" charset="0"/>
              </a:rPr>
              <a:t> October 2018)</a:t>
            </a:r>
          </a:p>
          <a:p>
            <a:pPr marL="0" indent="0">
              <a:buNone/>
            </a:pPr>
            <a:r>
              <a:rPr lang="en-US" sz="1800" dirty="0">
                <a:latin typeface="Arial" panose="020B0604020202020204" pitchFamily="34" charset="0"/>
                <a:cs typeface="Arial" panose="020B0604020202020204" pitchFamily="34" charset="0"/>
              </a:rPr>
              <a:t>Cottrell, S (2005) </a:t>
            </a:r>
            <a:r>
              <a:rPr lang="en-US" sz="1800" i="1" dirty="0">
                <a:latin typeface="Arial" panose="020B0604020202020204" pitchFamily="34" charset="0"/>
                <a:cs typeface="Arial" panose="020B0604020202020204" pitchFamily="34" charset="0"/>
              </a:rPr>
              <a:t>critical thinking skills. </a:t>
            </a:r>
            <a:r>
              <a:rPr lang="en-US" sz="1800" dirty="0">
                <a:latin typeface="Arial" panose="020B0604020202020204" pitchFamily="34" charset="0"/>
                <a:cs typeface="Arial" panose="020B0604020202020204" pitchFamily="34" charset="0"/>
              </a:rPr>
              <a:t>New York: Palgrave.</a:t>
            </a:r>
            <a:endParaRPr lang="en-US" sz="1800" i="1"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Lipman, M (2007) </a:t>
            </a:r>
            <a:r>
              <a:rPr lang="en-US" sz="1800" i="1" dirty="0">
                <a:latin typeface="Arial" panose="020B0604020202020204" pitchFamily="34" charset="0"/>
                <a:cs typeface="Arial" panose="020B0604020202020204" pitchFamily="34" charset="0"/>
              </a:rPr>
              <a:t>thinking in education. 2</a:t>
            </a:r>
            <a:r>
              <a:rPr lang="en-US" sz="1800" i="1" baseline="30000" dirty="0">
                <a:latin typeface="Arial" panose="020B0604020202020204" pitchFamily="34" charset="0"/>
                <a:cs typeface="Arial" panose="020B0604020202020204" pitchFamily="34" charset="0"/>
              </a:rPr>
              <a:t>nd</a:t>
            </a:r>
            <a:r>
              <a:rPr lang="en-US" sz="1800" i="1" dirty="0">
                <a:latin typeface="Arial" panose="020B0604020202020204" pitchFamily="34" charset="0"/>
                <a:cs typeface="Arial" panose="020B0604020202020204" pitchFamily="34" charset="0"/>
              </a:rPr>
              <a:t> Ed. </a:t>
            </a:r>
            <a:r>
              <a:rPr lang="en-US" sz="1800" dirty="0">
                <a:latin typeface="Arial" panose="020B0604020202020204" pitchFamily="34" charset="0"/>
                <a:cs typeface="Arial" panose="020B0604020202020204" pitchFamily="34" charset="0"/>
              </a:rPr>
              <a:t>Cambridge University Press. </a:t>
            </a:r>
            <a:endParaRPr lang="en-US" sz="1800" i="1"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Morgan, K. </a:t>
            </a:r>
            <a:r>
              <a:rPr lang="en-US" sz="1800" i="1" dirty="0">
                <a:latin typeface="Arial" panose="020B0604020202020204" pitchFamily="34" charset="0"/>
                <a:cs typeface="Arial" panose="020B0604020202020204" pitchFamily="34" charset="0"/>
              </a:rPr>
              <a:t>what are the benefits of critical thinking skills? </a:t>
            </a:r>
            <a:r>
              <a:rPr lang="en-US" sz="1800" dirty="0">
                <a:latin typeface="Arial" panose="020B0604020202020204" pitchFamily="34" charset="0"/>
                <a:cs typeface="Arial" panose="020B0604020202020204" pitchFamily="34" charset="0"/>
              </a:rPr>
              <a:t>Available at: </a:t>
            </a:r>
            <a:r>
              <a:rPr lang="en-US" sz="1800" dirty="0">
                <a:latin typeface="Arial" panose="020B0604020202020204" pitchFamily="34" charset="0"/>
                <a:cs typeface="Arial" panose="020B0604020202020204" pitchFamily="34" charset="0"/>
                <a:hlinkClick r:id="rId4"/>
              </a:rPr>
              <a:t>https://classroom.synonym.com/benefits-critical-thinking-skills-3895.html</a:t>
            </a:r>
            <a:r>
              <a:rPr lang="en-US" sz="1800" dirty="0">
                <a:latin typeface="Arial" panose="020B0604020202020204" pitchFamily="34" charset="0"/>
                <a:cs typeface="Arial" panose="020B0604020202020204" pitchFamily="34" charset="0"/>
              </a:rPr>
              <a:t> (Accessed:19th October 2018)</a:t>
            </a:r>
          </a:p>
          <a:p>
            <a:pPr marL="0" indent="0">
              <a:buNone/>
            </a:pPr>
            <a:r>
              <a:rPr lang="en-US" sz="1800" dirty="0">
                <a:latin typeface="Arial" panose="020B0604020202020204" pitchFamily="34" charset="0"/>
                <a:cs typeface="Arial" panose="020B0604020202020204" pitchFamily="34" charset="0"/>
              </a:rPr>
              <a:t>Psychology today (2016) </a:t>
            </a:r>
            <a:r>
              <a:rPr lang="en-US" sz="1800" i="1" dirty="0">
                <a:latin typeface="Arial" panose="020B0604020202020204" pitchFamily="34" charset="0"/>
                <a:cs typeface="Arial" panose="020B0604020202020204" pitchFamily="34" charset="0"/>
              </a:rPr>
              <a:t>what are the key dispositions of good critical thinker? </a:t>
            </a:r>
            <a:r>
              <a:rPr lang="en-US" sz="1800" dirty="0">
                <a:latin typeface="Arial" panose="020B0604020202020204" pitchFamily="34" charset="0"/>
                <a:cs typeface="Arial" panose="020B0604020202020204" pitchFamily="34" charset="0"/>
              </a:rPr>
              <a:t>Available at: </a:t>
            </a:r>
            <a:r>
              <a:rPr lang="en-US" sz="1800" dirty="0">
                <a:latin typeface="Arial" panose="020B0604020202020204" pitchFamily="34" charset="0"/>
                <a:cs typeface="Arial" panose="020B0604020202020204" pitchFamily="34" charset="0"/>
                <a:hlinkClick r:id="rId5"/>
              </a:rPr>
              <a:t>https://www.psychologytoday.com/gb/blog/in-one-lifespan/201601/what-are-the-key-dispositions-good-critical-thinkers</a:t>
            </a:r>
            <a:r>
              <a:rPr lang="en-US" sz="1800" dirty="0">
                <a:latin typeface="Arial" panose="020B0604020202020204" pitchFamily="34" charset="0"/>
                <a:cs typeface="Arial" panose="020B0604020202020204" pitchFamily="34" charset="0"/>
              </a:rPr>
              <a:t>  (Accessed: 21st October 2018)</a:t>
            </a:r>
          </a:p>
          <a:p>
            <a:pPr marL="0" indent="0">
              <a:buNone/>
            </a:pPr>
            <a:r>
              <a:rPr lang="en-US" sz="1800" dirty="0">
                <a:latin typeface="Arial" panose="020B0604020202020204" pitchFamily="34" charset="0"/>
                <a:cs typeface="Arial" panose="020B0604020202020204" pitchFamily="34" charset="0"/>
              </a:rPr>
              <a:t>Siddiqui, F (2015) </a:t>
            </a:r>
            <a:r>
              <a:rPr lang="en-US" sz="1800" i="1" dirty="0">
                <a:latin typeface="Arial" panose="020B0604020202020204" pitchFamily="34" charset="0"/>
                <a:cs typeface="Arial" panose="020B0604020202020204" pitchFamily="34" charset="0"/>
              </a:rPr>
              <a:t>benefits of critical thinking in the workplace. </a:t>
            </a:r>
            <a:r>
              <a:rPr lang="en-US" sz="1800" dirty="0">
                <a:latin typeface="Arial" panose="020B0604020202020204" pitchFamily="34" charset="0"/>
                <a:cs typeface="Arial" panose="020B0604020202020204" pitchFamily="34" charset="0"/>
              </a:rPr>
              <a:t>Available at: </a:t>
            </a:r>
            <a:r>
              <a:rPr lang="en-US" sz="1800" dirty="0">
                <a:latin typeface="Arial" panose="020B0604020202020204" pitchFamily="34" charset="0"/>
                <a:cs typeface="Arial" panose="020B0604020202020204" pitchFamily="34" charset="0"/>
                <a:hlinkClick r:id="rId6"/>
              </a:rPr>
              <a:t>https://www.linkedin.com/pulse/benefits-critical-thinking-workplace-fareed</a:t>
            </a:r>
            <a:r>
              <a:rPr lang="en-US" sz="1800" dirty="0">
                <a:latin typeface="Arial" panose="020B0604020202020204" pitchFamily="34" charset="0"/>
                <a:cs typeface="Arial" panose="020B0604020202020204" pitchFamily="34" charset="0"/>
              </a:rPr>
              <a:t> (Accessed:19th October 2018) </a:t>
            </a:r>
            <a:endParaRPr lang="en-US" sz="1800" i="1"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University of  Leeds, what is critical thinking? Available at:  </a:t>
            </a:r>
            <a:r>
              <a:rPr lang="en-US" sz="1800" dirty="0">
                <a:latin typeface="Arial" panose="020B0604020202020204" pitchFamily="34" charset="0"/>
                <a:cs typeface="Arial" panose="020B0604020202020204" pitchFamily="34" charset="0"/>
                <a:hlinkClick r:id="rId7"/>
              </a:rPr>
              <a:t>https://library.leeds.ac.uk/info/1401/academic_skills/105/critical_thinking</a:t>
            </a:r>
            <a:r>
              <a:rPr lang="en-US" sz="1800" dirty="0">
                <a:latin typeface="Arial" panose="020B0604020202020204" pitchFamily="34" charset="0"/>
                <a:cs typeface="Arial" panose="020B0604020202020204" pitchFamily="34" charset="0"/>
              </a:rPr>
              <a:t> (Accessed:19th October 2018)</a:t>
            </a:r>
          </a:p>
          <a:p>
            <a:pPr marL="0" indent="0">
              <a:buNone/>
            </a:pPr>
            <a:r>
              <a:rPr lang="en-US" sz="1800" dirty="0">
                <a:latin typeface="Arial" panose="020B0604020202020204" pitchFamily="34" charset="0"/>
                <a:cs typeface="Arial" panose="020B0604020202020204" pitchFamily="34" charset="0"/>
              </a:rPr>
              <a:t>University of Sussex (2009) </a:t>
            </a:r>
            <a:r>
              <a:rPr lang="en-US" sz="1800" i="1" dirty="0">
                <a:latin typeface="Arial" panose="020B0604020202020204" pitchFamily="34" charset="0"/>
                <a:cs typeface="Arial" panose="020B0604020202020204" pitchFamily="34" charset="0"/>
              </a:rPr>
              <a:t>Critical thinking.  </a:t>
            </a:r>
            <a:r>
              <a:rPr lang="en-US" sz="1800" dirty="0">
                <a:latin typeface="Arial" panose="020B0604020202020204" pitchFamily="34" charset="0"/>
                <a:cs typeface="Arial" panose="020B0604020202020204" pitchFamily="34" charset="0"/>
              </a:rPr>
              <a:t>Available at: </a:t>
            </a:r>
            <a:r>
              <a:rPr lang="en-US" sz="1800" dirty="0">
                <a:latin typeface="Arial" panose="020B0604020202020204" pitchFamily="34" charset="0"/>
                <a:cs typeface="Arial" panose="020B0604020202020204" pitchFamily="34" charset="0"/>
                <a:hlinkClick r:id="rId8"/>
              </a:rPr>
              <a:t>http://www.sussex.ac.uk/skillshub/?id=277</a:t>
            </a:r>
            <a:r>
              <a:rPr lang="en-US" sz="1800" dirty="0">
                <a:latin typeface="Arial" panose="020B0604020202020204" pitchFamily="34" charset="0"/>
                <a:cs typeface="Arial" panose="020B0604020202020204" pitchFamily="34" charset="0"/>
              </a:rPr>
              <a:t> (Accessed:19th October 2018) </a:t>
            </a:r>
            <a:endParaRPr lang="en-US" sz="18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42214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265</TotalTime>
  <Words>643</Words>
  <Application>Microsoft Macintosh PowerPoint</Application>
  <PresentationFormat>Widescreen</PresentationFormat>
  <Paragraphs>57</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 </dc:title>
  <dc:creator>reemaullah29@gmail.com</dc:creator>
  <cp:lastModifiedBy>reemaullah29@gmail.com</cp:lastModifiedBy>
  <cp:revision>25</cp:revision>
  <dcterms:created xsi:type="dcterms:W3CDTF">2018-10-21T19:38:41Z</dcterms:created>
  <dcterms:modified xsi:type="dcterms:W3CDTF">2018-10-22T19:48:45Z</dcterms:modified>
</cp:coreProperties>
</file>