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0" r:id="rId3"/>
    <p:sldId id="258" r:id="rId4"/>
    <p:sldId id="268" r:id="rId5"/>
    <p:sldId id="261" r:id="rId6"/>
    <p:sldId id="272" r:id="rId7"/>
    <p:sldId id="275" r:id="rId8"/>
    <p:sldId id="273" r:id="rId9"/>
    <p:sldId id="285" r:id="rId10"/>
    <p:sldId id="274" r:id="rId11"/>
    <p:sldId id="283" r:id="rId12"/>
    <p:sldId id="276" r:id="rId13"/>
    <p:sldId id="286" r:id="rId14"/>
    <p:sldId id="278" r:id="rId15"/>
    <p:sldId id="267" r:id="rId16"/>
    <p:sldId id="287" r:id="rId17"/>
    <p:sldId id="288" r:id="rId18"/>
    <p:sldId id="28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C51F4B-9189-4D6F-9A08-4CEB03B858DB}" v="2389" dt="2025-03-14T15:37:33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 snapToGrid="0">
      <p:cViewPr varScale="1">
        <p:scale>
          <a:sx n="75" d="100"/>
          <a:sy n="75" d="100"/>
        </p:scale>
        <p:origin x="208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DBC16F-D4A0-49A1-9245-A6BED408E26D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1F719A-4826-4D42-A34A-BB0E5EF56452}">
      <dgm:prSet phldrT="[Text]"/>
      <dgm:spPr>
        <a:solidFill>
          <a:schemeClr val="tx2"/>
        </a:solidFill>
        <a:ln>
          <a:solidFill>
            <a:schemeClr val="tx2"/>
          </a:solidFill>
        </a:ln>
      </dgm:spPr>
      <dgm:t>
        <a:bodyPr/>
        <a:lstStyle/>
        <a:p>
          <a:r>
            <a:rPr lang="en-US" dirty="0"/>
            <a:t>Childhood  (0-12 years)</a:t>
          </a:r>
          <a:endParaRPr lang="en-GB" dirty="0"/>
        </a:p>
      </dgm:t>
    </dgm:pt>
    <dgm:pt modelId="{B5985AE2-AA79-454A-8323-053859D8E868}" type="parTrans" cxnId="{84263E9E-EB0D-40F8-849E-4AA99676E387}">
      <dgm:prSet/>
      <dgm:spPr/>
      <dgm:t>
        <a:bodyPr/>
        <a:lstStyle/>
        <a:p>
          <a:endParaRPr lang="en-GB"/>
        </a:p>
      </dgm:t>
    </dgm:pt>
    <dgm:pt modelId="{F3F8A049-9801-4E6D-8E84-AAD8CF865A86}" type="sibTrans" cxnId="{84263E9E-EB0D-40F8-849E-4AA99676E387}">
      <dgm:prSet/>
      <dgm:spPr/>
      <dgm:t>
        <a:bodyPr/>
        <a:lstStyle/>
        <a:p>
          <a:endParaRPr lang="en-GB"/>
        </a:p>
      </dgm:t>
    </dgm:pt>
    <dgm:pt modelId="{9678948A-1775-48B7-9B5E-20A2AFB9B881}">
      <dgm:prSet phldrT="[Text]"/>
      <dgm:spPr>
        <a:solidFill>
          <a:schemeClr val="tx2"/>
        </a:solidFill>
      </dgm:spPr>
      <dgm:t>
        <a:bodyPr/>
        <a:lstStyle/>
        <a:p>
          <a:r>
            <a:rPr lang="en-US" dirty="0"/>
            <a:t>Adolescence (13-19 years)</a:t>
          </a:r>
          <a:endParaRPr lang="en-GB" dirty="0"/>
        </a:p>
      </dgm:t>
    </dgm:pt>
    <dgm:pt modelId="{A6165521-0A56-4545-95D2-511D95C23985}" type="parTrans" cxnId="{921E4F0A-6B0F-4072-8F9B-6CEDAE9E9422}">
      <dgm:prSet/>
      <dgm:spPr/>
      <dgm:t>
        <a:bodyPr/>
        <a:lstStyle/>
        <a:p>
          <a:endParaRPr lang="en-GB"/>
        </a:p>
      </dgm:t>
    </dgm:pt>
    <dgm:pt modelId="{FC4BF877-8293-4A1D-A58E-562549BD2C1A}" type="sibTrans" cxnId="{921E4F0A-6B0F-4072-8F9B-6CEDAE9E9422}">
      <dgm:prSet/>
      <dgm:spPr/>
      <dgm:t>
        <a:bodyPr/>
        <a:lstStyle/>
        <a:p>
          <a:endParaRPr lang="en-GB"/>
        </a:p>
      </dgm:t>
    </dgm:pt>
    <dgm:pt modelId="{22F01EF9-6252-420C-B65A-C0ACF8EC6484}">
      <dgm:prSet phldrT="[Text]"/>
      <dgm:spPr>
        <a:solidFill>
          <a:schemeClr val="tx2"/>
        </a:solidFill>
      </dgm:spPr>
      <dgm:t>
        <a:bodyPr/>
        <a:lstStyle/>
        <a:p>
          <a:r>
            <a:rPr lang="en-US" dirty="0"/>
            <a:t>Adulthood (20-64 years)</a:t>
          </a:r>
          <a:endParaRPr lang="en-GB" dirty="0"/>
        </a:p>
      </dgm:t>
    </dgm:pt>
    <dgm:pt modelId="{164226B2-BDC0-44D4-A9FF-E41D1CEE1D1E}" type="parTrans" cxnId="{2F65D0DB-3DCF-4A79-B7A5-D6A7A07184ED}">
      <dgm:prSet/>
      <dgm:spPr/>
      <dgm:t>
        <a:bodyPr/>
        <a:lstStyle/>
        <a:p>
          <a:endParaRPr lang="en-GB"/>
        </a:p>
      </dgm:t>
    </dgm:pt>
    <dgm:pt modelId="{EBC1D3CF-2EC1-40CD-93A4-CB7BC5CD79D4}" type="sibTrans" cxnId="{2F65D0DB-3DCF-4A79-B7A5-D6A7A07184ED}">
      <dgm:prSet/>
      <dgm:spPr/>
      <dgm:t>
        <a:bodyPr/>
        <a:lstStyle/>
        <a:p>
          <a:endParaRPr lang="en-GB"/>
        </a:p>
      </dgm:t>
    </dgm:pt>
    <dgm:pt modelId="{B49EE0A1-38C0-46A0-B4DE-C7E8AFE99245}">
      <dgm:prSet phldrT="[Text]"/>
      <dgm:spPr>
        <a:solidFill>
          <a:schemeClr val="tx2"/>
        </a:solidFill>
      </dgm:spPr>
      <dgm:t>
        <a:bodyPr/>
        <a:lstStyle/>
        <a:p>
          <a:r>
            <a:rPr lang="en-US" dirty="0"/>
            <a:t>Older Adulthood (65+ years)</a:t>
          </a:r>
          <a:endParaRPr lang="en-GB" dirty="0"/>
        </a:p>
      </dgm:t>
    </dgm:pt>
    <dgm:pt modelId="{32156617-AD84-47FB-B17F-2C6F502A7FA5}" type="parTrans" cxnId="{ED182F9A-9A36-4F8F-8341-7920F294813D}">
      <dgm:prSet/>
      <dgm:spPr/>
      <dgm:t>
        <a:bodyPr/>
        <a:lstStyle/>
        <a:p>
          <a:endParaRPr lang="en-GB"/>
        </a:p>
      </dgm:t>
    </dgm:pt>
    <dgm:pt modelId="{0375F8F5-0519-4B03-8C39-E84ADB6FB3AA}" type="sibTrans" cxnId="{ED182F9A-9A36-4F8F-8341-7920F294813D}">
      <dgm:prSet/>
      <dgm:spPr/>
      <dgm:t>
        <a:bodyPr/>
        <a:lstStyle/>
        <a:p>
          <a:endParaRPr lang="en-GB"/>
        </a:p>
      </dgm:t>
    </dgm:pt>
    <dgm:pt modelId="{4ED1C21A-74EC-4BFF-9E50-442D3630177C}">
      <dgm:prSet phldrT="[Text]"/>
      <dgm:spPr>
        <a:solidFill>
          <a:schemeClr val="tx2"/>
        </a:solidFill>
      </dgm:spPr>
      <dgm:t>
        <a:bodyPr/>
        <a:lstStyle/>
        <a:p>
          <a:r>
            <a:rPr lang="en-US" dirty="0"/>
            <a:t>Prenatal stage (before birth)</a:t>
          </a:r>
          <a:endParaRPr lang="en-GB" dirty="0"/>
        </a:p>
      </dgm:t>
    </dgm:pt>
    <dgm:pt modelId="{212BC12C-AA15-48CA-97FC-3B2BA5BB9096}" type="parTrans" cxnId="{A7BFAE04-36C5-4D25-AB21-51159069EFA7}">
      <dgm:prSet/>
      <dgm:spPr/>
      <dgm:t>
        <a:bodyPr/>
        <a:lstStyle/>
        <a:p>
          <a:endParaRPr lang="en-GB"/>
        </a:p>
      </dgm:t>
    </dgm:pt>
    <dgm:pt modelId="{5C6BBF73-993D-4849-BF2B-F71136312889}" type="sibTrans" cxnId="{A7BFAE04-36C5-4D25-AB21-51159069EFA7}">
      <dgm:prSet/>
      <dgm:spPr/>
      <dgm:t>
        <a:bodyPr/>
        <a:lstStyle/>
        <a:p>
          <a:endParaRPr lang="en-GB"/>
        </a:p>
      </dgm:t>
    </dgm:pt>
    <dgm:pt modelId="{D9DABD1F-E4D3-4621-BCFA-9A941F1BD6A1}" type="pres">
      <dgm:prSet presAssocID="{EFDBC16F-D4A0-49A1-9245-A6BED408E26D}" presName="Name0" presStyleCnt="0">
        <dgm:presLayoutVars>
          <dgm:dir/>
          <dgm:animLvl val="lvl"/>
          <dgm:resizeHandles val="exact"/>
        </dgm:presLayoutVars>
      </dgm:prSet>
      <dgm:spPr/>
    </dgm:pt>
    <dgm:pt modelId="{88B6A84D-4F1A-40F5-8101-C816DB792D01}" type="pres">
      <dgm:prSet presAssocID="{4ED1C21A-74EC-4BFF-9E50-442D3630177C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CEA576EF-48A2-4C73-A93E-1223DCD66BDD}" type="pres">
      <dgm:prSet presAssocID="{5C6BBF73-993D-4849-BF2B-F71136312889}" presName="parTxOnlySpace" presStyleCnt="0"/>
      <dgm:spPr/>
    </dgm:pt>
    <dgm:pt modelId="{41EDDCAB-A368-49D9-85FA-BCF68AB68D4C}" type="pres">
      <dgm:prSet presAssocID="{871F719A-4826-4D42-A34A-BB0E5EF56452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45755D45-8315-42E8-A96A-1435391E87FA}" type="pres">
      <dgm:prSet presAssocID="{F3F8A049-9801-4E6D-8E84-AAD8CF865A86}" presName="parTxOnlySpace" presStyleCnt="0"/>
      <dgm:spPr/>
    </dgm:pt>
    <dgm:pt modelId="{8979AD8A-964A-4363-8B8B-17375D808453}" type="pres">
      <dgm:prSet presAssocID="{9678948A-1775-48B7-9B5E-20A2AFB9B881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2BE72A41-57D2-4E4A-955D-D0165CA535EF}" type="pres">
      <dgm:prSet presAssocID="{FC4BF877-8293-4A1D-A58E-562549BD2C1A}" presName="parTxOnlySpace" presStyleCnt="0"/>
      <dgm:spPr/>
    </dgm:pt>
    <dgm:pt modelId="{50A850AC-6CE5-42F8-8A63-4969C88F8B08}" type="pres">
      <dgm:prSet presAssocID="{22F01EF9-6252-420C-B65A-C0ACF8EC6484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8C726C7A-A2BF-4979-87BD-BE415AD741BB}" type="pres">
      <dgm:prSet presAssocID="{EBC1D3CF-2EC1-40CD-93A4-CB7BC5CD79D4}" presName="parTxOnlySpace" presStyleCnt="0"/>
      <dgm:spPr/>
    </dgm:pt>
    <dgm:pt modelId="{3E93ACE1-F1B6-41FF-9F03-EB0F8D60507B}" type="pres">
      <dgm:prSet presAssocID="{B49EE0A1-38C0-46A0-B4DE-C7E8AFE99245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A7BFAE04-36C5-4D25-AB21-51159069EFA7}" srcId="{EFDBC16F-D4A0-49A1-9245-A6BED408E26D}" destId="{4ED1C21A-74EC-4BFF-9E50-442D3630177C}" srcOrd="0" destOrd="0" parTransId="{212BC12C-AA15-48CA-97FC-3B2BA5BB9096}" sibTransId="{5C6BBF73-993D-4849-BF2B-F71136312889}"/>
    <dgm:cxn modelId="{921E4F0A-6B0F-4072-8F9B-6CEDAE9E9422}" srcId="{EFDBC16F-D4A0-49A1-9245-A6BED408E26D}" destId="{9678948A-1775-48B7-9B5E-20A2AFB9B881}" srcOrd="2" destOrd="0" parTransId="{A6165521-0A56-4545-95D2-511D95C23985}" sibTransId="{FC4BF877-8293-4A1D-A58E-562549BD2C1A}"/>
    <dgm:cxn modelId="{4F48820E-C9F1-485D-8218-EA21CB9D3207}" type="presOf" srcId="{EFDBC16F-D4A0-49A1-9245-A6BED408E26D}" destId="{D9DABD1F-E4D3-4621-BCFA-9A941F1BD6A1}" srcOrd="0" destOrd="0" presId="urn:microsoft.com/office/officeart/2005/8/layout/chevron1"/>
    <dgm:cxn modelId="{A7463E64-BBEB-43B1-9B47-A1FE4BD00B74}" type="presOf" srcId="{9678948A-1775-48B7-9B5E-20A2AFB9B881}" destId="{8979AD8A-964A-4363-8B8B-17375D808453}" srcOrd="0" destOrd="0" presId="urn:microsoft.com/office/officeart/2005/8/layout/chevron1"/>
    <dgm:cxn modelId="{2DE02B52-FBB4-4508-A92E-04988BF2758C}" type="presOf" srcId="{871F719A-4826-4D42-A34A-BB0E5EF56452}" destId="{41EDDCAB-A368-49D9-85FA-BCF68AB68D4C}" srcOrd="0" destOrd="0" presId="urn:microsoft.com/office/officeart/2005/8/layout/chevron1"/>
    <dgm:cxn modelId="{FEDC217C-E815-4EED-997D-D3C04524258D}" type="presOf" srcId="{B49EE0A1-38C0-46A0-B4DE-C7E8AFE99245}" destId="{3E93ACE1-F1B6-41FF-9F03-EB0F8D60507B}" srcOrd="0" destOrd="0" presId="urn:microsoft.com/office/officeart/2005/8/layout/chevron1"/>
    <dgm:cxn modelId="{ED182F9A-9A36-4F8F-8341-7920F294813D}" srcId="{EFDBC16F-D4A0-49A1-9245-A6BED408E26D}" destId="{B49EE0A1-38C0-46A0-B4DE-C7E8AFE99245}" srcOrd="4" destOrd="0" parTransId="{32156617-AD84-47FB-B17F-2C6F502A7FA5}" sibTransId="{0375F8F5-0519-4B03-8C39-E84ADB6FB3AA}"/>
    <dgm:cxn modelId="{84263E9E-EB0D-40F8-849E-4AA99676E387}" srcId="{EFDBC16F-D4A0-49A1-9245-A6BED408E26D}" destId="{871F719A-4826-4D42-A34A-BB0E5EF56452}" srcOrd="1" destOrd="0" parTransId="{B5985AE2-AA79-454A-8323-053859D8E868}" sibTransId="{F3F8A049-9801-4E6D-8E84-AAD8CF865A86}"/>
    <dgm:cxn modelId="{1FF6ECA1-858F-463B-82BE-DB2CAC1CF3F8}" type="presOf" srcId="{4ED1C21A-74EC-4BFF-9E50-442D3630177C}" destId="{88B6A84D-4F1A-40F5-8101-C816DB792D01}" srcOrd="0" destOrd="0" presId="urn:microsoft.com/office/officeart/2005/8/layout/chevron1"/>
    <dgm:cxn modelId="{DC3F24A8-0316-4E34-AA18-9D8EA44634A9}" type="presOf" srcId="{22F01EF9-6252-420C-B65A-C0ACF8EC6484}" destId="{50A850AC-6CE5-42F8-8A63-4969C88F8B08}" srcOrd="0" destOrd="0" presId="urn:microsoft.com/office/officeart/2005/8/layout/chevron1"/>
    <dgm:cxn modelId="{2F65D0DB-3DCF-4A79-B7A5-D6A7A07184ED}" srcId="{EFDBC16F-D4A0-49A1-9245-A6BED408E26D}" destId="{22F01EF9-6252-420C-B65A-C0ACF8EC6484}" srcOrd="3" destOrd="0" parTransId="{164226B2-BDC0-44D4-A9FF-E41D1CEE1D1E}" sibTransId="{EBC1D3CF-2EC1-40CD-93A4-CB7BC5CD79D4}"/>
    <dgm:cxn modelId="{EF8C72A5-D98B-4814-9C22-E4ADF1A21854}" type="presParOf" srcId="{D9DABD1F-E4D3-4621-BCFA-9A941F1BD6A1}" destId="{88B6A84D-4F1A-40F5-8101-C816DB792D01}" srcOrd="0" destOrd="0" presId="urn:microsoft.com/office/officeart/2005/8/layout/chevron1"/>
    <dgm:cxn modelId="{435C4886-AB88-4059-9D22-0975B8318D99}" type="presParOf" srcId="{D9DABD1F-E4D3-4621-BCFA-9A941F1BD6A1}" destId="{CEA576EF-48A2-4C73-A93E-1223DCD66BDD}" srcOrd="1" destOrd="0" presId="urn:microsoft.com/office/officeart/2005/8/layout/chevron1"/>
    <dgm:cxn modelId="{DDD0A411-32F9-4C3B-BDF2-A1356E21510D}" type="presParOf" srcId="{D9DABD1F-E4D3-4621-BCFA-9A941F1BD6A1}" destId="{41EDDCAB-A368-49D9-85FA-BCF68AB68D4C}" srcOrd="2" destOrd="0" presId="urn:microsoft.com/office/officeart/2005/8/layout/chevron1"/>
    <dgm:cxn modelId="{F3E9C246-4DA5-408A-9163-8F40CB17DDD1}" type="presParOf" srcId="{D9DABD1F-E4D3-4621-BCFA-9A941F1BD6A1}" destId="{45755D45-8315-42E8-A96A-1435391E87FA}" srcOrd="3" destOrd="0" presId="urn:microsoft.com/office/officeart/2005/8/layout/chevron1"/>
    <dgm:cxn modelId="{1C292827-E7EA-4094-B51A-6B6F08B20D99}" type="presParOf" srcId="{D9DABD1F-E4D3-4621-BCFA-9A941F1BD6A1}" destId="{8979AD8A-964A-4363-8B8B-17375D808453}" srcOrd="4" destOrd="0" presId="urn:microsoft.com/office/officeart/2005/8/layout/chevron1"/>
    <dgm:cxn modelId="{3A78E80B-D625-41FF-AAC6-5818FFFBC8AA}" type="presParOf" srcId="{D9DABD1F-E4D3-4621-BCFA-9A941F1BD6A1}" destId="{2BE72A41-57D2-4E4A-955D-D0165CA535EF}" srcOrd="5" destOrd="0" presId="urn:microsoft.com/office/officeart/2005/8/layout/chevron1"/>
    <dgm:cxn modelId="{67F0477B-D1D5-41D5-B60E-95F950DB99FE}" type="presParOf" srcId="{D9DABD1F-E4D3-4621-BCFA-9A941F1BD6A1}" destId="{50A850AC-6CE5-42F8-8A63-4969C88F8B08}" srcOrd="6" destOrd="0" presId="urn:microsoft.com/office/officeart/2005/8/layout/chevron1"/>
    <dgm:cxn modelId="{9868C5F6-B501-40CE-8ACA-15C6B66C39C1}" type="presParOf" srcId="{D9DABD1F-E4D3-4621-BCFA-9A941F1BD6A1}" destId="{8C726C7A-A2BF-4979-87BD-BE415AD741BB}" srcOrd="7" destOrd="0" presId="urn:microsoft.com/office/officeart/2005/8/layout/chevron1"/>
    <dgm:cxn modelId="{5D8D5F87-15C7-47B6-9205-02E808E7C7F5}" type="presParOf" srcId="{D9DABD1F-E4D3-4621-BCFA-9A941F1BD6A1}" destId="{3E93ACE1-F1B6-41FF-9F03-EB0F8D60507B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CB6686-7C5A-422E-AEF2-3ED67DC70A92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C530E56-5F1F-4EE5-8386-5FF610B00620}">
      <dgm:prSet phldrT="[Text]"/>
      <dgm:spPr/>
      <dgm:t>
        <a:bodyPr/>
        <a:lstStyle/>
        <a:p>
          <a:r>
            <a:rPr lang="en-US"/>
            <a:t>Family History of Heart Disease</a:t>
          </a:r>
          <a:endParaRPr lang="en-GB"/>
        </a:p>
      </dgm:t>
    </dgm:pt>
    <dgm:pt modelId="{1C22E43E-6502-4E5C-A3E3-4847737EEFDB}" type="parTrans" cxnId="{20DF6EF7-341A-4D28-9822-528B6AAABFF1}">
      <dgm:prSet/>
      <dgm:spPr/>
      <dgm:t>
        <a:bodyPr/>
        <a:lstStyle/>
        <a:p>
          <a:endParaRPr lang="en-GB"/>
        </a:p>
      </dgm:t>
    </dgm:pt>
    <dgm:pt modelId="{8D263A7E-00A5-4EF8-86C7-208828F82552}" type="sibTrans" cxnId="{20DF6EF7-341A-4D28-9822-528B6AAABFF1}">
      <dgm:prSet/>
      <dgm:spPr/>
      <dgm:t>
        <a:bodyPr/>
        <a:lstStyle/>
        <a:p>
          <a:endParaRPr lang="en-GB"/>
        </a:p>
      </dgm:t>
    </dgm:pt>
    <dgm:pt modelId="{26CB0742-A225-4600-8239-3066B0AFCED5}">
      <dgm:prSet phldrT="[Text]" custT="1"/>
      <dgm:spPr/>
      <dgm:t>
        <a:bodyPr/>
        <a:lstStyle/>
        <a:p>
          <a:r>
            <a:rPr lang="en-US" sz="2000" dirty="0"/>
            <a:t>If there is a history of heart disease in the family, a child has a higher chance of developing the cardiovascular condition in the future</a:t>
          </a:r>
          <a:r>
            <a:rPr lang="en-US" sz="1600" dirty="0"/>
            <a:t> (</a:t>
          </a:r>
          <a:r>
            <a:rPr lang="da-DK" sz="1600" dirty="0"/>
            <a:t>Møller, Amalie Lykkemark et al., 2025)</a:t>
          </a:r>
          <a:endParaRPr lang="en-GB" sz="1600" dirty="0"/>
        </a:p>
      </dgm:t>
    </dgm:pt>
    <dgm:pt modelId="{B0DAC86A-81E5-4C60-BC8F-C0B323B32867}" type="parTrans" cxnId="{A55E9716-888E-4D5A-B3E9-611E12227F6A}">
      <dgm:prSet/>
      <dgm:spPr/>
      <dgm:t>
        <a:bodyPr/>
        <a:lstStyle/>
        <a:p>
          <a:endParaRPr lang="en-GB"/>
        </a:p>
      </dgm:t>
    </dgm:pt>
    <dgm:pt modelId="{44988CF0-C154-4707-8FD1-22495618749E}" type="sibTrans" cxnId="{A55E9716-888E-4D5A-B3E9-611E12227F6A}">
      <dgm:prSet/>
      <dgm:spPr/>
      <dgm:t>
        <a:bodyPr/>
        <a:lstStyle/>
        <a:p>
          <a:endParaRPr lang="en-GB"/>
        </a:p>
      </dgm:t>
    </dgm:pt>
    <dgm:pt modelId="{D240ED1D-9B81-4F00-A203-C46E7CF2D145}">
      <dgm:prSet phldrT="[Text]"/>
      <dgm:spPr/>
      <dgm:t>
        <a:bodyPr/>
        <a:lstStyle/>
        <a:p>
          <a:r>
            <a:rPr lang="en-US"/>
            <a:t> Unhealthy Lifestyle</a:t>
          </a:r>
          <a:endParaRPr lang="en-GB"/>
        </a:p>
      </dgm:t>
    </dgm:pt>
    <dgm:pt modelId="{E1A86B75-1AE2-478C-A0AC-D3721C74C5D9}" type="parTrans" cxnId="{2E5724E9-5777-4A4B-A96C-45A32207FACA}">
      <dgm:prSet/>
      <dgm:spPr/>
      <dgm:t>
        <a:bodyPr/>
        <a:lstStyle/>
        <a:p>
          <a:endParaRPr lang="en-GB"/>
        </a:p>
      </dgm:t>
    </dgm:pt>
    <dgm:pt modelId="{A50EF5C3-2400-4F26-90C7-B3D99BF76B80}" type="sibTrans" cxnId="{2E5724E9-5777-4A4B-A96C-45A32207FACA}">
      <dgm:prSet/>
      <dgm:spPr/>
      <dgm:t>
        <a:bodyPr/>
        <a:lstStyle/>
        <a:p>
          <a:endParaRPr lang="en-GB"/>
        </a:p>
      </dgm:t>
    </dgm:pt>
    <dgm:pt modelId="{240511C4-0D42-405D-BA8E-63CFF299E038}">
      <dgm:prSet phldrT="[Text]" custT="1"/>
      <dgm:spPr/>
      <dgm:t>
        <a:bodyPr/>
        <a:lstStyle/>
        <a:p>
          <a:r>
            <a:rPr lang="en-US" sz="2200" dirty="0"/>
            <a:t>Poor diet (fast food), lack of  physical activity, smoking and excessive alcohol consumption increase risk of heart disease. </a:t>
          </a:r>
          <a:r>
            <a:rPr lang="en-US" sz="1600" dirty="0"/>
            <a:t>(</a:t>
          </a:r>
          <a:r>
            <a:rPr lang="en-GB" sz="1600" dirty="0"/>
            <a:t>Vaccaro and Huffman, 2016)</a:t>
          </a:r>
        </a:p>
      </dgm:t>
    </dgm:pt>
    <dgm:pt modelId="{21D15947-6F4D-46A9-94A2-C599416D0A4D}" type="parTrans" cxnId="{E55B96C3-FB88-4AA6-AF43-80F9CD491FCA}">
      <dgm:prSet/>
      <dgm:spPr/>
      <dgm:t>
        <a:bodyPr/>
        <a:lstStyle/>
        <a:p>
          <a:endParaRPr lang="en-GB"/>
        </a:p>
      </dgm:t>
    </dgm:pt>
    <dgm:pt modelId="{1F09C533-C4E9-43BB-AF30-74B52EDF3F90}" type="sibTrans" cxnId="{E55B96C3-FB88-4AA6-AF43-80F9CD491FCA}">
      <dgm:prSet/>
      <dgm:spPr/>
      <dgm:t>
        <a:bodyPr/>
        <a:lstStyle/>
        <a:p>
          <a:endParaRPr lang="en-GB"/>
        </a:p>
      </dgm:t>
    </dgm:pt>
    <dgm:pt modelId="{2FA5EA59-EA70-4EAD-BA6A-0B0EF18BEE87}">
      <dgm:prSet phldrT="[Text]"/>
      <dgm:spPr/>
      <dgm:t>
        <a:bodyPr/>
        <a:lstStyle/>
        <a:p>
          <a:r>
            <a:rPr lang="en-US"/>
            <a:t>Increased Risk Of Cardiovascular Disease</a:t>
          </a:r>
          <a:endParaRPr lang="en-GB"/>
        </a:p>
      </dgm:t>
    </dgm:pt>
    <dgm:pt modelId="{147D73BC-1FCA-4FBD-B0FD-EC8781D10EAB}" type="parTrans" cxnId="{76850133-B576-4236-915B-F3C310573034}">
      <dgm:prSet/>
      <dgm:spPr/>
      <dgm:t>
        <a:bodyPr/>
        <a:lstStyle/>
        <a:p>
          <a:endParaRPr lang="en-GB"/>
        </a:p>
      </dgm:t>
    </dgm:pt>
    <dgm:pt modelId="{A7FFD070-4198-4B60-B83A-3FCAA184E67F}" type="sibTrans" cxnId="{76850133-B576-4236-915B-F3C310573034}">
      <dgm:prSet/>
      <dgm:spPr/>
      <dgm:t>
        <a:bodyPr/>
        <a:lstStyle/>
        <a:p>
          <a:endParaRPr lang="en-GB"/>
        </a:p>
      </dgm:t>
    </dgm:pt>
    <dgm:pt modelId="{EE3B2650-9375-4FA4-8464-AFC9585762A4}">
      <dgm:prSet phldrT="[Text]" custT="1"/>
      <dgm:spPr/>
      <dgm:t>
        <a:bodyPr/>
        <a:lstStyle/>
        <a:p>
          <a:r>
            <a:rPr lang="en-US" sz="2200" dirty="0"/>
            <a:t>Genetic predisposition along with unhealthy lifestyle lead to much higher likelihood of developing cardiovascular disease. </a:t>
          </a:r>
          <a:r>
            <a:rPr lang="en-US" sz="1600" dirty="0"/>
            <a:t>(</a:t>
          </a:r>
          <a:r>
            <a:rPr lang="en-US" sz="1600" dirty="0" err="1"/>
            <a:t>Kelishadi</a:t>
          </a:r>
          <a:r>
            <a:rPr lang="en-US" sz="1600" dirty="0"/>
            <a:t> and  </a:t>
          </a:r>
          <a:r>
            <a:rPr lang="en-US" sz="1600" dirty="0" err="1"/>
            <a:t>Poursafa</a:t>
          </a:r>
          <a:r>
            <a:rPr lang="en-US" sz="1600" dirty="0"/>
            <a:t>, 2014)</a:t>
          </a:r>
          <a:endParaRPr lang="en-GB" sz="1600" dirty="0"/>
        </a:p>
      </dgm:t>
    </dgm:pt>
    <dgm:pt modelId="{0F109F44-4DBB-4941-B53D-ABF88C1E5DA1}" type="parTrans" cxnId="{B9077604-AA4C-4E45-8C67-3284DF664DE9}">
      <dgm:prSet/>
      <dgm:spPr/>
      <dgm:t>
        <a:bodyPr/>
        <a:lstStyle/>
        <a:p>
          <a:endParaRPr lang="en-GB"/>
        </a:p>
      </dgm:t>
    </dgm:pt>
    <dgm:pt modelId="{13F2E218-4204-4950-AF7A-AEAA29DB11A3}" type="sibTrans" cxnId="{B9077604-AA4C-4E45-8C67-3284DF664DE9}">
      <dgm:prSet/>
      <dgm:spPr/>
      <dgm:t>
        <a:bodyPr/>
        <a:lstStyle/>
        <a:p>
          <a:endParaRPr lang="en-GB"/>
        </a:p>
      </dgm:t>
    </dgm:pt>
    <dgm:pt modelId="{969DFD49-082F-4265-A5D6-1CD2B0AE52A2}">
      <dgm:prSet phldrT="[Text]"/>
      <dgm:spPr/>
      <dgm:t>
        <a:bodyPr/>
        <a:lstStyle/>
        <a:p>
          <a:r>
            <a:rPr lang="en-US" sz="2000" dirty="0"/>
            <a:t>Non-modifiable risk factor.</a:t>
          </a:r>
          <a:endParaRPr lang="en-GB" sz="2000" dirty="0"/>
        </a:p>
      </dgm:t>
    </dgm:pt>
    <dgm:pt modelId="{56A529CC-7288-4FCD-9A39-19713B8C21A9}" type="parTrans" cxnId="{C708337E-5381-4F57-9EA6-C92E25EDABCF}">
      <dgm:prSet/>
      <dgm:spPr/>
      <dgm:t>
        <a:bodyPr/>
        <a:lstStyle/>
        <a:p>
          <a:endParaRPr lang="en-GB"/>
        </a:p>
      </dgm:t>
    </dgm:pt>
    <dgm:pt modelId="{E9FA5C83-B38D-4174-B33D-7598A01FDC4A}" type="sibTrans" cxnId="{C708337E-5381-4F57-9EA6-C92E25EDABCF}">
      <dgm:prSet/>
      <dgm:spPr/>
      <dgm:t>
        <a:bodyPr/>
        <a:lstStyle/>
        <a:p>
          <a:endParaRPr lang="en-GB"/>
        </a:p>
      </dgm:t>
    </dgm:pt>
    <dgm:pt modelId="{72569165-F5E2-4AB4-B36C-9CBF6884C305}">
      <dgm:prSet phldrT="[Text]" custT="1"/>
      <dgm:spPr/>
      <dgm:t>
        <a:bodyPr/>
        <a:lstStyle/>
        <a:p>
          <a:endParaRPr lang="en-GB" sz="1600" dirty="0"/>
        </a:p>
      </dgm:t>
    </dgm:pt>
    <dgm:pt modelId="{6A979B5F-A6D1-4B30-A912-DA7A4ACAF028}" type="parTrans" cxnId="{5B01EF6E-1EB8-4300-8C6B-C63649901114}">
      <dgm:prSet/>
      <dgm:spPr/>
    </dgm:pt>
    <dgm:pt modelId="{C35BDB9A-BAC6-4F21-A06B-FFE84B914326}" type="sibTrans" cxnId="{5B01EF6E-1EB8-4300-8C6B-C63649901114}">
      <dgm:prSet/>
      <dgm:spPr/>
    </dgm:pt>
    <dgm:pt modelId="{D9F04578-2DFB-4CAE-AF6D-99B97A19BEED}" type="pres">
      <dgm:prSet presAssocID="{B5CB6686-7C5A-422E-AEF2-3ED67DC70A92}" presName="Name0" presStyleCnt="0">
        <dgm:presLayoutVars>
          <dgm:dir/>
          <dgm:animLvl val="lvl"/>
          <dgm:resizeHandles val="exact"/>
        </dgm:presLayoutVars>
      </dgm:prSet>
      <dgm:spPr/>
    </dgm:pt>
    <dgm:pt modelId="{DB53CEBC-18B2-4698-8FAD-60F63B1A9AC2}" type="pres">
      <dgm:prSet presAssocID="{AC530E56-5F1F-4EE5-8386-5FF610B00620}" presName="composite" presStyleCnt="0"/>
      <dgm:spPr/>
    </dgm:pt>
    <dgm:pt modelId="{FBE56421-4603-4147-B505-2F2F3B3F20E1}" type="pres">
      <dgm:prSet presAssocID="{AC530E56-5F1F-4EE5-8386-5FF610B00620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E7AC9C88-6BBE-43A3-9C1D-A0A142D64B56}" type="pres">
      <dgm:prSet presAssocID="{AC530E56-5F1F-4EE5-8386-5FF610B00620}" presName="desTx" presStyleLbl="alignAccFollowNode1" presStyleIdx="0" presStyleCnt="3">
        <dgm:presLayoutVars>
          <dgm:bulletEnabled val="1"/>
        </dgm:presLayoutVars>
      </dgm:prSet>
      <dgm:spPr/>
    </dgm:pt>
    <dgm:pt modelId="{BC474989-BDB0-4F7F-8963-6D5D3984B4B8}" type="pres">
      <dgm:prSet presAssocID="{8D263A7E-00A5-4EF8-86C7-208828F82552}" presName="space" presStyleCnt="0"/>
      <dgm:spPr/>
    </dgm:pt>
    <dgm:pt modelId="{39C59BF9-34E0-48DA-BB86-C5D55E4D45E4}" type="pres">
      <dgm:prSet presAssocID="{D240ED1D-9B81-4F00-A203-C46E7CF2D145}" presName="composite" presStyleCnt="0"/>
      <dgm:spPr/>
    </dgm:pt>
    <dgm:pt modelId="{DC28EB81-ABC2-433C-ACE6-2B159FDAA4DE}" type="pres">
      <dgm:prSet presAssocID="{D240ED1D-9B81-4F00-A203-C46E7CF2D145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ED0FC066-8C51-42EC-BB61-6787B169AB76}" type="pres">
      <dgm:prSet presAssocID="{D240ED1D-9B81-4F00-A203-C46E7CF2D145}" presName="desTx" presStyleLbl="alignAccFollowNode1" presStyleIdx="1" presStyleCnt="3">
        <dgm:presLayoutVars>
          <dgm:bulletEnabled val="1"/>
        </dgm:presLayoutVars>
      </dgm:prSet>
      <dgm:spPr/>
    </dgm:pt>
    <dgm:pt modelId="{1E859749-C1BC-4464-B7DC-9F6F3FBC1FDE}" type="pres">
      <dgm:prSet presAssocID="{A50EF5C3-2400-4F26-90C7-B3D99BF76B80}" presName="space" presStyleCnt="0"/>
      <dgm:spPr/>
    </dgm:pt>
    <dgm:pt modelId="{F2A941E8-8022-41FE-8E4C-33394B3B9A5C}" type="pres">
      <dgm:prSet presAssocID="{2FA5EA59-EA70-4EAD-BA6A-0B0EF18BEE87}" presName="composite" presStyleCnt="0"/>
      <dgm:spPr/>
    </dgm:pt>
    <dgm:pt modelId="{DA0E158E-4BEB-4712-B31C-2FCD7C28EB83}" type="pres">
      <dgm:prSet presAssocID="{2FA5EA59-EA70-4EAD-BA6A-0B0EF18BEE87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C2903802-D63F-4E15-B44A-9C3B697ED077}" type="pres">
      <dgm:prSet presAssocID="{2FA5EA59-EA70-4EAD-BA6A-0B0EF18BEE87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B9077604-AA4C-4E45-8C67-3284DF664DE9}" srcId="{2FA5EA59-EA70-4EAD-BA6A-0B0EF18BEE87}" destId="{EE3B2650-9375-4FA4-8464-AFC9585762A4}" srcOrd="0" destOrd="0" parTransId="{0F109F44-4DBB-4941-B53D-ABF88C1E5DA1}" sibTransId="{13F2E218-4204-4950-AF7A-AEAA29DB11A3}"/>
    <dgm:cxn modelId="{2F8B0708-2679-44E8-83C3-E3CBF900A471}" type="presOf" srcId="{969DFD49-082F-4265-A5D6-1CD2B0AE52A2}" destId="{E7AC9C88-6BBE-43A3-9C1D-A0A142D64B56}" srcOrd="0" destOrd="2" presId="urn:microsoft.com/office/officeart/2005/8/layout/hList1"/>
    <dgm:cxn modelId="{D241E10C-8DA4-4B22-90DE-5B0DDD6C55B0}" type="presOf" srcId="{B5CB6686-7C5A-422E-AEF2-3ED67DC70A92}" destId="{D9F04578-2DFB-4CAE-AF6D-99B97A19BEED}" srcOrd="0" destOrd="0" presId="urn:microsoft.com/office/officeart/2005/8/layout/hList1"/>
    <dgm:cxn modelId="{A55E9716-888E-4D5A-B3E9-611E12227F6A}" srcId="{AC530E56-5F1F-4EE5-8386-5FF610B00620}" destId="{26CB0742-A225-4600-8239-3066B0AFCED5}" srcOrd="0" destOrd="0" parTransId="{B0DAC86A-81E5-4C60-BC8F-C0B323B32867}" sibTransId="{44988CF0-C154-4707-8FD1-22495618749E}"/>
    <dgm:cxn modelId="{76850133-B576-4236-915B-F3C310573034}" srcId="{B5CB6686-7C5A-422E-AEF2-3ED67DC70A92}" destId="{2FA5EA59-EA70-4EAD-BA6A-0B0EF18BEE87}" srcOrd="2" destOrd="0" parTransId="{147D73BC-1FCA-4FBD-B0FD-EC8781D10EAB}" sibTransId="{A7FFD070-4198-4B60-B83A-3FCAA184E67F}"/>
    <dgm:cxn modelId="{648F8047-87A6-4419-90AA-751FAAB747D3}" type="presOf" srcId="{D240ED1D-9B81-4F00-A203-C46E7CF2D145}" destId="{DC28EB81-ABC2-433C-ACE6-2B159FDAA4DE}" srcOrd="0" destOrd="0" presId="urn:microsoft.com/office/officeart/2005/8/layout/hList1"/>
    <dgm:cxn modelId="{9881E647-505B-461E-A30A-C3D2023435C3}" type="presOf" srcId="{EE3B2650-9375-4FA4-8464-AFC9585762A4}" destId="{C2903802-D63F-4E15-B44A-9C3B697ED077}" srcOrd="0" destOrd="0" presId="urn:microsoft.com/office/officeart/2005/8/layout/hList1"/>
    <dgm:cxn modelId="{5B01EF6E-1EB8-4300-8C6B-C63649901114}" srcId="{AC530E56-5F1F-4EE5-8386-5FF610B00620}" destId="{72569165-F5E2-4AB4-B36C-9CBF6884C305}" srcOrd="1" destOrd="0" parTransId="{6A979B5F-A6D1-4B30-A912-DA7A4ACAF028}" sibTransId="{C35BDB9A-BAC6-4F21-A06B-FFE84B914326}"/>
    <dgm:cxn modelId="{C708337E-5381-4F57-9EA6-C92E25EDABCF}" srcId="{AC530E56-5F1F-4EE5-8386-5FF610B00620}" destId="{969DFD49-082F-4265-A5D6-1CD2B0AE52A2}" srcOrd="2" destOrd="0" parTransId="{56A529CC-7288-4FCD-9A39-19713B8C21A9}" sibTransId="{E9FA5C83-B38D-4174-B33D-7598A01FDC4A}"/>
    <dgm:cxn modelId="{119F9A92-676B-4033-90EF-681230FD123B}" type="presOf" srcId="{26CB0742-A225-4600-8239-3066B0AFCED5}" destId="{E7AC9C88-6BBE-43A3-9C1D-A0A142D64B56}" srcOrd="0" destOrd="0" presId="urn:microsoft.com/office/officeart/2005/8/layout/hList1"/>
    <dgm:cxn modelId="{BEC818A3-94A5-495F-8D07-EA2FDA3DE101}" type="presOf" srcId="{72569165-F5E2-4AB4-B36C-9CBF6884C305}" destId="{E7AC9C88-6BBE-43A3-9C1D-A0A142D64B56}" srcOrd="0" destOrd="1" presId="urn:microsoft.com/office/officeart/2005/8/layout/hList1"/>
    <dgm:cxn modelId="{E55B96C3-FB88-4AA6-AF43-80F9CD491FCA}" srcId="{D240ED1D-9B81-4F00-A203-C46E7CF2D145}" destId="{240511C4-0D42-405D-BA8E-63CFF299E038}" srcOrd="0" destOrd="0" parTransId="{21D15947-6F4D-46A9-94A2-C599416D0A4D}" sibTransId="{1F09C533-C4E9-43BB-AF30-74B52EDF3F90}"/>
    <dgm:cxn modelId="{AA9318C6-B479-4A7C-A4CC-7BAF03A358EA}" type="presOf" srcId="{AC530E56-5F1F-4EE5-8386-5FF610B00620}" destId="{FBE56421-4603-4147-B505-2F2F3B3F20E1}" srcOrd="0" destOrd="0" presId="urn:microsoft.com/office/officeart/2005/8/layout/hList1"/>
    <dgm:cxn modelId="{FA908DD7-2B03-4D4C-A40D-8F210933F7AD}" type="presOf" srcId="{240511C4-0D42-405D-BA8E-63CFF299E038}" destId="{ED0FC066-8C51-42EC-BB61-6787B169AB76}" srcOrd="0" destOrd="0" presId="urn:microsoft.com/office/officeart/2005/8/layout/hList1"/>
    <dgm:cxn modelId="{2E5724E9-5777-4A4B-A96C-45A32207FACA}" srcId="{B5CB6686-7C5A-422E-AEF2-3ED67DC70A92}" destId="{D240ED1D-9B81-4F00-A203-C46E7CF2D145}" srcOrd="1" destOrd="0" parTransId="{E1A86B75-1AE2-478C-A0AC-D3721C74C5D9}" sibTransId="{A50EF5C3-2400-4F26-90C7-B3D99BF76B80}"/>
    <dgm:cxn modelId="{20DF6EF7-341A-4D28-9822-528B6AAABFF1}" srcId="{B5CB6686-7C5A-422E-AEF2-3ED67DC70A92}" destId="{AC530E56-5F1F-4EE5-8386-5FF610B00620}" srcOrd="0" destOrd="0" parTransId="{1C22E43E-6502-4E5C-A3E3-4847737EEFDB}" sibTransId="{8D263A7E-00A5-4EF8-86C7-208828F82552}"/>
    <dgm:cxn modelId="{51951CFB-C194-4ECD-BCAF-275266FEBC98}" type="presOf" srcId="{2FA5EA59-EA70-4EAD-BA6A-0B0EF18BEE87}" destId="{DA0E158E-4BEB-4712-B31C-2FCD7C28EB83}" srcOrd="0" destOrd="0" presId="urn:microsoft.com/office/officeart/2005/8/layout/hList1"/>
    <dgm:cxn modelId="{4457F340-ADC6-42B3-857D-F6F1EE3452DA}" type="presParOf" srcId="{D9F04578-2DFB-4CAE-AF6D-99B97A19BEED}" destId="{DB53CEBC-18B2-4698-8FAD-60F63B1A9AC2}" srcOrd="0" destOrd="0" presId="urn:microsoft.com/office/officeart/2005/8/layout/hList1"/>
    <dgm:cxn modelId="{8B2AB1D6-8ADD-4969-9382-63D5DD6AE7C8}" type="presParOf" srcId="{DB53CEBC-18B2-4698-8FAD-60F63B1A9AC2}" destId="{FBE56421-4603-4147-B505-2F2F3B3F20E1}" srcOrd="0" destOrd="0" presId="urn:microsoft.com/office/officeart/2005/8/layout/hList1"/>
    <dgm:cxn modelId="{73ED7690-7CDC-49B6-B2AD-F72BC7C90DC1}" type="presParOf" srcId="{DB53CEBC-18B2-4698-8FAD-60F63B1A9AC2}" destId="{E7AC9C88-6BBE-43A3-9C1D-A0A142D64B56}" srcOrd="1" destOrd="0" presId="urn:microsoft.com/office/officeart/2005/8/layout/hList1"/>
    <dgm:cxn modelId="{C2A1D6E4-ACEE-470C-AE3F-B56CEDDCD778}" type="presParOf" srcId="{D9F04578-2DFB-4CAE-AF6D-99B97A19BEED}" destId="{BC474989-BDB0-4F7F-8963-6D5D3984B4B8}" srcOrd="1" destOrd="0" presId="urn:microsoft.com/office/officeart/2005/8/layout/hList1"/>
    <dgm:cxn modelId="{0A1DE4AA-9917-4917-AF9B-C1D7A8C99EC0}" type="presParOf" srcId="{D9F04578-2DFB-4CAE-AF6D-99B97A19BEED}" destId="{39C59BF9-34E0-48DA-BB86-C5D55E4D45E4}" srcOrd="2" destOrd="0" presId="urn:microsoft.com/office/officeart/2005/8/layout/hList1"/>
    <dgm:cxn modelId="{91F2A0BC-239B-4CA8-9EE5-9727E5CC00D6}" type="presParOf" srcId="{39C59BF9-34E0-48DA-BB86-C5D55E4D45E4}" destId="{DC28EB81-ABC2-433C-ACE6-2B159FDAA4DE}" srcOrd="0" destOrd="0" presId="urn:microsoft.com/office/officeart/2005/8/layout/hList1"/>
    <dgm:cxn modelId="{64E37565-3095-40DC-AF5E-75766A277593}" type="presParOf" srcId="{39C59BF9-34E0-48DA-BB86-C5D55E4D45E4}" destId="{ED0FC066-8C51-42EC-BB61-6787B169AB76}" srcOrd="1" destOrd="0" presId="urn:microsoft.com/office/officeart/2005/8/layout/hList1"/>
    <dgm:cxn modelId="{A6BA348F-13A8-4ED6-9238-091A5489AF97}" type="presParOf" srcId="{D9F04578-2DFB-4CAE-AF6D-99B97A19BEED}" destId="{1E859749-C1BC-4464-B7DC-9F6F3FBC1FDE}" srcOrd="3" destOrd="0" presId="urn:microsoft.com/office/officeart/2005/8/layout/hList1"/>
    <dgm:cxn modelId="{0D1EB8C0-8A5E-41DD-9821-907135FF9F7F}" type="presParOf" srcId="{D9F04578-2DFB-4CAE-AF6D-99B97A19BEED}" destId="{F2A941E8-8022-41FE-8E4C-33394B3B9A5C}" srcOrd="4" destOrd="0" presId="urn:microsoft.com/office/officeart/2005/8/layout/hList1"/>
    <dgm:cxn modelId="{66A6D0EB-D50D-4DD2-B4BB-39121722687A}" type="presParOf" srcId="{F2A941E8-8022-41FE-8E4C-33394B3B9A5C}" destId="{DA0E158E-4BEB-4712-B31C-2FCD7C28EB83}" srcOrd="0" destOrd="0" presId="urn:microsoft.com/office/officeart/2005/8/layout/hList1"/>
    <dgm:cxn modelId="{D2A9272A-7C83-4D1F-888D-ACCDE8EC7504}" type="presParOf" srcId="{F2A941E8-8022-41FE-8E4C-33394B3B9A5C}" destId="{C2903802-D63F-4E15-B44A-9C3B697ED07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FD4A5B-A789-4EFA-B524-B2F28E58D9BF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E8B4412-E0E5-48E1-8AE1-391B26FFB865}">
      <dgm:prSet phldrT="[Text]" custT="1"/>
      <dgm:spPr/>
      <dgm:t>
        <a:bodyPr/>
        <a:lstStyle/>
        <a:p>
          <a:r>
            <a:rPr lang="en-US" sz="1800" b="1" dirty="0"/>
            <a:t>Socioeconomic Status</a:t>
          </a:r>
          <a:endParaRPr lang="en-GB" sz="1800" b="1" dirty="0"/>
        </a:p>
      </dgm:t>
    </dgm:pt>
    <dgm:pt modelId="{248A697E-7D99-4B55-A1EF-BF44240F6A2A}" type="parTrans" cxnId="{058423CA-31E6-4AF9-A12C-E8749B8EA415}">
      <dgm:prSet/>
      <dgm:spPr/>
      <dgm:t>
        <a:bodyPr/>
        <a:lstStyle/>
        <a:p>
          <a:endParaRPr lang="en-GB"/>
        </a:p>
      </dgm:t>
    </dgm:pt>
    <dgm:pt modelId="{61522177-3FE7-4B9E-82DF-E15526B5E644}" type="sibTrans" cxnId="{058423CA-31E6-4AF9-A12C-E8749B8EA415}">
      <dgm:prSet/>
      <dgm:spPr/>
      <dgm:t>
        <a:bodyPr/>
        <a:lstStyle/>
        <a:p>
          <a:endParaRPr lang="en-GB"/>
        </a:p>
      </dgm:t>
    </dgm:pt>
    <dgm:pt modelId="{594D7A33-E4DC-4BCA-8842-355EEAEC796B}">
      <dgm:prSet phldrT="[Text]" custT="1"/>
      <dgm:spPr/>
      <dgm:t>
        <a:bodyPr/>
        <a:lstStyle/>
        <a:p>
          <a:r>
            <a:rPr lang="en-US" sz="2200" dirty="0"/>
            <a:t>Higher status allows for better access to food, education, and healthcare.</a:t>
          </a:r>
          <a:endParaRPr lang="en-GB" sz="2200" dirty="0"/>
        </a:p>
      </dgm:t>
    </dgm:pt>
    <dgm:pt modelId="{575B90E7-5360-42E9-8047-21970C80D9DA}" type="parTrans" cxnId="{901A655F-50B7-429A-B425-F50039272731}">
      <dgm:prSet/>
      <dgm:spPr/>
      <dgm:t>
        <a:bodyPr/>
        <a:lstStyle/>
        <a:p>
          <a:endParaRPr lang="en-GB"/>
        </a:p>
      </dgm:t>
    </dgm:pt>
    <dgm:pt modelId="{23BD7131-22E7-4D4D-A75A-23B79C3BD2C0}" type="sibTrans" cxnId="{901A655F-50B7-429A-B425-F50039272731}">
      <dgm:prSet/>
      <dgm:spPr/>
      <dgm:t>
        <a:bodyPr/>
        <a:lstStyle/>
        <a:p>
          <a:endParaRPr lang="en-GB"/>
        </a:p>
      </dgm:t>
    </dgm:pt>
    <dgm:pt modelId="{6BF4FA1A-97D9-442C-A906-FFF55E9B6625}">
      <dgm:prSet phldrT="[Text]" custT="1"/>
      <dgm:spPr/>
      <dgm:t>
        <a:bodyPr/>
        <a:lstStyle/>
        <a:p>
          <a:r>
            <a:rPr lang="en-US" sz="2200" dirty="0"/>
            <a:t>Low-income families struggle to meet the needs of all family members.</a:t>
          </a:r>
          <a:endParaRPr lang="en-GB" sz="2200" dirty="0"/>
        </a:p>
      </dgm:t>
    </dgm:pt>
    <dgm:pt modelId="{825A7C41-0073-4991-A5EC-C2073830BA4B}" type="parTrans" cxnId="{39394256-EDFC-4666-A771-C45F56034922}">
      <dgm:prSet/>
      <dgm:spPr/>
      <dgm:t>
        <a:bodyPr/>
        <a:lstStyle/>
        <a:p>
          <a:endParaRPr lang="en-GB"/>
        </a:p>
      </dgm:t>
    </dgm:pt>
    <dgm:pt modelId="{0976FB04-83D3-42D5-9B52-EADCC658D710}" type="sibTrans" cxnId="{39394256-EDFC-4666-A771-C45F56034922}">
      <dgm:prSet/>
      <dgm:spPr/>
      <dgm:t>
        <a:bodyPr/>
        <a:lstStyle/>
        <a:p>
          <a:endParaRPr lang="en-GB"/>
        </a:p>
      </dgm:t>
    </dgm:pt>
    <dgm:pt modelId="{E5ABD243-5DB6-4B89-8576-4ACC4BEBE4AC}">
      <dgm:prSet phldrT="[Text]" custT="1"/>
      <dgm:spPr/>
      <dgm:t>
        <a:bodyPr/>
        <a:lstStyle/>
        <a:p>
          <a:r>
            <a:rPr lang="en-US" sz="1800" b="1" dirty="0"/>
            <a:t>Impact on Childhood</a:t>
          </a:r>
          <a:endParaRPr lang="en-GB" sz="1800" b="1" dirty="0"/>
        </a:p>
      </dgm:t>
    </dgm:pt>
    <dgm:pt modelId="{80702458-BE26-4FF9-8430-4A6F8ABE3F93}" type="parTrans" cxnId="{5CADC7FC-AA48-4040-A6C0-AD3D87AA247E}">
      <dgm:prSet/>
      <dgm:spPr/>
      <dgm:t>
        <a:bodyPr/>
        <a:lstStyle/>
        <a:p>
          <a:endParaRPr lang="en-GB"/>
        </a:p>
      </dgm:t>
    </dgm:pt>
    <dgm:pt modelId="{DDA38C0A-91B2-40E0-9479-03241859C092}" type="sibTrans" cxnId="{5CADC7FC-AA48-4040-A6C0-AD3D87AA247E}">
      <dgm:prSet/>
      <dgm:spPr/>
      <dgm:t>
        <a:bodyPr/>
        <a:lstStyle/>
        <a:p>
          <a:endParaRPr lang="en-GB"/>
        </a:p>
      </dgm:t>
    </dgm:pt>
    <dgm:pt modelId="{BBFC0F48-C9D0-4AE5-ACF7-A05220AC602B}">
      <dgm:prSet phldrT="[Text]" custT="1"/>
      <dgm:spPr/>
      <dgm:t>
        <a:bodyPr/>
        <a:lstStyle/>
        <a:p>
          <a:r>
            <a:rPr lang="en-US" sz="2200" dirty="0"/>
            <a:t>Higher income household &gt; better access to nutritious food, education opportunity, access to healthcare (dentist).</a:t>
          </a:r>
          <a:endParaRPr lang="en-GB" sz="2200" dirty="0"/>
        </a:p>
      </dgm:t>
    </dgm:pt>
    <dgm:pt modelId="{2A1981C0-97EB-4840-B173-67D69EFDA176}" type="parTrans" cxnId="{D6DA9519-52C5-4135-88CF-5B893CA20533}">
      <dgm:prSet/>
      <dgm:spPr/>
      <dgm:t>
        <a:bodyPr/>
        <a:lstStyle/>
        <a:p>
          <a:endParaRPr lang="en-GB"/>
        </a:p>
      </dgm:t>
    </dgm:pt>
    <dgm:pt modelId="{3515C2C4-F1C7-4091-B8F9-413E40F1A974}" type="sibTrans" cxnId="{D6DA9519-52C5-4135-88CF-5B893CA20533}">
      <dgm:prSet/>
      <dgm:spPr/>
      <dgm:t>
        <a:bodyPr/>
        <a:lstStyle/>
        <a:p>
          <a:endParaRPr lang="en-GB"/>
        </a:p>
      </dgm:t>
    </dgm:pt>
    <dgm:pt modelId="{956FC988-5A30-4E20-9EB2-849BB254CB6F}">
      <dgm:prSet phldrT="[Text]" custT="1"/>
      <dgm:spPr/>
      <dgm:t>
        <a:bodyPr/>
        <a:lstStyle/>
        <a:p>
          <a:r>
            <a:rPr lang="en-US" sz="2200" dirty="0"/>
            <a:t>Low-income household &gt; inability to meet a child’s basic needs &gt; chronic stress &gt; hider cognitive and emotional development.</a:t>
          </a:r>
          <a:endParaRPr lang="en-GB" sz="2200" dirty="0"/>
        </a:p>
      </dgm:t>
    </dgm:pt>
    <dgm:pt modelId="{48B529E8-6406-4793-9F78-12658CD6B6FF}" type="parTrans" cxnId="{1223CC9E-055C-45F0-AB90-409F94424F30}">
      <dgm:prSet/>
      <dgm:spPr/>
      <dgm:t>
        <a:bodyPr/>
        <a:lstStyle/>
        <a:p>
          <a:endParaRPr lang="en-GB"/>
        </a:p>
      </dgm:t>
    </dgm:pt>
    <dgm:pt modelId="{06AD97AE-D898-46EE-BCC7-8D739C8F4224}" type="sibTrans" cxnId="{1223CC9E-055C-45F0-AB90-409F94424F30}">
      <dgm:prSet/>
      <dgm:spPr/>
      <dgm:t>
        <a:bodyPr/>
        <a:lstStyle/>
        <a:p>
          <a:endParaRPr lang="en-GB"/>
        </a:p>
      </dgm:t>
    </dgm:pt>
    <dgm:pt modelId="{5CF52BAA-FFA7-4295-8EE2-B38D2B127B09}">
      <dgm:prSet phldrT="[Text]" custT="1"/>
      <dgm:spPr/>
      <dgm:t>
        <a:bodyPr/>
        <a:lstStyle/>
        <a:p>
          <a:r>
            <a:rPr lang="en-US" sz="1800" b="1" dirty="0"/>
            <a:t>Impact on Future Life</a:t>
          </a:r>
          <a:endParaRPr lang="en-GB" sz="1800" b="1" dirty="0"/>
        </a:p>
      </dgm:t>
    </dgm:pt>
    <dgm:pt modelId="{2BCAD3C2-050F-4F2C-88D7-5EBBF7C45740}" type="parTrans" cxnId="{5EBF852E-835E-49C4-9B97-3F0A1F48A66C}">
      <dgm:prSet/>
      <dgm:spPr/>
      <dgm:t>
        <a:bodyPr/>
        <a:lstStyle/>
        <a:p>
          <a:endParaRPr lang="en-GB"/>
        </a:p>
      </dgm:t>
    </dgm:pt>
    <dgm:pt modelId="{96597E00-227A-4346-867E-480CC6C3EE84}" type="sibTrans" cxnId="{5EBF852E-835E-49C4-9B97-3F0A1F48A66C}">
      <dgm:prSet/>
      <dgm:spPr/>
      <dgm:t>
        <a:bodyPr/>
        <a:lstStyle/>
        <a:p>
          <a:endParaRPr lang="en-GB"/>
        </a:p>
      </dgm:t>
    </dgm:pt>
    <dgm:pt modelId="{22129EED-8C4E-49D3-865C-2B6E3A927DF0}">
      <dgm:prSet phldrT="[Text]" custT="1"/>
      <dgm:spPr/>
      <dgm:t>
        <a:bodyPr/>
        <a:lstStyle/>
        <a:p>
          <a:r>
            <a:rPr lang="en-US" sz="2000" dirty="0"/>
            <a:t>Lower socioeconomic status in childhood is associated with a higher prevalence of chronic diseases and mental health disorders ( depression) in adulthood, due to the accumulation of stress, malnutrition, and lack of access to the healthcare system.</a:t>
          </a:r>
          <a:endParaRPr lang="en-GB" sz="1900" dirty="0"/>
        </a:p>
      </dgm:t>
    </dgm:pt>
    <dgm:pt modelId="{3DA10AA7-F636-4147-8AA1-0EC5B100837F}" type="parTrans" cxnId="{C4574034-0FFF-4D11-B856-20D4363E4306}">
      <dgm:prSet/>
      <dgm:spPr/>
      <dgm:t>
        <a:bodyPr/>
        <a:lstStyle/>
        <a:p>
          <a:endParaRPr lang="en-GB"/>
        </a:p>
      </dgm:t>
    </dgm:pt>
    <dgm:pt modelId="{6571D2DF-1E4F-4D50-876F-F522765394AE}" type="sibTrans" cxnId="{C4574034-0FFF-4D11-B856-20D4363E4306}">
      <dgm:prSet/>
      <dgm:spPr/>
      <dgm:t>
        <a:bodyPr/>
        <a:lstStyle/>
        <a:p>
          <a:endParaRPr lang="en-GB"/>
        </a:p>
      </dgm:t>
    </dgm:pt>
    <dgm:pt modelId="{C860E651-89FF-4157-9771-1278A64BD7A6}">
      <dgm:prSet phldrT="[Text]" custT="1"/>
      <dgm:spPr/>
      <dgm:t>
        <a:bodyPr/>
        <a:lstStyle/>
        <a:p>
          <a:r>
            <a:rPr lang="en-GB" sz="1600" dirty="0"/>
            <a:t>(</a:t>
          </a:r>
          <a:r>
            <a:rPr lang="en-GB" sz="1600" dirty="0" err="1"/>
            <a:t>Ijaiya</a:t>
          </a:r>
          <a:r>
            <a:rPr lang="en-GB" sz="1600" dirty="0"/>
            <a:t>, Anjorin, S. and Uthman, 2024)</a:t>
          </a:r>
          <a:endParaRPr lang="en-GB" sz="1700" dirty="0"/>
        </a:p>
      </dgm:t>
    </dgm:pt>
    <dgm:pt modelId="{B5966445-47C1-4F87-8525-05112DFFB362}" type="parTrans" cxnId="{D6E633AA-C025-4168-9F08-DD64B5A4DCA2}">
      <dgm:prSet/>
      <dgm:spPr/>
      <dgm:t>
        <a:bodyPr/>
        <a:lstStyle/>
        <a:p>
          <a:endParaRPr lang="en-GB"/>
        </a:p>
      </dgm:t>
    </dgm:pt>
    <dgm:pt modelId="{4909B69E-D017-49BC-9D99-1B878AC4ADDB}" type="sibTrans" cxnId="{D6E633AA-C025-4168-9F08-DD64B5A4DCA2}">
      <dgm:prSet/>
      <dgm:spPr/>
      <dgm:t>
        <a:bodyPr/>
        <a:lstStyle/>
        <a:p>
          <a:endParaRPr lang="en-GB"/>
        </a:p>
      </dgm:t>
    </dgm:pt>
    <dgm:pt modelId="{8E6C95CD-6922-470F-BC77-D9E79CDCABDA}">
      <dgm:prSet/>
      <dgm:spPr/>
      <dgm:t>
        <a:bodyPr/>
        <a:lstStyle/>
        <a:p>
          <a:endParaRPr lang="en-GB" sz="1900" dirty="0"/>
        </a:p>
      </dgm:t>
    </dgm:pt>
    <dgm:pt modelId="{70A2869C-9E94-48B5-9AE5-C02BB44F33A1}" type="parTrans" cxnId="{B040707A-D573-4C55-823A-F0F6213950E8}">
      <dgm:prSet/>
      <dgm:spPr/>
      <dgm:t>
        <a:bodyPr/>
        <a:lstStyle/>
        <a:p>
          <a:endParaRPr lang="en-GB"/>
        </a:p>
      </dgm:t>
    </dgm:pt>
    <dgm:pt modelId="{83700DB9-91F3-483E-BD41-F457734B2EF8}" type="sibTrans" cxnId="{B040707A-D573-4C55-823A-F0F6213950E8}">
      <dgm:prSet/>
      <dgm:spPr/>
      <dgm:t>
        <a:bodyPr/>
        <a:lstStyle/>
        <a:p>
          <a:endParaRPr lang="en-GB"/>
        </a:p>
      </dgm:t>
    </dgm:pt>
    <dgm:pt modelId="{09BD49B8-D171-4C30-A768-001CCA878CC9}">
      <dgm:prSet/>
      <dgm:spPr/>
      <dgm:t>
        <a:bodyPr/>
        <a:lstStyle/>
        <a:p>
          <a:endParaRPr lang="en-GB" sz="1900" dirty="0"/>
        </a:p>
      </dgm:t>
    </dgm:pt>
    <dgm:pt modelId="{466F06A4-E4E8-4E1C-880A-424640E88DFC}" type="parTrans" cxnId="{107734F6-424B-4A93-8C8C-D4CED5FD6EB7}">
      <dgm:prSet/>
      <dgm:spPr/>
      <dgm:t>
        <a:bodyPr/>
        <a:lstStyle/>
        <a:p>
          <a:endParaRPr lang="en-GB"/>
        </a:p>
      </dgm:t>
    </dgm:pt>
    <dgm:pt modelId="{51829A7C-EC6B-4FD8-82BF-85C2886594AA}" type="sibTrans" cxnId="{107734F6-424B-4A93-8C8C-D4CED5FD6EB7}">
      <dgm:prSet/>
      <dgm:spPr/>
      <dgm:t>
        <a:bodyPr/>
        <a:lstStyle/>
        <a:p>
          <a:endParaRPr lang="en-GB"/>
        </a:p>
      </dgm:t>
    </dgm:pt>
    <dgm:pt modelId="{8F90994C-9479-4217-A453-6D855F21BA54}">
      <dgm:prSet phldrT="[Text]" custT="1"/>
      <dgm:spPr/>
      <dgm:t>
        <a:bodyPr/>
        <a:lstStyle/>
        <a:p>
          <a:r>
            <a:rPr lang="en-US" sz="1900" dirty="0"/>
            <a:t>(Blair et al, 2023)</a:t>
          </a:r>
          <a:endParaRPr lang="en-GB" sz="1900" dirty="0"/>
        </a:p>
      </dgm:t>
    </dgm:pt>
    <dgm:pt modelId="{BF17DD1C-8D5F-458D-9EB7-B809FAD1475E}" type="sibTrans" cxnId="{EF0F5724-F083-4DE0-BF47-F8A1B2295A2A}">
      <dgm:prSet/>
      <dgm:spPr/>
      <dgm:t>
        <a:bodyPr/>
        <a:lstStyle/>
        <a:p>
          <a:endParaRPr lang="en-GB"/>
        </a:p>
      </dgm:t>
    </dgm:pt>
    <dgm:pt modelId="{08908B0F-2C26-4B82-921A-741F7C12AD83}" type="parTrans" cxnId="{EF0F5724-F083-4DE0-BF47-F8A1B2295A2A}">
      <dgm:prSet/>
      <dgm:spPr/>
      <dgm:t>
        <a:bodyPr/>
        <a:lstStyle/>
        <a:p>
          <a:endParaRPr lang="en-GB"/>
        </a:p>
      </dgm:t>
    </dgm:pt>
    <dgm:pt modelId="{730E5B30-CDCA-4C4F-9368-67B3EFBE6571}" type="pres">
      <dgm:prSet presAssocID="{EAFD4A5B-A789-4EFA-B524-B2F28E58D9BF}" presName="Name0" presStyleCnt="0">
        <dgm:presLayoutVars>
          <dgm:dir/>
          <dgm:animLvl val="lvl"/>
          <dgm:resizeHandles val="exact"/>
        </dgm:presLayoutVars>
      </dgm:prSet>
      <dgm:spPr/>
    </dgm:pt>
    <dgm:pt modelId="{B9A33BB0-2F6D-48CC-92A8-01E173CA2C2A}" type="pres">
      <dgm:prSet presAssocID="{AE8B4412-E0E5-48E1-8AE1-391B26FFB865}" presName="composite" presStyleCnt="0"/>
      <dgm:spPr/>
    </dgm:pt>
    <dgm:pt modelId="{599FC87C-C9EB-4793-8CC9-5C28D8DF3A31}" type="pres">
      <dgm:prSet presAssocID="{AE8B4412-E0E5-48E1-8AE1-391B26FFB865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DC8F5052-18DD-49DE-95CE-31FC6B72BF0B}" type="pres">
      <dgm:prSet presAssocID="{AE8B4412-E0E5-48E1-8AE1-391B26FFB865}" presName="desTx" presStyleLbl="alignAccFollowNode1" presStyleIdx="0" presStyleCnt="3">
        <dgm:presLayoutVars>
          <dgm:bulletEnabled val="1"/>
        </dgm:presLayoutVars>
      </dgm:prSet>
      <dgm:spPr/>
    </dgm:pt>
    <dgm:pt modelId="{C89A0257-7029-475F-81D1-3846F55462C1}" type="pres">
      <dgm:prSet presAssocID="{61522177-3FE7-4B9E-82DF-E15526B5E644}" presName="space" presStyleCnt="0"/>
      <dgm:spPr/>
    </dgm:pt>
    <dgm:pt modelId="{CE5C83B0-0160-49AE-8063-E36BB89A4A00}" type="pres">
      <dgm:prSet presAssocID="{E5ABD243-5DB6-4B89-8576-4ACC4BEBE4AC}" presName="composite" presStyleCnt="0"/>
      <dgm:spPr/>
    </dgm:pt>
    <dgm:pt modelId="{2A8219B0-64DD-42E4-A777-232971B2BB35}" type="pres">
      <dgm:prSet presAssocID="{E5ABD243-5DB6-4B89-8576-4ACC4BEBE4AC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ACF697B-B27B-4918-9C69-7584C9D55350}" type="pres">
      <dgm:prSet presAssocID="{E5ABD243-5DB6-4B89-8576-4ACC4BEBE4AC}" presName="desTx" presStyleLbl="alignAccFollowNode1" presStyleIdx="1" presStyleCnt="3">
        <dgm:presLayoutVars>
          <dgm:bulletEnabled val="1"/>
        </dgm:presLayoutVars>
      </dgm:prSet>
      <dgm:spPr/>
    </dgm:pt>
    <dgm:pt modelId="{3882ED5D-19B0-4C09-9363-0BFF55922CCD}" type="pres">
      <dgm:prSet presAssocID="{DDA38C0A-91B2-40E0-9479-03241859C092}" presName="space" presStyleCnt="0"/>
      <dgm:spPr/>
    </dgm:pt>
    <dgm:pt modelId="{072EAAC1-49AF-4CA5-9EDB-0543B436DC2B}" type="pres">
      <dgm:prSet presAssocID="{5CF52BAA-FFA7-4295-8EE2-B38D2B127B09}" presName="composite" presStyleCnt="0"/>
      <dgm:spPr/>
    </dgm:pt>
    <dgm:pt modelId="{FE7D52B9-E789-4F2C-905C-30F925233A42}" type="pres">
      <dgm:prSet presAssocID="{5CF52BAA-FFA7-4295-8EE2-B38D2B127B09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1550D5B9-A4B3-4A14-B778-AA7CCCB2A78B}" type="pres">
      <dgm:prSet presAssocID="{5CF52BAA-FFA7-4295-8EE2-B38D2B127B09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544B6719-1E03-44B3-97D1-32218D2758A1}" type="presOf" srcId="{E5ABD243-5DB6-4B89-8576-4ACC4BEBE4AC}" destId="{2A8219B0-64DD-42E4-A777-232971B2BB35}" srcOrd="0" destOrd="0" presId="urn:microsoft.com/office/officeart/2005/8/layout/hList1"/>
    <dgm:cxn modelId="{D6DA9519-52C5-4135-88CF-5B893CA20533}" srcId="{E5ABD243-5DB6-4B89-8576-4ACC4BEBE4AC}" destId="{BBFC0F48-C9D0-4AE5-ACF7-A05220AC602B}" srcOrd="0" destOrd="0" parTransId="{2A1981C0-97EB-4840-B173-67D69EFDA176}" sibTransId="{3515C2C4-F1C7-4091-B8F9-413E40F1A974}"/>
    <dgm:cxn modelId="{EF0F5724-F083-4DE0-BF47-F8A1B2295A2A}" srcId="{5CF52BAA-FFA7-4295-8EE2-B38D2B127B09}" destId="{8F90994C-9479-4217-A453-6D855F21BA54}" srcOrd="1" destOrd="0" parTransId="{08908B0F-2C26-4B82-921A-741F7C12AD83}" sibTransId="{BF17DD1C-8D5F-458D-9EB7-B809FAD1475E}"/>
    <dgm:cxn modelId="{D2332F2A-D42F-40E6-87D1-F149943AC4A6}" type="presOf" srcId="{22129EED-8C4E-49D3-865C-2B6E3A927DF0}" destId="{1550D5B9-A4B3-4A14-B778-AA7CCCB2A78B}" srcOrd="0" destOrd="0" presId="urn:microsoft.com/office/officeart/2005/8/layout/hList1"/>
    <dgm:cxn modelId="{5EBF852E-835E-49C4-9B97-3F0A1F48A66C}" srcId="{EAFD4A5B-A789-4EFA-B524-B2F28E58D9BF}" destId="{5CF52BAA-FFA7-4295-8EE2-B38D2B127B09}" srcOrd="2" destOrd="0" parTransId="{2BCAD3C2-050F-4F2C-88D7-5EBBF7C45740}" sibTransId="{96597E00-227A-4346-867E-480CC6C3EE84}"/>
    <dgm:cxn modelId="{C4574034-0FFF-4D11-B856-20D4363E4306}" srcId="{5CF52BAA-FFA7-4295-8EE2-B38D2B127B09}" destId="{22129EED-8C4E-49D3-865C-2B6E3A927DF0}" srcOrd="0" destOrd="0" parTransId="{3DA10AA7-F636-4147-8AA1-0EC5B100837F}" sibTransId="{6571D2DF-1E4F-4D50-876F-F522765394AE}"/>
    <dgm:cxn modelId="{D5C57637-438A-41BC-914D-F27BD216A0B1}" type="presOf" srcId="{AE8B4412-E0E5-48E1-8AE1-391B26FFB865}" destId="{599FC87C-C9EB-4793-8CC9-5C28D8DF3A31}" srcOrd="0" destOrd="0" presId="urn:microsoft.com/office/officeart/2005/8/layout/hList1"/>
    <dgm:cxn modelId="{8886773B-BA24-47BF-86B0-9922389EF620}" type="presOf" srcId="{C860E651-89FF-4157-9771-1278A64BD7A6}" destId="{DC8F5052-18DD-49DE-95CE-31FC6B72BF0B}" srcOrd="0" destOrd="2" presId="urn:microsoft.com/office/officeart/2005/8/layout/hList1"/>
    <dgm:cxn modelId="{901A655F-50B7-429A-B425-F50039272731}" srcId="{AE8B4412-E0E5-48E1-8AE1-391B26FFB865}" destId="{594D7A33-E4DC-4BCA-8842-355EEAEC796B}" srcOrd="0" destOrd="0" parTransId="{575B90E7-5360-42E9-8047-21970C80D9DA}" sibTransId="{23BD7131-22E7-4D4D-A75A-23B79C3BD2C0}"/>
    <dgm:cxn modelId="{99E49743-5409-42E3-A572-C4403A8FABE0}" type="presOf" srcId="{594D7A33-E4DC-4BCA-8842-355EEAEC796B}" destId="{DC8F5052-18DD-49DE-95CE-31FC6B72BF0B}" srcOrd="0" destOrd="0" presId="urn:microsoft.com/office/officeart/2005/8/layout/hList1"/>
    <dgm:cxn modelId="{9B42DD4D-9949-4A06-906C-EEEBA2E23FF9}" type="presOf" srcId="{EAFD4A5B-A789-4EFA-B524-B2F28E58D9BF}" destId="{730E5B30-CDCA-4C4F-9368-67B3EFBE6571}" srcOrd="0" destOrd="0" presId="urn:microsoft.com/office/officeart/2005/8/layout/hList1"/>
    <dgm:cxn modelId="{39394256-EDFC-4666-A771-C45F56034922}" srcId="{AE8B4412-E0E5-48E1-8AE1-391B26FFB865}" destId="{6BF4FA1A-97D9-442C-A906-FFF55E9B6625}" srcOrd="1" destOrd="0" parTransId="{825A7C41-0073-4991-A5EC-C2073830BA4B}" sibTransId="{0976FB04-83D3-42D5-9B52-EADCC658D710}"/>
    <dgm:cxn modelId="{B040707A-D573-4C55-823A-F0F6213950E8}" srcId="{5CF52BAA-FFA7-4295-8EE2-B38D2B127B09}" destId="{8E6C95CD-6922-470F-BC77-D9E79CDCABDA}" srcOrd="3" destOrd="0" parTransId="{70A2869C-9E94-48B5-9AE5-C02BB44F33A1}" sibTransId="{83700DB9-91F3-483E-BD41-F457734B2EF8}"/>
    <dgm:cxn modelId="{03F6FA92-EDAB-4385-AAC5-DCD54457D9AB}" type="presOf" srcId="{956FC988-5A30-4E20-9EB2-849BB254CB6F}" destId="{8ACF697B-B27B-4918-9C69-7584C9D55350}" srcOrd="0" destOrd="1" presId="urn:microsoft.com/office/officeart/2005/8/layout/hList1"/>
    <dgm:cxn modelId="{71DF2994-B327-49F6-8E87-1F951CC598FA}" type="presOf" srcId="{BBFC0F48-C9D0-4AE5-ACF7-A05220AC602B}" destId="{8ACF697B-B27B-4918-9C69-7584C9D55350}" srcOrd="0" destOrd="0" presId="urn:microsoft.com/office/officeart/2005/8/layout/hList1"/>
    <dgm:cxn modelId="{5E4F9D96-E32F-4268-B4D3-DC2A95837AC0}" type="presOf" srcId="{5CF52BAA-FFA7-4295-8EE2-B38D2B127B09}" destId="{FE7D52B9-E789-4F2C-905C-30F925233A42}" srcOrd="0" destOrd="0" presId="urn:microsoft.com/office/officeart/2005/8/layout/hList1"/>
    <dgm:cxn modelId="{1223CC9E-055C-45F0-AB90-409F94424F30}" srcId="{E5ABD243-5DB6-4B89-8576-4ACC4BEBE4AC}" destId="{956FC988-5A30-4E20-9EB2-849BB254CB6F}" srcOrd="1" destOrd="0" parTransId="{48B529E8-6406-4793-9F78-12658CD6B6FF}" sibTransId="{06AD97AE-D898-46EE-BCC7-8D739C8F4224}"/>
    <dgm:cxn modelId="{D6E633AA-C025-4168-9F08-DD64B5A4DCA2}" srcId="{AE8B4412-E0E5-48E1-8AE1-391B26FFB865}" destId="{C860E651-89FF-4157-9771-1278A64BD7A6}" srcOrd="2" destOrd="0" parTransId="{B5966445-47C1-4F87-8525-05112DFFB362}" sibTransId="{4909B69E-D017-49BC-9D99-1B878AC4ADDB}"/>
    <dgm:cxn modelId="{93C6C5B7-781F-42AC-BDB6-E9EA8C7A95B7}" type="presOf" srcId="{8E6C95CD-6922-470F-BC77-D9E79CDCABDA}" destId="{1550D5B9-A4B3-4A14-B778-AA7CCCB2A78B}" srcOrd="0" destOrd="3" presId="urn:microsoft.com/office/officeart/2005/8/layout/hList1"/>
    <dgm:cxn modelId="{C4E356BA-9FE4-4E46-8B64-DB004F0475AE}" type="presOf" srcId="{09BD49B8-D171-4C30-A768-001CCA878CC9}" destId="{1550D5B9-A4B3-4A14-B778-AA7CCCB2A78B}" srcOrd="0" destOrd="2" presId="urn:microsoft.com/office/officeart/2005/8/layout/hList1"/>
    <dgm:cxn modelId="{058423CA-31E6-4AF9-A12C-E8749B8EA415}" srcId="{EAFD4A5B-A789-4EFA-B524-B2F28E58D9BF}" destId="{AE8B4412-E0E5-48E1-8AE1-391B26FFB865}" srcOrd="0" destOrd="0" parTransId="{248A697E-7D99-4B55-A1EF-BF44240F6A2A}" sibTransId="{61522177-3FE7-4B9E-82DF-E15526B5E644}"/>
    <dgm:cxn modelId="{5252DBF1-3E4F-4B00-A8F3-C33291459E15}" type="presOf" srcId="{8F90994C-9479-4217-A453-6D855F21BA54}" destId="{1550D5B9-A4B3-4A14-B778-AA7CCCB2A78B}" srcOrd="0" destOrd="1" presId="urn:microsoft.com/office/officeart/2005/8/layout/hList1"/>
    <dgm:cxn modelId="{7D6487F5-0559-48A6-A64E-ED6C090A12DF}" type="presOf" srcId="{6BF4FA1A-97D9-442C-A906-FFF55E9B6625}" destId="{DC8F5052-18DD-49DE-95CE-31FC6B72BF0B}" srcOrd="0" destOrd="1" presId="urn:microsoft.com/office/officeart/2005/8/layout/hList1"/>
    <dgm:cxn modelId="{107734F6-424B-4A93-8C8C-D4CED5FD6EB7}" srcId="{5CF52BAA-FFA7-4295-8EE2-B38D2B127B09}" destId="{09BD49B8-D171-4C30-A768-001CCA878CC9}" srcOrd="2" destOrd="0" parTransId="{466F06A4-E4E8-4E1C-880A-424640E88DFC}" sibTransId="{51829A7C-EC6B-4FD8-82BF-85C2886594AA}"/>
    <dgm:cxn modelId="{5CADC7FC-AA48-4040-A6C0-AD3D87AA247E}" srcId="{EAFD4A5B-A789-4EFA-B524-B2F28E58D9BF}" destId="{E5ABD243-5DB6-4B89-8576-4ACC4BEBE4AC}" srcOrd="1" destOrd="0" parTransId="{80702458-BE26-4FF9-8430-4A6F8ABE3F93}" sibTransId="{DDA38C0A-91B2-40E0-9479-03241859C092}"/>
    <dgm:cxn modelId="{DA351EE5-DB0E-40EB-B34F-A45DC49DBC13}" type="presParOf" srcId="{730E5B30-CDCA-4C4F-9368-67B3EFBE6571}" destId="{B9A33BB0-2F6D-48CC-92A8-01E173CA2C2A}" srcOrd="0" destOrd="0" presId="urn:microsoft.com/office/officeart/2005/8/layout/hList1"/>
    <dgm:cxn modelId="{84FA013E-8D1D-4D39-A2CD-7C883361D690}" type="presParOf" srcId="{B9A33BB0-2F6D-48CC-92A8-01E173CA2C2A}" destId="{599FC87C-C9EB-4793-8CC9-5C28D8DF3A31}" srcOrd="0" destOrd="0" presId="urn:microsoft.com/office/officeart/2005/8/layout/hList1"/>
    <dgm:cxn modelId="{C1811DFF-B343-454B-BAD0-E0AD91FEE1C6}" type="presParOf" srcId="{B9A33BB0-2F6D-48CC-92A8-01E173CA2C2A}" destId="{DC8F5052-18DD-49DE-95CE-31FC6B72BF0B}" srcOrd="1" destOrd="0" presId="urn:microsoft.com/office/officeart/2005/8/layout/hList1"/>
    <dgm:cxn modelId="{720D89DF-14A6-4AD2-8ACA-8B59B80E0175}" type="presParOf" srcId="{730E5B30-CDCA-4C4F-9368-67B3EFBE6571}" destId="{C89A0257-7029-475F-81D1-3846F55462C1}" srcOrd="1" destOrd="0" presId="urn:microsoft.com/office/officeart/2005/8/layout/hList1"/>
    <dgm:cxn modelId="{AE789E8F-AA50-4F8B-A979-321CE3A72330}" type="presParOf" srcId="{730E5B30-CDCA-4C4F-9368-67B3EFBE6571}" destId="{CE5C83B0-0160-49AE-8063-E36BB89A4A00}" srcOrd="2" destOrd="0" presId="urn:microsoft.com/office/officeart/2005/8/layout/hList1"/>
    <dgm:cxn modelId="{0279B873-4B72-410C-A404-9EE053943D23}" type="presParOf" srcId="{CE5C83B0-0160-49AE-8063-E36BB89A4A00}" destId="{2A8219B0-64DD-42E4-A777-232971B2BB35}" srcOrd="0" destOrd="0" presId="urn:microsoft.com/office/officeart/2005/8/layout/hList1"/>
    <dgm:cxn modelId="{5E4E90E8-9A4B-4561-8579-F4D3807B75FF}" type="presParOf" srcId="{CE5C83B0-0160-49AE-8063-E36BB89A4A00}" destId="{8ACF697B-B27B-4918-9C69-7584C9D55350}" srcOrd="1" destOrd="0" presId="urn:microsoft.com/office/officeart/2005/8/layout/hList1"/>
    <dgm:cxn modelId="{54BED079-A3B2-4306-A544-3F06FC39E9E9}" type="presParOf" srcId="{730E5B30-CDCA-4C4F-9368-67B3EFBE6571}" destId="{3882ED5D-19B0-4C09-9363-0BFF55922CCD}" srcOrd="3" destOrd="0" presId="urn:microsoft.com/office/officeart/2005/8/layout/hList1"/>
    <dgm:cxn modelId="{D00E45AC-5B99-4ED7-AC33-AC41B8C7228B}" type="presParOf" srcId="{730E5B30-CDCA-4C4F-9368-67B3EFBE6571}" destId="{072EAAC1-49AF-4CA5-9EDB-0543B436DC2B}" srcOrd="4" destOrd="0" presId="urn:microsoft.com/office/officeart/2005/8/layout/hList1"/>
    <dgm:cxn modelId="{91B80C4A-79EF-458B-8350-9F03EA146BD9}" type="presParOf" srcId="{072EAAC1-49AF-4CA5-9EDB-0543B436DC2B}" destId="{FE7D52B9-E789-4F2C-905C-30F925233A42}" srcOrd="0" destOrd="0" presId="urn:microsoft.com/office/officeart/2005/8/layout/hList1"/>
    <dgm:cxn modelId="{00A2FD95-032B-4CED-91DC-75409B0689E7}" type="presParOf" srcId="{072EAAC1-49AF-4CA5-9EDB-0543B436DC2B}" destId="{1550D5B9-A4B3-4A14-B778-AA7CCCB2A78B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B6A84D-4F1A-40F5-8101-C816DB792D01}">
      <dsp:nvSpPr>
        <dsp:cNvPr id="0" name=""/>
        <dsp:cNvSpPr/>
      </dsp:nvSpPr>
      <dsp:spPr>
        <a:xfrm>
          <a:off x="2962" y="1648290"/>
          <a:ext cx="2636892" cy="1054757"/>
        </a:xfrm>
        <a:prstGeom prst="chevron">
          <a:avLst/>
        </a:prstGeom>
        <a:solidFill>
          <a:schemeClr val="tx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Prenatal stage (before birth)</a:t>
          </a:r>
          <a:endParaRPr lang="en-GB" sz="2000" kern="1200" dirty="0"/>
        </a:p>
      </dsp:txBody>
      <dsp:txXfrm>
        <a:off x="530341" y="1648290"/>
        <a:ext cx="1582135" cy="1054757"/>
      </dsp:txXfrm>
    </dsp:sp>
    <dsp:sp modelId="{41EDDCAB-A368-49D9-85FA-BCF68AB68D4C}">
      <dsp:nvSpPr>
        <dsp:cNvPr id="0" name=""/>
        <dsp:cNvSpPr/>
      </dsp:nvSpPr>
      <dsp:spPr>
        <a:xfrm>
          <a:off x="2376166" y="1648290"/>
          <a:ext cx="2636892" cy="1054757"/>
        </a:xfrm>
        <a:prstGeom prst="chevron">
          <a:avLst/>
        </a:prstGeom>
        <a:solidFill>
          <a:schemeClr val="tx2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Childhood  (0-12 years)</a:t>
          </a:r>
          <a:endParaRPr lang="en-GB" sz="2000" kern="1200" dirty="0"/>
        </a:p>
      </dsp:txBody>
      <dsp:txXfrm>
        <a:off x="2903545" y="1648290"/>
        <a:ext cx="1582135" cy="1054757"/>
      </dsp:txXfrm>
    </dsp:sp>
    <dsp:sp modelId="{8979AD8A-964A-4363-8B8B-17375D808453}">
      <dsp:nvSpPr>
        <dsp:cNvPr id="0" name=""/>
        <dsp:cNvSpPr/>
      </dsp:nvSpPr>
      <dsp:spPr>
        <a:xfrm>
          <a:off x="4749369" y="1648290"/>
          <a:ext cx="2636892" cy="1054757"/>
        </a:xfrm>
        <a:prstGeom prst="chevron">
          <a:avLst/>
        </a:prstGeom>
        <a:solidFill>
          <a:schemeClr val="tx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Adolescence (13-19 years)</a:t>
          </a:r>
          <a:endParaRPr lang="en-GB" sz="2000" kern="1200" dirty="0"/>
        </a:p>
      </dsp:txBody>
      <dsp:txXfrm>
        <a:off x="5276748" y="1648290"/>
        <a:ext cx="1582135" cy="1054757"/>
      </dsp:txXfrm>
    </dsp:sp>
    <dsp:sp modelId="{50A850AC-6CE5-42F8-8A63-4969C88F8B08}">
      <dsp:nvSpPr>
        <dsp:cNvPr id="0" name=""/>
        <dsp:cNvSpPr/>
      </dsp:nvSpPr>
      <dsp:spPr>
        <a:xfrm>
          <a:off x="7122573" y="1648290"/>
          <a:ext cx="2636892" cy="1054757"/>
        </a:xfrm>
        <a:prstGeom prst="chevron">
          <a:avLst/>
        </a:prstGeom>
        <a:solidFill>
          <a:schemeClr val="tx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Adulthood (20-64 years)</a:t>
          </a:r>
          <a:endParaRPr lang="en-GB" sz="2000" kern="1200" dirty="0"/>
        </a:p>
      </dsp:txBody>
      <dsp:txXfrm>
        <a:off x="7649952" y="1648290"/>
        <a:ext cx="1582135" cy="1054757"/>
      </dsp:txXfrm>
    </dsp:sp>
    <dsp:sp modelId="{3E93ACE1-F1B6-41FF-9F03-EB0F8D60507B}">
      <dsp:nvSpPr>
        <dsp:cNvPr id="0" name=""/>
        <dsp:cNvSpPr/>
      </dsp:nvSpPr>
      <dsp:spPr>
        <a:xfrm>
          <a:off x="9495776" y="1648290"/>
          <a:ext cx="2636892" cy="1054757"/>
        </a:xfrm>
        <a:prstGeom prst="chevron">
          <a:avLst/>
        </a:prstGeom>
        <a:solidFill>
          <a:schemeClr val="tx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Older Adulthood (65+ years)</a:t>
          </a:r>
          <a:endParaRPr lang="en-GB" sz="2000" kern="1200" dirty="0"/>
        </a:p>
      </dsp:txBody>
      <dsp:txXfrm>
        <a:off x="10023155" y="1648290"/>
        <a:ext cx="1582135" cy="10547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E56421-4603-4147-B505-2F2F3B3F20E1}">
      <dsp:nvSpPr>
        <dsp:cNvPr id="0" name=""/>
        <dsp:cNvSpPr/>
      </dsp:nvSpPr>
      <dsp:spPr>
        <a:xfrm>
          <a:off x="3414" y="31598"/>
          <a:ext cx="3329572" cy="80815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Family History of Heart Disease</a:t>
          </a:r>
          <a:endParaRPr lang="en-GB" sz="2200" kern="1200"/>
        </a:p>
      </dsp:txBody>
      <dsp:txXfrm>
        <a:off x="3414" y="31598"/>
        <a:ext cx="3329572" cy="808157"/>
      </dsp:txXfrm>
    </dsp:sp>
    <dsp:sp modelId="{E7AC9C88-6BBE-43A3-9C1D-A0A142D64B56}">
      <dsp:nvSpPr>
        <dsp:cNvPr id="0" name=""/>
        <dsp:cNvSpPr/>
      </dsp:nvSpPr>
      <dsp:spPr>
        <a:xfrm>
          <a:off x="3414" y="839756"/>
          <a:ext cx="3329572" cy="332145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If there is a history of heart disease in the family, a child has a higher chance of developing the cardiovascular condition in the future</a:t>
          </a:r>
          <a:r>
            <a:rPr lang="en-US" sz="1600" kern="1200" dirty="0"/>
            <a:t> (</a:t>
          </a:r>
          <a:r>
            <a:rPr lang="da-DK" sz="1600" kern="1200" dirty="0"/>
            <a:t>Møller, Amalie Lykkemark et al., 2025)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Non-modifiable risk factor.</a:t>
          </a:r>
          <a:endParaRPr lang="en-GB" sz="2000" kern="1200" dirty="0"/>
        </a:p>
      </dsp:txBody>
      <dsp:txXfrm>
        <a:off x="3414" y="839756"/>
        <a:ext cx="3329572" cy="3321450"/>
      </dsp:txXfrm>
    </dsp:sp>
    <dsp:sp modelId="{DC28EB81-ABC2-433C-ACE6-2B159FDAA4DE}">
      <dsp:nvSpPr>
        <dsp:cNvPr id="0" name=""/>
        <dsp:cNvSpPr/>
      </dsp:nvSpPr>
      <dsp:spPr>
        <a:xfrm>
          <a:off x="3799128" y="31598"/>
          <a:ext cx="3329572" cy="808157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 Unhealthy Lifestyle</a:t>
          </a:r>
          <a:endParaRPr lang="en-GB" sz="2200" kern="1200"/>
        </a:p>
      </dsp:txBody>
      <dsp:txXfrm>
        <a:off x="3799128" y="31598"/>
        <a:ext cx="3329572" cy="808157"/>
      </dsp:txXfrm>
    </dsp:sp>
    <dsp:sp modelId="{ED0FC066-8C51-42EC-BB61-6787B169AB76}">
      <dsp:nvSpPr>
        <dsp:cNvPr id="0" name=""/>
        <dsp:cNvSpPr/>
      </dsp:nvSpPr>
      <dsp:spPr>
        <a:xfrm>
          <a:off x="3799128" y="839756"/>
          <a:ext cx="3329572" cy="3321450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/>
            <a:t>Poor diet (fast food), lack of  physical activity, smoking and excessive alcohol consumption increase risk of heart disease. </a:t>
          </a:r>
          <a:r>
            <a:rPr lang="en-US" sz="1600" kern="1200" dirty="0"/>
            <a:t>(</a:t>
          </a:r>
          <a:r>
            <a:rPr lang="en-GB" sz="1600" kern="1200" dirty="0"/>
            <a:t>Vaccaro and Huffman, 2016)</a:t>
          </a:r>
        </a:p>
      </dsp:txBody>
      <dsp:txXfrm>
        <a:off x="3799128" y="839756"/>
        <a:ext cx="3329572" cy="3321450"/>
      </dsp:txXfrm>
    </dsp:sp>
    <dsp:sp modelId="{DA0E158E-4BEB-4712-B31C-2FCD7C28EB83}">
      <dsp:nvSpPr>
        <dsp:cNvPr id="0" name=""/>
        <dsp:cNvSpPr/>
      </dsp:nvSpPr>
      <dsp:spPr>
        <a:xfrm>
          <a:off x="7594841" y="31598"/>
          <a:ext cx="3329572" cy="80815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Increased Risk Of Cardiovascular Disease</a:t>
          </a:r>
          <a:endParaRPr lang="en-GB" sz="2200" kern="1200"/>
        </a:p>
      </dsp:txBody>
      <dsp:txXfrm>
        <a:off x="7594841" y="31598"/>
        <a:ext cx="3329572" cy="808157"/>
      </dsp:txXfrm>
    </dsp:sp>
    <dsp:sp modelId="{C2903802-D63F-4E15-B44A-9C3B697ED077}">
      <dsp:nvSpPr>
        <dsp:cNvPr id="0" name=""/>
        <dsp:cNvSpPr/>
      </dsp:nvSpPr>
      <dsp:spPr>
        <a:xfrm>
          <a:off x="7594841" y="839756"/>
          <a:ext cx="3329572" cy="3321450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/>
            <a:t>Genetic predisposition along with unhealthy lifestyle lead to much higher likelihood of developing cardiovascular disease. </a:t>
          </a:r>
          <a:r>
            <a:rPr lang="en-US" sz="1600" kern="1200" dirty="0"/>
            <a:t>(</a:t>
          </a:r>
          <a:r>
            <a:rPr lang="en-US" sz="1600" kern="1200" dirty="0" err="1"/>
            <a:t>Kelishadi</a:t>
          </a:r>
          <a:r>
            <a:rPr lang="en-US" sz="1600" kern="1200" dirty="0"/>
            <a:t> and  </a:t>
          </a:r>
          <a:r>
            <a:rPr lang="en-US" sz="1600" kern="1200" dirty="0" err="1"/>
            <a:t>Poursafa</a:t>
          </a:r>
          <a:r>
            <a:rPr lang="en-US" sz="1600" kern="1200" dirty="0"/>
            <a:t>, 2014)</a:t>
          </a:r>
          <a:endParaRPr lang="en-GB" sz="1600" kern="1200" dirty="0"/>
        </a:p>
      </dsp:txBody>
      <dsp:txXfrm>
        <a:off x="7594841" y="839756"/>
        <a:ext cx="3329572" cy="33214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9FC87C-C9EB-4793-8CC9-5C28D8DF3A31}">
      <dsp:nvSpPr>
        <dsp:cNvPr id="0" name=""/>
        <dsp:cNvSpPr/>
      </dsp:nvSpPr>
      <dsp:spPr>
        <a:xfrm>
          <a:off x="3685" y="6277"/>
          <a:ext cx="3593504" cy="4076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Socioeconomic Status</a:t>
          </a:r>
          <a:endParaRPr lang="en-GB" sz="1800" b="1" kern="1200" dirty="0"/>
        </a:p>
      </dsp:txBody>
      <dsp:txXfrm>
        <a:off x="3685" y="6277"/>
        <a:ext cx="3593504" cy="407618"/>
      </dsp:txXfrm>
    </dsp:sp>
    <dsp:sp modelId="{DC8F5052-18DD-49DE-95CE-31FC6B72BF0B}">
      <dsp:nvSpPr>
        <dsp:cNvPr id="0" name=""/>
        <dsp:cNvSpPr/>
      </dsp:nvSpPr>
      <dsp:spPr>
        <a:xfrm>
          <a:off x="3685" y="413895"/>
          <a:ext cx="3593504" cy="434367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/>
            <a:t>Higher status allows for better access to food, education, and healthcare.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/>
            <a:t>Low-income families struggle to meet the needs of all family members.</a:t>
          </a:r>
          <a:endParaRPr lang="en-GB" sz="22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(</a:t>
          </a:r>
          <a:r>
            <a:rPr lang="en-GB" sz="1600" kern="1200" dirty="0" err="1"/>
            <a:t>Ijaiya</a:t>
          </a:r>
          <a:r>
            <a:rPr lang="en-GB" sz="1600" kern="1200" dirty="0"/>
            <a:t>, Anjorin, S. and Uthman, 2024)</a:t>
          </a:r>
          <a:endParaRPr lang="en-GB" sz="1700" kern="1200" dirty="0"/>
        </a:p>
      </dsp:txBody>
      <dsp:txXfrm>
        <a:off x="3685" y="413895"/>
        <a:ext cx="3593504" cy="4343672"/>
      </dsp:txXfrm>
    </dsp:sp>
    <dsp:sp modelId="{2A8219B0-64DD-42E4-A777-232971B2BB35}">
      <dsp:nvSpPr>
        <dsp:cNvPr id="0" name=""/>
        <dsp:cNvSpPr/>
      </dsp:nvSpPr>
      <dsp:spPr>
        <a:xfrm>
          <a:off x="4100280" y="6277"/>
          <a:ext cx="3593504" cy="407618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Impact on Childhood</a:t>
          </a:r>
          <a:endParaRPr lang="en-GB" sz="1800" b="1" kern="1200" dirty="0"/>
        </a:p>
      </dsp:txBody>
      <dsp:txXfrm>
        <a:off x="4100280" y="6277"/>
        <a:ext cx="3593504" cy="407618"/>
      </dsp:txXfrm>
    </dsp:sp>
    <dsp:sp modelId="{8ACF697B-B27B-4918-9C69-7584C9D55350}">
      <dsp:nvSpPr>
        <dsp:cNvPr id="0" name=""/>
        <dsp:cNvSpPr/>
      </dsp:nvSpPr>
      <dsp:spPr>
        <a:xfrm>
          <a:off x="4100280" y="413895"/>
          <a:ext cx="3593504" cy="4343672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/>
            <a:t>Higher income household &gt; better access to nutritious food, education opportunity, access to healthcare (dentist).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/>
            <a:t>Low-income household &gt; inability to meet a child’s basic needs &gt; chronic stress &gt; hider cognitive and emotional development.</a:t>
          </a:r>
          <a:endParaRPr lang="en-GB" sz="2200" kern="1200" dirty="0"/>
        </a:p>
      </dsp:txBody>
      <dsp:txXfrm>
        <a:off x="4100280" y="413895"/>
        <a:ext cx="3593504" cy="4343672"/>
      </dsp:txXfrm>
    </dsp:sp>
    <dsp:sp modelId="{FE7D52B9-E789-4F2C-905C-30F925233A42}">
      <dsp:nvSpPr>
        <dsp:cNvPr id="0" name=""/>
        <dsp:cNvSpPr/>
      </dsp:nvSpPr>
      <dsp:spPr>
        <a:xfrm>
          <a:off x="8196875" y="6277"/>
          <a:ext cx="3593504" cy="4076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Impact on Future Life</a:t>
          </a:r>
          <a:endParaRPr lang="en-GB" sz="1800" b="1" kern="1200" dirty="0"/>
        </a:p>
      </dsp:txBody>
      <dsp:txXfrm>
        <a:off x="8196875" y="6277"/>
        <a:ext cx="3593504" cy="407618"/>
      </dsp:txXfrm>
    </dsp:sp>
    <dsp:sp modelId="{1550D5B9-A4B3-4A14-B778-AA7CCCB2A78B}">
      <dsp:nvSpPr>
        <dsp:cNvPr id="0" name=""/>
        <dsp:cNvSpPr/>
      </dsp:nvSpPr>
      <dsp:spPr>
        <a:xfrm>
          <a:off x="8196875" y="413895"/>
          <a:ext cx="3593504" cy="4343672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Lower socioeconomic status in childhood is associated with a higher prevalence of chronic diseases and mental health disorders ( depression) in adulthood, due to the accumulation of stress, malnutrition, and lack of access to the healthcare system.</a:t>
          </a: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(Blair et al, 2023)</a:t>
          </a: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</dsp:txBody>
      <dsp:txXfrm>
        <a:off x="8196875" y="413895"/>
        <a:ext cx="3593504" cy="4343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19316B-4BD9-4676-AD2F-348AE1EAB4E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7C11FF-76FB-4567-97A9-0B24D2530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33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7C11FF-76FB-4567-97A9-0B24D2530AA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345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042F5-E03B-130A-C8A8-6C2C8E7042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50DE94-F2D9-F3A7-8772-94052337E7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A57D3-1D20-B16E-B4AA-D11B475E3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4EECB-1CDF-F98A-CD53-2F451CFD3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54031B-57B6-C0E0-CF74-9927D0A56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141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17480-6861-796F-96C6-957815598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B3759-6850-87D8-0856-AEC32A0CE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C3B56-48A4-C8E2-98CF-1CE2759F1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9A699A-D0BA-ABC4-67EF-4EA4B0EEB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56764-5F77-4AD9-9973-CADB84F74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260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029CF-505C-E859-71EA-D5E750080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A14E91-CE39-19A8-776F-1A2464434D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8DB28-7AAE-B45D-D23F-44C02875E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EE38E-E756-D13A-1E81-61BA4FDB9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7F7C3-5E8F-110C-2A51-15CFB6D01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589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8EA64-F1CC-CC2D-7828-83B0E0B57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A08CE-0CE7-358F-487F-B2E834F55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73639C-783A-E0EB-AF00-8F06E49C81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FF2EBA-C8EC-C12A-DE54-382503C1C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34CED-2A5D-774C-FE09-887A286E1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107130-DED5-7321-C398-73C1D1906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61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74E58-FEF8-E029-D704-734519112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D2D7F8-3C7A-7994-3013-6C746F0424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45B208-95E8-9625-B3FE-F33D73D259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50EEDE-D014-BA49-606B-CCFEDEE43A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F80671-B62C-E003-83A9-B0657583A6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0EBD45-D59D-FB64-E17B-7205685FF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B2A5A0-5204-85D7-EB46-6C4C26DA4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38F75A-DAFF-FFC5-522F-B08BC052A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327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5167-989D-42E9-CCF8-81A6137F6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CA2D83-5D01-2B77-C82C-C0400559F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C5C286-A02D-07E7-1DDC-ED6220B03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3D22E7-9FD5-5270-4DCD-E9F1FFA16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006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24F8E1-BACF-3D1B-A0FB-77ADAB5A6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FD647B-B1EE-7CAD-474E-64871D012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9360FA-EF63-55C9-5808-076D98490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530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8BCBB-61AE-6214-C19B-F603ADDCE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61AE5-06D7-943F-8C4E-687691360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C1DFD7-AD59-3F9F-6656-9CF463D389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4E6EBF-2345-83AD-FACB-A542DDCC3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4F7706-48AB-5C02-313D-DCCC669EE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08A3B-B461-2CCB-F5FD-6833EFB23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694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ACBD9-03D6-6FA8-B72E-7A3F67D04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937AF1-E666-51A1-91A8-56B3A24997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A11080-0109-60FB-5BD9-199C7AFE9B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189430-2BC6-87A4-BAFD-0EF4CB973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E007EC-F78E-6795-8F27-1CA50F45A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4912B3-1BC0-A992-15AE-01FEB19A8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157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40506-903B-CD5D-A4EB-D4D3A95F9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5B0663-D472-6A28-C23B-5D8D5C2E81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36C35-E90E-8B2C-E644-0A26AAE93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54DD3-D1F0-57DC-365F-CBB9EC6A8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0C1C00-8973-B980-C383-1FC05001C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205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E8F605-8E61-52D1-CB43-5999220B2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330FE9-3786-5EE2-56CB-8CF1EB89CE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3E1DB-338F-C15F-95DC-18BAFEC9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AB5F5-728E-0F54-67C8-BB1BAB6A8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C6BCBE-BB5D-F9BB-2569-2D94AA03B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242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0ABA9-2716-0035-CCA3-F0F4E34A8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1B665-5870-8886-8022-76685EEA38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7E8DD-6E6D-8BA3-DAF9-6B732DD5F1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820DBF-9330-46D4-B15B-6E285C54A3D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E7C55-E39D-3131-6AD5-6BA7E3F61E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22769-8538-2A15-8ADE-CB02C9DCD5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A9A5FC-9CD9-42FD-AA8E-C538A1CFD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041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12" Type="http://schemas.openxmlformats.org/officeDocument/2006/relationships/hyperlink" Target="https://www.pxfuel.com/en/free-photo-eolfh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5.jpg"/><Relationship Id="rId5" Type="http://schemas.openxmlformats.org/officeDocument/2006/relationships/diagramColors" Target="../diagrams/colors1.xml"/><Relationship Id="rId10" Type="http://schemas.openxmlformats.org/officeDocument/2006/relationships/image" Target="../media/image4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F0D0B0-379C-9601-7C92-FB1E27A9E3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Understanding the Life Course Approach: Connecting Early Life to Lifelong Health Outcomes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DAD00A-B105-2216-3FAF-F370EAC7FD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 fontScale="92500"/>
          </a:bodyPr>
          <a:lstStyle/>
          <a:p>
            <a:pPr algn="l"/>
            <a:r>
              <a:rPr lang="en-US" dirty="0"/>
              <a:t>Module: Living Well: A Life-course Approach to Health and Wellbeing (BMNS4014)</a:t>
            </a:r>
          </a:p>
          <a:p>
            <a:pPr algn="l"/>
            <a:r>
              <a:rPr lang="en-US" dirty="0"/>
              <a:t>Student Name: Kinga Libera</a:t>
            </a:r>
          </a:p>
          <a:p>
            <a:pPr algn="l"/>
            <a:r>
              <a:rPr lang="en-US" dirty="0"/>
              <a:t>Student Number: 2416693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33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5B334-1261-5AE5-EB8B-5FBA046E2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56A3C-34D5-5A80-EE3B-92EDF33AA5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Health and well-being change over time, influenced by life stages. The life course approach provides a framework for understanding how health develops and transforms throughout a person's life.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de-DE" sz="1200" dirty="0"/>
              <a:t>(BÜLTMANN, BROBERG, and SELANDER, 2024)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86229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CE4F2-38C5-D7FE-22D8-F3435A36F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b="1"/>
              <a:t>Main Life Stages</a:t>
            </a:r>
            <a:endParaRPr lang="en-GB" sz="48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32F433F-15B8-4253-9077-A096CD3626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6464595"/>
              </p:ext>
            </p:extLst>
          </p:nvPr>
        </p:nvGraphicFramePr>
        <p:xfrm>
          <a:off x="28184" y="1825625"/>
          <a:ext cx="1213563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Father preparing food for son">
            <a:extLst>
              <a:ext uri="{FF2B5EF4-FFF2-40B4-BE49-F238E27FC236}">
                <a16:creationId xmlns:a16="http://schemas.microsoft.com/office/drawing/2014/main" id="{FABEE8A6-0CE4-DC60-9064-00A11222038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8773" y="4543564"/>
            <a:ext cx="3032172" cy="2021447"/>
          </a:xfrm>
          <a:prstGeom prst="rect">
            <a:avLst/>
          </a:prstGeom>
        </p:spPr>
      </p:pic>
      <p:pic>
        <p:nvPicPr>
          <p:cNvPr id="8" name="Picture 7" descr="Boys sitting with smartphones">
            <a:extLst>
              <a:ext uri="{FF2B5EF4-FFF2-40B4-BE49-F238E27FC236}">
                <a16:creationId xmlns:a16="http://schemas.microsoft.com/office/drawing/2014/main" id="{039450CD-3A86-91E3-9CC3-981A91DEB93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9613" y="1509713"/>
            <a:ext cx="3010830" cy="2007220"/>
          </a:xfrm>
          <a:prstGeom prst="rect">
            <a:avLst/>
          </a:prstGeom>
        </p:spPr>
      </p:pic>
      <p:pic>
        <p:nvPicPr>
          <p:cNvPr id="10" name="Picture 9" descr="Person writing on notebook">
            <a:extLst>
              <a:ext uri="{FF2B5EF4-FFF2-40B4-BE49-F238E27FC236}">
                <a16:creationId xmlns:a16="http://schemas.microsoft.com/office/drawing/2014/main" id="{A25D7430-3C54-769F-A13F-92FBB838F29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378" y="4614731"/>
            <a:ext cx="2923967" cy="1950281"/>
          </a:xfrm>
          <a:prstGeom prst="rect">
            <a:avLst/>
          </a:prstGeom>
        </p:spPr>
      </p:pic>
      <p:pic>
        <p:nvPicPr>
          <p:cNvPr id="12" name="Picture 11" descr="Children helping man in garden">
            <a:extLst>
              <a:ext uri="{FF2B5EF4-FFF2-40B4-BE49-F238E27FC236}">
                <a16:creationId xmlns:a16="http://schemas.microsoft.com/office/drawing/2014/main" id="{7A363490-7CB3-E1E5-4D07-044CE44AD17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2403" y="1342445"/>
            <a:ext cx="3261413" cy="2174488"/>
          </a:xfrm>
          <a:prstGeom prst="rect">
            <a:avLst/>
          </a:prstGeom>
        </p:spPr>
      </p:pic>
      <p:pic>
        <p:nvPicPr>
          <p:cNvPr id="14" name="Picture 13" descr="A pregnant person holding a glass of orange juice&#10;&#10;AI-generated content may be incorrect.">
            <a:extLst>
              <a:ext uri="{FF2B5EF4-FFF2-40B4-BE49-F238E27FC236}">
                <a16:creationId xmlns:a16="http://schemas.microsoft.com/office/drawing/2014/main" id="{C7D2AB00-CB56-A06D-7B5C-A7F3524D789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28184" y="1072272"/>
            <a:ext cx="1672682" cy="24134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CE763D-CDD0-4CCD-E489-161920D5EBC8}"/>
              </a:ext>
            </a:extLst>
          </p:cNvPr>
          <p:cNvSpPr txBox="1"/>
          <p:nvPr/>
        </p:nvSpPr>
        <p:spPr>
          <a:xfrm>
            <a:off x="28184" y="65609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Gallahue, D.L., Goodway, J. and Ozmun, J.C. (2021)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498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1B26250F-13B5-B378-696E-920A4B1019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14" r="23421" b="-1"/>
          <a:stretch/>
        </p:blipFill>
        <p:spPr>
          <a:xfrm>
            <a:off x="6556917" y="10"/>
            <a:ext cx="563508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87299-4B28-5236-EAD4-666E9C6AD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4000"/>
              <a:t>Factors that Interact Across Lifespan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63A7A-CE21-24CE-46AB-06BD4959D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067" y="2749718"/>
            <a:ext cx="5223933" cy="3644559"/>
          </a:xfrm>
        </p:spPr>
        <p:txBody>
          <a:bodyPr anchor="ctr">
            <a:noAutofit/>
          </a:bodyPr>
          <a:lstStyle/>
          <a:p>
            <a:r>
              <a:rPr lang="en-US" sz="2400" b="1" dirty="0"/>
              <a:t>Internal factors</a:t>
            </a:r>
            <a:r>
              <a:rPr lang="en-US" sz="2400" dirty="0"/>
              <a:t>: </a:t>
            </a:r>
          </a:p>
          <a:p>
            <a:pPr marL="0" indent="0">
              <a:buNone/>
            </a:pPr>
            <a:r>
              <a:rPr lang="en-US" sz="2400" dirty="0"/>
              <a:t>   - </a:t>
            </a:r>
            <a:r>
              <a:rPr lang="en-US" sz="2400" b="1" dirty="0"/>
              <a:t>biological factors</a:t>
            </a:r>
            <a:r>
              <a:rPr lang="en-US" sz="2400" dirty="0"/>
              <a:t>: genetics predisposition, prenatal environment, resilience </a:t>
            </a:r>
          </a:p>
          <a:p>
            <a:r>
              <a:rPr lang="en-US" sz="2400" b="1" dirty="0"/>
              <a:t>External factors: </a:t>
            </a:r>
          </a:p>
          <a:p>
            <a:pPr marL="0" indent="0">
              <a:buNone/>
            </a:pPr>
            <a:r>
              <a:rPr lang="en-US" sz="2400" b="1" dirty="0"/>
              <a:t>     - psychological factors: </a:t>
            </a:r>
            <a:r>
              <a:rPr lang="en-US" sz="2400" dirty="0"/>
              <a:t>trauma experience (abuse, neglect), chronic stress</a:t>
            </a:r>
          </a:p>
          <a:p>
            <a:pPr marL="0" indent="0">
              <a:buNone/>
            </a:pPr>
            <a:r>
              <a:rPr lang="en-US" sz="2400" dirty="0"/>
              <a:t>     - </a:t>
            </a:r>
            <a:r>
              <a:rPr lang="en-US" sz="2400" b="1" dirty="0"/>
              <a:t>social factors</a:t>
            </a:r>
            <a:r>
              <a:rPr lang="en-US" sz="2400" dirty="0"/>
              <a:t>: socioeconomical status, income, education, relationships, access to healthcare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2485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B8693-C1A7-1B99-F691-7CA0DA0D7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Key Lifestyle Choices and Their Health Outcomes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29722-A62F-5213-366E-EF06CC0E7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8401" y="2318196"/>
            <a:ext cx="9927230" cy="3879403"/>
          </a:xfrm>
        </p:spPr>
        <p:txBody>
          <a:bodyPr anchor="ctr">
            <a:noAutofit/>
          </a:bodyPr>
          <a:lstStyle/>
          <a:p>
            <a:r>
              <a:rPr lang="en-US" sz="2400" b="1" dirty="0"/>
              <a:t>NEGATIVE OUTCOMES</a:t>
            </a:r>
          </a:p>
          <a:p>
            <a:r>
              <a:rPr lang="en-US" sz="2400" dirty="0"/>
              <a:t>Diet and Nutrition- poor dietary habits link to obesity </a:t>
            </a:r>
            <a:r>
              <a:rPr lang="en-US" sz="1600" dirty="0"/>
              <a:t>(Straczek et al., 2022)</a:t>
            </a:r>
          </a:p>
          <a:p>
            <a:pPr marL="0" indent="0">
              <a:buNone/>
            </a:pPr>
            <a:r>
              <a:rPr lang="en-US" sz="2400" dirty="0"/>
              <a:t>      </a:t>
            </a:r>
          </a:p>
          <a:p>
            <a:r>
              <a:rPr lang="en-US" sz="2400" dirty="0"/>
              <a:t>Physical Activity- lack physical activity link to obesity, metabolic disease. </a:t>
            </a:r>
            <a:r>
              <a:rPr lang="en-US" sz="1600" dirty="0"/>
              <a:t>(Huang et al, 2024)</a:t>
            </a:r>
          </a:p>
          <a:p>
            <a:pPr marL="0" indent="0">
              <a:buNone/>
            </a:pPr>
            <a:r>
              <a:rPr lang="en-US" sz="2400" dirty="0"/>
              <a:t>                                    </a:t>
            </a:r>
          </a:p>
          <a:p>
            <a:r>
              <a:rPr lang="en-US" sz="2400" dirty="0"/>
              <a:t>Substance Use- smoking and alcohol increase cancer and liver disease risks. </a:t>
            </a:r>
            <a:r>
              <a:rPr lang="en-US" sz="1600" dirty="0"/>
              <a:t>(Zhang et al.2022)</a:t>
            </a:r>
          </a:p>
          <a:p>
            <a:endParaRPr lang="en-US" sz="2400" dirty="0"/>
          </a:p>
          <a:p>
            <a:r>
              <a:rPr lang="en-US" sz="2400" dirty="0"/>
              <a:t>Stress Management- chronic stress contributes to physical and mental health issues </a:t>
            </a:r>
            <a:r>
              <a:rPr lang="en-US" sz="1600" dirty="0"/>
              <a:t>(Talge, Neal, and Glover, 2007)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43853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E4D65E-6DBD-7C02-90F7-841A42889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Key Lifestyle Choices and Their Health Outcomes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C932F-B7AE-28EC-379D-2409E5ABA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2400" b="1" dirty="0"/>
              <a:t>POSITIVE OUTCOMES</a:t>
            </a:r>
          </a:p>
          <a:p>
            <a:r>
              <a:rPr lang="en-US" sz="2400" dirty="0"/>
              <a:t>Diet and Nutrition - good dietary habits formed from early  childhood  (and during prenatal life) result in better health in the future, reduce risk of obesity or chronic conditions </a:t>
            </a:r>
            <a:r>
              <a:rPr lang="en-US" sz="1700" dirty="0"/>
              <a:t>(Mokone et al, 2023)</a:t>
            </a:r>
          </a:p>
          <a:p>
            <a:endParaRPr lang="en-US" sz="2400" dirty="0"/>
          </a:p>
          <a:p>
            <a:r>
              <a:rPr lang="en-US" sz="2400" dirty="0"/>
              <a:t>Physical Activity- daily exercises, active living reduces risk of chronic conditions and improves mental health</a:t>
            </a:r>
          </a:p>
          <a:p>
            <a:endParaRPr lang="en-US" sz="2400" dirty="0"/>
          </a:p>
          <a:p>
            <a:r>
              <a:rPr lang="en-US" sz="2400" dirty="0"/>
              <a:t>Stress Management- making time for relaxation- helps reduce negative stress outcomes and protects children. </a:t>
            </a:r>
            <a:r>
              <a:rPr lang="en-US" sz="1700" dirty="0"/>
              <a:t>(DiCarlo, Meaux and </a:t>
            </a:r>
            <a:r>
              <a:rPr lang="en-US" sz="1700" dirty="0" err="1"/>
              <a:t>LaBiche</a:t>
            </a:r>
            <a:r>
              <a:rPr lang="en-US" sz="1700" dirty="0"/>
              <a:t>, 2020)</a:t>
            </a:r>
          </a:p>
          <a:p>
            <a:endParaRPr lang="en-US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06774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7" name="Picture 26" descr="Wooden blocks stacked to create a bar graph">
            <a:extLst>
              <a:ext uri="{FF2B5EF4-FFF2-40B4-BE49-F238E27FC236}">
                <a16:creationId xmlns:a16="http://schemas.microsoft.com/office/drawing/2014/main" id="{F768D924-515B-C0A4-B9D0-478F980508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tx1"/>
              </a:gs>
              <a:gs pos="35000">
                <a:schemeClr val="tx1">
                  <a:alpha val="77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39F53-94C9-478D-9C1E-484E3E59E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228" y="743447"/>
            <a:ext cx="397338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>
                <a:solidFill>
                  <a:schemeClr val="bg1"/>
                </a:solidFill>
              </a:rPr>
              <a:t>Childhood: Building the Foundation for Health</a:t>
            </a:r>
          </a:p>
        </p:txBody>
      </p:sp>
    </p:spTree>
    <p:extLst>
      <p:ext uri="{BB962C8B-B14F-4D97-AF65-F5344CB8AC3E}">
        <p14:creationId xmlns:p14="http://schemas.microsoft.com/office/powerpoint/2010/main" val="1055535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687942-6B57-E07E-695D-FE7C8A98E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Biological Factors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FDAB0-55B5-E473-02B9-D9ED63EC4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800" y="2743199"/>
            <a:ext cx="9961097" cy="4639733"/>
          </a:xfrm>
        </p:spPr>
        <p:txBody>
          <a:bodyPr anchor="ctr">
            <a:normAutofit/>
          </a:bodyPr>
          <a:lstStyle/>
          <a:p>
            <a:r>
              <a:rPr lang="en-US" sz="2400" dirty="0"/>
              <a:t>Biological elements are critical to the life course perspective, affecting health from prenatal development to late life </a:t>
            </a:r>
            <a:r>
              <a:rPr lang="en-US" sz="1600" dirty="0"/>
              <a:t>(</a:t>
            </a:r>
            <a:r>
              <a:rPr lang="da-DK" sz="1600" dirty="0"/>
              <a:t>McDonald et al. (2022)</a:t>
            </a:r>
            <a:endParaRPr lang="en-US" sz="1600" dirty="0"/>
          </a:p>
          <a:p>
            <a:r>
              <a:rPr lang="en-US" sz="2400" dirty="0"/>
              <a:t>Prenatal development and childhood are especially sensitive to biological factors., e.g. malnutrition during pregnancy can result in low birth weight, which increase the risk of chronic diseases in adulthood </a:t>
            </a:r>
            <a:r>
              <a:rPr lang="en-US" sz="1600" dirty="0"/>
              <a:t>(Young and Ramakrishnan, 2021)</a:t>
            </a:r>
          </a:p>
          <a:p>
            <a:r>
              <a:rPr lang="en-US" sz="2400" dirty="0"/>
              <a:t>Genetic predisposition can influence risk to disease like diabetes, cancer, heart disease or obesity. Genetic predisposition  is not the same as genetic disease. </a:t>
            </a:r>
            <a:r>
              <a:rPr lang="en-US" sz="1600" dirty="0"/>
              <a:t>(MedlinePlus, 2021)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57385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A9BD74-8F2A-0F08-1CCC-4EEE7BB56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Biological Factors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5176757-2938-67C9-14F0-5797F47E92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947370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5393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12533-6FFA-C6C5-B15C-8043DEB5F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Psychological Factors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43670-2197-9A6E-AB36-03D004BBD9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US" sz="2200" dirty="0"/>
              <a:t>Psychological development is the progression of cognitive, emotional, and social capacities across time </a:t>
            </a:r>
            <a:r>
              <a:rPr lang="en-US" sz="1600" dirty="0"/>
              <a:t>(Denham et al, 2009)</a:t>
            </a:r>
          </a:p>
          <a:p>
            <a:r>
              <a:rPr lang="en-US" sz="2200" dirty="0"/>
              <a:t>Early-Life Experience – Traumatic experiences in childhood can have lasting consequences for mental and physical health and can shape worldview and behavior in adulthood. </a:t>
            </a:r>
            <a:r>
              <a:rPr lang="en-US" sz="1600" dirty="0"/>
              <a:t>(Aviles et al, 2006)</a:t>
            </a:r>
          </a:p>
          <a:p>
            <a:r>
              <a:rPr lang="en-US" sz="2200" dirty="0"/>
              <a:t>Stress and Coping – chronic stress during pregnancy and fetal development may lead to low birthweight, premature birth, as well as the long-term effects on child behavioral and emotional development. </a:t>
            </a:r>
            <a:r>
              <a:rPr lang="en-US" sz="1600" dirty="0"/>
              <a:t>(</a:t>
            </a:r>
            <a:r>
              <a:rPr lang="fr-FR" sz="1600" dirty="0"/>
              <a:t>GRAIGNIC-PHILIPPE et al., 2014)</a:t>
            </a:r>
            <a:endParaRPr lang="en-US" sz="16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94784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6BAD04-98AA-825A-D181-E50F7B795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Psychological Factors</a:t>
            </a:r>
            <a:endParaRPr lang="en-US" sz="37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A poster of a pregnancy and trauma&#10;&#10;AI-generated content may be incorrect.">
            <a:extLst>
              <a:ext uri="{FF2B5EF4-FFF2-40B4-BE49-F238E27FC236}">
                <a16:creationId xmlns:a16="http://schemas.microsoft.com/office/drawing/2014/main" id="{5449672A-B2A9-FCEE-B5AC-32D36201AF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9"/>
          <a:stretch/>
        </p:blipFill>
        <p:spPr>
          <a:xfrm>
            <a:off x="5537200" y="541758"/>
            <a:ext cx="4998006" cy="6364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6156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5F079-87E0-BDCD-2883-296207F83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Social Factors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097DE-7A4F-0C11-37CB-C9A077A71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Social factors play a significant role in childhood development and have long-term consequences for individual’s life. The social factors include socioeconomic status, education, family environment and cultural context. </a:t>
            </a:r>
            <a:r>
              <a:rPr lang="en-US" sz="1600" dirty="0"/>
              <a:t>(</a:t>
            </a:r>
            <a:r>
              <a:rPr lang="en-US" sz="1600" dirty="0" err="1"/>
              <a:t>Pavnicka</a:t>
            </a:r>
            <a:r>
              <a:rPr lang="en-US" sz="1600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2784605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07DEF1-B7BF-0016-6310-5D34160C7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Social Factors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5A572F7-999E-2FFA-608C-3165203EDC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026352"/>
              </p:ext>
            </p:extLst>
          </p:nvPr>
        </p:nvGraphicFramePr>
        <p:xfrm>
          <a:off x="262467" y="1924821"/>
          <a:ext cx="11794065" cy="4763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96453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6BF49B-1DA2-4E4C-CC66-020DD2364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Early Interventions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B9B90-F584-1F94-CDFC-47ABE281F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970" y="2880104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200" dirty="0"/>
              <a:t>‘Early help and early intervention are forms of support designed to improve outcomes for children or preventing the escalation of needs or risks.’ </a:t>
            </a:r>
            <a:r>
              <a:rPr lang="en-US" sz="1600" dirty="0"/>
              <a:t>(NSPCC Learning, 2023)</a:t>
            </a:r>
          </a:p>
          <a:p>
            <a:r>
              <a:rPr lang="en-US" sz="2200" dirty="0"/>
              <a:t>Children’s Centre </a:t>
            </a:r>
            <a:r>
              <a:rPr lang="en-US" sz="1600" dirty="0"/>
              <a:t>(FIS, 2025)</a:t>
            </a:r>
          </a:p>
          <a:p>
            <a:r>
              <a:rPr lang="en-US" sz="2200" dirty="0"/>
              <a:t>Health Visiting (NHS Wales, 2025) and  Prenatal Care-  Access to high-quality prenatal care, programs that reduce maternal stress (mindfulness, social support). </a:t>
            </a:r>
            <a:r>
              <a:rPr lang="en-US" sz="1600" dirty="0"/>
              <a:t>(Mind, 2025)</a:t>
            </a:r>
          </a:p>
          <a:p>
            <a:r>
              <a:rPr lang="en-US" sz="2000" dirty="0"/>
              <a:t>Nutrition Programs – Healthy Child Wales </a:t>
            </a:r>
            <a:r>
              <a:rPr lang="en-US" sz="2000" dirty="0" err="1"/>
              <a:t>Programme</a:t>
            </a:r>
            <a:r>
              <a:rPr lang="en-US" sz="2000" dirty="0"/>
              <a:t> </a:t>
            </a:r>
            <a:r>
              <a:rPr lang="en-US" sz="1600" dirty="0"/>
              <a:t>(GOV Wales, 2024)</a:t>
            </a:r>
          </a:p>
          <a:p>
            <a:r>
              <a:rPr lang="en-US" sz="2200" dirty="0"/>
              <a:t>Parenting Support </a:t>
            </a:r>
            <a:r>
              <a:rPr lang="en-US" sz="1600" dirty="0"/>
              <a:t>(</a:t>
            </a:r>
            <a:r>
              <a:rPr lang="en-US" sz="1600" dirty="0" err="1"/>
              <a:t>Teulu</a:t>
            </a:r>
            <a:r>
              <a:rPr lang="en-US" sz="1600" dirty="0"/>
              <a:t> Cymry, 2025)</a:t>
            </a:r>
          </a:p>
          <a:p>
            <a:r>
              <a:rPr lang="en-US" sz="2200" dirty="0"/>
              <a:t>Early Education –Flying Start </a:t>
            </a:r>
            <a:r>
              <a:rPr lang="en-US" sz="2200" dirty="0" err="1"/>
              <a:t>Programme</a:t>
            </a:r>
            <a:r>
              <a:rPr lang="en-US" sz="2200" dirty="0"/>
              <a:t> </a:t>
            </a:r>
            <a:r>
              <a:rPr lang="en-US" sz="1600" dirty="0"/>
              <a:t>(GOV Wales, 2024)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952371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127850-A513-F025-9DF1-C59113483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Conclusion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802BF-D738-4234-9FCA-4BA0DCE7D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Understanding the elements that affect our lives and how they interact is extremely important in the context of our health and well-being. By studying the interplay of biological, psychological, and social factors, researcher and policymakers can create specific strategies to promote health at all stages of life. The life-cycle approach emphasizes how crucial early childhood experiences are for long-term health and highlights the need for holistic (i.e., comprehensive) public health interventions.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608148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D68B6-C233-2676-D107-7E96A1754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41963-9477-D9B3-F90D-B5F121F82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en-GB" dirty="0"/>
          </a:p>
          <a:p>
            <a:r>
              <a:rPr lang="en-GB" dirty="0"/>
              <a:t>1)	 Aviles, A.M., Anderson, T.R. and Davila, E.R. (2005) ‘Child and Adolescent Social-Emotional Development Within the Context of School’, Child and adolescent mental health, 11(1), pp. 32–39. Available at: https://doi.org/10.1111/j.1475-3588.2005.00365.x</a:t>
            </a:r>
          </a:p>
          <a:p>
            <a:r>
              <a:rPr lang="en-GB" dirty="0"/>
              <a:t>2)	BITESIZE (2025) Health and wellbeing. Positive lifestyle choices-the benefits. Available at: https://www.bbc.co.uk/bitesize/guides/z3shycw/revision/2 (Accessed 10 March 2025)</a:t>
            </a:r>
          </a:p>
          <a:p>
            <a:r>
              <a:rPr lang="en-GB" dirty="0"/>
              <a:t>3)	Blair, J.C., Aitken, C., Smith, J., Ghatak, A., Jones, C.A.,  (2023) ‘Socioeconomic barriers preventing children and young people living with long-term health conditions from achieving optimal outcomes.’ Archives of Disease in Childhood. Available at: https://doi.org/10.1136/archdischild-2023-325671</a:t>
            </a:r>
          </a:p>
          <a:p>
            <a:r>
              <a:rPr lang="en-GB" dirty="0"/>
              <a:t>4)	BÜLTMANN, U., PHD, BROBERG, K., PHD. and SELANDER, J., PHD. (2024) ‘Integrating a life course perspective in work environment and health research: empirical challenges and interdisciplinary opportunities’, Scandinavian journal of work, environment &amp; health, 50(5), pp. 311-316. Available at: DOI:10.5271/sjweh.4174</a:t>
            </a:r>
          </a:p>
          <a:p>
            <a:r>
              <a:rPr lang="en-GB" dirty="0"/>
              <a:t>5)	Comprehensive Wellness </a:t>
            </a:r>
            <a:r>
              <a:rPr lang="en-GB" dirty="0" err="1"/>
              <a:t>Centers</a:t>
            </a:r>
            <a:r>
              <a:rPr lang="en-GB" dirty="0"/>
              <a:t> (2025) How Childhood Trauma Creates Addicted Adults. Available at:  https://www.cwcrecovery.com/blog/how-childhood-trauma-creates-addicted-adults/ (Accessed 10 March 2025)</a:t>
            </a:r>
          </a:p>
          <a:p>
            <a:r>
              <a:rPr lang="en-GB" dirty="0"/>
              <a:t>6)	Denham, S A; Wyatt, T M; Bassett, H </a:t>
            </a:r>
            <a:r>
              <a:rPr lang="en-GB" dirty="0" err="1"/>
              <a:t>H</a:t>
            </a:r>
            <a:r>
              <a:rPr lang="en-GB" dirty="0"/>
              <a:t>; Echeverria, D; Knox, S </a:t>
            </a:r>
            <a:r>
              <a:rPr lang="en-GB" dirty="0" err="1"/>
              <a:t>S</a:t>
            </a:r>
            <a:r>
              <a:rPr lang="en-GB" dirty="0"/>
              <a:t>. (2009) ‘Assessing social-emotional development in children from a longitudinal perspective’,  Journal of Epidemiology and Community Health,  63(37) Available at: DOI:10.1136/jech.2007.070797 </a:t>
            </a:r>
          </a:p>
          <a:p>
            <a:r>
              <a:rPr lang="en-GB" dirty="0"/>
              <a:t>7)	DiCarlo, C.F., Meaux, A.B. &amp; </a:t>
            </a:r>
            <a:r>
              <a:rPr lang="en-GB" dirty="0" err="1"/>
              <a:t>LaBiche</a:t>
            </a:r>
            <a:r>
              <a:rPr lang="en-GB" dirty="0"/>
              <a:t>, E.H., (2020) ‘Exploring mindfulness for perceived teacher stress and classroom climate’, Early Childhood Education Journal, 48(4), pp.485-496. Available at: https://doi.org/10.1007/s10643-019-01015-6.</a:t>
            </a:r>
          </a:p>
          <a:p>
            <a:r>
              <a:rPr lang="en-GB" dirty="0"/>
              <a:t>8)	Family Information Service Carmarthenshire (2025) Integrated Children’s Centres. Available at: https://fis.carmarthenshire.gov.wales/iccs/ (Accessed 10 March 2025)</a:t>
            </a:r>
          </a:p>
          <a:p>
            <a:r>
              <a:rPr lang="en-GB" dirty="0"/>
              <a:t>9)	Gallahue, D.L., Goodway, J. and Ozmun, J.C. (2021) ,Understanding motor development : infants, children, adolescents, adults’ 8th </a:t>
            </a:r>
            <a:r>
              <a:rPr lang="en-GB" dirty="0" err="1"/>
              <a:t>edn</a:t>
            </a:r>
            <a:r>
              <a:rPr lang="en-GB" dirty="0"/>
              <a:t>. Burlington, MA : Jones &amp; Bartlett Learning</a:t>
            </a:r>
          </a:p>
          <a:p>
            <a:r>
              <a:rPr lang="en-GB" dirty="0"/>
              <a:t>10)	 GRAIGNIC-PHILIPPE, R ; DAYAN, J ; CHOKRON, S ; JACQUET, A.-Y ; TORDJMAN, S (2014) ‘Effects of prenatal stress on </a:t>
            </a:r>
            <a:r>
              <a:rPr lang="en-GB" dirty="0" err="1"/>
              <a:t>fetal</a:t>
            </a:r>
            <a:r>
              <a:rPr lang="en-GB" dirty="0"/>
              <a:t> and child development: A critical literature review’, Neuroscience and </a:t>
            </a:r>
            <a:r>
              <a:rPr lang="en-GB" dirty="0" err="1"/>
              <a:t>biobehavioral</a:t>
            </a:r>
            <a:r>
              <a:rPr lang="en-GB" dirty="0"/>
              <a:t> reviews, 43, pp. 137–162. Available at: https://doi.org/10.1016/j.neubiorev.2014.03.022. </a:t>
            </a:r>
          </a:p>
          <a:p>
            <a:r>
              <a:rPr lang="en-GB" dirty="0"/>
              <a:t>11)	Huang, J-S., Ramakrishnan, R., Liu, Q-Z., Wang, C-R., Shen, S-Y., Huang, M-X., Wei, X-L., Qiu, X. &amp; He, J-R., (2024) ‘Lifestyle‐based subtypes of childhood obesity and their association with cardiometabolic factors: A cluster analysis. </a:t>
            </a:r>
            <a:r>
              <a:rPr lang="en-GB" dirty="0" err="1"/>
              <a:t>Pediatric</a:t>
            </a:r>
            <a:r>
              <a:rPr lang="en-GB" dirty="0"/>
              <a:t> Obesity’ 19(7), p.e13127.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5889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F5BEF-0025-9A66-7680-E23E90C31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66688-A02D-E5A6-66C6-4DFE53B6E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US" dirty="0"/>
              <a:t>12)	</a:t>
            </a:r>
            <a:r>
              <a:rPr lang="en-US" dirty="0" err="1"/>
              <a:t>Ijaiya</a:t>
            </a:r>
            <a:r>
              <a:rPr lang="en-US" dirty="0"/>
              <a:t>, M.A., Anjorin, S. &amp; Uthman, O.A., (2024) ,Income and education disparities in childhood malnutrition: A multi-country decomposition analysis.’ BioMed Central Ltd; BMC Public Health, 24(1), p.2882</a:t>
            </a:r>
          </a:p>
          <a:p>
            <a:r>
              <a:rPr lang="en-US" dirty="0"/>
              <a:t>13)	Jackson, W.C. (2021) @Connecting the Dots: How Adverse Childhood Experiences Predispose to Chronic Pain.’ MedCentral 20(3). Available at: https://www.medcentral.com/behavioral-mental/trauma/connecting-dots-how-adverse-childhood-experiences-predispose-chronic-pain (Accessed 10 March 2025)</a:t>
            </a:r>
          </a:p>
          <a:p>
            <a:r>
              <a:rPr lang="en-US" dirty="0"/>
              <a:t>14)	KAMALDEEP, B., (2017)’ Life-course psychiatry: Promoting healthy parenting, childhoods, treatment, and living space’. The British Journal of Psychiatry, 211(3), pp. 188. Available at: DOI:10.1192/bjp.211.3.188</a:t>
            </a:r>
          </a:p>
          <a:p>
            <a:r>
              <a:rPr lang="en-US" dirty="0"/>
              <a:t>15)	</a:t>
            </a:r>
            <a:r>
              <a:rPr lang="en-US" dirty="0" err="1"/>
              <a:t>Kelishadi</a:t>
            </a:r>
            <a:r>
              <a:rPr lang="en-US" dirty="0"/>
              <a:t>, R. &amp; </a:t>
            </a:r>
            <a:r>
              <a:rPr lang="en-US" dirty="0" err="1"/>
              <a:t>Poursafa</a:t>
            </a:r>
            <a:r>
              <a:rPr lang="en-US" dirty="0"/>
              <a:t>, P., (2014). ‘A review on the genetic, environmental, and lifestyle aspects of the early-life origins of cardiovascular disease’, Current Problems in Pediatric and Adolescent Health Care 24(3), pp.240-257. Available at: https://doi.org/10.1016/j.cppeds.2013.12.005</a:t>
            </a:r>
          </a:p>
          <a:p>
            <a:r>
              <a:rPr lang="en-US" dirty="0"/>
              <a:t>16)	McDonald, C.R. et al. (2022) ‘Developmental origins of disease highlight the immediate need for expanded access to comprehensive prenatal care’, Frontiers in public health, 10, pp. 1021901–1021901. Available at: https://doi.org/10.3389/fpubh.2022.1021901</a:t>
            </a:r>
          </a:p>
          <a:p>
            <a:r>
              <a:rPr lang="en-US" dirty="0"/>
              <a:t>17)	Mokone, S.M., </a:t>
            </a:r>
            <a:r>
              <a:rPr lang="en-US" dirty="0" err="1"/>
              <a:t>Manafe</a:t>
            </a:r>
            <a:r>
              <a:rPr lang="en-US" dirty="0"/>
              <a:t>, M. &amp; Ncube, L.J., 2023. ‘Healthy eating perceptions of mothers and caregivers of children in South Africa’. Health SA, 28, p.2345. Available at: https://doi.org/10.4102/hsag.v28i0.2345.</a:t>
            </a:r>
          </a:p>
          <a:p>
            <a:r>
              <a:rPr lang="en-US" dirty="0"/>
              <a:t>18)	Møller, A.L., Larson, M.G., </a:t>
            </a:r>
            <a:r>
              <a:rPr lang="en-US" dirty="0" err="1"/>
              <a:t>Xanthakis</a:t>
            </a:r>
            <a:r>
              <a:rPr lang="en-US" dirty="0"/>
              <a:t>, V., Vasan, R. S., Anderson, C. (2025) ‘Modifiable risk factors and risk of myocardial infarction in offspring with parental disease’, European journal of preventive cardiology, 32(2), pp. 131–138. Available at: https://doi.org/10.1093/eurjpc/zwae169 (Accessed 10 March 2025)</a:t>
            </a:r>
          </a:p>
          <a:p>
            <a:r>
              <a:rPr lang="en-US" dirty="0"/>
              <a:t>19)	National Health Service (2025) Healthy Child Wales </a:t>
            </a:r>
            <a:r>
              <a:rPr lang="en-US" dirty="0" err="1"/>
              <a:t>Programme</a:t>
            </a:r>
            <a:r>
              <a:rPr lang="en-US" dirty="0"/>
              <a:t>. Available at:   https://abbhealthiertogether.cymru.nhs.uk/professionals/health-visitors/healthy-child-programme (Accessed 10 March 2025)</a:t>
            </a:r>
          </a:p>
          <a:p>
            <a:r>
              <a:rPr lang="en-US" dirty="0"/>
              <a:t>20)	National Library of Medicine (2021) What does it mean to have a genetic predisposition to a disease? Available at: https://medlineplus.gov/genetics/understanding/mutationsanddisorders/predisposition/ (Accessed 10 March 2025)</a:t>
            </a:r>
          </a:p>
          <a:p>
            <a:r>
              <a:rPr lang="en-US" dirty="0"/>
              <a:t>21)	NSPCC Learning (2023) Early help and early intervention. Available at: https://learning.nspcc.org.uk/safeguarding-child-protection/early-help-and-early-intervention#:~:text=What%20is%20early%20help%20and,as%20prevention%20or%20preventative%20services. (Accessed 10 March 2025)</a:t>
            </a:r>
          </a:p>
          <a:p>
            <a:r>
              <a:rPr lang="en-US" dirty="0"/>
              <a:t>22)	</a:t>
            </a:r>
            <a:r>
              <a:rPr lang="en-US" dirty="0" err="1"/>
              <a:t>Plavnicka</a:t>
            </a:r>
            <a:r>
              <a:rPr lang="en-US" dirty="0"/>
              <a:t>, J., Chovan, S. &amp; </a:t>
            </a:r>
            <a:r>
              <a:rPr lang="en-US" dirty="0" err="1"/>
              <a:t>Bobakova</a:t>
            </a:r>
            <a:r>
              <a:rPr lang="en-US" dirty="0"/>
              <a:t>, D.F., (2024). ‘Understanding the impact of socioeconomic factors on early childhood development in </a:t>
            </a:r>
            <a:r>
              <a:rPr lang="en-US" dirty="0" err="1"/>
              <a:t>marginalised</a:t>
            </a:r>
            <a:r>
              <a:rPr lang="en-US" dirty="0"/>
              <a:t> Roma communities: The role of parental education and household equipment’, MPDI 11(6), p.622. https://doi.org/10.3390/children11060622.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9198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F6465-F06C-E205-A168-AFB981FD9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EB9C1-2180-7EAB-7A05-8BC4E92E2D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23)	</a:t>
            </a:r>
            <a:r>
              <a:rPr lang="en-GB" dirty="0" err="1"/>
              <a:t>Plavnicka</a:t>
            </a:r>
            <a:r>
              <a:rPr lang="en-GB" dirty="0"/>
              <a:t>, J., Chovan, S. &amp; </a:t>
            </a:r>
            <a:r>
              <a:rPr lang="en-GB" dirty="0" err="1"/>
              <a:t>Bobakova</a:t>
            </a:r>
            <a:r>
              <a:rPr lang="en-GB" dirty="0"/>
              <a:t>, D.F., (2024). Understanding the impact of socioeconomic factors on early childhood development in marginalised Roma communities: The role of parental education and household equipment. Children (Basel), 11(6), p.622. Available at: https://doi.org/10.3390/children11060622.</a:t>
            </a:r>
          </a:p>
          <a:p>
            <a:r>
              <a:rPr lang="en-GB" dirty="0"/>
              <a:t>24)	 Season Health (2024) Caregiver Trauma. Available at:  https://seasonhealth.org/caregiver-trauma/ (Accessed 10 March 2025)</a:t>
            </a:r>
          </a:p>
          <a:p>
            <a:r>
              <a:rPr lang="en-GB" dirty="0"/>
              <a:t>25)	South East London Mind (2025) Mindful Mums Available at: https://selmind.org.uk/mindful-mums/#:~:text=Mindful%20Mums%20offers%20award%2Dwinning,and%20their%20baby's%20first%20year (Accessed 10 March 2025)</a:t>
            </a:r>
          </a:p>
          <a:p>
            <a:r>
              <a:rPr lang="en-GB" dirty="0"/>
              <a:t>26)	</a:t>
            </a:r>
            <a:r>
              <a:rPr lang="en-GB" dirty="0" err="1"/>
              <a:t>Strączek</a:t>
            </a:r>
            <a:r>
              <a:rPr lang="en-GB" dirty="0"/>
              <a:t>, K., </a:t>
            </a:r>
            <a:r>
              <a:rPr lang="en-GB" dirty="0" err="1"/>
              <a:t>Horodnicka-Józwa</a:t>
            </a:r>
            <a:r>
              <a:rPr lang="en-GB" dirty="0"/>
              <a:t>, A., </a:t>
            </a:r>
            <a:r>
              <a:rPr lang="en-GB" dirty="0" err="1"/>
              <a:t>Szmit</a:t>
            </a:r>
            <a:r>
              <a:rPr lang="en-GB" dirty="0"/>
              <a:t>-Domagalska, J., Jackowski, T., </a:t>
            </a:r>
            <a:r>
              <a:rPr lang="en-GB" dirty="0" err="1"/>
              <a:t>Safranow</a:t>
            </a:r>
            <a:r>
              <a:rPr lang="en-GB" dirty="0"/>
              <a:t>, K., </a:t>
            </a:r>
            <a:r>
              <a:rPr lang="en-GB" dirty="0" err="1"/>
              <a:t>Petriczko</a:t>
            </a:r>
            <a:r>
              <a:rPr lang="en-GB" dirty="0"/>
              <a:t>, E. &amp; Walczak, M., (2022) ‘Familial dietary intervention in children with excess body weight and its impact on eating habits, anthropometric and biochemical parameters’. Frontiers in Endocrinology, 13, p.1034148. Available at: https://doi.org/10.3389/fendo.2022.1034148.</a:t>
            </a:r>
          </a:p>
          <a:p>
            <a:r>
              <a:rPr lang="en-GB" dirty="0"/>
              <a:t>27)	Swansea Bay University Health Board (2025) Health Visiting. Available at: https://sbuhb.nhs.wales/community-primary-care/primary-care/health-visiting/  (Accessed 10 March 2025)</a:t>
            </a:r>
          </a:p>
          <a:p>
            <a:r>
              <a:rPr lang="en-GB" dirty="0"/>
              <a:t>28)	Talge, Nicole M. ; Neal, Charles ; Glover, Vivette Oxford (2007) ‘ Antenatal maternal stress and long-term effects on child neurodevelopment: How and why?’ Journal of Child Psychology and Psychiatry, 48(3-4), pp.245-261.</a:t>
            </a:r>
          </a:p>
          <a:p>
            <a:r>
              <a:rPr lang="en-GB" dirty="0"/>
              <a:t>29)	Vaccaro, J.A. &amp; Huffman, F.G., (2016) ,Cardiovascular endurance, body mass index, physical activity, screen time, and carotenoid intake of children: NHANES National Youth Fitness Survey.’  Journal of Obesity, p.4897092. Available at: https://doi.org/10.1155/2016/4897092</a:t>
            </a:r>
          </a:p>
          <a:p>
            <a:r>
              <a:rPr lang="en-GB" dirty="0"/>
              <a:t>30)	Welsh Government (2024) Flying Start Programme. Available at:   https://www.gov.wales/flying-start-programme (Accessed 10 March 2025)</a:t>
            </a:r>
          </a:p>
          <a:p>
            <a:r>
              <a:rPr lang="en-GB" dirty="0"/>
              <a:t>31)	Welsh Government (2025) </a:t>
            </a:r>
            <a:r>
              <a:rPr lang="en-GB" dirty="0" err="1"/>
              <a:t>Teulu</a:t>
            </a:r>
            <a:r>
              <a:rPr lang="en-GB" dirty="0"/>
              <a:t> Cymru: support for families in Wales. Available at: https://www.gov.wales/teulu-cymru (Accessed 10 March 2025)</a:t>
            </a:r>
          </a:p>
          <a:p>
            <a:r>
              <a:rPr lang="en-GB" dirty="0"/>
              <a:t>32)	  Young, M.F., Ramakrishnan, Usha Basel, Switzerland: S. Karger AG;  (2021) ‘Maternal Undernutrition before and during Pregnancy and Offspring Health and Development’, Annals of nutrition and metabolism, 76(</a:t>
            </a:r>
            <a:r>
              <a:rPr lang="en-GB" dirty="0" err="1"/>
              <a:t>Suppl</a:t>
            </a:r>
            <a:r>
              <a:rPr lang="en-GB" dirty="0"/>
              <a:t> 3), pp. 41–53. Available at: https://doi.org/10.1159/000510595.</a:t>
            </a:r>
          </a:p>
          <a:p>
            <a:r>
              <a:rPr lang="en-GB" dirty="0"/>
              <a:t>33)	Zhang, R., Tang, Z., Xu, W., Ding, Y., Zhang, M., Guan, Q., Jiang, R., Chen, Y., Hua, Y. &amp; Wang, J., (2022) ,Risk factors and protective factors for alcohol‐related liver disease: A systematic review and meta‐analysis. Alcohol: Clinical &amp; Experimental Research,, 46(12), pp.2128-2136. (Accessed 10 March 2025)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1812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2876</Words>
  <Application>Microsoft Office PowerPoint</Application>
  <PresentationFormat>Widescreen</PresentationFormat>
  <Paragraphs>120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Understanding the Life Course Approach: Connecting Early Life to Lifelong Health Outcomes</vt:lpstr>
      <vt:lpstr>PowerPoint Presentation</vt:lpstr>
      <vt:lpstr>Main Life Stages</vt:lpstr>
      <vt:lpstr>Factors that Interact Across Lifespan</vt:lpstr>
      <vt:lpstr>Key Lifestyle Choices and Their Health Outcomes</vt:lpstr>
      <vt:lpstr>Key Lifestyle Choices and Their Health Outcomes</vt:lpstr>
      <vt:lpstr>Childhood: Building the Foundation for Health</vt:lpstr>
      <vt:lpstr>Biological Factors</vt:lpstr>
      <vt:lpstr>Biological Factors</vt:lpstr>
      <vt:lpstr>Psychological Factors</vt:lpstr>
      <vt:lpstr>Psychological Factors</vt:lpstr>
      <vt:lpstr>Social Factors</vt:lpstr>
      <vt:lpstr>Social Factors</vt:lpstr>
      <vt:lpstr>Early Interventions</vt:lpstr>
      <vt:lpstr>Conclusion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Kinga Libera</dc:creator>
  <cp:lastModifiedBy>Kinga Libera</cp:lastModifiedBy>
  <cp:revision>2</cp:revision>
  <dcterms:created xsi:type="dcterms:W3CDTF">2025-02-17T16:09:53Z</dcterms:created>
  <dcterms:modified xsi:type="dcterms:W3CDTF">2025-03-14T16:42:24Z</dcterms:modified>
</cp:coreProperties>
</file>