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9" r:id="rId6"/>
    <p:sldId id="257" r:id="rId7"/>
    <p:sldId id="260" r:id="rId8"/>
    <p:sldId id="261" r:id="rId9"/>
    <p:sldId id="262" r:id="rId10"/>
    <p:sldId id="263" r:id="rId11"/>
    <p:sldId id="264" r:id="rId12"/>
    <p:sldId id="265" r:id="rId13"/>
    <p:sldId id="25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B45C"/>
    <a:srgbClr val="CDE49F"/>
    <a:srgbClr val="3724C4"/>
    <a:srgbClr val="FF7C80"/>
    <a:srgbClr val="D90F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BF2A7D-8FAF-4122-A950-57F26EE64956}" v="115" dt="2020-11-20T15:51:13.6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47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14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22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411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67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659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29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615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00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434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28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301943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80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17100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78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5235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62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79875-D45D-4A8A-8171-F952A3A48EF6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3D91131-3AB8-4442-A71C-193F3F2DC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4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psychologistworld.com/issues/humanistic-approach#:~:text=Evaluation%20of%20the%20Humanistic%20Approach%20Humanistic%20psychology%20is,people%20live%20better%20lives%20through%20practical%20therapeutic%20measures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g"/><Relationship Id="rId5" Type="http://schemas.openxmlformats.org/officeDocument/2006/relationships/hyperlink" Target="http://gavsappsychpersonalitytran.weebly.com/uploads/1/8/8/5/18856744/159912417.jpg?540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ailyifix.com/wp-content/uploads/2017/05/iOS-typing-indicator-iMessage.png" TargetMode="Externa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12" Type="http://schemas.openxmlformats.org/officeDocument/2006/relationships/hyperlink" Target="https://thumbs.dreamstime.com/z/summary-memo-post-illustration-design-over-white-background-48081783.jpg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11" Type="http://schemas.openxmlformats.org/officeDocument/2006/relationships/hyperlink" Target="https://ih1.redbubble.net/image.992827275.3140/aps,504x498,small,transparent-pad,600x600,f8f8f8.jpg" TargetMode="Externa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microsoft.com/office/2007/relationships/hdphoto" Target="../media/hdphoto5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microsoft.com/office/2007/relationships/hdphoto" Target="../media/hdphoto6.wdp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hyperlink" Target="https://www.reference.com/science/disadvantages-humanistic-therapy-75907ccd985a4e3e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oughtco.com/cynthia-vinney-4171882" TargetMode="External"/><Relationship Id="rId3" Type="http://schemas.openxmlformats.org/officeDocument/2006/relationships/hyperlink" Target="https://www.goodtherapy.org/learn-about-therapy/types/humanistic-psychology#:~:text=Some%20fundamental%20assumptions%20of%20humanistic%20psychology%20include%3A%201,Not%20all%20behavior%20is%20determined.%20More%20items...%20" TargetMode="External"/><Relationship Id="rId7" Type="http://schemas.openxmlformats.org/officeDocument/2006/relationships/hyperlink" Target="https://www.healthline.com/health/humanistic-therapy#examples" TargetMode="External"/><Relationship Id="rId2" Type="http://schemas.openxmlformats.org/officeDocument/2006/relationships/hyperlink" Target="https://www.britannica.com/science/humanistic-psycholog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etrevising.co.uk/grids/humanistic-approach2#:~:text=Advantages%201%20Emphasises%20autonomy%20and%20free%20will%20when,neurons%20firing%20or%20stimulus-response%20links%20More%20items...%20" TargetMode="External"/><Relationship Id="rId5" Type="http://schemas.openxmlformats.org/officeDocument/2006/relationships/hyperlink" Target="https://getrevising.co.uk/grids/humanistic-approach-2#:~:text=Advantages%201%20Emphasises%20autonomy%20and%20free%20will%20when,neurons%20firing%20or%20stimulus-response%20links%20More%20items...%20" TargetMode="External"/><Relationship Id="rId4" Type="http://schemas.openxmlformats.org/officeDocument/2006/relationships/hyperlink" Target="https://flowpsychology.com/10-humanistic-approach-strengths-and-weaknesses/" TargetMode="External"/><Relationship Id="rId9" Type="http://schemas.openxmlformats.org/officeDocument/2006/relationships/hyperlink" Target="https://www.thoughtco.com/carl-rogers-4588296#:~:text=%20Carl%20Rogers%3A%20Founder%20of%20the%20Humanistic%20Approach,psychology%20today.%20A%20study%20found%20that...%20More%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15C3B-147F-44C0-AA64-8B7BEBDA1D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199" y="4571999"/>
            <a:ext cx="7673801" cy="1087656"/>
          </a:xfrm>
        </p:spPr>
        <p:txBody>
          <a:bodyPr>
            <a:normAutofit/>
          </a:bodyPr>
          <a:lstStyle/>
          <a:p>
            <a:pPr algn="l"/>
            <a:r>
              <a:rPr lang="en-GB" sz="4800" dirty="0"/>
              <a:t>Humanistic Approach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69303C-CF0B-4446-8B32-B246ABC70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4795" y="5659655"/>
            <a:ext cx="7599205" cy="611896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By Tegan Solomon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72DF378-BB1D-41ED-BE7C-3D2BC22834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86" y="513023"/>
            <a:ext cx="4905531" cy="36423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D03933-29F5-44D1-B29D-5A841DF7C612}"/>
              </a:ext>
            </a:extLst>
          </p:cNvPr>
          <p:cNvSpPr txBox="1"/>
          <p:nvPr/>
        </p:nvSpPr>
        <p:spPr>
          <a:xfrm>
            <a:off x="381295" y="4155380"/>
            <a:ext cx="41214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http://gavsappsychpersonalitytran.weebly.com/uploads/1/8/8/5/18856744/159912417.jpg?540</a:t>
            </a:r>
            <a:r>
              <a:rPr lang="en-GB" sz="1200" dirty="0"/>
              <a:t> </a:t>
            </a:r>
          </a:p>
          <a:p>
            <a:endParaRPr lang="en-GB" dirty="0"/>
          </a:p>
        </p:txBody>
      </p:sp>
      <p:pic>
        <p:nvPicPr>
          <p:cNvPr id="7" name="Picture 6" descr="A close up of a newspaper&#10;&#10;Description automatically generated">
            <a:extLst>
              <a:ext uri="{FF2B5EF4-FFF2-40B4-BE49-F238E27FC236}">
                <a16:creationId xmlns:a16="http://schemas.microsoft.com/office/drawing/2014/main" id="{238DD687-5EBF-42FE-890F-C83A25AA1C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5490" y="-7176"/>
            <a:ext cx="5626510" cy="35226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4A8863D-3261-4761-90AD-9BA235D71E73}"/>
              </a:ext>
            </a:extLst>
          </p:cNvPr>
          <p:cNvSpPr txBox="1"/>
          <p:nvPr/>
        </p:nvSpPr>
        <p:spPr>
          <a:xfrm>
            <a:off x="5834269" y="3628255"/>
            <a:ext cx="610262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https://www.psychologistworld.com/issues/humanistic-approach#:~:text=Evaluation%20of%20the%20Humanistic%20Approach%20Humanistic%20psychology%20is,people%20live%20better%20lives%20through%20practical%20therapeutic%20measures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07DCE2-1554-4BA2-842F-C8EDB1F3FF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320253" y="6228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17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B1A64-97EF-4C81-B5E3-2A67D8158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71473"/>
            <a:ext cx="9990666" cy="490330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Elephant" panose="02020904090505020303" pitchFamily="18" charset="0"/>
              </a:rPr>
              <a:t>Summarisation of the Humanistic Approach.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E5223-8F6E-467D-883C-0AAC9E13A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8613"/>
            <a:ext cx="9621078" cy="1940387"/>
          </a:xfrm>
        </p:spPr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an approach that looks at how we will be able to achieve our own positive self-concept and  self-esteem (this is seen in Maslow’s Theory of the Hierarchy of needs).</a:t>
            </a:r>
          </a:p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approach is one that offers people to see a ‘new’ perspective of how they can understand behaviour more. As well as find new therapies and treatment to assist with. </a:t>
            </a:r>
          </a:p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Humanistic Approach came around in the 50’s (1950’s). This approach was known as an defiance to the other approaches such as the Behaviourist Approach and the Psychodynamic approach. </a:t>
            </a:r>
          </a:p>
          <a:p>
            <a:endParaRPr lang="en-GB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9C055156-3466-4A2D-80A8-B8ED6CF229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32615" y1="29823" x2="32615" y2="29823"/>
                        <a14:foregroundMark x1="30923" y1="11254" x2="30923" y2="11254"/>
                        <a14:foregroundMark x1="30923" y1="11254" x2="30923" y2="11254"/>
                        <a14:foregroundMark x1="33615" y1="16881" x2="33615" y2="16881"/>
                        <a14:foregroundMark x1="33615" y1="16881" x2="33615" y2="16881"/>
                        <a14:foregroundMark x1="32615" y1="12379" x2="32615" y2="12379"/>
                        <a14:foregroundMark x1="35308" y1="28457" x2="35308" y2="28457"/>
                        <a14:foregroundMark x1="34615" y1="26688" x2="34615" y2="26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3" y="3223067"/>
            <a:ext cx="3411082" cy="3264143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3D24F1-6A4F-4A41-96C9-51F5091E89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028" y="3552825"/>
            <a:ext cx="2889640" cy="16287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30FB3D-62E8-4392-B1CE-C716DD6D75E9}"/>
              </a:ext>
            </a:extLst>
          </p:cNvPr>
          <p:cNvSpPr txBox="1"/>
          <p:nvPr/>
        </p:nvSpPr>
        <p:spPr>
          <a:xfrm>
            <a:off x="4041913" y="4889213"/>
            <a:ext cx="20540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https://www.dailyifix.com/wp-content/uploads/2017/05/iOS-typing-indicator-iMessage.png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2" name="Picture 11" descr="Icon&#10;&#10;Description automatically generated">
            <a:extLst>
              <a:ext uri="{FF2B5EF4-FFF2-40B4-BE49-F238E27FC236}">
                <a16:creationId xmlns:a16="http://schemas.microsoft.com/office/drawing/2014/main" id="{E5FBE2D6-7ABD-4545-808E-D2F822CADBC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27333" y1="71333" x2="27333" y2="71333"/>
                        <a14:backgroundMark x1="16667" y1="67500" x2="16667" y2="6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361" y="3320211"/>
            <a:ext cx="3264143" cy="32641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972C1A-2C24-49DA-BC07-D708D2C700C4}"/>
              </a:ext>
            </a:extLst>
          </p:cNvPr>
          <p:cNvSpPr txBox="1"/>
          <p:nvPr/>
        </p:nvSpPr>
        <p:spPr>
          <a:xfrm>
            <a:off x="6135757" y="5509020"/>
            <a:ext cx="2994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https://ih1.redbubble.net/image.992827275.3140/aps,504x498,small,transparent-pad,600x600,f8f8f8.jpg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25B505-DA16-4F6C-A51F-60D0CDAAA51E}"/>
              </a:ext>
            </a:extLst>
          </p:cNvPr>
          <p:cNvSpPr txBox="1"/>
          <p:nvPr/>
        </p:nvSpPr>
        <p:spPr>
          <a:xfrm>
            <a:off x="530088" y="5966534"/>
            <a:ext cx="37768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https://thumbs.dreamstime.com/z/summary-memo-post-illustration-design-over-white-background-48081783.jpg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979EBC-BD92-4518-BF71-8E1C23A74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990666" y="31932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76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E4D8F-8029-4BF7-A8F2-AE2F26F71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assumptions of the Humanistic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32F6E-00A2-4D9F-821E-38BFC96DB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it looks at a person as a whole. (Doesn’t Just take one part of the body and makes an assumption out of it) (For example the Behavioural Approach looks at what a person does to assume something) 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self-actualisation (the realisation of a person’s talents , as well as their potentials) is a natural thing to happen to a human being.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 will in a person does exist, this means that a Human’s choice is made upon their beliefs as well as what they have learnt.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pic>
        <p:nvPicPr>
          <p:cNvPr id="7" name="Picture 6" descr="A sign on a pole&#10;&#10;Description automatically generated">
            <a:extLst>
              <a:ext uri="{FF2B5EF4-FFF2-40B4-BE49-F238E27FC236}">
                <a16:creationId xmlns:a16="http://schemas.microsoft.com/office/drawing/2014/main" id="{03B64692-0D1A-4F1D-85D9-76D0D79556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6667" l="6118" r="89662">
                        <a14:foregroundMark x1="6329" y1="58519" x2="6329" y2="58519"/>
                        <a14:foregroundMark x1="45359" y1="75556" x2="45359" y2="75556"/>
                        <a14:foregroundMark x1="46203" y1="96667" x2="46203" y2="9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01" y="4286250"/>
            <a:ext cx="4514850" cy="25717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A8435D8-C122-4C71-ACFF-15F7C649514C}"/>
              </a:ext>
            </a:extLst>
          </p:cNvPr>
          <p:cNvSpPr txBox="1"/>
          <p:nvPr/>
        </p:nvSpPr>
        <p:spPr>
          <a:xfrm>
            <a:off x="3286125" y="6132498"/>
            <a:ext cx="31374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https://solopracticeuniversity.com/files/2017/02/Assumptions.png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2C25C5-071D-4641-92BD-55A0E0B8E5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833113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33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69E83-21B2-4159-BC67-4B239EE810D3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D90F49"/>
                </a:solidFill>
                <a:latin typeface="Calisto MT" panose="02040603050505030304" pitchFamily="18" charset="0"/>
              </a:rPr>
              <a:t>Theorist that are used.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DB517-E89E-439D-94D6-800F2022B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803" y="2683809"/>
            <a:ext cx="9102770" cy="422695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  <a:cs typeface="Arabic Typesetting" panose="020B0604020202020204" pitchFamily="66" charset="-78"/>
              </a:rPr>
              <a:t>Carl Rogers- main theorist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  <a:cs typeface="Arabic Typesetting" panose="020B0604020202020204" pitchFamily="66" charset="-78"/>
              </a:rPr>
              <a:t>Believed in free will &amp; everyone had their own uniqueness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Abraham Maslow- Hierarchy of need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Believed people had to go through stages to achieve self actualization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B001155A-6154-4D5F-AE32-0C6BA9601C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98" b="37012"/>
          <a:stretch/>
        </p:blipFill>
        <p:spPr bwMode="auto">
          <a:xfrm>
            <a:off x="6768087" y="0"/>
            <a:ext cx="5423913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582233-D785-479D-86F5-3CBC8080576A}"/>
              </a:ext>
            </a:extLst>
          </p:cNvPr>
          <p:cNvSpPr txBox="1"/>
          <p:nvPr/>
        </p:nvSpPr>
        <p:spPr>
          <a:xfrm>
            <a:off x="6983894" y="2016780"/>
            <a:ext cx="52213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https://www.all-about-psychology.com/images/carl-rogers-sunset-quote.png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421BC4-FD71-4A5A-98D2-35E6F0259A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07741" y="3429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04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0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5844E-010B-4B67-AAC1-CA7B952FEBB2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  <a:softEdge rad="317500"/>
          </a:effectLst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7C80"/>
                </a:solidFill>
                <a:latin typeface="Baskerville Old Face" panose="02020602080505020303" pitchFamily="18" charset="0"/>
              </a:rPr>
              <a:t>Experiments/ case studies?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0B383-876A-43CE-9A15-94E57FE3D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40187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>
                <a:solidFill>
                  <a:schemeClr val="tx1"/>
                </a:solidFill>
                <a:latin typeface="Bodoni MT" panose="02070603080606020203" pitchFamily="18" charset="0"/>
              </a:rPr>
              <a:t>There is no due to the fact it is all based on an individual not a group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DFD49B8-BFBD-48FC-972F-B74D01FA82CB}"/>
              </a:ext>
            </a:extLst>
          </p:cNvPr>
          <p:cNvSpPr/>
          <p:nvPr/>
        </p:nvSpPr>
        <p:spPr>
          <a:xfrm>
            <a:off x="167069" y="2505669"/>
            <a:ext cx="71400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Nature? 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OR Nurture?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C0EDC-94EB-48B6-9C98-154637819872}"/>
              </a:ext>
            </a:extLst>
          </p:cNvPr>
          <p:cNvSpPr txBox="1"/>
          <p:nvPr/>
        </p:nvSpPr>
        <p:spPr>
          <a:xfrm>
            <a:off x="167069" y="3711880"/>
            <a:ext cx="96343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Bodoni MT" panose="02070603080606020203" pitchFamily="18" charset="0"/>
              </a:rPr>
              <a:t>The Humanistic approach is ……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5E21CC-1430-48A9-8BD1-6BAE472027C9}"/>
              </a:ext>
            </a:extLst>
          </p:cNvPr>
          <p:cNvSpPr txBox="1"/>
          <p:nvPr/>
        </p:nvSpPr>
        <p:spPr>
          <a:xfrm>
            <a:off x="2212412" y="4727304"/>
            <a:ext cx="3049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Bodoni MT" panose="02070603080606020203" pitchFamily="18" charset="0"/>
              </a:rPr>
              <a:t>NURTURE!!!!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6EAB1DE-23BB-4DB5-A4C8-EBE3CE4EA5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00" b="98000" l="300" r="96800">
                        <a14:foregroundMark x1="39600" y1="49100" x2="39600" y2="49100"/>
                        <a14:foregroundMark x1="39600" y1="49100" x2="39600" y2="49100"/>
                        <a14:foregroundMark x1="46500" y1="40800" x2="46500" y2="40800"/>
                        <a14:foregroundMark x1="56800" y1="35700" x2="56800" y2="35700"/>
                        <a14:foregroundMark x1="73800" y1="46400" x2="73800" y2="46400"/>
                        <a14:foregroundMark x1="73800" y1="46400" x2="73800" y2="46400"/>
                        <a14:foregroundMark x1="96800" y1="36500" x2="96800" y2="36500"/>
                        <a14:foregroundMark x1="69300" y1="28000" x2="69300" y2="28000"/>
                        <a14:foregroundMark x1="76700" y1="11200" x2="76700" y2="11200"/>
                        <a14:foregroundMark x1="87500" y1="9300" x2="87500" y2="9300"/>
                        <a14:foregroundMark x1="81300" y1="6200" x2="81300" y2="6200"/>
                        <a14:foregroundMark x1="85200" y1="7900" x2="85200" y2="7900"/>
                        <a14:foregroundMark x1="85700" y1="7100" x2="85700" y2="7100"/>
                        <a14:foregroundMark x1="84400" y1="5400" x2="84400" y2="5400"/>
                        <a14:foregroundMark x1="6100" y1="43300" x2="6100" y2="43300"/>
                        <a14:foregroundMark x1="6100" y1="43300" x2="6100" y2="43300"/>
                        <a14:foregroundMark x1="6300" y1="45600" x2="6300" y2="45600"/>
                        <a14:foregroundMark x1="2900" y1="45800" x2="2900" y2="45800"/>
                        <a14:foregroundMark x1="2900" y1="45800" x2="2900" y2="45800"/>
                        <a14:foregroundMark x1="9800" y1="39000" x2="9800" y2="39000"/>
                        <a14:foregroundMark x1="2900" y1="64000" x2="2900" y2="64000"/>
                        <a14:foregroundMark x1="5900" y1="86400" x2="5900" y2="86400"/>
                        <a14:foregroundMark x1="5900" y1="86400" x2="5900" y2="86400"/>
                        <a14:foregroundMark x1="82500" y1="92900" x2="82500" y2="92900"/>
                        <a14:foregroundMark x1="3600" y1="83700" x2="3600" y2="83700"/>
                        <a14:foregroundMark x1="900" y1="81400" x2="900" y2="81400"/>
                        <a14:foregroundMark x1="300" y1="69000" x2="300" y2="69000"/>
                        <a14:foregroundMark x1="5900" y1="98000" x2="5900" y2="9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279" r="5774"/>
          <a:stretch/>
        </p:blipFill>
        <p:spPr bwMode="auto">
          <a:xfrm>
            <a:off x="8158463" y="247537"/>
            <a:ext cx="4038600" cy="414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98725E9-EB13-46B2-AAC1-2F6C91FC9883}"/>
              </a:ext>
            </a:extLst>
          </p:cNvPr>
          <p:cNvSpPr txBox="1"/>
          <p:nvPr/>
        </p:nvSpPr>
        <p:spPr>
          <a:xfrm>
            <a:off x="6432034" y="4517356"/>
            <a:ext cx="61026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http://santaclaratransfamilysupport.net/wp-content/uploads/nature-nurture.jpg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C23CD9-4048-4909-943B-2928AF1F7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02365" y="51648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28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7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D2C5A-5E46-464D-95C8-DC18099DF74C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3724C4"/>
                </a:solidFill>
                <a:latin typeface="Forte" panose="03060902040502070203" pitchFamily="66" charset="0"/>
              </a:rPr>
              <a:t>Key facts!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7DED4-E5C0-4E0D-927A-34A3BFBA1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  <a:cs typeface="Arabic Typesetting" panose="03020402040406030203" pitchFamily="66" charset="-78"/>
              </a:rPr>
              <a:t>It was created by Rogers in 1950, in America</a:t>
            </a:r>
          </a:p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  <a:cs typeface="Arabic Typesetting" panose="03020402040406030203" pitchFamily="66" charset="-78"/>
              </a:rPr>
              <a:t>Rogers said that counsellors should accept their clients due to their well being changing as they improve. </a:t>
            </a:r>
          </a:p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  <a:cs typeface="Arabic Typesetting" panose="03020402040406030203" pitchFamily="66" charset="-78"/>
              </a:rPr>
              <a:t>It started the trends behaviourism , psychoanalysis</a:t>
            </a:r>
          </a:p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  <a:cs typeface="Arabic Typesetting" panose="03020402040406030203" pitchFamily="66" charset="-78"/>
              </a:rPr>
              <a:t>It supports the idea that every single person is it’s own individual self.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3AFA39-307B-4803-853C-B1CA755C95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98296" y="965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541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8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FA877-F642-4973-ABAA-7F6A03B0E8A2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400" i="1" dirty="0">
                <a:solidFill>
                  <a:srgbClr val="CDE49F"/>
                </a:solidFill>
              </a:rPr>
              <a:t>Relevant therapies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CC25A-CCE0-4D34-8FB0-A6DCA6988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90"/>
            <a:ext cx="4411502" cy="234514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Personal-</a:t>
            </a:r>
            <a:r>
              <a:rPr lang="en-GB" sz="2400" dirty="0" err="1">
                <a:solidFill>
                  <a:schemeClr val="tx1"/>
                </a:solidFill>
                <a:latin typeface="Baskerville Old Face" panose="02020602080505020303" pitchFamily="18" charset="0"/>
              </a:rPr>
              <a:t>Centered</a:t>
            </a:r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 Therapy</a:t>
            </a:r>
          </a:p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Psychoanalysis </a:t>
            </a:r>
          </a:p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Gestalt  Therapy</a:t>
            </a:r>
          </a:p>
          <a:p>
            <a:r>
              <a:rPr lang="en-GB" sz="2400" dirty="0">
                <a:solidFill>
                  <a:schemeClr val="tx1"/>
                </a:solidFill>
                <a:latin typeface="Baskerville Old Face" panose="02020602080505020303" pitchFamily="18" charset="0"/>
              </a:rPr>
              <a:t>Existential therapy</a:t>
            </a:r>
          </a:p>
        </p:txBody>
      </p:sp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F74FD715-49E5-45A6-B1D4-76FCA8888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257" y="0"/>
            <a:ext cx="5114744" cy="380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57AA9D-79B1-462E-AA48-140A5352184C}"/>
              </a:ext>
            </a:extLst>
          </p:cNvPr>
          <p:cNvSpPr txBox="1"/>
          <p:nvPr/>
        </p:nvSpPr>
        <p:spPr>
          <a:xfrm>
            <a:off x="6223504" y="3822723"/>
            <a:ext cx="61009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https://www.smartfundiy.com/wp-content/uploads/2016/04/1609571_10152334852794485_8210368744757887492_n.jpg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B941BD-725A-4050-917F-637B09BDFA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83084" y="49276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57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0050-A6B6-454F-8231-DCB5C568E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522" y="448607"/>
            <a:ext cx="8596668" cy="631687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34B45C"/>
                </a:solidFill>
                <a:latin typeface="Old English Text MT" panose="03040902040508030806" pitchFamily="66" charset="0"/>
              </a:rPr>
            </a:br>
            <a:r>
              <a:rPr lang="en-GB" dirty="0">
                <a:solidFill>
                  <a:srgbClr val="34B45C"/>
                </a:solidFill>
                <a:latin typeface="Old English Text MT" panose="03040902040508030806" pitchFamily="66" charset="0"/>
              </a:rPr>
              <a:t>strengths of the Humanistic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D0787-F2F5-41F9-B149-1188E9EC1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B0F0"/>
                </a:solidFill>
                <a:latin typeface="Gloucester MT Extra Condensed" panose="02030808020601010101" pitchFamily="18" charset="0"/>
              </a:rPr>
              <a:t>Looks at a person as a whole</a:t>
            </a:r>
          </a:p>
          <a:p>
            <a:r>
              <a:rPr lang="en-GB" sz="2800" dirty="0">
                <a:solidFill>
                  <a:srgbClr val="00B0F0"/>
                </a:solidFill>
                <a:latin typeface="Gloucester MT Extra Condensed" panose="02030808020601010101" pitchFamily="18" charset="0"/>
              </a:rPr>
              <a:t>Gives people more of a individual way to study (about humans and the behaviour of the person)</a:t>
            </a:r>
          </a:p>
          <a:p>
            <a:r>
              <a:rPr lang="en-GB" sz="2800" dirty="0">
                <a:solidFill>
                  <a:srgbClr val="00B0F0"/>
                </a:solidFill>
                <a:latin typeface="Gloucester MT Extra Condensed" panose="02030808020601010101" pitchFamily="18" charset="0"/>
              </a:rPr>
              <a:t>Gives people free will and their own freedom of choice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8B9285A7-920E-4B1B-AD46-6A0F5C2A7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595" b="93671" l="9916" r="89241">
                        <a14:foregroundMark x1="50422" y1="7848" x2="50422" y2="7848"/>
                        <a14:foregroundMark x1="28481" y1="89114" x2="28481" y2="89114"/>
                        <a14:foregroundMark x1="74895" y1="90886" x2="74895" y2="90886"/>
                        <a14:foregroundMark x1="27004" y1="91899" x2="27004" y2="91899"/>
                        <a14:foregroundMark x1="74262" y1="93671" x2="74262" y2="93671"/>
                        <a14:foregroundMark x1="24684" y1="93165" x2="24684" y2="93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279" y="0"/>
            <a:ext cx="2836528" cy="236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C54BE9E-D2A0-463F-9715-8E4F4C097E88}"/>
              </a:ext>
            </a:extLst>
          </p:cNvPr>
          <p:cNvSpPr txBox="1"/>
          <p:nvPr/>
        </p:nvSpPr>
        <p:spPr>
          <a:xfrm>
            <a:off x="9041295" y="879586"/>
            <a:ext cx="301818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https://flyclipart.com/thumb2/download-star-emoji-icon-emoji-island-354360.png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CE0A60-CBAB-411F-8B3E-4A05F2B65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45426" y="54317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49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9A46A-436F-43C1-8032-9B9398D0D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odoni MT" panose="02070603080606020203" pitchFamily="18" charset="0"/>
              </a:rPr>
              <a:t>Negatives about the humanistic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FF472-245F-4F22-9E5C-F802CF90A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knowledge </a:t>
            </a:r>
          </a:p>
          <a:p>
            <a:r>
              <a:rPr lang="en-GB" dirty="0"/>
              <a:t> Focuses too much on free will </a:t>
            </a:r>
          </a:p>
          <a:p>
            <a:r>
              <a:rPr lang="en-GB" dirty="0"/>
              <a:t>Only works on minor problems </a:t>
            </a:r>
          </a:p>
          <a:p>
            <a:r>
              <a:rPr lang="en-GB" b="0" i="0">
                <a:solidFill>
                  <a:srgbClr val="02020B"/>
                </a:solidFill>
                <a:effectLst/>
                <a:latin typeface="Roboto Regular"/>
              </a:rPr>
              <a:t> does </a:t>
            </a:r>
            <a:r>
              <a:rPr lang="en-GB" b="0" i="0" dirty="0">
                <a:solidFill>
                  <a:srgbClr val="02020B"/>
                </a:solidFill>
                <a:effectLst/>
                <a:latin typeface="Roboto Regular"/>
              </a:rPr>
              <a:t>not account for individuals acting against their own </a:t>
            </a:r>
            <a:r>
              <a:rPr lang="en-GB" b="0" i="0">
                <a:solidFill>
                  <a:srgbClr val="02020B"/>
                </a:solidFill>
                <a:effectLst/>
                <a:latin typeface="Roboto Regular"/>
              </a:rPr>
              <a:t>best interests(</a:t>
            </a:r>
            <a:r>
              <a:rPr lang="en-GB" b="0" i="0">
                <a:solidFill>
                  <a:srgbClr val="02020B"/>
                </a:solidFill>
                <a:effectLst/>
                <a:latin typeface="Roboto Regular"/>
                <a:hlinkClick r:id="rId4"/>
              </a:rPr>
              <a:t>https://www.reference.com/science/disadvantages-humanistic-therapy-75907ccd985a4e3e</a:t>
            </a:r>
            <a:r>
              <a:rPr lang="en-GB" b="0" i="0">
                <a:solidFill>
                  <a:srgbClr val="02020B"/>
                </a:solidFill>
                <a:effectLst/>
                <a:latin typeface="Roboto Regular"/>
              </a:rPr>
              <a:t>) 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D3B4A2-C1C1-4905-AEBF-026E802824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62192" y="52312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25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6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27C56-2ECB-40EF-9D4B-AE2856138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4301" y="0"/>
            <a:ext cx="2741727" cy="53008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FBA1E-97E6-4BC6-8D6F-6E87B6AAF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9698" y="421861"/>
            <a:ext cx="10494249" cy="6592957"/>
          </a:xfrm>
        </p:spPr>
        <p:txBody>
          <a:bodyPr>
            <a:normAutofit lnSpcReduction="10000"/>
          </a:bodyPr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Britannica editors, (2020), Humanistic psychology, 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https://www.britannica.com/science/humanistic-psychology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(19/11/20)</a:t>
            </a:r>
          </a:p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Collin Catherine,  Ginsburg </a:t>
            </a:r>
            <a:r>
              <a:rPr lang="en-GB" sz="1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Joannah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Weeks Marcus, Nigel </a:t>
            </a:r>
            <a:r>
              <a:rPr lang="en-GB" sz="1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Lazyan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Benson C., Grand </a:t>
            </a:r>
            <a:r>
              <a:rPr lang="en-GB" sz="1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Voula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, (2012), The psychology book : big ideas simply explained , first edition, London, DK </a:t>
            </a:r>
          </a:p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DK, (2018), How Psychology works : Applied psychology visually explained, first addition, London, DK</a:t>
            </a:r>
          </a:p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Good therapy, (2018) , Humanistic psychology, https://www.goodtherapy.org/learn-about-therapy/types/humanistic-psychology#:~:text=Some%20fundamental%20assumptions%20of%20humanistic%20psychology%20include%3A%201,Not%20all%20behavior%20is%20determined.%20More%20items...%20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(11/11/20)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Flow psychology , (2016), 10 humanistic approach strengths and weaknesses 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https://flowpsychology.com/10-humanistic-approach-strengths-and-weaknesses/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(19/11/20)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Park L, (2016), advantages and disadvantages 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https://getrevising.co.uk/grids/humanistic-approach2#:~:text=Advantages%201%20Emphasises%20autonomy%20and%20free%20will%20when,neurons%20firing%20or%20stimulus-response%20links%20More%20items...%20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Raypole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Crystal (2019), What are some examples of humanistic therapy,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https://www.healthline.com/health/humanistic-therapy#examples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(19/11/20)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Wilkins Paul, (2009), Person-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centered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therapy: 100 key points, first edition, 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Abingdon,Routledge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Writer Staff, (2020),  What Are the Disadvantages of Humanistic Therapy?,  https://www.reference.com/science/disadvantages-humanistic-therapy-75907ccd985a4e3e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Vinney Cynthia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(2019), Carl Rogers: Founder of the Humanistic Approach to Psychology,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https://www.thoughtco.com/carl-rogers-4588296#:~:text=%20Carl%20Rogers%3A%20Founder%20of%20the%20Humanistic%20Approach,psychology%20today.%20A%20study%20found%20that...%20More%20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(19/11/20) 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503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0" ma:contentTypeDescription="Create a new document." ma:contentTypeScope="" ma:versionID="319457d714cc56e626f66b609a0b93a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223664d8be50d816178699653f78bc66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3488FF-9C7E-4B8E-9F5C-DA8FB8FDAD76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D3E98B9-6E44-4393-A708-620EB13BE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FF310FB-27BA-4080-B5CC-F5DEDACBA53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966</Words>
  <Application>Microsoft Office PowerPoint</Application>
  <PresentationFormat>Widescreen</PresentationFormat>
  <Paragraphs>68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4" baseType="lpstr">
      <vt:lpstr>Arial</vt:lpstr>
      <vt:lpstr>Baskerville Old Face</vt:lpstr>
      <vt:lpstr>Bodoni MT</vt:lpstr>
      <vt:lpstr>Calisto MT</vt:lpstr>
      <vt:lpstr>Elephant</vt:lpstr>
      <vt:lpstr>Forte</vt:lpstr>
      <vt:lpstr>Gloucester MT Extra Condensed</vt:lpstr>
      <vt:lpstr>Old English Text MT</vt:lpstr>
      <vt:lpstr>Roboto Regular</vt:lpstr>
      <vt:lpstr>Times New Roman</vt:lpstr>
      <vt:lpstr>Trebuchet MS</vt:lpstr>
      <vt:lpstr>Wingdings</vt:lpstr>
      <vt:lpstr>Wingdings 3</vt:lpstr>
      <vt:lpstr>Facet</vt:lpstr>
      <vt:lpstr>Humanistic Approach </vt:lpstr>
      <vt:lpstr>Summarisation of the Humanistic Approach. </vt:lpstr>
      <vt:lpstr>The main assumptions of the Humanistic Approach </vt:lpstr>
      <vt:lpstr>Theorist that are used. </vt:lpstr>
      <vt:lpstr>Experiments/ case studies?</vt:lpstr>
      <vt:lpstr>Key facts! </vt:lpstr>
      <vt:lpstr>Relevant therapies </vt:lpstr>
      <vt:lpstr> strengths of the Humanistic approach</vt:lpstr>
      <vt:lpstr>Negatives about the humanistic approach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Humanistic Approach</dc:title>
  <dc:creator>Tegan</dc:creator>
  <cp:lastModifiedBy>Tegan Solomon (2003425)</cp:lastModifiedBy>
  <cp:revision>11</cp:revision>
  <dcterms:created xsi:type="dcterms:W3CDTF">2020-11-05T11:47:34Z</dcterms:created>
  <dcterms:modified xsi:type="dcterms:W3CDTF">2020-11-20T15:51:13Z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