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70" r:id="rId3"/>
    <p:sldId id="257" r:id="rId4"/>
    <p:sldId id="260" r:id="rId5"/>
    <p:sldId id="262" r:id="rId6"/>
    <p:sldId id="261" r:id="rId7"/>
    <p:sldId id="263" r:id="rId8"/>
    <p:sldId id="268" r:id="rId9"/>
    <p:sldId id="264" r:id="rId10"/>
    <p:sldId id="265" r:id="rId11"/>
    <p:sldId id="269" r:id="rId12"/>
    <p:sldId id="266" r:id="rId13"/>
    <p:sldId id="271" r:id="rId14"/>
    <p:sldId id="267"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805002-EAC1-AFA7-63BE-883C650E9763}" v="3" dt="2019-06-22T23:22:24.638"/>
    <p1510:client id="{583752E1-88CE-0482-8BA2-502B8D314009}" v="17" dt="2019-06-22T22:13:07.828"/>
    <p1510:client id="{5CF6B463-3646-6011-C1E0-3AD7AE7D0222}" v="88" dt="2019-06-22T21:41:18.076"/>
    <p1510:client id="{78EF5DD5-2927-CC66-E923-72E0EADEB3C4}" v="12" dt="2019-06-22T23:19:08.082"/>
    <p1510:client id="{97A55347-B9C4-4C45-9DE7-23BF7EB7B6D3}" v="113" dt="2019-06-22T11:00:09.759"/>
    <p1510:client id="{CB181385-5151-4856-BF56-27C3462AE331}" v="1103" dt="2019-06-22T23:18:23.639"/>
    <p1510:client id="{D6B65AD6-EE37-E7EF-5B7E-303935919701}" v="73" dt="2019-06-22T22:47:35.882"/>
    <p1510:client id="{E573AEE2-D118-6E6F-A74C-4EE255377651}" v="99" dt="2019-06-22T23:14:40.3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22/06/2019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22/06/2019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22/06/2019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image" Target="../media/image1.jpeg"/><Relationship Id="rId7"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9.xml"/><Relationship Id="rId6" Type="http://schemas.openxmlformats.org/officeDocument/2006/relationships/hyperlink" Target="https://creativecommons.org/licenses/by-sa/3.0/" TargetMode="External"/><Relationship Id="rId5" Type="http://schemas.openxmlformats.org/officeDocument/2006/relationships/image" Target="../media/image2.jpeg"/><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slideLayout" Target="../slideLayouts/slideLayout7.xml"/><Relationship Id="rId1" Type="http://schemas.openxmlformats.org/officeDocument/2006/relationships/video" Target="https://www.youtube.com/embed/P8k986VyqjY?feature=oembed" TargetMode="External"/><Relationship Id="rId5" Type="http://schemas.openxmlformats.org/officeDocument/2006/relationships/audio" Target="../media/audio2.wav"/><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6.png"/><Relationship Id="rId5" Type="http://schemas.openxmlformats.org/officeDocument/2006/relationships/hyperlink" Target="https://creativecommons.org/licenses/by-nc-nd/3.0/"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image" Target="../media/image7.jpeg"/><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image" Target="../media/image10.jpeg"/><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nc-sa/3.0/" TargetMode="External"/><Relationship Id="rId2" Type="http://schemas.openxmlformats.org/officeDocument/2006/relationships/image" Target="../media/image12.jpeg"/><Relationship Id="rId1" Type="http://schemas.openxmlformats.org/officeDocument/2006/relationships/slideLayout" Target="../slideLayouts/slideLayout8.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hyperlink" Target="https://eduspiral.com/ytl-international-college-of-hotel-management-ytl-ichm-malaysia/" TargetMode="External"/><Relationship Id="rId2" Type="http://schemas.openxmlformats.org/officeDocument/2006/relationships/image" Target="../media/image14.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image" Target="../media/image15.jpeg"/><Relationship Id="rId1" Type="http://schemas.openxmlformats.org/officeDocument/2006/relationships/slideLayout" Target="../slideLayouts/slideLayout8.xml"/><Relationship Id="rId6" Type="http://schemas.openxmlformats.org/officeDocument/2006/relationships/image" Target="../media/image17.jpeg"/><Relationship Id="rId5" Type="http://schemas.openxmlformats.org/officeDocument/2006/relationships/hyperlink" Target="https://creativecommons.org/licenses/by-nc-nd/3.0/" TargetMode="Externa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18.jpeg"/><Relationship Id="rId1" Type="http://schemas.openxmlformats.org/officeDocument/2006/relationships/slideLayout" Target="../slideLayouts/slideLayout8.xml"/><Relationship Id="rId6" Type="http://schemas.openxmlformats.org/officeDocument/2006/relationships/image" Target="../media/image20.jpeg"/><Relationship Id="rId5" Type="http://schemas.openxmlformats.org/officeDocument/2006/relationships/hyperlink" Target="https://creativecommons.org/licenses/by-nc/3.0/" TargetMode="Externa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creativecommons.org/licenses/by-nc/3.0/"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22.jpeg"/><Relationship Id="rId1" Type="http://schemas.openxmlformats.org/officeDocument/2006/relationships/slideLayout" Target="../slideLayouts/slideLayout8.xml"/><Relationship Id="rId6" Type="http://schemas.openxmlformats.org/officeDocument/2006/relationships/image" Target="../media/image24.jpeg"/><Relationship Id="rId5" Type="http://schemas.openxmlformats.org/officeDocument/2006/relationships/hyperlink" Target="https://creativecommons.org/licenses/by-nc-sa/3.0/" TargetMode="Externa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8">
            <a:extLst>
              <a:ext uri="{FF2B5EF4-FFF2-40B4-BE49-F238E27FC236}">
                <a16:creationId xmlns:a16="http://schemas.microsoft.com/office/drawing/2014/main" id="{7383B190-6BFB-422F-B667-06B7B25F0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0D5803-0B4D-4DC3-8129-957C6F8C28E3}"/>
              </a:ext>
            </a:extLst>
          </p:cNvPr>
          <p:cNvSpPr>
            <a:spLocks noGrp="1"/>
          </p:cNvSpPr>
          <p:nvPr>
            <p:ph type="title"/>
          </p:nvPr>
        </p:nvSpPr>
        <p:spPr>
          <a:xfrm>
            <a:off x="5021821" y="3812954"/>
            <a:ext cx="6465287" cy="1285977"/>
          </a:xfrm>
          <a:prstGeom prst="ellipse">
            <a:avLst/>
          </a:prstGeom>
        </p:spPr>
        <p:txBody>
          <a:bodyPr vert="horz" lIns="91440" tIns="45720" rIns="91440" bIns="45720" rtlCol="0" anchor="b">
            <a:normAutofit/>
          </a:bodyPr>
          <a:lstStyle/>
          <a:p>
            <a:r>
              <a:rPr lang="en-US" sz="4800" kern="1200">
                <a:solidFill>
                  <a:srgbClr val="FF0000"/>
                </a:solidFill>
                <a:latin typeface="Algerian"/>
              </a:rPr>
              <a:t>Welcome to</a:t>
            </a:r>
            <a:endParaRPr lang="en-US" sz="4800" kern="1200">
              <a:solidFill>
                <a:srgbClr val="FF0000"/>
              </a:solidFill>
              <a:latin typeface="Algerian"/>
              <a:cs typeface="Calibri Light"/>
            </a:endParaRPr>
          </a:p>
        </p:txBody>
      </p:sp>
      <p:pic>
        <p:nvPicPr>
          <p:cNvPr id="12" name="Picture 13" descr="A close up of a logo&#10;&#10;Description generated with very high confidence">
            <a:extLst>
              <a:ext uri="{FF2B5EF4-FFF2-40B4-BE49-F238E27FC236}">
                <a16:creationId xmlns:a16="http://schemas.microsoft.com/office/drawing/2014/main" id="{B2F5751F-705D-4204-9683-BCECE721531A}"/>
              </a:ext>
            </a:extLst>
          </p:cNvPr>
          <p:cNvPicPr>
            <a:picLocks noGrp="1" noChangeAspect="1"/>
          </p:cNvPicPr>
          <p:nvPr>
            <p:ph type="pic" idx="1"/>
          </p:nvPr>
        </p:nvPicPr>
        <p:blipFill rotWithShape="1">
          <a:blip r:embed="rId3">
            <a:extLst>
              <a:ext uri="{837473B0-CC2E-450A-ABE3-18F120FF3D39}">
                <a1611:picAttrSrcUrl xmlns:a1611="http://schemas.microsoft.com/office/drawing/2016/11/main" r:id="rId4"/>
              </a:ext>
            </a:extLst>
          </a:blip>
          <a:srcRect t="2280" r="-1" b="-1"/>
          <a:stretch/>
        </p:blipFill>
        <p:spPr>
          <a:xfrm>
            <a:off x="317635" y="299363"/>
            <a:ext cx="4160452" cy="3049204"/>
          </a:xfrm>
          <a:prstGeom prst="rect">
            <a:avLst/>
          </a:prstGeom>
        </p:spPr>
      </p:pic>
      <p:pic>
        <p:nvPicPr>
          <p:cNvPr id="17" name="Picture 17" descr="A sign on the side of a building&#10;&#10;Description generated with very high confidence">
            <a:extLst>
              <a:ext uri="{FF2B5EF4-FFF2-40B4-BE49-F238E27FC236}">
                <a16:creationId xmlns:a16="http://schemas.microsoft.com/office/drawing/2014/main" id="{2F1DAF54-3107-4799-B61A-9129E20857CD}"/>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27876" r="2" b="9447"/>
          <a:stretch/>
        </p:blipFill>
        <p:spPr>
          <a:xfrm>
            <a:off x="4654296" y="299363"/>
            <a:ext cx="7217085" cy="3008188"/>
          </a:xfrm>
          <a:prstGeom prst="rect">
            <a:avLst/>
          </a:prstGeom>
        </p:spPr>
      </p:pic>
      <p:cxnSp>
        <p:nvCxnSpPr>
          <p:cNvPr id="41" name="Straight Connector 40">
            <a:extLst>
              <a:ext uri="{FF2B5EF4-FFF2-40B4-BE49-F238E27FC236}">
                <a16:creationId xmlns:a16="http://schemas.microsoft.com/office/drawing/2014/main" id="{ED28E597-4AF8-4D69-A9AB-A1EDC6156B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23" name="Picture 31" descr="A bridge over a body of water&#10;&#10;Description generated with high confidence">
            <a:extLst>
              <a:ext uri="{FF2B5EF4-FFF2-40B4-BE49-F238E27FC236}">
                <a16:creationId xmlns:a16="http://schemas.microsoft.com/office/drawing/2014/main" id="{AC73E5B8-0C9E-4AEC-9145-299E96096B65}"/>
              </a:ext>
            </a:extLst>
          </p:cNvPr>
          <p:cNvPicPr>
            <a:picLocks noChangeAspect="1"/>
          </p:cNvPicPr>
          <p:nvPr/>
        </p:nvPicPr>
        <p:blipFill rotWithShape="1">
          <a:blip r:embed="rId7">
            <a:extLst>
              <a:ext uri="{837473B0-CC2E-450A-ABE3-18F120FF3D39}">
                <a1611:picAttrSrcUrl xmlns:a1611="http://schemas.microsoft.com/office/drawing/2016/11/main" r:id="rId8"/>
              </a:ext>
            </a:extLst>
          </a:blip>
          <a:srcRect l="22682" r="3" b="3"/>
          <a:stretch/>
        </p:blipFill>
        <p:spPr>
          <a:xfrm>
            <a:off x="317635" y="3509433"/>
            <a:ext cx="4160452" cy="3026833"/>
          </a:xfrm>
          <a:prstGeom prst="rect">
            <a:avLst/>
          </a:prstGeom>
        </p:spPr>
      </p:pic>
    </p:spTree>
    <p:extLst>
      <p:ext uri="{BB962C8B-B14F-4D97-AF65-F5344CB8AC3E}">
        <p14:creationId xmlns:p14="http://schemas.microsoft.com/office/powerpoint/2010/main" val="2375450236"/>
      </p:ext>
    </p:extLst>
  </p:cSld>
  <p:clrMapOvr>
    <a:masterClrMapping/>
  </p:clrMapOvr>
  <p:transition spd="slow">
    <p:wipe/>
    <p:sndAc>
      <p:stSnd>
        <p:snd r:embed="rId2" name="camer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RITZ CARLTON TOKYO - Japan">
            <a:hlinkClick r:id="" action="ppaction://media"/>
            <a:extLst>
              <a:ext uri="{FF2B5EF4-FFF2-40B4-BE49-F238E27FC236}">
                <a16:creationId xmlns:a16="http://schemas.microsoft.com/office/drawing/2014/main" id="{7907AC21-967A-45C8-944A-F7CD176B68FC}"/>
              </a:ext>
            </a:extLst>
          </p:cNvPr>
          <p:cNvPicPr>
            <a:picLocks noRot="1" noChangeAspect="1"/>
          </p:cNvPicPr>
          <p:nvPr>
            <a:videoFile r:link="rId1"/>
          </p:nvPr>
        </p:nvPicPr>
        <p:blipFill>
          <a:blip r:embed="rId4"/>
          <a:stretch>
            <a:fillRect/>
          </a:stretch>
        </p:blipFill>
        <p:spPr>
          <a:xfrm>
            <a:off x="490330" y="0"/>
            <a:ext cx="12192000" cy="6858000"/>
          </a:xfrm>
          <a:prstGeom prst="roundRect">
            <a:avLst/>
          </a:prstGeom>
          <a:ln>
            <a:noFill/>
          </a:ln>
          <a:effectLst/>
        </p:spPr>
      </p:pic>
    </p:spTree>
    <p:extLst>
      <p:ext uri="{BB962C8B-B14F-4D97-AF65-F5344CB8AC3E}">
        <p14:creationId xmlns:p14="http://schemas.microsoft.com/office/powerpoint/2010/main" val="1373231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sndAc>
          <p:stSnd>
            <p:snd r:embed="rId3" name="wind.wav"/>
          </p:stSnd>
        </p:sndAc>
      </p:transition>
    </mc:Choice>
    <mc:Fallback xmlns="">
      <p:transition spd="slow">
        <p:fade/>
        <p:sndAc>
          <p:stSnd>
            <p:snd r:embed="rId5" name="wi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person standing in a room&#10;&#10;Description generated with very high confidence">
            <a:extLst>
              <a:ext uri="{FF2B5EF4-FFF2-40B4-BE49-F238E27FC236}">
                <a16:creationId xmlns:a16="http://schemas.microsoft.com/office/drawing/2014/main" id="{FC7F749F-8970-4B25-ACAE-1AAC013AB834}"/>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b="13793"/>
          <a:stretch/>
        </p:blipFill>
        <p:spPr>
          <a:xfrm>
            <a:off x="20" y="10"/>
            <a:ext cx="12191980" cy="6857990"/>
          </a:xfrm>
          <a:prstGeom prst="rect">
            <a:avLst/>
          </a:prstGeom>
        </p:spPr>
      </p:pic>
      <p:sp>
        <p:nvSpPr>
          <p:cNvPr id="6" name="TextBox 5">
            <a:extLst>
              <a:ext uri="{FF2B5EF4-FFF2-40B4-BE49-F238E27FC236}">
                <a16:creationId xmlns:a16="http://schemas.microsoft.com/office/drawing/2014/main" id="{3AC0D50A-3408-4BA4-AE75-DA0D3EF3C4D7}"/>
              </a:ext>
            </a:extLst>
          </p:cNvPr>
          <p:cNvSpPr txBox="1"/>
          <p:nvPr/>
        </p:nvSpPr>
        <p:spPr>
          <a:xfrm>
            <a:off x="228600" y="4805361"/>
            <a:ext cx="571500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i="1">
                <a:solidFill>
                  <a:srgbClr val="FF0000"/>
                </a:solidFill>
                <a:latin typeface="Arial"/>
                <a:cs typeface="Arial"/>
              </a:rPr>
              <a:t>An appraisal of a guest service experience</a:t>
            </a:r>
          </a:p>
        </p:txBody>
      </p:sp>
      <p:sp>
        <p:nvSpPr>
          <p:cNvPr id="7" name="TextBox 6">
            <a:extLst>
              <a:ext uri="{FF2B5EF4-FFF2-40B4-BE49-F238E27FC236}">
                <a16:creationId xmlns:a16="http://schemas.microsoft.com/office/drawing/2014/main" id="{E3E8C762-D0ED-4E2F-8DCC-2EEC8E6A6E78}"/>
              </a:ext>
            </a:extLst>
          </p:cNvPr>
          <p:cNvSpPr txBox="1"/>
          <p:nvPr/>
        </p:nvSpPr>
        <p:spPr>
          <a:xfrm>
            <a:off x="7410450" y="4458831"/>
            <a:ext cx="4724400" cy="22892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err="1">
                <a:solidFill>
                  <a:schemeClr val="bg1">
                    <a:lumMod val="95000"/>
                  </a:schemeClr>
                </a:solidFill>
                <a:latin typeface="Arial"/>
                <a:cs typeface="Calibri"/>
              </a:rPr>
              <a:t>Aurel</a:t>
            </a:r>
            <a:r>
              <a:rPr lang="en-US" sz="2400">
                <a:solidFill>
                  <a:schemeClr val="bg1">
                    <a:lumMod val="95000"/>
                  </a:schemeClr>
                </a:solidFill>
                <a:latin typeface="Arial"/>
                <a:cs typeface="Calibri"/>
              </a:rPr>
              <a:t> </a:t>
            </a:r>
            <a:r>
              <a:rPr lang="en-US" sz="2400" err="1">
                <a:solidFill>
                  <a:schemeClr val="bg1">
                    <a:lumMod val="95000"/>
                  </a:schemeClr>
                </a:solidFill>
                <a:latin typeface="Arial"/>
                <a:cs typeface="Calibri"/>
              </a:rPr>
              <a:t>Badica</a:t>
            </a:r>
            <a:r>
              <a:rPr lang="en-US" sz="2400">
                <a:solidFill>
                  <a:schemeClr val="bg1">
                    <a:lumMod val="95000"/>
                  </a:schemeClr>
                </a:solidFill>
                <a:latin typeface="Arial"/>
                <a:cs typeface="Calibri"/>
              </a:rPr>
              <a:t>       1815467</a:t>
            </a:r>
            <a:endParaRPr lang="en-US">
              <a:solidFill>
                <a:schemeClr val="bg1">
                  <a:lumMod val="95000"/>
                </a:schemeClr>
              </a:solidFill>
            </a:endParaRPr>
          </a:p>
          <a:p>
            <a:pPr marL="342900" indent="-342900">
              <a:buFont typeface="Arial"/>
              <a:buChar char="•"/>
            </a:pPr>
            <a:r>
              <a:rPr lang="en-US" sz="2400" err="1">
                <a:solidFill>
                  <a:schemeClr val="bg1">
                    <a:lumMod val="95000"/>
                  </a:schemeClr>
                </a:solidFill>
                <a:latin typeface="Arial"/>
                <a:cs typeface="Calibri"/>
              </a:rPr>
              <a:t>Emanuela</a:t>
            </a:r>
            <a:r>
              <a:rPr lang="en-US" sz="2400">
                <a:solidFill>
                  <a:schemeClr val="bg1">
                    <a:lumMod val="95000"/>
                  </a:schemeClr>
                </a:solidFill>
                <a:latin typeface="Arial"/>
                <a:cs typeface="Calibri"/>
              </a:rPr>
              <a:t> Stan   1815346</a:t>
            </a:r>
          </a:p>
          <a:p>
            <a:pPr marL="342900" indent="-342900">
              <a:buFont typeface="Arial"/>
              <a:buChar char="•"/>
            </a:pPr>
            <a:r>
              <a:rPr lang="en-US" sz="2400">
                <a:solidFill>
                  <a:schemeClr val="bg1">
                    <a:lumMod val="95000"/>
                  </a:schemeClr>
                </a:solidFill>
                <a:latin typeface="Arial"/>
                <a:cs typeface="Calibri"/>
              </a:rPr>
              <a:t>Stefan </a:t>
            </a:r>
            <a:r>
              <a:rPr lang="en-US" sz="2400" err="1">
                <a:solidFill>
                  <a:schemeClr val="bg1">
                    <a:lumMod val="95000"/>
                  </a:schemeClr>
                </a:solidFill>
                <a:latin typeface="Arial"/>
                <a:cs typeface="Calibri"/>
              </a:rPr>
              <a:t>Ilie</a:t>
            </a:r>
            <a:r>
              <a:rPr lang="en-US" sz="2400">
                <a:solidFill>
                  <a:schemeClr val="bg1">
                    <a:lumMod val="95000"/>
                  </a:schemeClr>
                </a:solidFill>
                <a:latin typeface="Arial"/>
                <a:cs typeface="Calibri"/>
              </a:rPr>
              <a:t>            1815223</a:t>
            </a:r>
          </a:p>
          <a:p>
            <a:pPr marL="342900" indent="-342900">
              <a:buFont typeface="Arial"/>
              <a:buChar char="•"/>
            </a:pPr>
            <a:endParaRPr lang="en-US" sz="2400">
              <a:solidFill>
                <a:schemeClr val="bg1">
                  <a:lumMod val="95000"/>
                </a:schemeClr>
              </a:solidFill>
              <a:latin typeface="Arial"/>
              <a:cs typeface="Calibri"/>
            </a:endParaRPr>
          </a:p>
          <a:p>
            <a:pPr marL="342900" indent="-342900">
              <a:buFont typeface="Arial"/>
              <a:buChar char="•"/>
            </a:pPr>
            <a:endParaRPr lang="en-US" sz="2400">
              <a:solidFill>
                <a:schemeClr val="bg1">
                  <a:lumMod val="75000"/>
                </a:schemeClr>
              </a:solidFill>
              <a:latin typeface="Arial"/>
              <a:cs typeface="Calibri"/>
            </a:endParaRPr>
          </a:p>
          <a:p>
            <a:pPr marL="342900" indent="-342900">
              <a:buFont typeface="Arial"/>
              <a:buChar char="•"/>
            </a:pPr>
            <a:r>
              <a:rPr lang="en-US" sz="2400">
                <a:solidFill>
                  <a:schemeClr val="bg1">
                    <a:lumMod val="75000"/>
                  </a:schemeClr>
                </a:solidFill>
                <a:latin typeface="Arial"/>
                <a:ea typeface="+mn-lt"/>
                <a:cs typeface="+mn-lt"/>
              </a:rPr>
              <a:t>Lecture: Dr. </a:t>
            </a:r>
            <a:r>
              <a:rPr lang="en-US" sz="2400" err="1">
                <a:solidFill>
                  <a:schemeClr val="bg1">
                    <a:lumMod val="75000"/>
                  </a:schemeClr>
                </a:solidFill>
                <a:latin typeface="Arial"/>
                <a:ea typeface="+mn-lt"/>
                <a:cs typeface="+mn-lt"/>
              </a:rPr>
              <a:t>Olu</a:t>
            </a:r>
            <a:r>
              <a:rPr lang="en-US" sz="2400">
                <a:solidFill>
                  <a:schemeClr val="bg1">
                    <a:lumMod val="75000"/>
                  </a:schemeClr>
                </a:solidFill>
                <a:latin typeface="Arial"/>
                <a:ea typeface="+mn-lt"/>
                <a:cs typeface="+mn-lt"/>
              </a:rPr>
              <a:t> </a:t>
            </a:r>
            <a:r>
              <a:rPr lang="en-US" sz="2400" err="1">
                <a:solidFill>
                  <a:schemeClr val="bg1">
                    <a:lumMod val="75000"/>
                  </a:schemeClr>
                </a:solidFill>
                <a:latin typeface="Arial"/>
                <a:ea typeface="+mn-lt"/>
                <a:cs typeface="+mn-lt"/>
              </a:rPr>
              <a:t>Adegbite</a:t>
            </a:r>
            <a:endParaRPr lang="en-US" err="1">
              <a:solidFill>
                <a:schemeClr val="bg1">
                  <a:lumMod val="75000"/>
                </a:schemeClr>
              </a:solidFill>
              <a:latin typeface="Arial"/>
              <a:cs typeface="Arial"/>
            </a:endParaRPr>
          </a:p>
        </p:txBody>
      </p:sp>
      <p:pic>
        <p:nvPicPr>
          <p:cNvPr id="3" name="Evan King - Guardians (Extended Version)  worlds most epic heroic orchestral music">
            <a:hlinkClick r:id="" action="ppaction://media"/>
            <a:extLst>
              <a:ext uri="{FF2B5EF4-FFF2-40B4-BE49-F238E27FC236}">
                <a16:creationId xmlns:a16="http://schemas.microsoft.com/office/drawing/2014/main" id="{69BBBDB9-596B-42C0-941A-F8F71A09BCA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914625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369FF-C6A0-4D9B-B180-816204595CB8}"/>
              </a:ext>
            </a:extLst>
          </p:cNvPr>
          <p:cNvSpPr>
            <a:spLocks noGrp="1"/>
          </p:cNvSpPr>
          <p:nvPr>
            <p:ph type="title"/>
          </p:nvPr>
        </p:nvSpPr>
        <p:spPr>
          <a:xfrm>
            <a:off x="5279367" y="484632"/>
            <a:ext cx="6421019" cy="1134892"/>
          </a:xfrm>
          <a:ln>
            <a:noFill/>
          </a:ln>
        </p:spPr>
        <p:txBody>
          <a:bodyPr vert="horz" lIns="91440" tIns="45720" rIns="91440" bIns="45720" rtlCol="0" anchor="ctr">
            <a:normAutofit/>
          </a:bodyPr>
          <a:lstStyle/>
          <a:p>
            <a:r>
              <a:rPr lang="en-US" sz="4000">
                <a:solidFill>
                  <a:srgbClr val="FF0000"/>
                </a:solidFill>
                <a:latin typeface="Arial"/>
                <a:cs typeface="Calibri Light"/>
              </a:rPr>
              <a:t>The Organization</a:t>
            </a:r>
            <a:endParaRPr lang="en-US" sz="4000" kern="1200">
              <a:solidFill>
                <a:srgbClr val="FF0000"/>
              </a:solidFill>
              <a:latin typeface="Arial"/>
              <a:cs typeface="Arial"/>
            </a:endParaRPr>
          </a:p>
        </p:txBody>
      </p:sp>
      <p:pic>
        <p:nvPicPr>
          <p:cNvPr id="15" name="Picture 15" descr="A picture containing tree, building, table&#10;&#10;Description generated with very high confidence">
            <a:extLst>
              <a:ext uri="{FF2B5EF4-FFF2-40B4-BE49-F238E27FC236}">
                <a16:creationId xmlns:a16="http://schemas.microsoft.com/office/drawing/2014/main" id="{128DD0A1-DDDC-4404-964A-54781CD08D1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0493" r="19092" b="1"/>
          <a:stretch/>
        </p:blipFill>
        <p:spPr>
          <a:xfrm>
            <a:off x="20" y="10"/>
            <a:ext cx="2917436" cy="3407764"/>
          </a:xfrm>
          <a:prstGeom prst="rect">
            <a:avLst/>
          </a:prstGeom>
        </p:spPr>
      </p:pic>
      <p:pic>
        <p:nvPicPr>
          <p:cNvPr id="5" name="Picture 5" descr="A long bridge over a body of water with a city in the background&#10;&#10;Description generated with high confidence">
            <a:extLst>
              <a:ext uri="{FF2B5EF4-FFF2-40B4-BE49-F238E27FC236}">
                <a16:creationId xmlns:a16="http://schemas.microsoft.com/office/drawing/2014/main" id="{06392490-36A3-4410-BFA8-4307F5BE045B}"/>
              </a:ext>
            </a:extLst>
          </p:cNvPr>
          <p:cNvPicPr>
            <a:picLocks noGrp="1" noChangeAspect="1"/>
          </p:cNvPicPr>
          <p:nvPr>
            <p:ph type="pic" idx="1"/>
          </p:nvPr>
        </p:nvPicPr>
        <p:blipFill rotWithShape="1">
          <a:blip r:embed="rId4">
            <a:extLst>
              <a:ext uri="{837473B0-CC2E-450A-ABE3-18F120FF3D39}">
                <a1611:picAttrSrcUrl xmlns:a1611="http://schemas.microsoft.com/office/drawing/2016/11/main" r:id="rId3"/>
              </a:ext>
            </a:extLst>
          </a:blip>
          <a:srcRect l="21427" r="21426" b="-2"/>
          <a:stretch/>
        </p:blipFill>
        <p:spPr>
          <a:xfrm>
            <a:off x="4028" y="3332892"/>
            <a:ext cx="2917457" cy="3407774"/>
          </a:xfrm>
          <a:prstGeom prst="rect">
            <a:avLst/>
          </a:prstGeom>
        </p:spPr>
      </p:pic>
      <p:sp>
        <p:nvSpPr>
          <p:cNvPr id="4" name="Text Placeholder 3">
            <a:extLst>
              <a:ext uri="{FF2B5EF4-FFF2-40B4-BE49-F238E27FC236}">
                <a16:creationId xmlns:a16="http://schemas.microsoft.com/office/drawing/2014/main" id="{A659AC43-D2E4-4208-8B0C-F656946AB677}"/>
              </a:ext>
            </a:extLst>
          </p:cNvPr>
          <p:cNvSpPr>
            <a:spLocks noGrp="1"/>
          </p:cNvSpPr>
          <p:nvPr>
            <p:ph type="body" sz="half" idx="2"/>
          </p:nvPr>
        </p:nvSpPr>
        <p:spPr>
          <a:xfrm>
            <a:off x="4114800" y="1697456"/>
            <a:ext cx="7404756" cy="4474744"/>
          </a:xfrm>
        </p:spPr>
        <p:txBody>
          <a:bodyPr vert="horz" lIns="91440" tIns="45720" rIns="91440" bIns="45720" rtlCol="0" anchor="t">
            <a:noAutofit/>
          </a:bodyPr>
          <a:lstStyle/>
          <a:p>
            <a:pPr marL="342900" indent="-342900">
              <a:buChar char="•"/>
            </a:pPr>
            <a:r>
              <a:rPr lang="en-US" sz="2400">
                <a:latin typeface="Arial"/>
                <a:cs typeface="Calibri"/>
              </a:rPr>
              <a:t>Five star hotel</a:t>
            </a:r>
            <a:endParaRPr lang="en-US">
              <a:cs typeface="Calibri" panose="020F0502020204030204"/>
            </a:endParaRPr>
          </a:p>
          <a:p>
            <a:pPr marL="342900" indent="-342900">
              <a:buChar char="•"/>
            </a:pPr>
            <a:r>
              <a:rPr lang="en-US" sz="2400">
                <a:latin typeface="Arial"/>
                <a:cs typeface="Calibri"/>
              </a:rPr>
              <a:t>Impressive sky door on the 45th floor</a:t>
            </a:r>
          </a:p>
          <a:p>
            <a:pPr marL="342900" indent="-342900">
              <a:buChar char="•"/>
            </a:pPr>
            <a:r>
              <a:rPr lang="en-US" sz="2400">
                <a:latin typeface="Arial"/>
                <a:cs typeface="Calibri"/>
              </a:rPr>
              <a:t>Three shocking bistros, loosen up and bar, Bistro</a:t>
            </a:r>
          </a:p>
          <a:p>
            <a:pPr marL="342900" indent="-342900">
              <a:buChar char="•"/>
            </a:pPr>
            <a:r>
              <a:rPr lang="en-US" sz="2400">
                <a:latin typeface="Arial"/>
                <a:cs typeface="Calibri"/>
              </a:rPr>
              <a:t>21.528-square-foot/2000-square-meter Spa and Fitness on the 46th floor</a:t>
            </a:r>
          </a:p>
          <a:p>
            <a:pPr marL="342900" indent="-342900">
              <a:buChar char="•"/>
            </a:pPr>
            <a:r>
              <a:rPr lang="en-US" sz="2400">
                <a:latin typeface="Arial"/>
                <a:cs typeface="Calibri"/>
              </a:rPr>
              <a:t>Forefront occasion work environments, including a dazzling Wedding Chapel</a:t>
            </a:r>
          </a:p>
          <a:p>
            <a:pPr marL="342900" indent="-342900">
              <a:buChar char="•"/>
            </a:pPr>
            <a:r>
              <a:rPr lang="en-US" sz="2400">
                <a:latin typeface="Arial"/>
                <a:cs typeface="Calibri"/>
              </a:rPr>
              <a:t>360-degreev all encompassing vistas of Tokyo Tower and MT. Fuji</a:t>
            </a:r>
          </a:p>
          <a:p>
            <a:pPr indent="-228600">
              <a:buFont typeface="Arial" panose="020B0604020202020204" pitchFamily="34" charset="0"/>
              <a:buChar char="•"/>
            </a:pPr>
            <a:endParaRPr lang="en-US" sz="2400">
              <a:latin typeface="Arial"/>
              <a:cs typeface="Calibri"/>
            </a:endParaRPr>
          </a:p>
          <a:p>
            <a:pPr indent="-228600">
              <a:buFont typeface="Arial" panose="020B0604020202020204" pitchFamily="34" charset="0"/>
              <a:buChar char="•"/>
            </a:pPr>
            <a:endParaRPr lang="en-US" sz="2000">
              <a:cs typeface="Calibri"/>
            </a:endParaRPr>
          </a:p>
        </p:txBody>
      </p:sp>
    </p:spTree>
    <p:extLst>
      <p:ext uri="{BB962C8B-B14F-4D97-AF65-F5344CB8AC3E}">
        <p14:creationId xmlns:p14="http://schemas.microsoft.com/office/powerpoint/2010/main" val="29679077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B4C81-5E4B-4553-AA56-235E1659C721}"/>
              </a:ext>
            </a:extLst>
          </p:cNvPr>
          <p:cNvSpPr>
            <a:spLocks noGrp="1"/>
          </p:cNvSpPr>
          <p:nvPr>
            <p:ph type="title"/>
          </p:nvPr>
        </p:nvSpPr>
        <p:spPr>
          <a:xfrm>
            <a:off x="1735627" y="174214"/>
            <a:ext cx="4071808" cy="1469337"/>
          </a:xfrm>
        </p:spPr>
        <p:txBody>
          <a:bodyPr vert="horz" lIns="91440" tIns="45720" rIns="91440" bIns="45720" rtlCol="0" anchor="ctr">
            <a:normAutofit/>
          </a:bodyPr>
          <a:lstStyle/>
          <a:p>
            <a:r>
              <a:rPr lang="en-US" sz="4400">
                <a:solidFill>
                  <a:srgbClr val="FF0000"/>
                </a:solidFill>
                <a:latin typeface="Arial"/>
                <a:cs typeface="Arial"/>
              </a:rPr>
              <a:t>Where ?</a:t>
            </a:r>
          </a:p>
        </p:txBody>
      </p:sp>
      <p:sp>
        <p:nvSpPr>
          <p:cNvPr id="4" name="Text Placeholder 3">
            <a:extLst>
              <a:ext uri="{FF2B5EF4-FFF2-40B4-BE49-F238E27FC236}">
                <a16:creationId xmlns:a16="http://schemas.microsoft.com/office/drawing/2014/main" id="{CBBD0D55-3C5C-4241-9EE4-B5CB74EEF5F2}"/>
              </a:ext>
            </a:extLst>
          </p:cNvPr>
          <p:cNvSpPr>
            <a:spLocks noGrp="1"/>
          </p:cNvSpPr>
          <p:nvPr>
            <p:ph type="body" sz="half" idx="2"/>
          </p:nvPr>
        </p:nvSpPr>
        <p:spPr>
          <a:xfrm>
            <a:off x="805543" y="1635530"/>
            <a:ext cx="5006336" cy="4906966"/>
          </a:xfrm>
        </p:spPr>
        <p:txBody>
          <a:bodyPr vert="horz" lIns="91440" tIns="45720" rIns="91440" bIns="45720" rtlCol="0" anchor="t">
            <a:normAutofit fontScale="92500" lnSpcReduction="20000"/>
          </a:bodyPr>
          <a:lstStyle/>
          <a:p>
            <a:pPr marL="457200" indent="-457200">
              <a:buChar char="•"/>
            </a:pPr>
            <a:r>
              <a:rPr lang="en-US" sz="2800">
                <a:latin typeface="Arial"/>
                <a:cs typeface="Arial"/>
              </a:rPr>
              <a:t>Situated in downtown Tokyo in the core of in vogue Roppongi.</a:t>
            </a:r>
            <a:endParaRPr lang="en-US">
              <a:cs typeface="Calibri" panose="020F0502020204030204"/>
            </a:endParaRPr>
          </a:p>
          <a:p>
            <a:pPr marL="457200" indent="-457200">
              <a:buChar char="•"/>
            </a:pPr>
            <a:r>
              <a:rPr lang="en-US" sz="2800">
                <a:latin typeface="Arial"/>
                <a:cs typeface="Arial"/>
              </a:rPr>
              <a:t>Exceptional perspectives from Tokyo's  most astounding high rise</a:t>
            </a:r>
          </a:p>
          <a:p>
            <a:pPr marL="457200" indent="-457200">
              <a:buChar char="•"/>
            </a:pPr>
            <a:r>
              <a:rPr lang="en-US" sz="2800">
                <a:latin typeface="Arial"/>
                <a:cs typeface="Arial"/>
              </a:rPr>
              <a:t>Home to a stand out amongst Tokyo's best spas kept running by ESPA</a:t>
            </a:r>
          </a:p>
          <a:p>
            <a:pPr marL="457200" indent="-457200">
              <a:buChar char="•"/>
            </a:pPr>
            <a:r>
              <a:rPr lang="en-US" sz="2800">
                <a:latin typeface="Arial"/>
                <a:cs typeface="Arial"/>
              </a:rPr>
              <a:t>Situated on the banks of the Kanagawa River</a:t>
            </a:r>
          </a:p>
          <a:p>
            <a:pPr marL="457200" indent="-457200">
              <a:buChar char="•"/>
            </a:pPr>
            <a:r>
              <a:rPr lang="en-US" sz="2800">
                <a:latin typeface="Arial"/>
                <a:cs typeface="Arial"/>
              </a:rPr>
              <a:t>Amusement alternatives in the area: GION and Kawarimi  neighborhoods</a:t>
            </a:r>
            <a:r>
              <a:rPr lang="en-US" sz="1500"/>
              <a:t>                                </a:t>
            </a:r>
            <a:endParaRPr lang="en-US" sz="1500">
              <a:cs typeface="Calibri"/>
            </a:endParaRPr>
          </a:p>
        </p:txBody>
      </p:sp>
      <p:sp>
        <p:nvSpPr>
          <p:cNvPr id="10" name="Freeform: Shape 11">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lit up city at night&#10;&#10;Description generated with very high confidence">
            <a:extLst>
              <a:ext uri="{FF2B5EF4-FFF2-40B4-BE49-F238E27FC236}">
                <a16:creationId xmlns:a16="http://schemas.microsoft.com/office/drawing/2014/main" id="{1220A9E0-E618-43E6-B952-C39F145F26F2}"/>
              </a:ext>
            </a:extLst>
          </p:cNvPr>
          <p:cNvPicPr>
            <a:picLocks noGrp="1" noChangeAspect="1"/>
          </p:cNvPicPr>
          <p:nvPr>
            <p:ph idx="1"/>
          </p:nvPr>
        </p:nvPicPr>
        <p:blipFill rotWithShape="1">
          <a:blip r:embed="rId2"/>
          <a:srcRect t="389" r="1" b="1"/>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7" name="TextBox 6">
            <a:extLst>
              <a:ext uri="{FF2B5EF4-FFF2-40B4-BE49-F238E27FC236}">
                <a16:creationId xmlns:a16="http://schemas.microsoft.com/office/drawing/2014/main" id="{4643166E-4CC0-49A0-84ED-147A511F0AD7}"/>
              </a:ext>
            </a:extLst>
          </p:cNvPr>
          <p:cNvSpPr txBox="1"/>
          <p:nvPr/>
        </p:nvSpPr>
        <p:spPr>
          <a:xfrm>
            <a:off x="6134100" y="5861050"/>
            <a:ext cx="4270375" cy="317500"/>
          </a:xfrm>
          <a:prstGeom prst="rect">
            <a:avLst/>
          </a:prstGeom>
        </p:spPr>
        <p:txBody>
          <a:bodyPr anchor="t">
            <a:normAutofit fontScale="92500" lnSpcReduction="20000"/>
          </a:bodyPr>
          <a:lstStyle/>
          <a:p>
            <a:endParaRPr lang="en-US">
              <a:cs typeface="Calibri"/>
            </a:endParaRPr>
          </a:p>
        </p:txBody>
      </p:sp>
    </p:spTree>
    <p:extLst>
      <p:ext uri="{BB962C8B-B14F-4D97-AF65-F5344CB8AC3E}">
        <p14:creationId xmlns:p14="http://schemas.microsoft.com/office/powerpoint/2010/main" val="244067333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3F25A-12B6-44F3-B475-0E15E47D9D54}"/>
              </a:ext>
            </a:extLst>
          </p:cNvPr>
          <p:cNvSpPr>
            <a:spLocks noGrp="1"/>
          </p:cNvSpPr>
          <p:nvPr>
            <p:ph type="title"/>
          </p:nvPr>
        </p:nvSpPr>
        <p:spPr>
          <a:xfrm>
            <a:off x="2540758" y="361119"/>
            <a:ext cx="2289555" cy="1325563"/>
          </a:xfrm>
        </p:spPr>
        <p:txBody>
          <a:bodyPr vert="horz" lIns="91440" tIns="45720" rIns="91440" bIns="45720" rtlCol="0" anchor="ctr">
            <a:normAutofit/>
          </a:bodyPr>
          <a:lstStyle/>
          <a:p>
            <a:r>
              <a:rPr lang="en-US" sz="4400" kern="1200">
                <a:solidFill>
                  <a:srgbClr val="FF0000"/>
                </a:solidFill>
                <a:latin typeface="Arial"/>
                <a:cs typeface="Arial"/>
              </a:rPr>
              <a:t>History</a:t>
            </a:r>
          </a:p>
        </p:txBody>
      </p:sp>
      <p:sp>
        <p:nvSpPr>
          <p:cNvPr id="4" name="Text Placeholder 3">
            <a:extLst>
              <a:ext uri="{FF2B5EF4-FFF2-40B4-BE49-F238E27FC236}">
                <a16:creationId xmlns:a16="http://schemas.microsoft.com/office/drawing/2014/main" id="{299E2333-F842-4AAD-9B2F-E162047A9B43}"/>
              </a:ext>
            </a:extLst>
          </p:cNvPr>
          <p:cNvSpPr>
            <a:spLocks noGrp="1"/>
          </p:cNvSpPr>
          <p:nvPr>
            <p:ph type="body" sz="half" idx="2"/>
          </p:nvPr>
        </p:nvSpPr>
        <p:spPr>
          <a:xfrm>
            <a:off x="805542" y="1808058"/>
            <a:ext cx="6382657" cy="4245608"/>
          </a:xfrm>
        </p:spPr>
        <p:txBody>
          <a:bodyPr vert="horz" lIns="91440" tIns="45720" rIns="91440" bIns="45720" rtlCol="0" anchor="t">
            <a:normAutofit/>
          </a:bodyPr>
          <a:lstStyle/>
          <a:p>
            <a:pPr indent="-228600">
              <a:buFont typeface="Arial" panose="020B0604020202020204" pitchFamily="34" charset="0"/>
              <a:buChar char="•"/>
            </a:pPr>
            <a:r>
              <a:rPr lang="en-US" sz="2400">
                <a:latin typeface="Arial"/>
                <a:cs typeface="Arial"/>
              </a:rPr>
              <a:t>The Ritz –Carlton Investing Company was set up by Albert Keller in the mid –1900</a:t>
            </a:r>
          </a:p>
          <a:p>
            <a:pPr indent="-228600">
              <a:buFont typeface="Arial" panose="020B0604020202020204" pitchFamily="34" charset="0"/>
              <a:buChar char="•"/>
            </a:pPr>
            <a:r>
              <a:rPr lang="en-US" sz="2400">
                <a:latin typeface="Arial"/>
                <a:cs typeface="Arial"/>
              </a:rPr>
              <a:t>First location Boston USA</a:t>
            </a:r>
          </a:p>
          <a:p>
            <a:pPr indent="-228600">
              <a:buFont typeface="Arial" panose="020B0604020202020204" pitchFamily="34" charset="0"/>
              <a:buChar char="•"/>
            </a:pPr>
            <a:r>
              <a:rPr lang="en-US" sz="2400">
                <a:latin typeface="Arial"/>
                <a:cs typeface="Arial"/>
              </a:rPr>
              <a:t>The Inn embodies the best richness experience</a:t>
            </a:r>
          </a:p>
          <a:p>
            <a:pPr indent="-228600">
              <a:buFont typeface="Arial" panose="020B0604020202020204" pitchFamily="34" charset="0"/>
              <a:buChar char="•"/>
            </a:pPr>
            <a:r>
              <a:rPr lang="en-US" sz="2400">
                <a:latin typeface="Arial"/>
                <a:cs typeface="Arial"/>
              </a:rPr>
              <a:t>In 1927 The Ritz-Carlton ,Boston opened ,it had obtained permission to use the name from --The Carlton Investing Company of New York which was licensed by The Ritz Hotels Development Company LTD of London,  England</a:t>
            </a:r>
          </a:p>
        </p:txBody>
      </p:sp>
      <p:sp>
        <p:nvSpPr>
          <p:cNvPr id="22" name="Freeform: Shape 21">
            <a:extLst>
              <a:ext uri="{FF2B5EF4-FFF2-40B4-BE49-F238E27FC236}">
                <a16:creationId xmlns:a16="http://schemas.microsoft.com/office/drawing/2014/main" id="{2C6A2225-94AF-4BC4-98F4-77746E7B1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n old photo of a building&#10;&#10;Description generated with very high confidence">
            <a:extLst>
              <a:ext uri="{FF2B5EF4-FFF2-40B4-BE49-F238E27FC236}">
                <a16:creationId xmlns:a16="http://schemas.microsoft.com/office/drawing/2014/main" id="{82CC5767-E0CD-44BE-8149-01A8144170B1}"/>
              </a:ext>
            </a:extLst>
          </p:cNvPr>
          <p:cNvPicPr>
            <a:picLocks noGrp="1" noChangeAspect="1"/>
          </p:cNvPicPr>
          <p:nvPr>
            <p:ph type="pic" idx="1"/>
          </p:nvPr>
        </p:nvPicPr>
        <p:blipFill rotWithShape="1">
          <a:blip r:embed="rId2">
            <a:extLst>
              <a:ext uri="{837473B0-CC2E-450A-ABE3-18F120FF3D39}">
                <a1611:picAttrSrcUrl xmlns:a1611="http://schemas.microsoft.com/office/drawing/2016/11/main" r:id="rId3"/>
              </a:ext>
            </a:extLst>
          </a:blip>
          <a:srcRect l="482" r="8778" b="3"/>
          <a:stretch/>
        </p:blipFill>
        <p:spPr>
          <a:xfrm>
            <a:off x="7689829" y="10"/>
            <a:ext cx="4502173" cy="3448209"/>
          </a:xfrm>
          <a:custGeom>
            <a:avLst/>
            <a:gdLst>
              <a:gd name="connsiteX0" fmla="*/ 205627 w 4502173"/>
              <a:gd name="connsiteY0" fmla="*/ 0 h 3448219"/>
              <a:gd name="connsiteX1" fmla="*/ 4502173 w 4502173"/>
              <a:gd name="connsiteY1" fmla="*/ 0 h 3448219"/>
              <a:gd name="connsiteX2" fmla="*/ 4502173 w 4502173"/>
              <a:gd name="connsiteY2" fmla="*/ 2368934 h 3448219"/>
              <a:gd name="connsiteX3" fmla="*/ 4365663 w 4502173"/>
              <a:gd name="connsiteY3" fmla="*/ 2551486 h 3448219"/>
              <a:gd name="connsiteX4" fmla="*/ 2464181 w 4502173"/>
              <a:gd name="connsiteY4" fmla="*/ 3448219 h 3448219"/>
              <a:gd name="connsiteX5" fmla="*/ 0 w 4502173"/>
              <a:gd name="connsiteY5" fmla="*/ 984038 h 3448219"/>
              <a:gd name="connsiteX6" fmla="*/ 193648 w 4502173"/>
              <a:gd name="connsiteY6" fmla="*/ 24867 h 3448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p:spPr>
      </p:pic>
      <p:sp>
        <p:nvSpPr>
          <p:cNvPr id="24" name="Freeform: Shape 23">
            <a:extLst>
              <a:ext uri="{FF2B5EF4-FFF2-40B4-BE49-F238E27FC236}">
                <a16:creationId xmlns:a16="http://schemas.microsoft.com/office/drawing/2014/main" id="{648F5915-2CE1-4F74-88C5-D4366893D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9" descr="A black and white photo of a city&#10;&#10;Description generated with very high confidence">
            <a:extLst>
              <a:ext uri="{FF2B5EF4-FFF2-40B4-BE49-F238E27FC236}">
                <a16:creationId xmlns:a16="http://schemas.microsoft.com/office/drawing/2014/main" id="{2FC23842-66C6-44E0-818E-77B52332ECFF}"/>
              </a:ext>
            </a:extLst>
          </p:cNvPr>
          <p:cNvPicPr>
            <a:picLocks noChangeAspect="1"/>
          </p:cNvPicPr>
          <p:nvPr/>
        </p:nvPicPr>
        <p:blipFill rotWithShape="1">
          <a:blip r:embed="rId4">
            <a:extLst>
              <a:ext uri="{837473B0-CC2E-450A-ABE3-18F120FF3D39}">
                <a1611:picAttrSrcUrl xmlns:a1611="http://schemas.microsoft.com/office/drawing/2016/11/main" r:id="rId3"/>
              </a:ext>
            </a:extLst>
          </a:blip>
          <a:srcRect t="4600" r="1" b="1"/>
          <a:stretch/>
        </p:blipFill>
        <p:spPr>
          <a:xfrm>
            <a:off x="8768827" y="4082141"/>
            <a:ext cx="3423175" cy="2775859"/>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spTree>
    <p:extLst>
      <p:ext uri="{BB962C8B-B14F-4D97-AF65-F5344CB8AC3E}">
        <p14:creationId xmlns:p14="http://schemas.microsoft.com/office/powerpoint/2010/main" val="319049118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654295" y="478232"/>
            <a:ext cx="7034121"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descr="A group of people posing for a photo&#10;&#10;Description generated with very high confidence">
            <a:extLst>
              <a:ext uri="{FF2B5EF4-FFF2-40B4-BE49-F238E27FC236}">
                <a16:creationId xmlns:a16="http://schemas.microsoft.com/office/drawing/2014/main" id="{52D83E70-A29E-40B6-9DCE-39A52327B8B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385609" y="478232"/>
            <a:ext cx="1855284" cy="2789902"/>
          </a:xfrm>
          <a:prstGeom prst="rect">
            <a:avLst/>
          </a:prstGeom>
        </p:spPr>
      </p:pic>
      <p:cxnSp>
        <p:nvCxnSpPr>
          <p:cNvPr id="18" name="Straight Connector 17">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30098" y="2639023"/>
            <a:ext cx="4562441"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pic>
        <p:nvPicPr>
          <p:cNvPr id="5" name="Picture 5" descr="A close up of a logo&#10;&#10;Description generated with high confidence">
            <a:extLst>
              <a:ext uri="{FF2B5EF4-FFF2-40B4-BE49-F238E27FC236}">
                <a16:creationId xmlns:a16="http://schemas.microsoft.com/office/drawing/2014/main" id="{214AD705-BBB8-400D-93A5-278D4B74A57E}"/>
              </a:ext>
            </a:extLst>
          </p:cNvPr>
          <p:cNvPicPr>
            <a:picLocks noGrp="1" noChangeAspect="1"/>
          </p:cNvPicPr>
          <p:nvPr>
            <p:ph idx="1"/>
          </p:nvPr>
        </p:nvPicPr>
        <p:blipFill>
          <a:blip r:embed="rId4">
            <a:extLst>
              <a:ext uri="{837473B0-CC2E-450A-ABE3-18F120FF3D39}">
                <a1611:picAttrSrcUrl xmlns:a1611="http://schemas.microsoft.com/office/drawing/2016/11/main" r:id="rId3"/>
              </a:ext>
            </a:extLst>
          </a:blip>
          <a:stretch>
            <a:fillRect/>
          </a:stretch>
        </p:blipFill>
        <p:spPr>
          <a:xfrm>
            <a:off x="481886" y="3871773"/>
            <a:ext cx="3662730" cy="2225108"/>
          </a:xfrm>
          <a:prstGeom prst="rect">
            <a:avLst/>
          </a:prstGeom>
        </p:spPr>
      </p:pic>
      <p:sp>
        <p:nvSpPr>
          <p:cNvPr id="4" name="Text Placeholder 3">
            <a:extLst>
              <a:ext uri="{FF2B5EF4-FFF2-40B4-BE49-F238E27FC236}">
                <a16:creationId xmlns:a16="http://schemas.microsoft.com/office/drawing/2014/main" id="{DA31B03E-2452-4CF2-886F-1C6876B8C2AB}"/>
              </a:ext>
            </a:extLst>
          </p:cNvPr>
          <p:cNvSpPr>
            <a:spLocks noGrp="1"/>
          </p:cNvSpPr>
          <p:nvPr>
            <p:ph type="body" sz="half" idx="2"/>
          </p:nvPr>
        </p:nvSpPr>
        <p:spPr>
          <a:xfrm>
            <a:off x="4826824" y="524588"/>
            <a:ext cx="6750088" cy="5673794"/>
          </a:xfrm>
        </p:spPr>
        <p:txBody>
          <a:bodyPr vert="horz" lIns="91440" tIns="45720" rIns="91440" bIns="45720" rtlCol="0" anchor="t">
            <a:normAutofit fontScale="77500" lnSpcReduction="20000"/>
          </a:bodyPr>
          <a:lstStyle/>
          <a:p>
            <a:r>
              <a:rPr lang="en-GB" sz="3600">
                <a:solidFill>
                  <a:srgbClr val="FF0000"/>
                </a:solidFill>
                <a:latin typeface="Arial"/>
                <a:cs typeface="Arial"/>
              </a:rPr>
              <a:t>                    </a:t>
            </a:r>
            <a:r>
              <a:rPr lang="en-GB" sz="4400">
                <a:solidFill>
                  <a:srgbClr val="FF0000"/>
                </a:solidFill>
                <a:latin typeface="Arial"/>
                <a:cs typeface="Arial"/>
              </a:rPr>
              <a:t>Product</a:t>
            </a:r>
          </a:p>
          <a:p>
            <a:endParaRPr lang="en-GB" sz="3600" u="sng">
              <a:solidFill>
                <a:srgbClr val="FF0000"/>
              </a:solidFill>
              <a:latin typeface="Arial"/>
              <a:cs typeface="Arial"/>
            </a:endParaRPr>
          </a:p>
          <a:p>
            <a:r>
              <a:rPr lang="en-GB" sz="2800">
                <a:solidFill>
                  <a:srgbClr val="FF0000"/>
                </a:solidFill>
                <a:latin typeface="Arial"/>
                <a:cs typeface="Arial"/>
              </a:rPr>
              <a:t>&gt; </a:t>
            </a:r>
            <a:r>
              <a:rPr lang="en-GB" sz="2800">
                <a:solidFill>
                  <a:srgbClr val="FFFF00"/>
                </a:solidFill>
                <a:latin typeface="Arial"/>
                <a:cs typeface="Arial"/>
              </a:rPr>
              <a:t>HIGH LEVEL LUXURY HOTEL&amp;RESTAURANT</a:t>
            </a:r>
          </a:p>
          <a:p>
            <a:pPr indent="-228600">
              <a:buFont typeface="Arial" panose="020B0604020202020204" pitchFamily="34" charset="0"/>
              <a:buChar char="•"/>
            </a:pPr>
            <a:r>
              <a:rPr lang="en-GB" sz="2400">
                <a:solidFill>
                  <a:srgbClr val="FFFFFF"/>
                </a:solidFill>
              </a:rPr>
              <a:t>Luxury bath amenities; all Club rooms and suites have Asprey bath amenities</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TV in bathroom</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Laptop-compatible in-room safe</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TV with CD/DVD player</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Complimentary wired and wireless Internet in guest rooms</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Dual-line telephones with voice mail</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Fully stocked refreshment bar</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Twice-daily housekeeping attention with evening turndown service</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24-hour in-room dining</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Access to indoor pool and fitness studio</a:t>
            </a:r>
            <a:endParaRPr lang="en-GB" sz="2400">
              <a:solidFill>
                <a:srgbClr val="FFFFFF"/>
              </a:solidFill>
              <a:cs typeface="Calibri"/>
            </a:endParaRPr>
          </a:p>
          <a:p>
            <a:pPr indent="-228600">
              <a:buFont typeface="Arial" panose="020B0604020202020204" pitchFamily="34" charset="0"/>
              <a:buChar char="•"/>
            </a:pPr>
            <a:r>
              <a:rPr lang="en-GB" sz="2400">
                <a:solidFill>
                  <a:srgbClr val="FFFFFF"/>
                </a:solidFill>
              </a:rPr>
              <a:t>Daily morning newspaper</a:t>
            </a:r>
            <a:endParaRPr lang="en-GB" sz="2400">
              <a:solidFill>
                <a:srgbClr val="FFFFFF"/>
              </a:solidFill>
              <a:cs typeface="Calibri"/>
            </a:endParaRPr>
          </a:p>
          <a:p>
            <a:endParaRPr lang="en-GB" sz="2800">
              <a:solidFill>
                <a:srgbClr val="FF0000"/>
              </a:solidFill>
              <a:latin typeface="Arial" panose="020B0604020202020204" pitchFamily="34" charset="0"/>
              <a:cs typeface="Arial" panose="020B0604020202020204" pitchFamily="34" charset="0"/>
            </a:endParaRPr>
          </a:p>
          <a:p>
            <a:pPr indent="-228600">
              <a:buFont typeface="Arial" panose="020B0604020202020204" pitchFamily="34" charset="0"/>
              <a:buChar char="•"/>
            </a:pPr>
            <a:endParaRPr lang="en-GB" sz="2800">
              <a:solidFill>
                <a:srgbClr val="FF0000"/>
              </a:solidFill>
              <a:latin typeface="Arial" panose="020B0604020202020204" pitchFamily="34" charset="0"/>
              <a:cs typeface="Arial" panose="020B0604020202020204" pitchFamily="34" charset="0"/>
            </a:endParaRPr>
          </a:p>
          <a:p>
            <a:pPr indent="-228600">
              <a:buFont typeface="Arial" panose="020B0604020202020204" pitchFamily="34" charset="0"/>
              <a:buChar char="•"/>
            </a:pPr>
            <a:endParaRPr lang="en-US" sz="2400">
              <a:solidFill>
                <a:srgbClr val="FFFFFF"/>
              </a:solidFill>
            </a:endParaRPr>
          </a:p>
        </p:txBody>
      </p:sp>
    </p:spTree>
    <p:extLst>
      <p:ext uri="{BB962C8B-B14F-4D97-AF65-F5344CB8AC3E}">
        <p14:creationId xmlns:p14="http://schemas.microsoft.com/office/powerpoint/2010/main" val="109042413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E6E1F-2205-4E04-A11A-E9CBE93B1EC6}"/>
              </a:ext>
            </a:extLst>
          </p:cNvPr>
          <p:cNvSpPr>
            <a:spLocks noGrp="1"/>
          </p:cNvSpPr>
          <p:nvPr>
            <p:ph type="title"/>
          </p:nvPr>
        </p:nvSpPr>
        <p:spPr>
          <a:xfrm>
            <a:off x="2472905" y="1"/>
            <a:ext cx="3618009" cy="1364104"/>
          </a:xfrm>
        </p:spPr>
        <p:txBody>
          <a:bodyPr vert="horz" lIns="91440" tIns="45720" rIns="91440" bIns="45720" rtlCol="0" anchor="ctr">
            <a:normAutofit/>
          </a:bodyPr>
          <a:lstStyle/>
          <a:p>
            <a:r>
              <a:rPr lang="en-US" sz="4400">
                <a:solidFill>
                  <a:srgbClr val="FF0000"/>
                </a:solidFill>
                <a:latin typeface="Arial"/>
                <a:cs typeface="Arial"/>
              </a:rPr>
              <a:t>Services</a:t>
            </a:r>
          </a:p>
        </p:txBody>
      </p:sp>
      <p:sp>
        <p:nvSpPr>
          <p:cNvPr id="4" name="Text Placeholder 3">
            <a:extLst>
              <a:ext uri="{FF2B5EF4-FFF2-40B4-BE49-F238E27FC236}">
                <a16:creationId xmlns:a16="http://schemas.microsoft.com/office/drawing/2014/main" id="{B748D195-0C52-462F-BE94-FC1D4BE4F086}"/>
              </a:ext>
            </a:extLst>
          </p:cNvPr>
          <p:cNvSpPr>
            <a:spLocks noGrp="1"/>
          </p:cNvSpPr>
          <p:nvPr>
            <p:ph type="body" sz="half" idx="2"/>
          </p:nvPr>
        </p:nvSpPr>
        <p:spPr>
          <a:xfrm>
            <a:off x="1380226" y="2157027"/>
            <a:ext cx="4710694" cy="3493275"/>
          </a:xfrm>
        </p:spPr>
        <p:txBody>
          <a:bodyPr vert="horz" lIns="91440" tIns="45720" rIns="91440" bIns="45720" rtlCol="0" anchor="t">
            <a:normAutofit/>
          </a:bodyPr>
          <a:lstStyle/>
          <a:p>
            <a:pPr marL="342900" indent="-342900">
              <a:buChar char="•"/>
            </a:pPr>
            <a:r>
              <a:rPr lang="en-US" sz="2400">
                <a:latin typeface="Arial"/>
                <a:ea typeface="+mn-lt"/>
                <a:cs typeface="+mn-lt"/>
              </a:rPr>
              <a:t>Room service</a:t>
            </a:r>
            <a:endParaRPr lang="en-US" sz="2400">
              <a:latin typeface="Arial"/>
              <a:cs typeface="Arial"/>
            </a:endParaRPr>
          </a:p>
          <a:p>
            <a:pPr marL="342900" indent="-342900">
              <a:buChar char="•"/>
            </a:pPr>
            <a:r>
              <a:rPr lang="en-US" sz="2400">
                <a:latin typeface="Arial"/>
                <a:ea typeface="+mn-lt"/>
                <a:cs typeface="+mn-lt"/>
              </a:rPr>
              <a:t>Spa</a:t>
            </a:r>
            <a:endParaRPr lang="en-US" sz="2400">
              <a:latin typeface="Arial"/>
              <a:cs typeface="Calibri" panose="020F0502020204030204"/>
            </a:endParaRPr>
          </a:p>
          <a:p>
            <a:pPr marL="342900" indent="-342900">
              <a:buChar char="•"/>
            </a:pPr>
            <a:r>
              <a:rPr lang="en-US" sz="2400">
                <a:latin typeface="Arial"/>
                <a:ea typeface="+mn-lt"/>
                <a:cs typeface="+mn-lt"/>
              </a:rPr>
              <a:t>Bar/ Lounge</a:t>
            </a:r>
            <a:endParaRPr lang="en-US" sz="2400">
              <a:latin typeface="Arial"/>
              <a:cs typeface="Calibri" panose="020F0502020204030204"/>
            </a:endParaRPr>
          </a:p>
          <a:p>
            <a:pPr marL="342900" indent="-342900">
              <a:buChar char="•"/>
            </a:pPr>
            <a:r>
              <a:rPr lang="en-US" sz="2400">
                <a:latin typeface="Arial"/>
                <a:ea typeface="+mn-lt"/>
                <a:cs typeface="+mn-lt"/>
              </a:rPr>
              <a:t>Pool &amp; Fitness Centre</a:t>
            </a:r>
            <a:endParaRPr lang="en-US" sz="2400">
              <a:latin typeface="Arial"/>
              <a:cs typeface="Calibri" panose="020F0502020204030204"/>
            </a:endParaRPr>
          </a:p>
          <a:p>
            <a:pPr marL="342900" indent="-342900">
              <a:buChar char="•"/>
            </a:pPr>
            <a:r>
              <a:rPr lang="en-US" sz="2400">
                <a:latin typeface="Arial"/>
                <a:ea typeface="+mn-lt"/>
                <a:cs typeface="+mn-lt"/>
              </a:rPr>
              <a:t>Free Parking</a:t>
            </a:r>
            <a:endParaRPr lang="en-US" sz="2400">
              <a:latin typeface="Arial"/>
              <a:cs typeface="Calibri" panose="020F0502020204030204"/>
            </a:endParaRPr>
          </a:p>
          <a:p>
            <a:pPr marL="342900" indent="-342900">
              <a:buChar char="•"/>
            </a:pPr>
            <a:r>
              <a:rPr lang="en-US" sz="2400">
                <a:latin typeface="Arial"/>
                <a:ea typeface="+mn-lt"/>
                <a:cs typeface="+mn-lt"/>
              </a:rPr>
              <a:t>High Speed Internet</a:t>
            </a:r>
            <a:endParaRPr lang="en-US" sz="2400">
              <a:latin typeface="Arial"/>
              <a:cs typeface="Calibri" panose="020F0502020204030204"/>
            </a:endParaRPr>
          </a:p>
          <a:p>
            <a:pPr marL="342900" indent="-342900">
              <a:buChar char="•"/>
            </a:pPr>
            <a:r>
              <a:rPr lang="en-US" sz="2400">
                <a:latin typeface="Arial"/>
                <a:ea typeface="+mn-lt"/>
                <a:cs typeface="+mn-lt"/>
              </a:rPr>
              <a:t>Event Facilities</a:t>
            </a:r>
            <a:endParaRPr lang="en-US" sz="2400">
              <a:latin typeface="Arial"/>
              <a:cs typeface="Calibri" panose="020F0502020204030204"/>
            </a:endParaRPr>
          </a:p>
          <a:p>
            <a:pPr indent="-228600">
              <a:buFont typeface="Arial" panose="020B0604020202020204" pitchFamily="34" charset="0"/>
              <a:buChar char="•"/>
            </a:pPr>
            <a:endParaRPr lang="en-US" sz="2000">
              <a:latin typeface="Arial"/>
              <a:cs typeface="Arial"/>
            </a:endParaRPr>
          </a:p>
        </p:txBody>
      </p:sp>
      <p:sp>
        <p:nvSpPr>
          <p:cNvPr id="19" name="Freeform: Shape 16">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5" descr="A person standing in a room&#10;&#10;Description automatically generated">
            <a:extLst>
              <a:ext uri="{FF2B5EF4-FFF2-40B4-BE49-F238E27FC236}">
                <a16:creationId xmlns:a16="http://schemas.microsoft.com/office/drawing/2014/main" id="{6138210D-B994-430D-84F4-CAC9D1DBA2D0}"/>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1795" r="15790" b="-1"/>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77477248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FEBE9-4F26-4613-B6C0-BF1DCB015174}"/>
              </a:ext>
            </a:extLst>
          </p:cNvPr>
          <p:cNvSpPr>
            <a:spLocks noGrp="1"/>
          </p:cNvSpPr>
          <p:nvPr>
            <p:ph type="title"/>
          </p:nvPr>
        </p:nvSpPr>
        <p:spPr>
          <a:xfrm>
            <a:off x="801098" y="460076"/>
            <a:ext cx="5712824" cy="793776"/>
          </a:xfrm>
        </p:spPr>
        <p:txBody>
          <a:bodyPr vert="horz" lIns="91440" tIns="45720" rIns="91440" bIns="45720" rtlCol="0" anchor="ctr">
            <a:noAutofit/>
          </a:bodyPr>
          <a:lstStyle/>
          <a:p>
            <a:r>
              <a:rPr lang="en-US" sz="3600" kern="1200">
                <a:solidFill>
                  <a:srgbClr val="FF0000"/>
                </a:solidFill>
                <a:latin typeface="Arial"/>
                <a:cs typeface="Arial"/>
              </a:rPr>
              <a:t>Unique Selling Point (USP)</a:t>
            </a:r>
          </a:p>
        </p:txBody>
      </p:sp>
      <p:sp>
        <p:nvSpPr>
          <p:cNvPr id="4" name="Text Placeholder 3">
            <a:extLst>
              <a:ext uri="{FF2B5EF4-FFF2-40B4-BE49-F238E27FC236}">
                <a16:creationId xmlns:a16="http://schemas.microsoft.com/office/drawing/2014/main" id="{53251ECC-203D-4926-B2A0-0157D2EEFCCE}"/>
              </a:ext>
            </a:extLst>
          </p:cNvPr>
          <p:cNvSpPr>
            <a:spLocks noGrp="1"/>
          </p:cNvSpPr>
          <p:nvPr>
            <p:ph type="body" sz="half" idx="2"/>
          </p:nvPr>
        </p:nvSpPr>
        <p:spPr>
          <a:xfrm>
            <a:off x="301925" y="2073359"/>
            <a:ext cx="5315931" cy="4223922"/>
          </a:xfrm>
        </p:spPr>
        <p:txBody>
          <a:bodyPr vert="horz" lIns="91440" tIns="45720" rIns="91440" bIns="45720" rtlCol="0" anchor="t">
            <a:normAutofit/>
          </a:bodyPr>
          <a:lstStyle/>
          <a:p>
            <a:pPr indent="-228600">
              <a:buClr>
                <a:srgbClr val="2B3A51"/>
              </a:buClr>
              <a:buFont typeface="Arial" panose="020B0604020202020204" pitchFamily="34" charset="0"/>
              <a:buChar char="•"/>
            </a:pPr>
            <a:r>
              <a:rPr lang="en-GB" sz="2400">
                <a:latin typeface="Arial" panose="020B0604020202020204" pitchFamily="34" charset="0"/>
                <a:cs typeface="Arial" panose="020B0604020202020204" pitchFamily="34" charset="0"/>
              </a:rPr>
              <a:t>The Ritz Carlton  system is known for having the most perfectly awesome specialists in the neighbourliness business and this is a consequence of their lifestyle. Where a couple of hotels will talk about their workplaces, their bistro or how pleasing their beds are, Ritz-Carlton base on their staff and customers in one smart joined USP and mission statement</a:t>
            </a:r>
            <a:endParaRPr lang="en-US" sz="2400">
              <a:latin typeface="Arial" panose="020B0604020202020204" pitchFamily="34" charset="0"/>
              <a:cs typeface="Arial" panose="020B0604020202020204" pitchFamily="34" charset="0"/>
            </a:endParaRPr>
          </a:p>
        </p:txBody>
      </p:sp>
      <p:sp>
        <p:nvSpPr>
          <p:cNvPr id="39" name="Oval 38">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close up of a street in front of a building&#10;&#10;Description generated with very high confidence">
            <a:extLst>
              <a:ext uri="{FF2B5EF4-FFF2-40B4-BE49-F238E27FC236}">
                <a16:creationId xmlns:a16="http://schemas.microsoft.com/office/drawing/2014/main" id="{E01057C9-4E33-430F-B0F2-5552CF0E26A6}"/>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t="23191" r="-2" b="9057"/>
          <a:stretch/>
        </p:blipFill>
        <p:spPr>
          <a:xfrm>
            <a:off x="5969353" y="2815228"/>
            <a:ext cx="2788920" cy="2788920"/>
          </a:xfrm>
          <a:custGeom>
            <a:avLst/>
            <a:gdLst>
              <a:gd name="connsiteX0" fmla="*/ 1440180 w 2880360"/>
              <a:gd name="connsiteY0" fmla="*/ 0 h 2880360"/>
              <a:gd name="connsiteX1" fmla="*/ 2880360 w 2880360"/>
              <a:gd name="connsiteY1" fmla="*/ 1440180 h 2880360"/>
              <a:gd name="connsiteX2" fmla="*/ 1440180 w 2880360"/>
              <a:gd name="connsiteY2" fmla="*/ 2880360 h 2880360"/>
              <a:gd name="connsiteX3" fmla="*/ 0 w 2880360"/>
              <a:gd name="connsiteY3" fmla="*/ 1440180 h 2880360"/>
              <a:gd name="connsiteX4" fmla="*/ 1440180 w 2880360"/>
              <a:gd name="connsiteY4" fmla="*/ 0 h 2880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9" name="Picture 9" descr="A bathroom with a large mirror&#10;&#10;Description generated with very high confidence">
            <a:extLst>
              <a:ext uri="{FF2B5EF4-FFF2-40B4-BE49-F238E27FC236}">
                <a16:creationId xmlns:a16="http://schemas.microsoft.com/office/drawing/2014/main" id="{1669819B-1728-456B-962C-FABEF6F44E1E}"/>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222" r="22539" b="1"/>
          <a:stretch/>
        </p:blipFill>
        <p:spPr>
          <a:xfrm>
            <a:off x="8160603" y="2"/>
            <a:ext cx="4034316" cy="3486455"/>
          </a:xfrm>
          <a:custGeom>
            <a:avLst/>
            <a:gdLst>
              <a:gd name="connsiteX0" fmla="*/ 280681 w 4034316"/>
              <a:gd name="connsiteY0" fmla="*/ 0 h 3486455"/>
              <a:gd name="connsiteX1" fmla="*/ 4034316 w 4034316"/>
              <a:gd name="connsiteY1" fmla="*/ 0 h 3486455"/>
              <a:gd name="connsiteX2" fmla="*/ 4034316 w 4034316"/>
              <a:gd name="connsiteY2" fmla="*/ 2800630 h 3486455"/>
              <a:gd name="connsiteX3" fmla="*/ 3874752 w 4034316"/>
              <a:gd name="connsiteY3" fmla="*/ 2945652 h 3486455"/>
              <a:gd name="connsiteX4" fmla="*/ 2368296 w 4034316"/>
              <a:gd name="connsiteY4" fmla="*/ 3486455 h 3486455"/>
              <a:gd name="connsiteX5" fmla="*/ 0 w 4034316"/>
              <a:gd name="connsiteY5" fmla="*/ 1118159 h 3486455"/>
              <a:gd name="connsiteX6" fmla="*/ 186113 w 4034316"/>
              <a:gd name="connsiteY6" fmla="*/ 196311 h 3486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43" name="Freeform: Shape 42">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4" descr="A group of people sitting at a dining table&#10;&#10;Description generated with very high confidence">
            <a:extLst>
              <a:ext uri="{FF2B5EF4-FFF2-40B4-BE49-F238E27FC236}">
                <a16:creationId xmlns:a16="http://schemas.microsoft.com/office/drawing/2014/main" id="{E6741687-FC5E-4900-AE50-F782E1DDCBF5}"/>
              </a:ext>
            </a:extLst>
          </p:cNvPr>
          <p:cNvPicPr>
            <a:picLocks noChangeAspect="1"/>
          </p:cNvPicPr>
          <p:nvPr/>
        </p:nvPicPr>
        <p:blipFill rotWithShape="1">
          <a:blip r:embed="rId6">
            <a:extLst>
              <a:ext uri="{837473B0-CC2E-450A-ABE3-18F120FF3D39}">
                <a1611:picAttrSrcUrl xmlns:a1611="http://schemas.microsoft.com/office/drawing/2016/11/main" r:id="rId3"/>
              </a:ext>
            </a:extLst>
          </a:blip>
          <a:srcRect l="7695" r="26348" b="-2"/>
          <a:stretch/>
        </p:blipFill>
        <p:spPr>
          <a:xfrm>
            <a:off x="9053088" y="4197217"/>
            <a:ext cx="3138912" cy="2660795"/>
          </a:xfrm>
          <a:custGeom>
            <a:avLst/>
            <a:gdLst>
              <a:gd name="connsiteX0" fmla="*/ 1723644 w 3138912"/>
              <a:gd name="connsiteY0" fmla="*/ 0 h 2660795"/>
              <a:gd name="connsiteX1" fmla="*/ 3053691 w 3138912"/>
              <a:gd name="connsiteY1" fmla="*/ 627247 h 2660795"/>
              <a:gd name="connsiteX2" fmla="*/ 3138912 w 3138912"/>
              <a:gd name="connsiteY2" fmla="*/ 741211 h 2660795"/>
              <a:gd name="connsiteX3" fmla="*/ 3138912 w 3138912"/>
              <a:gd name="connsiteY3" fmla="*/ 2660795 h 2660795"/>
              <a:gd name="connsiteX4" fmla="*/ 278239 w 3138912"/>
              <a:gd name="connsiteY4" fmla="*/ 2660795 h 2660795"/>
              <a:gd name="connsiteX5" fmla="*/ 208035 w 3138912"/>
              <a:gd name="connsiteY5" fmla="*/ 2545235 h 2660795"/>
              <a:gd name="connsiteX6" fmla="*/ 0 w 3138912"/>
              <a:gd name="connsiteY6" fmla="*/ 1723644 h 2660795"/>
              <a:gd name="connsiteX7" fmla="*/ 1723644 w 3138912"/>
              <a:gd name="connsiteY7" fmla="*/ 0 h 2660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p:spPr>
      </p:pic>
    </p:spTree>
    <p:extLst>
      <p:ext uri="{BB962C8B-B14F-4D97-AF65-F5344CB8AC3E}">
        <p14:creationId xmlns:p14="http://schemas.microsoft.com/office/powerpoint/2010/main" val="278654749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5" descr="A group of people walking down a sidewalk in front of a building&#10;&#10;Description generated with very high confidence">
            <a:extLst>
              <a:ext uri="{FF2B5EF4-FFF2-40B4-BE49-F238E27FC236}">
                <a16:creationId xmlns:a16="http://schemas.microsoft.com/office/drawing/2014/main" id="{0FF54A74-8E53-4F02-8546-3A567091F42A}"/>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t="655" r="3" b="3"/>
          <a:stretch/>
        </p:blipFill>
        <p:spPr>
          <a:xfrm>
            <a:off x="20" y="-2"/>
            <a:ext cx="4064296" cy="2281286"/>
          </a:xfrm>
          <a:prstGeom prst="rect">
            <a:avLst/>
          </a:prstGeom>
        </p:spPr>
      </p:pic>
      <p:pic>
        <p:nvPicPr>
          <p:cNvPr id="13" name="Picture 13" descr="A group of people sitting at a table in front of a television&#10;&#10;Description generated with high confidence">
            <a:extLst>
              <a:ext uri="{FF2B5EF4-FFF2-40B4-BE49-F238E27FC236}">
                <a16:creationId xmlns:a16="http://schemas.microsoft.com/office/drawing/2014/main" id="{3C4635C7-48B2-4649-8DD9-AF124EF14508}"/>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3" b="15597"/>
          <a:stretch/>
        </p:blipFill>
        <p:spPr>
          <a:xfrm>
            <a:off x="20" y="2285777"/>
            <a:ext cx="4064292" cy="2281271"/>
          </a:xfrm>
          <a:prstGeom prst="rect">
            <a:avLst/>
          </a:prstGeom>
        </p:spPr>
      </p:pic>
      <p:pic>
        <p:nvPicPr>
          <p:cNvPr id="17" name="Picture 17" descr="A bedroom with a bed and desk in a hotel room&#10;&#10;Description generated with very high confidence">
            <a:extLst>
              <a:ext uri="{FF2B5EF4-FFF2-40B4-BE49-F238E27FC236}">
                <a16:creationId xmlns:a16="http://schemas.microsoft.com/office/drawing/2014/main" id="{631767F9-9602-40E1-9EA4-01039395A91A}"/>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t="22026" r="2" b="4078"/>
          <a:stretch/>
        </p:blipFill>
        <p:spPr>
          <a:xfrm>
            <a:off x="2" y="4605434"/>
            <a:ext cx="4064311" cy="2252566"/>
          </a:xfrm>
          <a:prstGeom prst="rect">
            <a:avLst/>
          </a:prstGeom>
        </p:spPr>
      </p:pic>
      <p:sp>
        <p:nvSpPr>
          <p:cNvPr id="24" name="Rectangle 23">
            <a:extLst>
              <a:ext uri="{FF2B5EF4-FFF2-40B4-BE49-F238E27FC236}">
                <a16:creationId xmlns:a16="http://schemas.microsoft.com/office/drawing/2014/main" id="{B849539B-3694-4E8A-A991-D68126CF33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6096000" y="639740"/>
            <a:ext cx="5440680" cy="5578521"/>
          </a:xfrm>
          <a:prstGeom prst="rect">
            <a:avLst/>
          </a:prstGeom>
          <a:solidFill>
            <a:schemeClr val="bg1">
              <a:lumMod val="75000"/>
              <a:lumOff val="25000"/>
              <a:alpha val="93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4C764B-4171-4774-B4FF-4BEDA8CBEF63}"/>
              </a:ext>
            </a:extLst>
          </p:cNvPr>
          <p:cNvSpPr>
            <a:spLocks noGrp="1"/>
          </p:cNvSpPr>
          <p:nvPr>
            <p:ph type="title"/>
          </p:nvPr>
        </p:nvSpPr>
        <p:spPr>
          <a:xfrm>
            <a:off x="6476999" y="216354"/>
            <a:ext cx="4686301" cy="735255"/>
          </a:xfrm>
        </p:spPr>
        <p:txBody>
          <a:bodyPr vert="horz" lIns="91440" tIns="45720" rIns="91440" bIns="45720" rtlCol="0" anchor="ctr">
            <a:normAutofit/>
          </a:bodyPr>
          <a:lstStyle/>
          <a:p>
            <a:r>
              <a:rPr lang="en-US" sz="4400" kern="1200">
                <a:solidFill>
                  <a:srgbClr val="FF0000"/>
                </a:solidFill>
                <a:latin typeface="Arial"/>
                <a:cs typeface="Arial"/>
              </a:rPr>
              <a:t>Appraisal</a:t>
            </a:r>
          </a:p>
        </p:txBody>
      </p:sp>
      <p:cxnSp>
        <p:nvCxnSpPr>
          <p:cNvPr id="26" name="Straight Connector 25">
            <a:extLst>
              <a:ext uri="{FF2B5EF4-FFF2-40B4-BE49-F238E27FC236}">
                <a16:creationId xmlns:a16="http://schemas.microsoft.com/office/drawing/2014/main" id="{85D24317-6D0E-4553-A14C-1FA053CABF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285774"/>
            <a:ext cx="4064320" cy="0"/>
          </a:xfrm>
          <a:prstGeom prst="line">
            <a:avLst/>
          </a:prstGeom>
          <a:ln w="10160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7640F52-AEDC-4A23-AA7E-EDB400332D07}"/>
              </a:ext>
            </a:extLst>
          </p:cNvPr>
          <p:cNvSpPr>
            <a:spLocks noGrp="1"/>
          </p:cNvSpPr>
          <p:nvPr>
            <p:ph type="body" sz="half" idx="2"/>
          </p:nvPr>
        </p:nvSpPr>
        <p:spPr>
          <a:xfrm>
            <a:off x="4212053" y="1007997"/>
            <a:ext cx="7706058" cy="5843790"/>
          </a:xfrm>
        </p:spPr>
        <p:txBody>
          <a:bodyPr vert="horz" lIns="91440" tIns="45720" rIns="91440" bIns="45720" rtlCol="0" anchor="t">
            <a:noAutofit/>
          </a:bodyPr>
          <a:lstStyle/>
          <a:p>
            <a:r>
              <a:rPr lang="en-US" sz="1800">
                <a:latin typeface="Arial"/>
                <a:ea typeface="+mn-lt"/>
                <a:cs typeface="+mn-lt"/>
              </a:rPr>
              <a:t>I came here expecting it to be the best hotel I've ever slept in and boy did it deliver. </a:t>
            </a:r>
            <a:br>
              <a:rPr lang="en-US" sz="1800">
                <a:latin typeface="Arial"/>
                <a:ea typeface="+mn-lt"/>
                <a:cs typeface="+mn-lt"/>
              </a:rPr>
            </a:br>
            <a:br>
              <a:rPr lang="en-US" sz="1800">
                <a:latin typeface="Arial"/>
                <a:ea typeface="+mn-lt"/>
                <a:cs typeface="+mn-lt"/>
              </a:rPr>
            </a:br>
            <a:r>
              <a:rPr lang="en-US" sz="1800">
                <a:latin typeface="Arial"/>
                <a:ea typeface="+mn-lt"/>
                <a:cs typeface="+mn-lt"/>
              </a:rPr>
              <a:t>We were upgraded to a Tower suite to celebrate our anniversary and it was all we could have hoped for. The hotel is gorgeous, and we could have lived in that suite for months without any issue as it was so big and had everything we needed. The bed was super comfortable Est the views were just amazing.</a:t>
            </a:r>
            <a:br>
              <a:rPr lang="en-US" sz="1800">
                <a:latin typeface="Arial"/>
                <a:ea typeface="+mn-lt"/>
                <a:cs typeface="+mn-lt"/>
              </a:rPr>
            </a:br>
            <a:br>
              <a:rPr lang="en-US" sz="1800">
                <a:latin typeface="Arial"/>
                <a:ea typeface="+mn-lt"/>
                <a:cs typeface="+mn-lt"/>
              </a:rPr>
            </a:br>
            <a:r>
              <a:rPr lang="en-US" sz="1800">
                <a:latin typeface="Arial"/>
                <a:ea typeface="+mn-lt"/>
                <a:cs typeface="+mn-lt"/>
              </a:rPr>
              <a:t>Although the hotel itself is great, its staff is really what puts it above every other hotel I've been to. We could see they wanted us to be happy and to enjoy our trip and made a ton of small gestures to make it as memorable and enjoyable as possible. We got delayed on arrival and they pushed back our reservation without any issue and always seemed genuinely happy to welcome us back to the hotel after our day out. A special thank to Nanami on that front, her enthusiasm really shows, and we were always welcomed to the hotel with her smile.</a:t>
            </a:r>
            <a:br>
              <a:rPr lang="en-US" sz="1800">
                <a:latin typeface="Arial"/>
                <a:ea typeface="+mn-lt"/>
                <a:cs typeface="+mn-lt"/>
              </a:rPr>
            </a:br>
            <a:br>
              <a:rPr lang="en-US" sz="1800">
                <a:latin typeface="Arial"/>
                <a:ea typeface="+mn-lt"/>
                <a:cs typeface="+mn-lt"/>
              </a:rPr>
            </a:br>
            <a:r>
              <a:rPr lang="en-US" sz="1800">
                <a:latin typeface="Arial"/>
                <a:ea typeface="+mn-lt"/>
                <a:cs typeface="+mn-lt"/>
              </a:rPr>
              <a:t>I recommend the Ritz Tokyo if you want to splurge while in this amazing city. Even if you want to save on meals, there are a lot of options downstairs including the Maison Kayseri bakery that makes wonderful products. </a:t>
            </a:r>
            <a:endParaRPr lang="en-US">
              <a:cs typeface="Calibri" panose="020F0502020204030204"/>
            </a:endParaRPr>
          </a:p>
        </p:txBody>
      </p:sp>
      <p:cxnSp>
        <p:nvCxnSpPr>
          <p:cNvPr id="28" name="Straight Connector 27">
            <a:extLst>
              <a:ext uri="{FF2B5EF4-FFF2-40B4-BE49-F238E27FC236}">
                <a16:creationId xmlns:a16="http://schemas.microsoft.com/office/drawing/2014/main" id="{1AA718E0-F8D2-4975-85FE-D33E8A7B91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4319" y="-680"/>
            <a:ext cx="0" cy="6858003"/>
          </a:xfrm>
          <a:prstGeom prst="line">
            <a:avLst/>
          </a:prstGeom>
          <a:ln w="10160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30B4850-945A-46A3-9947-3CA9A8DFB4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4571548"/>
            <a:ext cx="4064320" cy="0"/>
          </a:xfrm>
          <a:prstGeom prst="line">
            <a:avLst/>
          </a:prstGeom>
          <a:ln w="10160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5200620"/>
      </p:ext>
    </p:extLst>
  </p:cSld>
  <p:clrMapOvr>
    <a:overrideClrMapping bg1="dk1" tx1="lt1" bg2="dk2" tx2="lt2" accent1="accent1" accent2="accent2" accent3="accent3" accent4="accent4" accent5="accent5" accent6="accent6" hlink="hlink" folHlink="folHlink"/>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D7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close up of a logo&#10;&#10;Description generated with high confidence">
            <a:extLst>
              <a:ext uri="{FF2B5EF4-FFF2-40B4-BE49-F238E27FC236}">
                <a16:creationId xmlns:a16="http://schemas.microsoft.com/office/drawing/2014/main" id="{E36EB2AE-6261-4CDE-B447-4158C5BA71CC}"/>
              </a:ext>
            </a:extLst>
          </p:cNvPr>
          <p:cNvPicPr>
            <a:picLocks noChangeAspect="1"/>
          </p:cNvPicPr>
          <p:nvPr/>
        </p:nvPicPr>
        <p:blipFill>
          <a:blip r:embed="rId2"/>
          <a:stretch>
            <a:fillRect/>
          </a:stretch>
        </p:blipFill>
        <p:spPr>
          <a:xfrm>
            <a:off x="780322" y="643467"/>
            <a:ext cx="10602601" cy="5585443"/>
          </a:xfrm>
          <a:prstGeom prst="rect">
            <a:avLst/>
          </a:prstGeom>
        </p:spPr>
      </p:pic>
    </p:spTree>
    <p:extLst>
      <p:ext uri="{BB962C8B-B14F-4D97-AF65-F5344CB8AC3E}">
        <p14:creationId xmlns:p14="http://schemas.microsoft.com/office/powerpoint/2010/main" val="375296065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9" descr="A picture containing wall, table, indoor, counter&#10;&#10;Description generated with very high confidence">
            <a:extLst>
              <a:ext uri="{FF2B5EF4-FFF2-40B4-BE49-F238E27FC236}">
                <a16:creationId xmlns:a16="http://schemas.microsoft.com/office/drawing/2014/main" id="{B147BBA7-71C5-457F-9275-F0472BEBEA36}"/>
              </a:ext>
            </a:extLst>
          </p:cNvPr>
          <p:cNvPicPr>
            <a:picLocks noChangeAspect="1"/>
          </p:cNvPicPr>
          <p:nvPr/>
        </p:nvPicPr>
        <p:blipFill rotWithShape="1">
          <a:blip r:embed="rId2">
            <a:duotone>
              <a:prstClr val="black"/>
              <a:schemeClr val="tx2">
                <a:tint val="45000"/>
                <a:satMod val="400000"/>
              </a:schemeClr>
            </a:duotone>
            <a:alphaModFix amt="35000"/>
            <a:extLst>
              <a:ext uri="{837473B0-CC2E-450A-ABE3-18F120FF3D39}">
                <a1611:picAttrSrcUrl xmlns:a1611="http://schemas.microsoft.com/office/drawing/2016/11/main" r:id="rId3"/>
              </a:ext>
            </a:extLst>
          </a:blip>
          <a:srcRect t="18494" b="6528"/>
          <a:stretch/>
        </p:blipFill>
        <p:spPr>
          <a:xfrm>
            <a:off x="-43139" y="43124"/>
            <a:ext cx="12192000" cy="6855958"/>
          </a:xfrm>
          <a:prstGeom prst="rect">
            <a:avLst/>
          </a:prstGeom>
        </p:spPr>
      </p:pic>
      <p:sp>
        <p:nvSpPr>
          <p:cNvPr id="2" name="Title 1">
            <a:extLst>
              <a:ext uri="{FF2B5EF4-FFF2-40B4-BE49-F238E27FC236}">
                <a16:creationId xmlns:a16="http://schemas.microsoft.com/office/drawing/2014/main" id="{901394E2-2814-4592-84A9-21308A46FAB8}"/>
              </a:ext>
            </a:extLst>
          </p:cNvPr>
          <p:cNvSpPr>
            <a:spLocks noGrp="1"/>
          </p:cNvSpPr>
          <p:nvPr>
            <p:ph type="title"/>
          </p:nvPr>
        </p:nvSpPr>
        <p:spPr>
          <a:xfrm>
            <a:off x="2483248" y="116705"/>
            <a:ext cx="4704952" cy="1627488"/>
          </a:xfrm>
        </p:spPr>
        <p:txBody>
          <a:bodyPr vert="horz" lIns="91440" tIns="45720" rIns="91440" bIns="45720" rtlCol="0" anchor="ctr">
            <a:normAutofit/>
          </a:bodyPr>
          <a:lstStyle/>
          <a:p>
            <a:r>
              <a:rPr lang="en-US" sz="4400" kern="1200">
                <a:solidFill>
                  <a:srgbClr val="FF0000"/>
                </a:solidFill>
                <a:latin typeface="Arial"/>
                <a:cs typeface="Arial"/>
              </a:rPr>
              <a:t>Conclusion</a:t>
            </a:r>
          </a:p>
        </p:txBody>
      </p:sp>
      <p:sp>
        <p:nvSpPr>
          <p:cNvPr id="4" name="Text Placeholder 3">
            <a:extLst>
              <a:ext uri="{FF2B5EF4-FFF2-40B4-BE49-F238E27FC236}">
                <a16:creationId xmlns:a16="http://schemas.microsoft.com/office/drawing/2014/main" id="{90088FD7-F0D4-4D05-A5A4-C00BC8C9C076}"/>
              </a:ext>
            </a:extLst>
          </p:cNvPr>
          <p:cNvSpPr>
            <a:spLocks noGrp="1"/>
          </p:cNvSpPr>
          <p:nvPr>
            <p:ph type="body" sz="half" idx="2"/>
          </p:nvPr>
        </p:nvSpPr>
        <p:spPr>
          <a:xfrm>
            <a:off x="805542" y="1736172"/>
            <a:ext cx="6267639" cy="4676928"/>
          </a:xfrm>
        </p:spPr>
        <p:txBody>
          <a:bodyPr vert="horz" lIns="91440" tIns="45720" rIns="91440" bIns="45720" rtlCol="0" anchor="t">
            <a:noAutofit/>
          </a:bodyPr>
          <a:lstStyle/>
          <a:p>
            <a:pPr indent="-228600">
              <a:buFont typeface="Arial" panose="020B0604020202020204" pitchFamily="34" charset="0"/>
              <a:buChar char="•"/>
            </a:pPr>
            <a:r>
              <a:rPr lang="en-US" sz="2400">
                <a:latin typeface="Arial"/>
                <a:cs typeface="Arial"/>
              </a:rPr>
              <a:t>Being a standout amongst the most luxury hotels is situated on the highest point of the tallest structure on the planet's most populated city, The Ritz-Carlton Tokyo have everything. From luxury and modern rooms, stunning views, granted Michelin stars restaurant and seamless services, it will ensure to fulfill even the most honorable visitor. The staff is committed by placing heart in what they do to guarantee that every one of the visitors are satisfied with the service and leaves the hotel with stunning memories and that is the reason Ritz-Carlton is more than a hotel.</a:t>
            </a:r>
          </a:p>
        </p:txBody>
      </p:sp>
      <p:sp>
        <p:nvSpPr>
          <p:cNvPr id="30" name="Freeform: Shape 31">
            <a:extLst>
              <a:ext uri="{FF2B5EF4-FFF2-40B4-BE49-F238E27FC236}">
                <a16:creationId xmlns:a16="http://schemas.microsoft.com/office/drawing/2014/main" id="{86B8807B-7828-4E42-86D6-939A5397D8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2055"/>
            <a:ext cx="4666892" cy="3481643"/>
          </a:xfrm>
          <a:custGeom>
            <a:avLst/>
            <a:gdLst>
              <a:gd name="connsiteX0" fmla="*/ 144173 w 4666892"/>
              <a:gd name="connsiteY0" fmla="*/ 0 h 3481643"/>
              <a:gd name="connsiteX1" fmla="*/ 4666892 w 4666892"/>
              <a:gd name="connsiteY1" fmla="*/ 0 h 3481643"/>
              <a:gd name="connsiteX2" fmla="*/ 4666892 w 4666892"/>
              <a:gd name="connsiteY2" fmla="*/ 2512390 h 3481643"/>
              <a:gd name="connsiteX3" fmla="*/ 4657487 w 4666892"/>
              <a:gd name="connsiteY3" fmla="*/ 2524968 h 3481643"/>
              <a:gd name="connsiteX4" fmla="*/ 2628900 w 4666892"/>
              <a:gd name="connsiteY4" fmla="*/ 3481643 h 3481643"/>
              <a:gd name="connsiteX5" fmla="*/ 0 w 4666892"/>
              <a:gd name="connsiteY5" fmla="*/ 852743 h 3481643"/>
              <a:gd name="connsiteX6" fmla="*/ 118190 w 4666892"/>
              <a:gd name="connsiteY6" fmla="*/ 70989 h 3481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481643">
                <a:moveTo>
                  <a:pt x="144173" y="0"/>
                </a:moveTo>
                <a:lnTo>
                  <a:pt x="4666892" y="0"/>
                </a:lnTo>
                <a:lnTo>
                  <a:pt x="4666892" y="2512390"/>
                </a:lnTo>
                <a:lnTo>
                  <a:pt x="4657487" y="2524968"/>
                </a:lnTo>
                <a:cubicBezTo>
                  <a:pt x="4175308" y="3109233"/>
                  <a:pt x="3445594" y="3481643"/>
                  <a:pt x="2628900" y="3481643"/>
                </a:cubicBezTo>
                <a:cubicBezTo>
                  <a:pt x="1176999" y="3481643"/>
                  <a:pt x="0" y="2304644"/>
                  <a:pt x="0" y="852743"/>
                </a:cubicBezTo>
                <a:cubicBezTo>
                  <a:pt x="0" y="580512"/>
                  <a:pt x="41379" y="317945"/>
                  <a:pt x="118190" y="70989"/>
                </a:cubicBezTo>
                <a:close/>
              </a:path>
            </a:pathLst>
          </a:cu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view of a city at night&#10;&#10;Description generated with very high confidence">
            <a:extLst>
              <a:ext uri="{FF2B5EF4-FFF2-40B4-BE49-F238E27FC236}">
                <a16:creationId xmlns:a16="http://schemas.microsoft.com/office/drawing/2014/main" id="{5FECC1F2-FFD8-42A3-BC3A-3EB4C5C8ADFE}"/>
              </a:ext>
            </a:extLst>
          </p:cNvPr>
          <p:cNvPicPr>
            <a:picLocks noGrp="1" noChangeAspect="1"/>
          </p:cNvPicPr>
          <p:nvPr>
            <p:ph idx="1"/>
          </p:nvPr>
        </p:nvPicPr>
        <p:blipFill rotWithShape="1">
          <a:blip r:embed="rId4">
            <a:extLst>
              <a:ext uri="{837473B0-CC2E-450A-ABE3-18F120FF3D39}">
                <a1611:picAttrSrcUrl xmlns:a1611="http://schemas.microsoft.com/office/drawing/2016/11/main" r:id="rId5"/>
              </a:ext>
            </a:extLst>
          </a:blip>
          <a:srcRect t="1768" r="-4" b="-4"/>
          <a:stretch/>
        </p:blipFill>
        <p:spPr>
          <a:xfrm>
            <a:off x="7689829" y="-2055"/>
            <a:ext cx="4502173" cy="3316924"/>
          </a:xfrm>
          <a:custGeom>
            <a:avLst/>
            <a:gdLst>
              <a:gd name="connsiteX0" fmla="*/ 154695 w 4502173"/>
              <a:gd name="connsiteY0" fmla="*/ 0 h 3316924"/>
              <a:gd name="connsiteX1" fmla="*/ 4502173 w 4502173"/>
              <a:gd name="connsiteY1" fmla="*/ 0 h 3316924"/>
              <a:gd name="connsiteX2" fmla="*/ 4502173 w 4502173"/>
              <a:gd name="connsiteY2" fmla="*/ 2237639 h 3316924"/>
              <a:gd name="connsiteX3" fmla="*/ 4365663 w 4502173"/>
              <a:gd name="connsiteY3" fmla="*/ 2420191 h 3316924"/>
              <a:gd name="connsiteX4" fmla="*/ 2464181 w 4502173"/>
              <a:gd name="connsiteY4" fmla="*/ 3316924 h 3316924"/>
              <a:gd name="connsiteX5" fmla="*/ 0 w 4502173"/>
              <a:gd name="connsiteY5" fmla="*/ 852743 h 3316924"/>
              <a:gd name="connsiteX6" fmla="*/ 110786 w 4502173"/>
              <a:gd name="connsiteY6" fmla="*/ 119971 h 3316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316924">
                <a:moveTo>
                  <a:pt x="154695" y="0"/>
                </a:moveTo>
                <a:lnTo>
                  <a:pt x="4502173" y="0"/>
                </a:lnTo>
                <a:lnTo>
                  <a:pt x="4502173" y="2237639"/>
                </a:lnTo>
                <a:lnTo>
                  <a:pt x="4365663" y="2420191"/>
                </a:lnTo>
                <a:cubicBezTo>
                  <a:pt x="3913696" y="2967849"/>
                  <a:pt x="3229704" y="3316924"/>
                  <a:pt x="2464181" y="3316924"/>
                </a:cubicBezTo>
                <a:cubicBezTo>
                  <a:pt x="1103251" y="3316924"/>
                  <a:pt x="0" y="2213673"/>
                  <a:pt x="0" y="852743"/>
                </a:cubicBezTo>
                <a:cubicBezTo>
                  <a:pt x="0" y="597569"/>
                  <a:pt x="38787" y="351454"/>
                  <a:pt x="110786" y="119971"/>
                </a:cubicBezTo>
                <a:close/>
              </a:path>
            </a:pathLst>
          </a:custGeom>
        </p:spPr>
      </p:pic>
      <p:sp>
        <p:nvSpPr>
          <p:cNvPr id="31" name="Freeform: Shape 33">
            <a:extLst>
              <a:ext uri="{FF2B5EF4-FFF2-40B4-BE49-F238E27FC236}">
                <a16:creationId xmlns:a16="http://schemas.microsoft.com/office/drawing/2014/main" id="{648F5915-2CE1-4F74-88C5-D4366893D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3" descr="A bowl of food on a plate&#10;&#10;Description generated with very high confidence">
            <a:extLst>
              <a:ext uri="{FF2B5EF4-FFF2-40B4-BE49-F238E27FC236}">
                <a16:creationId xmlns:a16="http://schemas.microsoft.com/office/drawing/2014/main" id="{2E62063A-D652-42F6-BAF0-CB0D8EDF978A}"/>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31016" r="848" b="-4"/>
          <a:stretch/>
        </p:blipFill>
        <p:spPr>
          <a:xfrm>
            <a:off x="8768834" y="4082148"/>
            <a:ext cx="3423175" cy="2775859"/>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spTree>
    <p:extLst>
      <p:ext uri="{BB962C8B-B14F-4D97-AF65-F5344CB8AC3E}">
        <p14:creationId xmlns:p14="http://schemas.microsoft.com/office/powerpoint/2010/main" val="2416065823"/>
      </p:ext>
    </p:extLst>
  </p:cSld>
  <p:clrMapOvr>
    <a:overrideClrMapping bg1="dk1" tx1="lt1" bg2="dk2" tx2="lt2" accent1="accent1" accent2="accent2" accent3="accent3" accent4="accent4" accent5="accent5" accent6="accent6" hlink="hlink" folHlink="folHlink"/>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18F92-83B0-4185-9292-722AD499A1C2}"/>
              </a:ext>
            </a:extLst>
          </p:cNvPr>
          <p:cNvSpPr>
            <a:spLocks noGrp="1"/>
          </p:cNvSpPr>
          <p:nvPr>
            <p:ph type="title"/>
          </p:nvPr>
        </p:nvSpPr>
        <p:spPr/>
        <p:txBody>
          <a:bodyPr/>
          <a:lstStyle/>
          <a:p>
            <a:endParaRPr lang="en-GB"/>
          </a:p>
        </p:txBody>
      </p:sp>
      <p:sp>
        <p:nvSpPr>
          <p:cNvPr id="3" name="Picture Placeholder 2">
            <a:extLst>
              <a:ext uri="{FF2B5EF4-FFF2-40B4-BE49-F238E27FC236}">
                <a16:creationId xmlns:a16="http://schemas.microsoft.com/office/drawing/2014/main" id="{C3A0590B-F8D1-4D5F-BEE8-189439F2BCF6}"/>
              </a:ext>
            </a:extLst>
          </p:cNvPr>
          <p:cNvSpPr>
            <a:spLocks noGrp="1"/>
          </p:cNvSpPr>
          <p:nvPr>
            <p:ph type="pic" idx="1"/>
          </p:nvPr>
        </p:nvSpPr>
        <p:spPr/>
      </p:sp>
      <p:sp>
        <p:nvSpPr>
          <p:cNvPr id="4" name="Text Placeholder 3">
            <a:extLst>
              <a:ext uri="{FF2B5EF4-FFF2-40B4-BE49-F238E27FC236}">
                <a16:creationId xmlns:a16="http://schemas.microsoft.com/office/drawing/2014/main" id="{2613C24D-B0E8-46B2-9659-60EDE9C1115E}"/>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331553522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8A915-26B9-453D-97A7-C38FF34A716B}"/>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4400"/>
              <a:t>Reference</a:t>
            </a:r>
          </a:p>
        </p:txBody>
      </p:sp>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ABD61"/>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12061739-BA92-4D2A-BFDC-ECF81FA317BF}"/>
              </a:ext>
            </a:extLst>
          </p:cNvPr>
          <p:cNvSpPr>
            <a:spLocks noGrp="1"/>
          </p:cNvSpPr>
          <p:nvPr>
            <p:ph type="body" sz="half" idx="2"/>
          </p:nvPr>
        </p:nvSpPr>
        <p:spPr>
          <a:xfrm>
            <a:off x="4965431" y="2438400"/>
            <a:ext cx="6586489" cy="3785419"/>
          </a:xfrm>
        </p:spPr>
        <p:txBody>
          <a:bodyPr vert="horz" lIns="91440" tIns="45720" rIns="91440" bIns="45720" rtlCol="0">
            <a:normAutofit/>
          </a:bodyPr>
          <a:lstStyle/>
          <a:p>
            <a:pPr indent="-228600">
              <a:buFont typeface="Arial" panose="020B0604020202020204" pitchFamily="34" charset="0"/>
              <a:buChar char="•"/>
            </a:pPr>
            <a:endParaRPr lang="en-US" sz="2000"/>
          </a:p>
        </p:txBody>
      </p:sp>
      <p:sp>
        <p:nvSpPr>
          <p:cNvPr id="10" name="Content Placeholder 9">
            <a:extLst>
              <a:ext uri="{FF2B5EF4-FFF2-40B4-BE49-F238E27FC236}">
                <a16:creationId xmlns:a16="http://schemas.microsoft.com/office/drawing/2014/main" id="{AADAF478-95EB-4BDD-987F-DD9398F8C92D}"/>
              </a:ext>
            </a:extLst>
          </p:cNvPr>
          <p:cNvSpPr>
            <a:spLocks noGrp="1"/>
          </p:cNvSpPr>
          <p:nvPr>
            <p:ph idx="1"/>
          </p:nvPr>
        </p:nvSpPr>
        <p:spPr>
          <a:xfrm>
            <a:off x="0" y="2042466"/>
            <a:ext cx="4684294" cy="3818585"/>
          </a:xfrm>
        </p:spPr>
        <p:txBody>
          <a:bodyPr/>
          <a:lstStyle/>
          <a:p>
            <a:endParaRPr lang="en-GB"/>
          </a:p>
        </p:txBody>
      </p:sp>
    </p:spTree>
    <p:extLst>
      <p:ext uri="{BB962C8B-B14F-4D97-AF65-F5344CB8AC3E}">
        <p14:creationId xmlns:p14="http://schemas.microsoft.com/office/powerpoint/2010/main" val="1500727674"/>
      </p:ext>
    </p:extLst>
  </p:cSld>
  <p:clrMapOvr>
    <a:masterClrMapping/>
  </p:clrMapOvr>
  <p:transition spd="slow">
    <p:wipe/>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Welcome to</vt:lpstr>
      <vt:lpstr>PowerPoint Presentation</vt:lpstr>
      <vt:lpstr>PowerPoint Presentation</vt:lpstr>
      <vt:lpstr>The Organization</vt:lpstr>
      <vt:lpstr>Where ?</vt:lpstr>
      <vt:lpstr>History</vt:lpstr>
      <vt:lpstr>PowerPoint Presentation</vt:lpstr>
      <vt:lpstr>Services</vt:lpstr>
      <vt:lpstr>Unique Selling Point (USP)</vt:lpstr>
      <vt:lpstr>Appraisal</vt:lpstr>
      <vt:lpstr>PowerPoint Presentation</vt:lpstr>
      <vt:lpstr>Conclusion</vt:lpstr>
      <vt:lpstr>PowerPoint Presentation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dc:title>
  <dc:creator>Stefan Ilie (1815223)</dc:creator>
  <cp:revision>2</cp:revision>
  <dcterms:created xsi:type="dcterms:W3CDTF">2019-06-22T22:21:53Z</dcterms:created>
  <dcterms:modified xsi:type="dcterms:W3CDTF">2019-06-22T23:36:00Z</dcterms:modified>
</cp:coreProperties>
</file>