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1" r:id="rId1"/>
  </p:sldMasterIdLst>
  <p:notesMasterIdLst>
    <p:notesMasterId r:id="rId21"/>
  </p:notesMasterIdLst>
  <p:handoutMasterIdLst>
    <p:handoutMasterId r:id="rId22"/>
  </p:handoutMasterIdLst>
  <p:sldIdLst>
    <p:sldId id="297" r:id="rId2"/>
    <p:sldId id="338" r:id="rId3"/>
    <p:sldId id="340" r:id="rId4"/>
    <p:sldId id="341" r:id="rId5"/>
    <p:sldId id="339" r:id="rId6"/>
    <p:sldId id="337" r:id="rId7"/>
    <p:sldId id="323" r:id="rId8"/>
    <p:sldId id="324" r:id="rId9"/>
    <p:sldId id="325" r:id="rId10"/>
    <p:sldId id="326" r:id="rId11"/>
    <p:sldId id="327" r:id="rId12"/>
    <p:sldId id="328" r:id="rId13"/>
    <p:sldId id="329" r:id="rId14"/>
    <p:sldId id="330" r:id="rId15"/>
    <p:sldId id="331" r:id="rId16"/>
    <p:sldId id="336" r:id="rId17"/>
    <p:sldId id="333" r:id="rId18"/>
    <p:sldId id="334" r:id="rId19"/>
    <p:sldId id="332" r:id="rId20"/>
  </p:sldIdLst>
  <p:sldSz cx="9906000" cy="6858000" type="A4"/>
  <p:notesSz cx="6735763" cy="986948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12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09">
          <p15:clr>
            <a:srgbClr val="A4A3A4"/>
          </p15:clr>
        </p15:guide>
        <p15:guide id="2" pos="212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895" autoAdjust="0"/>
    <p:restoredTop sz="90929"/>
  </p:normalViewPr>
  <p:slideViewPr>
    <p:cSldViewPr>
      <p:cViewPr varScale="1">
        <p:scale>
          <a:sx n="71" d="100"/>
          <a:sy n="71" d="100"/>
        </p:scale>
        <p:origin x="918" y="36"/>
      </p:cViewPr>
      <p:guideLst>
        <p:guide orient="horz" pos="2160"/>
        <p:guide pos="312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6520"/>
    </p:cViewPr>
  </p:sorterViewPr>
  <p:notesViewPr>
    <p:cSldViewPr>
      <p:cViewPr varScale="1">
        <p:scale>
          <a:sx n="37" d="100"/>
          <a:sy n="37" d="100"/>
        </p:scale>
        <p:origin x="-1578" y="-96"/>
      </p:cViewPr>
      <p:guideLst>
        <p:guide orient="horz" pos="3109"/>
        <p:guide pos="212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61913" y="100013"/>
            <a:ext cx="86995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>
                <a:latin typeface="Book Antiqua" panose="02040602050305030304" pitchFamily="18" charset="0"/>
              </a:rPr>
              <a:t>Sue Maw</a:t>
            </a:r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6281738" y="9466263"/>
            <a:ext cx="392112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4913E6D5-27DB-4EDF-986C-6EC4574B15C1}" type="slidenum">
              <a:rPr lang="en-GB" altLang="en-US" sz="1400">
                <a:latin typeface="Book Antiqua" panose="02040602050305030304" pitchFamily="18" charset="0"/>
              </a:rPr>
              <a:pPr algn="r"/>
              <a:t>‹#›</a:t>
            </a:fld>
            <a:endParaRPr lang="en-GB" altLang="en-US" sz="140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727816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691063"/>
            <a:ext cx="4935537" cy="4154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121" tIns="44761" rIns="91121" bIns="447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notes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2051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696913" y="741363"/>
            <a:ext cx="5343525" cy="36988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61913" y="100013"/>
            <a:ext cx="86995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>
                <a:latin typeface="Book Antiqua" panose="02040602050305030304" pitchFamily="18" charset="0"/>
              </a:rPr>
              <a:t>Sue Maw</a:t>
            </a: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6281738" y="9466263"/>
            <a:ext cx="392112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7E6BC948-71C3-4849-B41F-196E354A2306}" type="slidenum">
              <a:rPr lang="en-GB" altLang="en-US" sz="1400">
                <a:latin typeface="Book Antiqua" panose="02040602050305030304" pitchFamily="18" charset="0"/>
              </a:rPr>
              <a:pPr algn="r"/>
              <a:t>‹#›</a:t>
            </a:fld>
            <a:endParaRPr lang="en-GB" altLang="en-US" sz="140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715616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861031" y="3810001"/>
            <a:ext cx="4044971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4" name="Rectangle 23"/>
          <p:cNvSpPr/>
          <p:nvPr/>
        </p:nvSpPr>
        <p:spPr>
          <a:xfrm flipV="1">
            <a:off x="5861051" y="3897010"/>
            <a:ext cx="404495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5" name="Rectangle 24"/>
          <p:cNvSpPr/>
          <p:nvPr/>
        </p:nvSpPr>
        <p:spPr>
          <a:xfrm flipV="1">
            <a:off x="5861051" y="4115167"/>
            <a:ext cx="404495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6" name="Rectangle 25"/>
          <p:cNvSpPr/>
          <p:nvPr/>
        </p:nvSpPr>
        <p:spPr>
          <a:xfrm flipV="1">
            <a:off x="5861050" y="4164403"/>
            <a:ext cx="212979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7" name="Rectangle 26"/>
          <p:cNvSpPr/>
          <p:nvPr/>
        </p:nvSpPr>
        <p:spPr>
          <a:xfrm flipV="1">
            <a:off x="5861050" y="4199572"/>
            <a:ext cx="212979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861050" y="3962400"/>
            <a:ext cx="331851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991216" y="4060983"/>
            <a:ext cx="173355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906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10" name="Rectangle 9"/>
          <p:cNvSpPr/>
          <p:nvPr/>
        </p:nvSpPr>
        <p:spPr>
          <a:xfrm>
            <a:off x="1" y="3675528"/>
            <a:ext cx="9906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11" name="Rectangle 10"/>
          <p:cNvSpPr/>
          <p:nvPr/>
        </p:nvSpPr>
        <p:spPr>
          <a:xfrm flipV="1">
            <a:off x="6948555" y="3643090"/>
            <a:ext cx="2957446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906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95300" y="2401888"/>
            <a:ext cx="916305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95300" y="3899938"/>
            <a:ext cx="536575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264400" y="4206240"/>
            <a:ext cx="104013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861050" y="4205288"/>
            <a:ext cx="140335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9013429" y="1136"/>
            <a:ext cx="810021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C701DB3-510E-4D2C-A16D-6B5677A6415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2748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445736"/>
            <a:ext cx="8915400" cy="534992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322896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D3577-F417-4526-92F5-1EAF1075636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8741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506" y="1981201"/>
            <a:ext cx="84201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2506" y="3367088"/>
            <a:ext cx="84201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338F4-E87E-4A4A-A001-19778A6617D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95437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460909"/>
            <a:ext cx="8915400" cy="1066800"/>
          </a:xfrm>
        </p:spPr>
        <p:txBody>
          <a:bodyPr/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300" y="1567333"/>
            <a:ext cx="437515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5550" y="1567333"/>
            <a:ext cx="437515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5625D-86B9-4B12-A0CB-DA8FCDD9D43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9984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2750" y="1143000"/>
            <a:ext cx="90805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12750" y="2244970"/>
            <a:ext cx="4378452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5114661" y="2244970"/>
            <a:ext cx="4378590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12750" y="2708519"/>
            <a:ext cx="4378452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1496" y="2708519"/>
            <a:ext cx="4378590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 rtlCol="0"/>
          <a:lstStyle/>
          <a:p>
            <a:endParaRPr lang="en-GB" alt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7CE630E-3403-4ED2-8DD9-9C701A6030F5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 rtlCol="0"/>
          <a:lstStyle/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0250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404664"/>
            <a:ext cx="89154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855964" y="2272"/>
            <a:ext cx="825500" cy="365760"/>
          </a:xfrm>
        </p:spPr>
        <p:txBody>
          <a:bodyPr/>
          <a:lstStyle/>
          <a:p>
            <a:fld id="{C1C50B6D-ADC8-46B1-A501-A4F1A743364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6826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B6368-CB3A-4CE5-ACB3-677123CDF92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170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9621" y="1101970"/>
            <a:ext cx="366522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799621" y="2010727"/>
            <a:ext cx="366522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5100" y="776287"/>
            <a:ext cx="5527548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C921A-28AE-436B-B7F1-F165674CD0D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8076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3804" y="1109161"/>
            <a:ext cx="6357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7310" y="1143000"/>
            <a:ext cx="4953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95813" y="3274309"/>
            <a:ext cx="28067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170AB-CAC2-43B1-A8F7-6489C443A10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25032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81CC2-EFD4-4BD6-ACF5-8EDB8EC10F3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1588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46950" y="1143000"/>
            <a:ext cx="206375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300" y="1143000"/>
            <a:ext cx="67691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E7EE3-2112-457B-AE95-D14678E7CB5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1903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9"/>
            <a:ext cx="9906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906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0" name="Rectangle 29"/>
          <p:cNvSpPr/>
          <p:nvPr/>
        </p:nvSpPr>
        <p:spPr>
          <a:xfrm>
            <a:off x="1" y="308277"/>
            <a:ext cx="9906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1" name="Rectangle 30"/>
          <p:cNvSpPr/>
          <p:nvPr/>
        </p:nvSpPr>
        <p:spPr>
          <a:xfrm flipV="1">
            <a:off x="5861031" y="360247"/>
            <a:ext cx="4044971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2" name="Rectangle 31"/>
          <p:cNvSpPr/>
          <p:nvPr/>
        </p:nvSpPr>
        <p:spPr>
          <a:xfrm flipV="1">
            <a:off x="5861051" y="440113"/>
            <a:ext cx="404495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857951" y="497504"/>
            <a:ext cx="331851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988117" y="588943"/>
            <a:ext cx="173355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5" name="Rectangle 34"/>
          <p:cNvSpPr/>
          <p:nvPr/>
        </p:nvSpPr>
        <p:spPr bwMode="invGray">
          <a:xfrm>
            <a:off x="9842047" y="-2001"/>
            <a:ext cx="62428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798188" y="-2001"/>
            <a:ext cx="29718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777547" y="-2001"/>
            <a:ext cx="9906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8" name="Rectangle 37"/>
          <p:cNvSpPr/>
          <p:nvPr/>
        </p:nvSpPr>
        <p:spPr bwMode="invGray">
          <a:xfrm>
            <a:off x="9723375" y="-2001"/>
            <a:ext cx="29718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9" name="Rectangle 38"/>
          <p:cNvSpPr/>
          <p:nvPr/>
        </p:nvSpPr>
        <p:spPr bwMode="invGray">
          <a:xfrm>
            <a:off x="9658650" y="380"/>
            <a:ext cx="59436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40" name="Rectangle 39"/>
          <p:cNvSpPr/>
          <p:nvPr/>
        </p:nvSpPr>
        <p:spPr bwMode="invGray">
          <a:xfrm>
            <a:off x="9612931" y="380"/>
            <a:ext cx="9906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9736" y="430944"/>
            <a:ext cx="8915400" cy="62179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95300" y="1095351"/>
            <a:ext cx="8915400" cy="5479185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855964" y="2272"/>
            <a:ext cx="8255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5801A72-7E0D-4E5E-B69C-33344BA80FB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6234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Usabilit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FE766-05CD-4FA1-A3B4-52AD312C79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Usability Engineering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5EB251-F1AE-4675-A14E-2C9BC2A6A3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5300" y="3899938"/>
            <a:ext cx="5897860" cy="1752600"/>
          </a:xfrm>
        </p:spPr>
        <p:txBody>
          <a:bodyPr/>
          <a:lstStyle/>
          <a:p>
            <a:r>
              <a:rPr lang="en-GB" dirty="0"/>
              <a:t>ACCB6017</a:t>
            </a:r>
          </a:p>
          <a:p>
            <a:endParaRPr lang="en-GB" dirty="0"/>
          </a:p>
          <a:p>
            <a:r>
              <a:rPr lang="en-GB" dirty="0"/>
              <a:t>Workshop 7 – Usability I</a:t>
            </a:r>
          </a:p>
        </p:txBody>
      </p:sp>
    </p:spTree>
    <p:extLst>
      <p:ext uri="{BB962C8B-B14F-4D97-AF65-F5344CB8AC3E}">
        <p14:creationId xmlns:p14="http://schemas.microsoft.com/office/powerpoint/2010/main" val="593627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8C70F-8CDF-47DC-9641-D367E166D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12E31-2D1C-44D3-842E-437E357D5F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ISO definition of usability:</a:t>
            </a:r>
          </a:p>
          <a:p>
            <a:pPr lvl="1"/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"The extent to which a product can be used by specified users to achieve specified goals with effectiveness, efficiency, and satisfaction in a specified context of use." </a:t>
            </a:r>
          </a:p>
          <a:p>
            <a:endParaRPr lang="en-GB" dirty="0">
              <a:solidFill>
                <a:srgbClr val="202122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202122"/>
                </a:solidFill>
                <a:latin typeface="Arial" panose="020B0604020202020204" pitchFamily="34" charset="0"/>
              </a:rPr>
              <a:t>This includes</a:t>
            </a:r>
          </a:p>
          <a:p>
            <a:pPr lvl="1"/>
            <a:r>
              <a:rPr lang="en-GB" dirty="0">
                <a:solidFill>
                  <a:srgbClr val="202122"/>
                </a:solidFill>
                <a:latin typeface="Arial" panose="020B0604020202020204" pitchFamily="34" charset="0"/>
              </a:rPr>
              <a:t>Learnability</a:t>
            </a:r>
          </a:p>
          <a:p>
            <a:pPr lvl="1"/>
            <a:r>
              <a:rPr lang="en-GB" dirty="0">
                <a:solidFill>
                  <a:srgbClr val="202122"/>
                </a:solidFill>
                <a:latin typeface="Arial" panose="020B0604020202020204" pitchFamily="34" charset="0"/>
              </a:rPr>
              <a:t>Efficiency</a:t>
            </a:r>
          </a:p>
          <a:p>
            <a:pPr lvl="1"/>
            <a:r>
              <a:rPr lang="en-GB" dirty="0">
                <a:solidFill>
                  <a:srgbClr val="202122"/>
                </a:solidFill>
                <a:latin typeface="Arial" panose="020B0604020202020204" pitchFamily="34" charset="0"/>
              </a:rPr>
              <a:t>Memorability</a:t>
            </a:r>
          </a:p>
          <a:p>
            <a:pPr lvl="1"/>
            <a:r>
              <a:rPr lang="en-GB" dirty="0">
                <a:solidFill>
                  <a:srgbClr val="202122"/>
                </a:solidFill>
                <a:latin typeface="Arial" panose="020B0604020202020204" pitchFamily="34" charset="0"/>
              </a:rPr>
              <a:t>Errors</a:t>
            </a:r>
          </a:p>
          <a:p>
            <a:pPr lvl="1"/>
            <a:r>
              <a:rPr lang="en-GB" dirty="0">
                <a:solidFill>
                  <a:srgbClr val="202122"/>
                </a:solidFill>
                <a:latin typeface="Arial" panose="020B0604020202020204" pitchFamily="34" charset="0"/>
              </a:rPr>
              <a:t>Satisfaction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0634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8C70F-8CDF-47DC-9641-D367E166D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12E31-2D1C-44D3-842E-437E357D5F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impossible to give a set of instructions on how to build a usable interface</a:t>
            </a:r>
          </a:p>
          <a:p>
            <a:pPr lvl="1"/>
            <a:r>
              <a:rPr lang="en-GB" dirty="0"/>
              <a:t>Problems differ, users differ, hardware differs…</a:t>
            </a:r>
          </a:p>
          <a:p>
            <a:r>
              <a:rPr lang="en-GB" dirty="0"/>
              <a:t>Best option is to provide a definition and some guidelines</a:t>
            </a:r>
          </a:p>
          <a:p>
            <a:endParaRPr lang="en-GB" dirty="0"/>
          </a:p>
          <a:p>
            <a:r>
              <a:rPr lang="en-GB" dirty="0"/>
              <a:t>Two significant sets of guidelines exist</a:t>
            </a:r>
          </a:p>
          <a:p>
            <a:pPr lvl="1"/>
            <a:r>
              <a:rPr lang="en-GB" dirty="0"/>
              <a:t>Schneiderman’s Rules</a:t>
            </a:r>
          </a:p>
          <a:p>
            <a:pPr lvl="1"/>
            <a:r>
              <a:rPr lang="en-GB" dirty="0"/>
              <a:t>Nielsen’s Heuristics</a:t>
            </a:r>
          </a:p>
        </p:txBody>
      </p:sp>
    </p:spTree>
    <p:extLst>
      <p:ext uri="{BB962C8B-B14F-4D97-AF65-F5344CB8AC3E}">
        <p14:creationId xmlns:p14="http://schemas.microsoft.com/office/powerpoint/2010/main" val="18783428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A8EF9-8897-413E-99DF-0207DD7E68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Schneiderman’s Rules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EE92B-B3B5-4A79-9919-5DF785F692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en-GB" dirty="0"/>
              <a:t>Strive for consistency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/>
              <a:t>Allow frequent users to use shortcuts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/>
              <a:t>Offer informative feedback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/>
              <a:t>Design dialog to yield closure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/>
              <a:t>Offer simple error handling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/>
              <a:t>Permit easy reversal of actions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/>
              <a:t>Support internal locus of control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/>
              <a:t>Reduce short-term memory load</a:t>
            </a:r>
          </a:p>
        </p:txBody>
      </p:sp>
    </p:spTree>
    <p:extLst>
      <p:ext uri="{BB962C8B-B14F-4D97-AF65-F5344CB8AC3E}">
        <p14:creationId xmlns:p14="http://schemas.microsoft.com/office/powerpoint/2010/main" val="37408918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7C747-3813-49CE-BF07-38A2C6E47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Nielsen’s Heuristics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E32D5-9D43-4A04-928C-757D86BFA5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Visibility of system status</a:t>
            </a:r>
          </a:p>
          <a:p>
            <a:r>
              <a:rPr lang="en-GB" dirty="0"/>
              <a:t>Match between system and the real world</a:t>
            </a:r>
          </a:p>
          <a:p>
            <a:r>
              <a:rPr lang="en-GB" dirty="0"/>
              <a:t>User control and freedom</a:t>
            </a:r>
          </a:p>
          <a:p>
            <a:r>
              <a:rPr lang="en-GB" dirty="0"/>
              <a:t>Consistency and standards</a:t>
            </a:r>
          </a:p>
          <a:p>
            <a:r>
              <a:rPr lang="en-GB" dirty="0"/>
              <a:t>Error prevention</a:t>
            </a:r>
          </a:p>
          <a:p>
            <a:r>
              <a:rPr lang="en-GB" dirty="0"/>
              <a:t>Recognition rather than recall</a:t>
            </a:r>
          </a:p>
          <a:p>
            <a:r>
              <a:rPr lang="en-GB" dirty="0"/>
              <a:t>Flexibility and efficiency of use</a:t>
            </a:r>
          </a:p>
          <a:p>
            <a:r>
              <a:rPr lang="en-GB" dirty="0"/>
              <a:t>Aesthetic and minimalist design</a:t>
            </a:r>
          </a:p>
          <a:p>
            <a:r>
              <a:rPr lang="en-GB" dirty="0"/>
              <a:t>Help users recognise, diagnose, and recover from errors</a:t>
            </a:r>
          </a:p>
          <a:p>
            <a:r>
              <a:rPr lang="en-GB" dirty="0"/>
              <a:t>Help and documentation</a:t>
            </a:r>
          </a:p>
        </p:txBody>
      </p:sp>
    </p:spTree>
    <p:extLst>
      <p:ext uri="{BB962C8B-B14F-4D97-AF65-F5344CB8AC3E}">
        <p14:creationId xmlns:p14="http://schemas.microsoft.com/office/powerpoint/2010/main" val="33618962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5C789-5948-44D7-BEC6-01A6FAD4D7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Design Elements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E8102-8CBC-4656-8458-763462D4F2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ensure consistency we make sure that common tasks work in familiar ways</a:t>
            </a:r>
          </a:p>
          <a:p>
            <a:endParaRPr lang="en-GB" dirty="0"/>
          </a:p>
          <a:p>
            <a:r>
              <a:rPr lang="en-GB" dirty="0"/>
              <a:t>There are a few common tasks that appear on many apps and websites</a:t>
            </a:r>
          </a:p>
          <a:p>
            <a:pPr lvl="1"/>
            <a:r>
              <a:rPr lang="en-GB" dirty="0"/>
              <a:t>Filling in forms</a:t>
            </a:r>
          </a:p>
          <a:p>
            <a:pPr lvl="1"/>
            <a:r>
              <a:rPr lang="en-GB" dirty="0"/>
              <a:t>Selecting buttons</a:t>
            </a:r>
          </a:p>
          <a:p>
            <a:pPr lvl="1"/>
            <a:endParaRPr lang="en-GB" dirty="0"/>
          </a:p>
          <a:p>
            <a:r>
              <a:rPr lang="en-GB" dirty="0"/>
              <a:t>It doesn’t matter what the interface does, if the interactions with it are difficult, then has a low usability</a:t>
            </a:r>
          </a:p>
        </p:txBody>
      </p:sp>
    </p:spTree>
    <p:extLst>
      <p:ext uri="{BB962C8B-B14F-4D97-AF65-F5344CB8AC3E}">
        <p14:creationId xmlns:p14="http://schemas.microsoft.com/office/powerpoint/2010/main" val="20104617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Inevitably you will need to design forms</a:t>
            </a:r>
          </a:p>
          <a:p>
            <a:endParaRPr lang="en-GB" dirty="0"/>
          </a:p>
          <a:p>
            <a:r>
              <a:rPr lang="en-GB" dirty="0"/>
              <a:t>Forms often take a lot of time</a:t>
            </a:r>
          </a:p>
          <a:p>
            <a:pPr lvl="1"/>
            <a:r>
              <a:rPr lang="en-GB" dirty="0"/>
              <a:t>Cause confusion</a:t>
            </a:r>
          </a:p>
          <a:p>
            <a:pPr lvl="1"/>
            <a:r>
              <a:rPr lang="en-GB" dirty="0"/>
              <a:t>Introduce mistakes</a:t>
            </a:r>
          </a:p>
          <a:p>
            <a:pPr lvl="1"/>
            <a:r>
              <a:rPr lang="en-GB" dirty="0"/>
              <a:t>Lead to loss of engagement</a:t>
            </a:r>
          </a:p>
          <a:p>
            <a:pPr lvl="1"/>
            <a:r>
              <a:rPr lang="en-GB" dirty="0"/>
              <a:t>Absolutely vital for information gathering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Forms</a:t>
            </a:r>
          </a:p>
        </p:txBody>
      </p:sp>
    </p:spTree>
    <p:extLst>
      <p:ext uri="{BB962C8B-B14F-4D97-AF65-F5344CB8AC3E}">
        <p14:creationId xmlns:p14="http://schemas.microsoft.com/office/powerpoint/2010/main" val="40976555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Keep forms as short as possible</a:t>
            </a:r>
          </a:p>
          <a:p>
            <a:endParaRPr lang="en-GB" dirty="0"/>
          </a:p>
          <a:p>
            <a:r>
              <a:rPr lang="en-GB" dirty="0"/>
              <a:t>Break into pages if it makes sense</a:t>
            </a:r>
          </a:p>
          <a:p>
            <a:pPr lvl="1"/>
            <a:r>
              <a:rPr lang="en-GB" dirty="0"/>
              <a:t>Use as many pages as you need but no more</a:t>
            </a:r>
          </a:p>
          <a:p>
            <a:pPr lvl="1"/>
            <a:endParaRPr lang="en-GB" dirty="0"/>
          </a:p>
          <a:p>
            <a:r>
              <a:rPr lang="en-GB" dirty="0"/>
              <a:t>Make it feel simple</a:t>
            </a:r>
          </a:p>
          <a:p>
            <a:pPr lvl="1"/>
            <a:r>
              <a:rPr lang="en-GB" dirty="0"/>
              <a:t>Keep related items together</a:t>
            </a:r>
          </a:p>
          <a:p>
            <a:pPr lvl="1"/>
            <a:r>
              <a:rPr lang="en-GB" dirty="0"/>
              <a:t>Eliminate questions that aren’t really needed </a:t>
            </a:r>
          </a:p>
          <a:p>
            <a:pPr lvl="2"/>
            <a:r>
              <a:rPr lang="en-GB" dirty="0"/>
              <a:t>c.f. Forced Disclosure dark pattern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Forms</a:t>
            </a:r>
          </a:p>
        </p:txBody>
      </p:sp>
    </p:spTree>
    <p:extLst>
      <p:ext uri="{BB962C8B-B14F-4D97-AF65-F5344CB8AC3E}">
        <p14:creationId xmlns:p14="http://schemas.microsoft.com/office/powerpoint/2010/main" val="10411725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Forms exist to collect user input</a:t>
            </a:r>
          </a:p>
          <a:p>
            <a:r>
              <a:rPr lang="en-GB" dirty="0"/>
              <a:t>You should select the input type that provides the highest-quality answers.</a:t>
            </a:r>
          </a:p>
          <a:p>
            <a:endParaRPr lang="en-GB" dirty="0"/>
          </a:p>
          <a:p>
            <a:r>
              <a:rPr lang="en-GB" dirty="0"/>
              <a:t>Suppose you want someone to select their favourite type of music</a:t>
            </a:r>
          </a:p>
          <a:p>
            <a:pPr lvl="1"/>
            <a:r>
              <a:rPr lang="en-GB" dirty="0"/>
              <a:t>Radio buttons: One selection, more specificity</a:t>
            </a:r>
          </a:p>
          <a:p>
            <a:pPr lvl="1"/>
            <a:r>
              <a:rPr lang="en-GB" dirty="0"/>
              <a:t>Check boxes: Multiple selections, more complete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Input Types</a:t>
            </a:r>
          </a:p>
        </p:txBody>
      </p:sp>
    </p:spTree>
    <p:extLst>
      <p:ext uri="{BB962C8B-B14F-4D97-AF65-F5344CB8AC3E}">
        <p14:creationId xmlns:p14="http://schemas.microsoft.com/office/powerpoint/2010/main" val="32081714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Labels should be short, clear, legible, and close to the input</a:t>
            </a:r>
          </a:p>
          <a:p>
            <a:pPr lvl="1"/>
            <a:r>
              <a:rPr lang="en-GB" dirty="0"/>
              <a:t>Solves most labelling issues</a:t>
            </a:r>
          </a:p>
          <a:p>
            <a:endParaRPr lang="en-GB" dirty="0"/>
          </a:p>
          <a:p>
            <a:r>
              <a:rPr lang="en-GB" dirty="0"/>
              <a:t>Instructions may be needed if a question is unconventional or complicated</a:t>
            </a:r>
          </a:p>
          <a:p>
            <a:pPr lvl="1"/>
            <a:r>
              <a:rPr lang="en-GB" dirty="0"/>
              <a:t>Short explanations: Put near the label</a:t>
            </a:r>
          </a:p>
          <a:p>
            <a:pPr lvl="1"/>
            <a:r>
              <a:rPr lang="en-GB" dirty="0"/>
              <a:t>Longer explanations: Put on the side of the form rather than within the form so as not to interrupt the flow of users who know what they’re doing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Labels and Instructions</a:t>
            </a:r>
          </a:p>
        </p:txBody>
      </p:sp>
    </p:spTree>
    <p:extLst>
      <p:ext uri="{BB962C8B-B14F-4D97-AF65-F5344CB8AC3E}">
        <p14:creationId xmlns:p14="http://schemas.microsoft.com/office/powerpoint/2010/main" val="2252621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38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/>
              <a:t>Mistakes happen. Deal with it.</a:t>
            </a:r>
          </a:p>
          <a:p>
            <a:r>
              <a:rPr lang="en-GB" dirty="0"/>
              <a:t>Adding intelligence to the input fields can help</a:t>
            </a:r>
          </a:p>
          <a:p>
            <a:pPr lvl="1"/>
            <a:r>
              <a:rPr lang="en-GB" dirty="0" err="1"/>
              <a:t>E.g</a:t>
            </a:r>
            <a:r>
              <a:rPr lang="en-GB" dirty="0"/>
              <a:t>, phone fields should be able to handle all of</a:t>
            </a:r>
          </a:p>
          <a:p>
            <a:pPr lvl="2"/>
            <a:r>
              <a:rPr lang="en-GB" dirty="0"/>
              <a:t>00000000000</a:t>
            </a:r>
          </a:p>
          <a:p>
            <a:pPr lvl="2"/>
            <a:r>
              <a:rPr lang="en-GB" dirty="0"/>
              <a:t>0000 0000000</a:t>
            </a:r>
          </a:p>
          <a:p>
            <a:pPr lvl="2"/>
            <a:r>
              <a:rPr lang="en-GB" dirty="0"/>
              <a:t>+44000 000 0000</a:t>
            </a:r>
          </a:p>
          <a:p>
            <a:pPr lvl="2"/>
            <a:r>
              <a:rPr lang="en-GB" dirty="0"/>
              <a:t>+44(0)000 0000000</a:t>
            </a:r>
          </a:p>
          <a:p>
            <a:pPr lvl="2"/>
            <a:r>
              <a:rPr lang="en-GB" dirty="0"/>
              <a:t>…</a:t>
            </a:r>
          </a:p>
          <a:p>
            <a:r>
              <a:rPr lang="en-GB" dirty="0"/>
              <a:t>Giving examples helps prevent mistakes</a:t>
            </a:r>
          </a:p>
          <a:p>
            <a:r>
              <a:rPr lang="en-GB" dirty="0"/>
              <a:t>If you can verify an answer, use </a:t>
            </a:r>
            <a:r>
              <a:rPr lang="en-GB" i="1" dirty="0"/>
              <a:t>inline error handling</a:t>
            </a:r>
            <a:r>
              <a:rPr lang="en-GB" dirty="0"/>
              <a:t> to check if it is correct or incorrect</a:t>
            </a:r>
          </a:p>
          <a:p>
            <a:pPr lvl="1"/>
            <a:r>
              <a:rPr lang="en-GB" dirty="0"/>
              <a:t>Tick or cross at the end of the field</a:t>
            </a:r>
          </a:p>
          <a:p>
            <a:pPr lvl="1"/>
            <a:r>
              <a:rPr lang="en-GB" dirty="0"/>
              <a:t>Can also be used to show password strength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Dealing with Mistakes</a:t>
            </a:r>
          </a:p>
        </p:txBody>
      </p:sp>
    </p:spTree>
    <p:extLst>
      <p:ext uri="{BB962C8B-B14F-4D97-AF65-F5344CB8AC3E}">
        <p14:creationId xmlns:p14="http://schemas.microsoft.com/office/powerpoint/2010/main" val="35957257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Common questions can be handled slightly differently to uncommon questions</a:t>
            </a:r>
          </a:p>
          <a:p>
            <a:pPr lvl="1"/>
            <a:r>
              <a:rPr lang="en-GB" dirty="0"/>
              <a:t>Common: Name, email, address</a:t>
            </a:r>
          </a:p>
          <a:p>
            <a:pPr lvl="1"/>
            <a:r>
              <a:rPr lang="en-GB" dirty="0"/>
              <a:t>Complex: Favourite chocolate bar, shoe size</a:t>
            </a:r>
          </a:p>
          <a:p>
            <a:r>
              <a:rPr lang="en-GB" dirty="0"/>
              <a:t>Common questions</a:t>
            </a:r>
          </a:p>
          <a:p>
            <a:pPr lvl="1"/>
            <a:r>
              <a:rPr lang="en-GB" dirty="0"/>
              <a:t>Left align, put labels above the field</a:t>
            </a:r>
          </a:p>
          <a:p>
            <a:pPr lvl="1"/>
            <a:r>
              <a:rPr lang="en-GB" dirty="0"/>
              <a:t>Keeps attention on the Axis of Interaction</a:t>
            </a:r>
          </a:p>
          <a:p>
            <a:r>
              <a:rPr lang="en-GB" dirty="0"/>
              <a:t>Complex questions</a:t>
            </a:r>
          </a:p>
          <a:p>
            <a:pPr lvl="1"/>
            <a:r>
              <a:rPr lang="en-GB" dirty="0"/>
              <a:t>Put labels on the left on the same row</a:t>
            </a:r>
          </a:p>
          <a:p>
            <a:pPr lvl="1"/>
            <a:r>
              <a:rPr lang="en-GB" dirty="0"/>
              <a:t>Slows users down a little but gives fewer errors</a:t>
            </a:r>
          </a:p>
          <a:p>
            <a:r>
              <a:rPr lang="en-GB" dirty="0"/>
              <a:t>‘Done’ buttons go on the Axis of Interaction</a:t>
            </a:r>
          </a:p>
          <a:p>
            <a:r>
              <a:rPr lang="en-GB" dirty="0"/>
              <a:t>Critical buttons go on the other side (to make people think before pressing them)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Speed vs. Mistakes</a:t>
            </a:r>
          </a:p>
        </p:txBody>
      </p:sp>
    </p:spTree>
    <p:extLst>
      <p:ext uri="{BB962C8B-B14F-4D97-AF65-F5344CB8AC3E}">
        <p14:creationId xmlns:p14="http://schemas.microsoft.com/office/powerpoint/2010/main" val="33067680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Primary buttons are helpful to our goals</a:t>
            </a:r>
          </a:p>
          <a:p>
            <a:r>
              <a:rPr lang="en-GB" dirty="0"/>
              <a:t>Secondary buttons are not</a:t>
            </a:r>
          </a:p>
          <a:p>
            <a:endParaRPr lang="en-GB" dirty="0"/>
          </a:p>
          <a:p>
            <a:r>
              <a:rPr lang="en-GB" dirty="0"/>
              <a:t>Primary buttons</a:t>
            </a:r>
          </a:p>
          <a:p>
            <a:pPr lvl="1"/>
            <a:r>
              <a:rPr lang="en-GB" dirty="0"/>
              <a:t>Execute primary (happy path) actions</a:t>
            </a:r>
          </a:p>
          <a:p>
            <a:pPr lvl="1"/>
            <a:r>
              <a:rPr lang="en-GB" dirty="0"/>
              <a:t>Style: High contract </a:t>
            </a:r>
          </a:p>
          <a:p>
            <a:pPr lvl="1"/>
            <a:r>
              <a:rPr lang="en-GB" dirty="0"/>
              <a:t>Position: On or near the Axis of Interaction</a:t>
            </a:r>
          </a:p>
          <a:p>
            <a:pPr lvl="1"/>
            <a:endParaRPr lang="en-GB" dirty="0"/>
          </a:p>
          <a:p>
            <a:r>
              <a:rPr lang="en-GB" dirty="0"/>
              <a:t>Secondary buttons</a:t>
            </a:r>
          </a:p>
          <a:p>
            <a:pPr lvl="1"/>
            <a:r>
              <a:rPr lang="en-GB" dirty="0"/>
              <a:t>Execute actions that interrupt or alter the path</a:t>
            </a:r>
          </a:p>
          <a:p>
            <a:pPr lvl="1"/>
            <a:r>
              <a:rPr lang="en-GB" dirty="0"/>
              <a:t>Style: Low contrast</a:t>
            </a:r>
          </a:p>
          <a:p>
            <a:pPr lvl="1"/>
            <a:r>
              <a:rPr lang="en-GB" dirty="0"/>
              <a:t>Location: Away from the Axis of Interaction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Primary &amp; Secondary Buttons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185248" y="2348880"/>
            <a:ext cx="1882552" cy="576064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PRIMARY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185248" y="4496822"/>
            <a:ext cx="1882552" cy="57606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SECONDARY</a:t>
            </a:r>
          </a:p>
        </p:txBody>
      </p:sp>
    </p:spTree>
    <p:extLst>
      <p:ext uri="{BB962C8B-B14F-4D97-AF65-F5344CB8AC3E}">
        <p14:creationId xmlns:p14="http://schemas.microsoft.com/office/powerpoint/2010/main" val="364934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Sometimes counterproductive actions are important, such as deleting an account</a:t>
            </a:r>
          </a:p>
          <a:p>
            <a:pPr lvl="1"/>
            <a:r>
              <a:rPr lang="en-GB" dirty="0"/>
              <a:t>Primary Style</a:t>
            </a:r>
          </a:p>
          <a:p>
            <a:pPr lvl="1"/>
            <a:r>
              <a:rPr lang="en-GB" dirty="0"/>
              <a:t>Secondary Position</a:t>
            </a:r>
          </a:p>
          <a:p>
            <a:pPr lvl="1"/>
            <a:r>
              <a:rPr lang="en-GB" dirty="0"/>
              <a:t>Also good to give them a warning colour</a:t>
            </a:r>
          </a:p>
          <a:p>
            <a:endParaRPr lang="en-GB" dirty="0"/>
          </a:p>
          <a:p>
            <a:r>
              <a:rPr lang="en-GB" dirty="0"/>
              <a:t>If a type of action requires special focus then design a special button for it</a:t>
            </a:r>
          </a:p>
          <a:p>
            <a:pPr lvl="1"/>
            <a:r>
              <a:rPr lang="en-GB" dirty="0"/>
              <a:t>Amazon’s “1-Click Purchase”</a:t>
            </a:r>
          </a:p>
          <a:p>
            <a:pPr lvl="1"/>
            <a:r>
              <a:rPr lang="en-GB" dirty="0"/>
              <a:t>Pinterest’s “Pin It”</a:t>
            </a:r>
          </a:p>
          <a:p>
            <a:pPr lvl="1"/>
            <a:r>
              <a:rPr lang="en-GB" dirty="0"/>
              <a:t>Facebook’s “Like”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Exceptional Buttons</a:t>
            </a:r>
          </a:p>
        </p:txBody>
      </p:sp>
    </p:spTree>
    <p:extLst>
      <p:ext uri="{BB962C8B-B14F-4D97-AF65-F5344CB8AC3E}">
        <p14:creationId xmlns:p14="http://schemas.microsoft.com/office/powerpoint/2010/main" val="17947459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TournamentsOnline</a:t>
            </a:r>
            <a:r>
              <a:rPr lang="en-GB" dirty="0"/>
              <a:t> is a company that runs online eSports tournaments. Its website allows users to register with the company as an individual, then register for tournaments as either an individual or as a member of a team. It requires both physical and electronic contact details so that any physical prizes won in tournaments can be shipped to the user</a:t>
            </a:r>
          </a:p>
          <a:p>
            <a:r>
              <a:rPr lang="en-GB" dirty="0"/>
              <a:t>Design the happy path for the following:</a:t>
            </a:r>
          </a:p>
          <a:p>
            <a:pPr lvl="1"/>
            <a:r>
              <a:rPr lang="en-GB" dirty="0"/>
              <a:t>Initial registration form</a:t>
            </a:r>
          </a:p>
          <a:p>
            <a:pPr lvl="1"/>
            <a:r>
              <a:rPr lang="en-GB" dirty="0"/>
              <a:t>Sign-up for a tournament as an individual</a:t>
            </a:r>
          </a:p>
          <a:p>
            <a:pPr lvl="1"/>
            <a:r>
              <a:rPr lang="en-GB" dirty="0"/>
              <a:t>Sign-up for a tournament as part of a team</a:t>
            </a:r>
          </a:p>
          <a:p>
            <a:r>
              <a:rPr lang="en-GB" dirty="0"/>
              <a:t>Assume that this will be accessed via a desktop or laptop computer with a keyboard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14053528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UI must allow for interface use on multiple devices = multiple screen sizes</a:t>
            </a:r>
          </a:p>
          <a:p>
            <a:endParaRPr lang="en-GB" dirty="0"/>
          </a:p>
          <a:p>
            <a:r>
              <a:rPr lang="en-GB" dirty="0"/>
              <a:t>Adaptive Design</a:t>
            </a:r>
          </a:p>
          <a:p>
            <a:pPr lvl="1"/>
            <a:r>
              <a:rPr lang="en-GB" dirty="0"/>
              <a:t>Create a design for every device you expect your users to want to use</a:t>
            </a:r>
          </a:p>
          <a:p>
            <a:pPr lvl="1"/>
            <a:r>
              <a:rPr lang="en-GB" dirty="0"/>
              <a:t>Quick to build</a:t>
            </a:r>
          </a:p>
          <a:p>
            <a:pPr lvl="1"/>
            <a:r>
              <a:rPr lang="en-GB" dirty="0"/>
              <a:t>Static</a:t>
            </a:r>
          </a:p>
          <a:p>
            <a:r>
              <a:rPr lang="en-GB" dirty="0"/>
              <a:t>Responsive Design</a:t>
            </a:r>
          </a:p>
          <a:p>
            <a:pPr lvl="1"/>
            <a:r>
              <a:rPr lang="en-GB" dirty="0"/>
              <a:t>Automatically adjusts the design to fit the device</a:t>
            </a:r>
          </a:p>
          <a:p>
            <a:pPr lvl="1"/>
            <a:r>
              <a:rPr lang="en-GB" dirty="0"/>
              <a:t>Computationally more complex = slower to build</a:t>
            </a:r>
          </a:p>
          <a:p>
            <a:pPr lvl="1"/>
            <a:r>
              <a:rPr lang="en-GB" dirty="0"/>
              <a:t>Avoids problems of ‘</a:t>
            </a:r>
            <a:r>
              <a:rPr lang="en-GB" dirty="0" err="1"/>
              <a:t>inbetween</a:t>
            </a:r>
            <a:r>
              <a:rPr lang="en-GB" dirty="0"/>
              <a:t>’ devices</a:t>
            </a:r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Adaptive &amp; Responsive Design</a:t>
            </a:r>
          </a:p>
        </p:txBody>
      </p:sp>
    </p:spTree>
    <p:extLst>
      <p:ext uri="{BB962C8B-B14F-4D97-AF65-F5344CB8AC3E}">
        <p14:creationId xmlns:p14="http://schemas.microsoft.com/office/powerpoint/2010/main" val="19612068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38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Advantages of the mouse</a:t>
            </a:r>
          </a:p>
          <a:p>
            <a:pPr lvl="1"/>
            <a:r>
              <a:rPr lang="en-GB" dirty="0"/>
              <a:t>Small and accurate</a:t>
            </a:r>
          </a:p>
          <a:p>
            <a:pPr lvl="1"/>
            <a:r>
              <a:rPr lang="en-GB" dirty="0"/>
              <a:t>Ability to hover</a:t>
            </a:r>
          </a:p>
          <a:p>
            <a:pPr lvl="1"/>
            <a:r>
              <a:rPr lang="en-GB" dirty="0"/>
              <a:t>Selects items easily</a:t>
            </a:r>
          </a:p>
          <a:p>
            <a:pPr lvl="1"/>
            <a:r>
              <a:rPr lang="en-GB" dirty="0"/>
              <a:t>Hidden options (</a:t>
            </a:r>
            <a:r>
              <a:rPr lang="en-GB" dirty="0" err="1"/>
              <a:t>Ctrl+Click</a:t>
            </a:r>
            <a:r>
              <a:rPr lang="en-GB" dirty="0"/>
              <a:t>, </a:t>
            </a:r>
            <a:r>
              <a:rPr lang="en-GB" dirty="0" err="1"/>
              <a:t>Shift+Click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Can change shape</a:t>
            </a:r>
          </a:p>
          <a:p>
            <a:r>
              <a:rPr lang="en-GB" dirty="0"/>
              <a:t>Advantages of finger</a:t>
            </a:r>
          </a:p>
          <a:p>
            <a:pPr lvl="1"/>
            <a:r>
              <a:rPr lang="en-GB" dirty="0"/>
              <a:t>Built-in feedback (haptic)</a:t>
            </a:r>
          </a:p>
          <a:p>
            <a:pPr lvl="1"/>
            <a:r>
              <a:rPr lang="en-GB" dirty="0"/>
              <a:t>Direct to interface</a:t>
            </a:r>
          </a:p>
          <a:p>
            <a:pPr lvl="1"/>
            <a:r>
              <a:rPr lang="en-GB" dirty="0"/>
              <a:t>Creates a physical orientation</a:t>
            </a:r>
          </a:p>
          <a:p>
            <a:pPr lvl="1"/>
            <a:r>
              <a:rPr lang="en-GB" dirty="0"/>
              <a:t>Always available</a:t>
            </a:r>
          </a:p>
          <a:p>
            <a:pPr lvl="1"/>
            <a:r>
              <a:rPr lang="en-GB" dirty="0"/>
              <a:t>Gestures and </a:t>
            </a:r>
            <a:r>
              <a:rPr lang="en-GB" dirty="0" err="1"/>
              <a:t>multitouch</a:t>
            </a:r>
            <a:endParaRPr lang="en-GB" dirty="0"/>
          </a:p>
          <a:p>
            <a:pPr lvl="1"/>
            <a:r>
              <a:rPr lang="en-GB" dirty="0"/>
              <a:t>Natural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Touch vs. Mouse</a:t>
            </a:r>
          </a:p>
        </p:txBody>
      </p:sp>
    </p:spTree>
    <p:extLst>
      <p:ext uri="{BB962C8B-B14F-4D97-AF65-F5344CB8AC3E}">
        <p14:creationId xmlns:p14="http://schemas.microsoft.com/office/powerpoint/2010/main" val="7691192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Redesign the form you designed earlier to work on a tablet rather than a desktop system</a:t>
            </a:r>
          </a:p>
          <a:p>
            <a:pPr lvl="1"/>
            <a:r>
              <a:rPr lang="en-GB" dirty="0"/>
              <a:t>What changes do you need to make for size?</a:t>
            </a:r>
          </a:p>
          <a:p>
            <a:pPr lvl="1"/>
            <a:r>
              <a:rPr lang="en-GB" dirty="0"/>
              <a:t>What changes do you need to made for input modality?</a:t>
            </a:r>
          </a:p>
          <a:p>
            <a:pPr lvl="1"/>
            <a:r>
              <a:rPr lang="en-GB" dirty="0"/>
              <a:t>What changes can you make using automation?</a:t>
            </a:r>
          </a:p>
          <a:p>
            <a:pPr lvl="1"/>
            <a:endParaRPr lang="en-GB" dirty="0"/>
          </a:p>
          <a:p>
            <a:r>
              <a:rPr lang="en-GB" dirty="0"/>
              <a:t>Design the following:</a:t>
            </a:r>
          </a:p>
          <a:p>
            <a:pPr lvl="1"/>
            <a:r>
              <a:rPr lang="en-GB" dirty="0"/>
              <a:t>Initial registration form</a:t>
            </a:r>
          </a:p>
          <a:p>
            <a:pPr lvl="1"/>
            <a:r>
              <a:rPr lang="en-GB" dirty="0"/>
              <a:t>Sign-up for a tournament as an individual</a:t>
            </a:r>
          </a:p>
          <a:p>
            <a:pPr lvl="1"/>
            <a:r>
              <a:rPr lang="en-GB" dirty="0"/>
              <a:t>Sign-up for a tournament as part of a team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10576766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557C0-CE89-4907-86CC-17670F837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C903E-A7E5-47E1-9774-5C8E5426A0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workshop</a:t>
            </a:r>
            <a:r>
              <a:rPr lang="en-GB"/>
              <a:t>: Usability II</a:t>
            </a:r>
            <a:endParaRPr lang="en-GB" dirty="0"/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the Wikipedia article on </a:t>
            </a:r>
          </a:p>
          <a:p>
            <a:pPr lvl="2"/>
            <a:r>
              <a:rPr lang="en-GB" dirty="0"/>
              <a:t>Usability </a:t>
            </a:r>
          </a:p>
          <a:p>
            <a:pPr lvl="2"/>
            <a:r>
              <a:rPr lang="en-GB" dirty="0"/>
              <a:t>(</a:t>
            </a:r>
            <a:r>
              <a:rPr lang="en-GB" dirty="0">
                <a:hlinkClick r:id="rId2"/>
              </a:rPr>
              <a:t>https://en.wikipedia.org/wiki/Usability</a:t>
            </a:r>
            <a:r>
              <a:rPr lang="en-GB" dirty="0"/>
              <a:t>)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If a link looks interesting, follow it. Try to spend an hour reading around the topic on Wikipedia.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98584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RM (OME)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M (OME)" id="{F24D4D1C-B317-4E3A-8654-5C7F6A463FEC}" vid="{74E123B6-7B12-4998-8F01-917DF20A357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RM (OME)</Template>
  <TotalTime>1396626232</TotalTime>
  <Pages>13</Pages>
  <Words>1052</Words>
  <Application>Microsoft Office PowerPoint</Application>
  <PresentationFormat>A4 Paper (210x297 mm)</PresentationFormat>
  <Paragraphs>183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Book Antiqua</vt:lpstr>
      <vt:lpstr>Georgia</vt:lpstr>
      <vt:lpstr>Trebuchet MS</vt:lpstr>
      <vt:lpstr>Wingdings 2</vt:lpstr>
      <vt:lpstr>RM (OME)</vt:lpstr>
      <vt:lpstr>Usability Engineering</vt:lpstr>
      <vt:lpstr>Usability</vt:lpstr>
      <vt:lpstr>Usability</vt:lpstr>
      <vt:lpstr>Schneiderman’s Rules</vt:lpstr>
      <vt:lpstr>Nielsen’s Heuristics</vt:lpstr>
      <vt:lpstr>Design Elements</vt:lpstr>
      <vt:lpstr>Forms</vt:lpstr>
      <vt:lpstr>Forms</vt:lpstr>
      <vt:lpstr>Input Types</vt:lpstr>
      <vt:lpstr>Labels and Instructions</vt:lpstr>
      <vt:lpstr>Dealing with Mistakes</vt:lpstr>
      <vt:lpstr>Speed vs. Mistakes</vt:lpstr>
      <vt:lpstr>Primary &amp; Secondary Buttons</vt:lpstr>
      <vt:lpstr>Exceptional Buttons</vt:lpstr>
      <vt:lpstr>Activity</vt:lpstr>
      <vt:lpstr>Adaptive &amp; Responsive Design</vt:lpstr>
      <vt:lpstr>Touch vs. Mouse</vt:lpstr>
      <vt:lpstr>Activity</vt:lpstr>
      <vt:lpstr>Coming Soon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/>
  <dc:creator>Sue Maw</dc:creator>
  <cp:keywords/>
  <dc:description/>
  <cp:lastModifiedBy>Nik Whitehead</cp:lastModifiedBy>
  <cp:revision>42</cp:revision>
  <cp:lastPrinted>2000-09-29T15:48:22Z</cp:lastPrinted>
  <dcterms:created xsi:type="dcterms:W3CDTF">1996-02-20T11:20:32Z</dcterms:created>
  <dcterms:modified xsi:type="dcterms:W3CDTF">2023-01-11T13:35:32Z</dcterms:modified>
</cp:coreProperties>
</file>