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256" r:id="rId5"/>
    <p:sldId id="275" r:id="rId6"/>
    <p:sldId id="365" r:id="rId7"/>
    <p:sldId id="299" r:id="rId8"/>
    <p:sldId id="283" r:id="rId9"/>
    <p:sldId id="339" r:id="rId10"/>
    <p:sldId id="338" r:id="rId11"/>
    <p:sldId id="337" r:id="rId12"/>
    <p:sldId id="403" r:id="rId13"/>
    <p:sldId id="343" r:id="rId14"/>
    <p:sldId id="406" r:id="rId15"/>
    <p:sldId id="344" r:id="rId16"/>
    <p:sldId id="340" r:id="rId17"/>
    <p:sldId id="401" r:id="rId18"/>
    <p:sldId id="400" r:id="rId19"/>
    <p:sldId id="402" r:id="rId20"/>
    <p:sldId id="408" r:id="rId21"/>
    <p:sldId id="409" r:id="rId22"/>
    <p:sldId id="345" r:id="rId23"/>
    <p:sldId id="410" r:id="rId24"/>
    <p:sldId id="411" r:id="rId25"/>
    <p:sldId id="412" r:id="rId26"/>
    <p:sldId id="414" r:id="rId27"/>
    <p:sldId id="413" r:id="rId28"/>
    <p:sldId id="346" r:id="rId29"/>
    <p:sldId id="274" r:id="rId30"/>
    <p:sldId id="298" r:id="rId31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34"/>
      <p:bold r:id="rId35"/>
      <p:italic r:id="rId36"/>
      <p:boldItalic r:id="rId3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8" autoAdjust="0"/>
    <p:restoredTop sz="94660"/>
  </p:normalViewPr>
  <p:slideViewPr>
    <p:cSldViewPr>
      <p:cViewPr varScale="1">
        <p:scale>
          <a:sx n="100" d="100"/>
          <a:sy n="100" d="100"/>
        </p:scale>
        <p:origin x="597" y="5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font" Target="fonts/font1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3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font" Target="fonts/font4.fntdata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font" Target="fonts/font3.fntdata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font" Target="fonts/font2.fntdata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30FD7-B61A-47AD-9734-0729CE3D67F9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944230-701F-4349-8BF0-47885920E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43093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596" y="1772816"/>
            <a:ext cx="8280920" cy="1470025"/>
          </a:xfrm>
        </p:spPr>
        <p:txBody>
          <a:bodyPr>
            <a:noAutofit/>
          </a:bodyPr>
          <a:lstStyle/>
          <a:p>
            <a:pPr algn="r"/>
            <a:r>
              <a:rPr lang="en-GB" sz="4800" b="1" dirty="0">
                <a:solidFill>
                  <a:schemeClr val="accent2"/>
                </a:solidFill>
              </a:rPr>
              <a:t>Advanced Networking</a:t>
            </a:r>
            <a:r>
              <a:rPr lang="en-GB" sz="6600" dirty="0">
                <a:solidFill>
                  <a:schemeClr val="bg1"/>
                </a:solidFill>
              </a:rPr>
              <a:t/>
            </a:r>
            <a:br>
              <a:rPr lang="en-GB" sz="6600" dirty="0">
                <a:solidFill>
                  <a:schemeClr val="bg1"/>
                </a:solidFill>
              </a:rPr>
            </a:br>
            <a:r>
              <a:rPr lang="en-GB" sz="2800" i="1" dirty="0">
                <a:solidFill>
                  <a:schemeClr val="bg1"/>
                </a:solidFill>
              </a:rPr>
              <a:t>(ACCA5024)</a:t>
            </a:r>
            <a:r>
              <a:rPr lang="en-GB" sz="3200" i="1" dirty="0">
                <a:solidFill>
                  <a:schemeClr val="bg1"/>
                </a:solidFill>
              </a:rPr>
              <a:t/>
            </a:r>
            <a:br>
              <a:rPr lang="en-GB" sz="3200" i="1" dirty="0">
                <a:solidFill>
                  <a:schemeClr val="bg1"/>
                </a:solidFill>
              </a:rPr>
            </a:br>
            <a:r>
              <a:rPr lang="en-GB" sz="2800" i="1" dirty="0" smtClean="0">
                <a:solidFill>
                  <a:schemeClr val="bg1"/>
                </a:solidFill>
              </a:rPr>
              <a:t>IPv4 Addressing and L3 Device Configurations</a:t>
            </a:r>
            <a:endParaRPr lang="en-GB" sz="3600" i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From our previous class… (recap)</a:t>
            </a:r>
            <a:endParaRPr lang="en-GB" sz="3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Networks!  </a:t>
            </a:r>
            <a:r>
              <a:rPr lang="en-GB" sz="1800" i="1" dirty="0"/>
              <a:t>(</a:t>
            </a:r>
            <a:r>
              <a:rPr lang="en-GB" sz="1800" b="1" i="1" u="sng" dirty="0"/>
              <a:t>Communication</a:t>
            </a:r>
            <a:r>
              <a:rPr lang="en-GB" sz="1800" b="1" i="1" dirty="0"/>
              <a:t> </a:t>
            </a:r>
            <a:r>
              <a:rPr lang="en-GB" sz="1800" i="1" dirty="0"/>
              <a:t>with the </a:t>
            </a:r>
            <a:r>
              <a:rPr lang="en-GB" sz="1800" b="1" i="1" u="sng" dirty="0"/>
              <a:t>function</a:t>
            </a:r>
            <a:r>
              <a:rPr lang="en-GB" sz="1800" i="1" dirty="0"/>
              <a:t>ing of various </a:t>
            </a:r>
            <a:r>
              <a:rPr lang="en-GB" sz="1800" b="1" i="1" u="sng" dirty="0"/>
              <a:t>devices)</a:t>
            </a:r>
            <a:endParaRPr lang="en-GB" sz="1800" i="1" dirty="0"/>
          </a:p>
          <a:p>
            <a:pPr lvl="1"/>
            <a:r>
              <a:rPr lang="en-GB" dirty="0"/>
              <a:t>Network Components</a:t>
            </a:r>
          </a:p>
          <a:p>
            <a:pPr lvl="1"/>
            <a:r>
              <a:rPr lang="en-GB" dirty="0"/>
              <a:t>Types of Networks</a:t>
            </a:r>
          </a:p>
          <a:p>
            <a:pPr lvl="1"/>
            <a:r>
              <a:rPr lang="en-GB" dirty="0"/>
              <a:t>Trends and Security	</a:t>
            </a:r>
          </a:p>
          <a:p>
            <a:pPr lvl="2"/>
            <a:r>
              <a:rPr lang="en-GB" i="1" dirty="0"/>
              <a:t>Connections, Convergence</a:t>
            </a:r>
          </a:p>
          <a:p>
            <a:pPr lvl="2"/>
            <a:r>
              <a:rPr lang="en-GB" i="1" dirty="0"/>
              <a:t>Reliability (Fault Tolerance, Scalability, Security and </a:t>
            </a:r>
            <a:r>
              <a:rPr lang="en-GB" i="1" dirty="0" err="1"/>
              <a:t>QoS</a:t>
            </a:r>
            <a:r>
              <a:rPr lang="en-GB" i="1" dirty="0"/>
              <a:t>)</a:t>
            </a:r>
          </a:p>
          <a:p>
            <a:pPr lvl="2"/>
            <a:r>
              <a:rPr lang="en-GB" i="1" dirty="0"/>
              <a:t>BYOD, Cloud, Online Collaboration, Communications</a:t>
            </a:r>
          </a:p>
          <a:p>
            <a:pPr lvl="2"/>
            <a:r>
              <a:rPr lang="en-GB" i="1" dirty="0"/>
              <a:t>Security Devices and Techs. (Firewalls, VPN, </a:t>
            </a:r>
            <a:r>
              <a:rPr lang="en-GB" i="1" dirty="0" err="1"/>
              <a:t>acl’s</a:t>
            </a:r>
            <a:r>
              <a:rPr lang="en-GB" i="1" dirty="0"/>
              <a:t>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6211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From our previous class… (recap)</a:t>
            </a:r>
            <a:endParaRPr lang="en-GB" sz="3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Standards and Protocols</a:t>
            </a:r>
          </a:p>
          <a:p>
            <a:pPr lvl="1"/>
            <a:r>
              <a:rPr lang="en-GB" i="1" dirty="0"/>
              <a:t>OSI Reference Model and TCP/IP Protocol Model</a:t>
            </a:r>
          </a:p>
          <a:p>
            <a:endParaRPr lang="en-GB" dirty="0" smtClean="0"/>
          </a:p>
          <a:p>
            <a:r>
              <a:rPr lang="en-GB" dirty="0" smtClean="0"/>
              <a:t>Ethernet Networks </a:t>
            </a:r>
          </a:p>
          <a:p>
            <a:pPr lvl="1"/>
            <a:r>
              <a:rPr lang="en-GB" dirty="0" smtClean="0"/>
              <a:t>MAC Addresses</a:t>
            </a:r>
          </a:p>
          <a:p>
            <a:pPr lvl="1"/>
            <a:r>
              <a:rPr lang="en-GB" dirty="0" smtClean="0"/>
              <a:t>ARP </a:t>
            </a:r>
          </a:p>
          <a:p>
            <a:pPr marL="457200" lvl="1" indent="0">
              <a:buNone/>
            </a:pPr>
            <a:endParaRPr lang="en-GB" i="1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484527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/>
          </a:blip>
          <a:srcRect l="6932" t="15070" r="26828" b="36711"/>
          <a:stretch/>
        </p:blipFill>
        <p:spPr>
          <a:xfrm>
            <a:off x="899592" y="1700808"/>
            <a:ext cx="7272808" cy="5295132"/>
          </a:xfrm>
          <a:prstGeom prst="rect">
            <a:avLst/>
          </a:prstGeom>
          <a:scene3d>
            <a:camera prst="isometricOffAxis1Top"/>
            <a:lightRig rig="threePt" dir="t"/>
          </a:scene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116632" y="2132856"/>
            <a:ext cx="8229600" cy="3917032"/>
          </a:xfr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>
            <a:normAutofit/>
          </a:bodyPr>
          <a:lstStyle/>
          <a:p>
            <a:pPr algn="just"/>
            <a:r>
              <a:rPr lang="en-GB" sz="2400" b="1" i="1" dirty="0" smtClean="0">
                <a:solidFill>
                  <a:schemeClr val="tx2"/>
                </a:solidFill>
              </a:rPr>
              <a:t>Using Packet Tracer – Build simple networks, Configure end devices and test the connection.</a:t>
            </a:r>
          </a:p>
          <a:p>
            <a:r>
              <a:rPr lang="en-GB" sz="2400" b="1" i="1" dirty="0" smtClean="0">
                <a:solidFill>
                  <a:schemeClr val="tx2"/>
                </a:solidFill>
              </a:rPr>
              <a:t>Use Wireshark (Packet Sniffing Tool) to capture the packets and analyse them.</a:t>
            </a:r>
          </a:p>
          <a:p>
            <a:r>
              <a:rPr lang="en-GB" sz="2400" i="1" dirty="0" smtClean="0">
                <a:solidFill>
                  <a:schemeClr val="tx2"/>
                </a:solidFill>
              </a:rPr>
              <a:t>Analysed ARP and ICMP (Ethernet Frames).</a:t>
            </a: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From our previous tutorials… and Independent Learning (recap)</a:t>
            </a:r>
            <a:endParaRPr lang="en-GB" sz="3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207051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Objectives and Discussions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Network Addressing…</a:t>
            </a:r>
          </a:p>
          <a:p>
            <a:pPr lvl="1"/>
            <a:r>
              <a:rPr lang="en-GB" i="1" dirty="0" smtClean="0"/>
              <a:t>Logical Addressing (IP Addressing)</a:t>
            </a:r>
          </a:p>
          <a:p>
            <a:pPr lvl="1"/>
            <a:r>
              <a:rPr lang="en-GB" i="1" dirty="0" smtClean="0"/>
              <a:t>Address, </a:t>
            </a:r>
            <a:r>
              <a:rPr lang="en-GB" i="1" dirty="0"/>
              <a:t>masks </a:t>
            </a:r>
            <a:r>
              <a:rPr lang="en-GB" i="1" dirty="0" smtClean="0"/>
              <a:t>and  Classes</a:t>
            </a:r>
          </a:p>
          <a:p>
            <a:pPr lvl="1"/>
            <a:r>
              <a:rPr lang="en-GB" i="1" dirty="0" smtClean="0"/>
              <a:t>Getting and managing IP Addresses</a:t>
            </a:r>
          </a:p>
          <a:p>
            <a:pPr lvl="1"/>
            <a:endParaRPr lang="en-GB" dirty="0"/>
          </a:p>
          <a:p>
            <a:r>
              <a:rPr lang="en-GB" sz="2800" i="1" dirty="0" smtClean="0"/>
              <a:t>Design a </a:t>
            </a:r>
            <a:r>
              <a:rPr lang="en-GB" sz="2800" i="1" dirty="0" smtClean="0"/>
              <a:t>network </a:t>
            </a:r>
            <a:r>
              <a:rPr lang="en-GB" sz="2800" i="1" dirty="0" smtClean="0"/>
              <a:t>and </a:t>
            </a:r>
            <a:r>
              <a:rPr lang="en-GB" sz="2800" i="1" dirty="0" smtClean="0"/>
              <a:t>configure routing devices.</a:t>
            </a:r>
            <a:endParaRPr lang="en-GB" sz="2800" i="1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907812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Logical Addressing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484784"/>
            <a:ext cx="7920880" cy="14401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dirty="0"/>
              <a:t>What is an IPv4 Address?</a:t>
            </a:r>
          </a:p>
          <a:p>
            <a:pPr lvl="1"/>
            <a:r>
              <a:rPr lang="en-US" sz="1600" dirty="0"/>
              <a:t>Is a logical network address that identifies a particular host</a:t>
            </a:r>
          </a:p>
          <a:p>
            <a:pPr lvl="1"/>
            <a:r>
              <a:rPr lang="en-US" sz="1600" dirty="0"/>
              <a:t>Configured and is unique on the network for communications</a:t>
            </a:r>
          </a:p>
          <a:p>
            <a:pPr lvl="1"/>
            <a:r>
              <a:rPr lang="en-US" sz="1600" dirty="0"/>
              <a:t>Is associated with a network interface </a:t>
            </a:r>
            <a:r>
              <a:rPr lang="en-US" sz="1600" dirty="0" smtClean="0"/>
              <a:t>card</a:t>
            </a:r>
            <a:endParaRPr lang="en-US" sz="1600" dirty="0"/>
          </a:p>
          <a:p>
            <a:pPr lvl="1" algn="just"/>
            <a:r>
              <a:rPr lang="en-US" sz="1600" dirty="0"/>
              <a:t>32 </a:t>
            </a:r>
            <a:r>
              <a:rPr lang="en-US" sz="1600" dirty="0" smtClean="0"/>
              <a:t>Bit | Dotted </a:t>
            </a:r>
            <a:r>
              <a:rPr lang="en-US" sz="1600" dirty="0"/>
              <a:t>Decimal Notation (</a:t>
            </a:r>
            <a:r>
              <a:rPr lang="en-US" sz="1600" dirty="0" smtClean="0"/>
              <a:t>DDN) | 8 Bit </a:t>
            </a:r>
            <a:r>
              <a:rPr lang="en-US" sz="1600" dirty="0"/>
              <a:t>Each (Decimal Octets)</a:t>
            </a:r>
          </a:p>
          <a:p>
            <a:pPr lvl="1" algn="just"/>
            <a:r>
              <a:rPr lang="en-US" sz="1600" dirty="0"/>
              <a:t>0 to 255 (4 Octets</a:t>
            </a:r>
            <a:r>
              <a:rPr lang="en-US" sz="1600" dirty="0" smtClean="0"/>
              <a:t>)</a:t>
            </a:r>
            <a:endParaRPr lang="en-US" sz="1600" dirty="0">
              <a:sym typeface="Wingdings" panose="05000000000000000000" pitchFamily="2" charset="2"/>
            </a:endParaRPr>
          </a:p>
          <a:p>
            <a:pPr lvl="1"/>
            <a:endParaRPr lang="en-US" sz="1600" dirty="0" smtClean="0"/>
          </a:p>
          <a:p>
            <a:pPr lvl="1"/>
            <a:endParaRPr lang="en-US" sz="1600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8" name="Picture 2" descr="C:\Botho\Botho\NH1\Class Room Teaching and Planning\images\number system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402159"/>
            <a:ext cx="5400600" cy="1790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Form-based code - Wikipedia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489248"/>
            <a:ext cx="2155687" cy="1616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766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 IP Addressing</a:t>
            </a:r>
            <a:endParaRPr lang="en-GB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1340768"/>
            <a:ext cx="8712968" cy="2592288"/>
          </a:xfrm>
        </p:spPr>
        <p:txBody>
          <a:bodyPr>
            <a:normAutofit fontScale="55000" lnSpcReduction="20000"/>
          </a:bodyPr>
          <a:lstStyle/>
          <a:p>
            <a:r>
              <a:rPr lang="en-US" b="1" dirty="0"/>
              <a:t>Public and Private Addresses</a:t>
            </a:r>
          </a:p>
          <a:p>
            <a:pPr lvl="1"/>
            <a:r>
              <a:rPr lang="en-US" dirty="0"/>
              <a:t>The Public addresses are used in the Internet</a:t>
            </a:r>
          </a:p>
          <a:p>
            <a:pPr lvl="1"/>
            <a:r>
              <a:rPr lang="en-US" dirty="0"/>
              <a:t>The Private Addresses are used only within Lan’s</a:t>
            </a:r>
          </a:p>
          <a:p>
            <a:pPr lvl="1"/>
            <a:r>
              <a:rPr lang="en-US" dirty="0"/>
              <a:t>The Private Addresses could not be routed in Internet</a:t>
            </a:r>
          </a:p>
          <a:p>
            <a:r>
              <a:rPr lang="en-US" b="1" dirty="0"/>
              <a:t>Unicast </a:t>
            </a:r>
          </a:p>
          <a:p>
            <a:pPr lvl="1"/>
            <a:r>
              <a:rPr lang="en-US" dirty="0"/>
              <a:t>The Packets are sent to only one device</a:t>
            </a:r>
          </a:p>
          <a:p>
            <a:r>
              <a:rPr lang="en-US" b="1" dirty="0"/>
              <a:t>Multicast</a:t>
            </a:r>
          </a:p>
          <a:p>
            <a:pPr lvl="1"/>
            <a:r>
              <a:rPr lang="en-US" dirty="0"/>
              <a:t>The Packets are sent to many devices</a:t>
            </a:r>
          </a:p>
          <a:p>
            <a:r>
              <a:rPr lang="en-US" b="1" dirty="0"/>
              <a:t>Broadcast</a:t>
            </a:r>
          </a:p>
          <a:p>
            <a:pPr lvl="1"/>
            <a:r>
              <a:rPr lang="en-US" dirty="0"/>
              <a:t>The Packets are sent to all devices in the Network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10" name="TextBox 9"/>
          <p:cNvSpPr txBox="1"/>
          <p:nvPr/>
        </p:nvSpPr>
        <p:spPr>
          <a:xfrm>
            <a:off x="5840426" y="5229200"/>
            <a:ext cx="32960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kern="0" baseline="-25000" dirty="0" smtClean="0"/>
              <a:t>1 </a:t>
            </a:r>
            <a:r>
              <a:rPr lang="en-US" kern="0" baseline="-25000" dirty="0"/>
              <a:t>Cisco </a:t>
            </a:r>
            <a:r>
              <a:rPr lang="en-US" kern="0" baseline="-25000" dirty="0" err="1"/>
              <a:t>Netacademy</a:t>
            </a:r>
            <a:r>
              <a:rPr lang="en-US" kern="0" baseline="-25000" dirty="0"/>
              <a:t> Course – Network Essentials</a:t>
            </a:r>
            <a:endParaRPr lang="en-GB" baseline="-25000" dirty="0"/>
          </a:p>
        </p:txBody>
      </p:sp>
    </p:spTree>
    <p:extLst>
      <p:ext uri="{BB962C8B-B14F-4D97-AF65-F5344CB8AC3E}">
        <p14:creationId xmlns:p14="http://schemas.microsoft.com/office/powerpoint/2010/main" val="516459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229288"/>
            <a:ext cx="5794562" cy="36305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IP Addressing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4074" y="2252603"/>
            <a:ext cx="3077482" cy="1862425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473000" y="4949993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CA" b="1" i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subnet mask is used to determine the network and host portions. </a:t>
            </a:r>
            <a:endParaRPr lang="en-US" b="1" i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19590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IP Addressing - Classes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3" name="Rectangle 2"/>
          <p:cNvSpPr/>
          <p:nvPr/>
        </p:nvSpPr>
        <p:spPr>
          <a:xfrm>
            <a:off x="3059832" y="1071863"/>
            <a:ext cx="608416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Classful</a:t>
            </a:r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Addressing</a:t>
            </a:r>
          </a:p>
          <a:p>
            <a:pPr lvl="1" algn="r"/>
            <a:endParaRPr lang="en-US" dirty="0" smtClean="0"/>
          </a:p>
          <a:p>
            <a:pPr lvl="1" algn="r"/>
            <a:r>
              <a:rPr lang="en-US" dirty="0" smtClean="0"/>
              <a:t>Class </a:t>
            </a:r>
            <a:r>
              <a:rPr lang="en-US" dirty="0"/>
              <a:t>A </a:t>
            </a:r>
            <a:r>
              <a:rPr lang="en-US" b="1" i="1" dirty="0">
                <a:solidFill>
                  <a:schemeClr val="accent1"/>
                </a:solidFill>
              </a:rPr>
              <a:t>(0.0.0.0/8 to 127.0.0.0/8) </a:t>
            </a:r>
            <a:endParaRPr lang="en-US" b="1" i="1" dirty="0" smtClean="0">
              <a:solidFill>
                <a:schemeClr val="accent1"/>
              </a:solidFill>
            </a:endParaRPr>
          </a:p>
          <a:p>
            <a:pPr lvl="1" algn="r"/>
            <a:r>
              <a:rPr lang="en-US" dirty="0" smtClean="0"/>
              <a:t>supports </a:t>
            </a:r>
            <a:r>
              <a:rPr lang="en-US" dirty="0"/>
              <a:t>extremely large networks.</a:t>
            </a:r>
          </a:p>
          <a:p>
            <a:pPr lvl="1" algn="r"/>
            <a:endParaRPr lang="en-US" dirty="0" smtClean="0"/>
          </a:p>
          <a:p>
            <a:pPr lvl="1" algn="r"/>
            <a:r>
              <a:rPr lang="en-US" dirty="0" smtClean="0"/>
              <a:t>Class </a:t>
            </a:r>
            <a:r>
              <a:rPr lang="en-US" dirty="0"/>
              <a:t>B </a:t>
            </a:r>
            <a:r>
              <a:rPr lang="en-US" b="1" i="1" dirty="0">
                <a:solidFill>
                  <a:schemeClr val="accent1"/>
                </a:solidFill>
              </a:rPr>
              <a:t>(128.0.0.0 /16 – 191.255.0.0 /16) </a:t>
            </a:r>
          </a:p>
          <a:p>
            <a:pPr lvl="1" algn="r"/>
            <a:r>
              <a:rPr lang="en-US" dirty="0" smtClean="0"/>
              <a:t>supports </a:t>
            </a:r>
            <a:r>
              <a:rPr lang="en-US" dirty="0"/>
              <a:t>the needs of moderate to large size networks.</a:t>
            </a:r>
          </a:p>
          <a:p>
            <a:pPr lvl="1" algn="r"/>
            <a:endParaRPr lang="en-US" dirty="0" smtClean="0"/>
          </a:p>
          <a:p>
            <a:pPr lvl="1" algn="r"/>
            <a:r>
              <a:rPr lang="en-US" dirty="0" smtClean="0"/>
              <a:t>Class </a:t>
            </a:r>
            <a:r>
              <a:rPr lang="en-US" dirty="0"/>
              <a:t>C </a:t>
            </a:r>
            <a:r>
              <a:rPr lang="en-US" b="1" i="1" dirty="0">
                <a:solidFill>
                  <a:schemeClr val="accent1"/>
                </a:solidFill>
              </a:rPr>
              <a:t>(192.0.0.0 /24 – 223.255.255.0 /24) </a:t>
            </a:r>
          </a:p>
          <a:p>
            <a:pPr lvl="1" algn="r"/>
            <a:r>
              <a:rPr lang="en-US" dirty="0" smtClean="0"/>
              <a:t>supports </a:t>
            </a:r>
            <a:r>
              <a:rPr lang="en-US" dirty="0"/>
              <a:t>small networks with a maximum of 254 hosts. </a:t>
            </a:r>
          </a:p>
          <a:p>
            <a:pPr algn="r"/>
            <a:endParaRPr lang="en-US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r="35952"/>
          <a:stretch/>
        </p:blipFill>
        <p:spPr>
          <a:xfrm>
            <a:off x="251521" y="1180429"/>
            <a:ext cx="2952328" cy="270033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66454" t="6604" b="66730"/>
          <a:stretch/>
        </p:blipFill>
        <p:spPr>
          <a:xfrm>
            <a:off x="1821676" y="3232694"/>
            <a:ext cx="1391723" cy="64807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l="65610" t="34622" b="38712"/>
          <a:stretch/>
        </p:blipFill>
        <p:spPr>
          <a:xfrm>
            <a:off x="272531" y="3257077"/>
            <a:ext cx="1297221" cy="58924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/>
          <a:srcRect l="66425" t="63265" b="10069"/>
          <a:stretch/>
        </p:blipFill>
        <p:spPr>
          <a:xfrm>
            <a:off x="240136" y="519029"/>
            <a:ext cx="1547663" cy="72008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79512" y="4077072"/>
            <a:ext cx="85803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Classless Addressing</a:t>
            </a:r>
          </a:p>
          <a:p>
            <a:pPr lvl="1"/>
            <a:r>
              <a:rPr lang="en-US" i="1" dirty="0"/>
              <a:t>IPv4 addresses allocated on </a:t>
            </a:r>
            <a:r>
              <a:rPr lang="en-US" i="1" dirty="0" smtClean="0"/>
              <a:t>any </a:t>
            </a:r>
            <a:r>
              <a:rPr lang="en-US" i="1" dirty="0"/>
              <a:t>address bit </a:t>
            </a:r>
            <a:r>
              <a:rPr lang="en-US" i="1" dirty="0" smtClean="0"/>
              <a:t>boundary </a:t>
            </a:r>
          </a:p>
          <a:p>
            <a:pPr lvl="1"/>
            <a:r>
              <a:rPr lang="en-US" i="1" dirty="0" smtClean="0"/>
              <a:t>Delays </a:t>
            </a:r>
            <a:r>
              <a:rPr lang="en-US" i="1" dirty="0"/>
              <a:t>the depletion and </a:t>
            </a:r>
            <a:r>
              <a:rPr lang="en-US" i="1" dirty="0" smtClean="0"/>
              <a:t>exhaustion </a:t>
            </a:r>
            <a:r>
              <a:rPr lang="en-US" i="1" dirty="0"/>
              <a:t>of IPv4 addresses</a:t>
            </a:r>
          </a:p>
          <a:p>
            <a:pPr lvl="1"/>
            <a:r>
              <a:rPr lang="en-US" i="1" dirty="0"/>
              <a:t>Classless Inter-Domain </a:t>
            </a:r>
            <a:r>
              <a:rPr lang="en-US" i="1" dirty="0" smtClean="0"/>
              <a:t>Routing </a:t>
            </a:r>
            <a:r>
              <a:rPr lang="en-US" i="1" dirty="0"/>
              <a:t>(CIDR)</a:t>
            </a:r>
          </a:p>
        </p:txBody>
      </p:sp>
    </p:spTree>
    <p:extLst>
      <p:ext uri="{BB962C8B-B14F-4D97-AF65-F5344CB8AC3E}">
        <p14:creationId xmlns:p14="http://schemas.microsoft.com/office/powerpoint/2010/main" val="1958893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Private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3" name="Rectangle 2"/>
          <p:cNvSpPr/>
          <p:nvPr/>
        </p:nvSpPr>
        <p:spPr>
          <a:xfrm>
            <a:off x="4391472" y="1691004"/>
            <a:ext cx="475252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kern="0" dirty="0"/>
              <a:t>Using Private IPv4 Addresses</a:t>
            </a:r>
          </a:p>
          <a:p>
            <a:pPr marL="742950" lvl="2" indent="-285750">
              <a:buFont typeface="Wingdings" panose="05000000000000000000" pitchFamily="2" charset="2"/>
              <a:buChar char="ü"/>
            </a:pPr>
            <a:r>
              <a:rPr lang="en-US" kern="0" dirty="0"/>
              <a:t>Does not connect directly to the Internet</a:t>
            </a:r>
          </a:p>
          <a:p>
            <a:pPr marL="742950" lvl="2" indent="-285750">
              <a:buFont typeface="Wingdings" panose="05000000000000000000" pitchFamily="2" charset="2"/>
              <a:buChar char="ü"/>
            </a:pPr>
            <a:r>
              <a:rPr lang="en-US" kern="0" dirty="0"/>
              <a:t>Visible on local network only</a:t>
            </a:r>
          </a:p>
          <a:p>
            <a:pPr marL="742950" lvl="2" indent="-285750">
              <a:buFont typeface="Wingdings" panose="05000000000000000000" pitchFamily="2" charset="2"/>
              <a:buChar char="ü"/>
            </a:pPr>
            <a:r>
              <a:rPr lang="en-US" kern="0" dirty="0"/>
              <a:t>Loopback address: </a:t>
            </a:r>
            <a:br>
              <a:rPr lang="en-US" kern="0" dirty="0"/>
            </a:br>
            <a:r>
              <a:rPr lang="en-US" kern="0" dirty="0"/>
              <a:t>127.0.0.0 network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266968"/>
            <a:ext cx="4307418" cy="260239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60" y="4084605"/>
            <a:ext cx="7678721" cy="1153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4938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Public - Routing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3" name="Rectangle 2"/>
          <p:cNvSpPr/>
          <p:nvPr/>
        </p:nvSpPr>
        <p:spPr>
          <a:xfrm>
            <a:off x="5436096" y="1691004"/>
            <a:ext cx="370790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CA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Network </a:t>
            </a:r>
            <a:r>
              <a:rPr lang="en-CA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Address Translation (NAT) </a:t>
            </a:r>
            <a:r>
              <a:rPr lang="en-CA" dirty="0">
                <a:solidFill>
                  <a:srgbClr val="000000"/>
                </a:solidFill>
              </a:rPr>
              <a:t>translates private IPv4 addresses to public IPv4 addresses.</a:t>
            </a:r>
            <a:endParaRPr lang="en-US" dirty="0">
              <a:solidFill>
                <a:srgbClr val="000000"/>
              </a:solidFill>
            </a:endParaRPr>
          </a:p>
          <a:p>
            <a:pPr marL="342900" indent="-342900" algn="just">
              <a:buFont typeface="Wingdings" panose="05000000000000000000" pitchFamily="2" charset="2"/>
              <a:buChar char="ü"/>
            </a:pPr>
            <a:endParaRPr lang="en-CA" dirty="0">
              <a:solidFill>
                <a:srgbClr val="000000"/>
              </a:solidFill>
            </a:endParaRP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CA" dirty="0" smtClean="0">
                <a:solidFill>
                  <a:srgbClr val="000000"/>
                </a:solidFill>
              </a:rPr>
              <a:t>NAT </a:t>
            </a:r>
            <a:r>
              <a:rPr lang="en-CA" dirty="0">
                <a:solidFill>
                  <a:srgbClr val="000000"/>
                </a:solidFill>
              </a:rPr>
              <a:t>is typically </a:t>
            </a:r>
            <a:r>
              <a:rPr lang="en-CA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enabled on the edge router</a:t>
            </a:r>
            <a:r>
              <a:rPr lang="en-CA" dirty="0">
                <a:solidFill>
                  <a:srgbClr val="000000"/>
                </a:solidFill>
              </a:rPr>
              <a:t> connecting to the internet.</a:t>
            </a:r>
          </a:p>
          <a:p>
            <a:pPr marL="342900" indent="-342900" algn="just">
              <a:buFont typeface="Wingdings" panose="05000000000000000000" pitchFamily="2" charset="2"/>
              <a:buChar char="ü"/>
            </a:pPr>
            <a:endParaRPr lang="en-CA" dirty="0">
              <a:solidFill>
                <a:srgbClr val="000000"/>
              </a:solidFill>
            </a:endParaRPr>
          </a:p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CA" dirty="0">
                <a:solidFill>
                  <a:srgbClr val="000000"/>
                </a:solidFill>
              </a:rPr>
              <a:t>It translates the </a:t>
            </a:r>
            <a:r>
              <a:rPr lang="en-CA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internal private address to a public global IP address.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12E9573-E9D0-43E1-8820-1689885BBB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731128"/>
            <a:ext cx="5040560" cy="3440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846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Unicast, Broadcast and Multicast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3" name="Rectangle 2"/>
          <p:cNvSpPr/>
          <p:nvPr/>
        </p:nvSpPr>
        <p:spPr>
          <a:xfrm>
            <a:off x="5025006" y="1148119"/>
            <a:ext cx="4067944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Message for Me</a:t>
            </a:r>
          </a:p>
          <a:p>
            <a:pPr lvl="1"/>
            <a:r>
              <a:rPr lang="en-US" sz="1600" dirty="0"/>
              <a:t>Unique destination MAC </a:t>
            </a:r>
            <a:r>
              <a:rPr lang="en-US" sz="1600" dirty="0" smtClean="0"/>
              <a:t>and </a:t>
            </a:r>
            <a:r>
              <a:rPr lang="en-US" sz="1600" dirty="0"/>
              <a:t>IP </a:t>
            </a:r>
            <a:r>
              <a:rPr lang="en-US" sz="1600" dirty="0" smtClean="0"/>
              <a:t>address</a:t>
            </a:r>
            <a:endParaRPr lang="en-US" sz="1600" dirty="0"/>
          </a:p>
          <a:p>
            <a:endParaRPr lang="en-US" sz="1600" b="1" i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600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Just </a:t>
            </a:r>
            <a:r>
              <a:rPr lang="en-US" sz="16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 this Group</a:t>
            </a:r>
          </a:p>
          <a:p>
            <a:pPr lvl="1"/>
            <a:r>
              <a:rPr lang="en-US" sz="1600" dirty="0"/>
              <a:t>A single packet is sent to a selected set of hosts in the multicast group</a:t>
            </a:r>
          </a:p>
          <a:p>
            <a:pPr lvl="1"/>
            <a:endParaRPr lang="en-US" sz="1600" dirty="0" smtClean="0"/>
          </a:p>
          <a:p>
            <a:pPr lvl="1"/>
            <a:r>
              <a:rPr lang="en-US" sz="1600" dirty="0" smtClean="0"/>
              <a:t>Reserved </a:t>
            </a:r>
            <a:r>
              <a:rPr lang="en-US" sz="1600" dirty="0"/>
              <a:t>multicast range: 224.0.0.0 to </a:t>
            </a:r>
            <a:r>
              <a:rPr lang="en-US" sz="1600" dirty="0" smtClean="0"/>
              <a:t>239.255.255.255</a:t>
            </a:r>
          </a:p>
          <a:p>
            <a:pPr lvl="1"/>
            <a:endParaRPr lang="en-US" sz="1600" dirty="0"/>
          </a:p>
          <a:p>
            <a:pPr lvl="1"/>
            <a:r>
              <a:rPr lang="en-US" sz="1600" dirty="0" smtClean="0"/>
              <a:t>Reserved </a:t>
            </a:r>
            <a:r>
              <a:rPr lang="en-US" sz="1600" dirty="0"/>
              <a:t>multicast range on local network: 224.0.0.0 to 224.0.0.255</a:t>
            </a:r>
            <a:endParaRPr lang="en-US" sz="1600" kern="0" dirty="0"/>
          </a:p>
          <a:p>
            <a:endParaRPr lang="en-US" sz="1600" b="1" i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600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Something </a:t>
            </a:r>
            <a:r>
              <a:rPr lang="en-US" sz="16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 Everyone</a:t>
            </a:r>
          </a:p>
          <a:p>
            <a:pPr lvl="1"/>
            <a:r>
              <a:rPr lang="en-US" sz="1600" kern="0" dirty="0"/>
              <a:t>Broadcast MAC and IP </a:t>
            </a:r>
            <a:r>
              <a:rPr lang="en-US" sz="1600" kern="0" dirty="0" smtClean="0"/>
              <a:t>address:</a:t>
            </a:r>
          </a:p>
          <a:p>
            <a:pPr lvl="1"/>
            <a:r>
              <a:rPr lang="en-US" sz="1600" kern="0" dirty="0" smtClean="0"/>
              <a:t>MAC </a:t>
            </a:r>
            <a:r>
              <a:rPr lang="en-US" sz="1600" kern="0" dirty="0"/>
              <a:t>address: </a:t>
            </a:r>
            <a:r>
              <a:rPr lang="en-US" sz="1600" kern="0" dirty="0" smtClean="0"/>
              <a:t>FFFF:FFFF:FFFF</a:t>
            </a:r>
          </a:p>
          <a:p>
            <a:pPr lvl="1"/>
            <a:r>
              <a:rPr lang="en-US" sz="1600" kern="0" dirty="0" smtClean="0"/>
              <a:t>Host </a:t>
            </a:r>
            <a:r>
              <a:rPr lang="en-US" sz="1600" kern="0" dirty="0"/>
              <a:t>portion of IP Address is all </a:t>
            </a:r>
            <a:r>
              <a:rPr lang="en-US" sz="1600" kern="0" dirty="0" smtClean="0"/>
              <a:t>1s</a:t>
            </a:r>
            <a:endParaRPr lang="en-US" sz="1600" kern="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4029377"/>
            <a:ext cx="4866452" cy="15515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246" y="1198860"/>
            <a:ext cx="4752528" cy="120427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246" y="2523886"/>
            <a:ext cx="4764906" cy="1285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7831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IP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Addressing – </a:t>
            </a:r>
            <a:r>
              <a:rPr lang="en-GB" sz="2800" b="1" i="1" dirty="0" smtClean="0">
                <a:solidFill>
                  <a:schemeClr val="accent1">
                    <a:lumMod val="50000"/>
                  </a:schemeClr>
                </a:solidFill>
              </a:rPr>
              <a:t>Subnets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268760"/>
            <a:ext cx="3600400" cy="183384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2DA54EB-7DE0-40F0-802E-91DE00F2C9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6170" y="1241698"/>
            <a:ext cx="4470630" cy="2159111"/>
          </a:xfrm>
          <a:prstGeom prst="rect">
            <a:avLst/>
          </a:prstGeom>
          <a:ln>
            <a:solidFill>
              <a:srgbClr val="0070C0"/>
            </a:solidFill>
          </a:ln>
        </p:spPr>
      </p:pic>
      <p:sp>
        <p:nvSpPr>
          <p:cNvPr id="4" name="Rectangle 3"/>
          <p:cNvSpPr/>
          <p:nvPr/>
        </p:nvSpPr>
        <p:spPr>
          <a:xfrm>
            <a:off x="611560" y="4149080"/>
            <a:ext cx="81472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CA" i="1" dirty="0">
                <a:solidFill>
                  <a:srgbClr val="000000"/>
                </a:solidFill>
              </a:rPr>
              <a:t>To identify the network and host portions of an IPv4 address, the subnet mask is compared to the IPv4 address bit for bit, from left to right</a:t>
            </a:r>
            <a:r>
              <a:rPr lang="en-CA" i="1" dirty="0" smtClean="0">
                <a:solidFill>
                  <a:srgbClr val="000000"/>
                </a:solidFill>
              </a:rPr>
              <a:t>.</a:t>
            </a:r>
            <a:endParaRPr lang="en-CA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2233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IP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Addressing – Network and Host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2DA54EB-7DE0-40F0-802E-91DE00F2C9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6170" y="1241698"/>
            <a:ext cx="4470630" cy="2159111"/>
          </a:xfrm>
          <a:prstGeom prst="rect">
            <a:avLst/>
          </a:prstGeom>
          <a:ln>
            <a:solidFill>
              <a:srgbClr val="0070C0"/>
            </a:solidFill>
          </a:ln>
        </p:spPr>
      </p:pic>
      <p:sp>
        <p:nvSpPr>
          <p:cNvPr id="4" name="Rectangle 3"/>
          <p:cNvSpPr/>
          <p:nvPr/>
        </p:nvSpPr>
        <p:spPr>
          <a:xfrm>
            <a:off x="539552" y="1916832"/>
            <a:ext cx="331236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CA" b="1" dirty="0" smtClean="0">
                <a:solidFill>
                  <a:srgbClr val="000000"/>
                </a:solidFill>
              </a:rPr>
              <a:t>The </a:t>
            </a:r>
            <a:r>
              <a:rPr lang="en-CA" b="1" dirty="0">
                <a:solidFill>
                  <a:srgbClr val="000000"/>
                </a:solidFill>
              </a:rPr>
              <a:t>actual process used to identify the network and host portions is called </a:t>
            </a:r>
            <a:r>
              <a:rPr lang="en-CA" b="1" dirty="0" err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ANDing</a:t>
            </a:r>
            <a:r>
              <a:rPr lang="en-CA" b="1" dirty="0" smtClean="0">
                <a:solidFill>
                  <a:srgbClr val="000000"/>
                </a:solidFill>
              </a:rPr>
              <a:t>.</a:t>
            </a:r>
          </a:p>
          <a:p>
            <a:pPr algn="ctr"/>
            <a:endParaRPr lang="en-CA" i="1" dirty="0">
              <a:solidFill>
                <a:srgbClr val="000000"/>
              </a:solidFill>
            </a:endParaRPr>
          </a:p>
          <a:p>
            <a:pPr marL="73085" lvl="1"/>
            <a:r>
              <a:rPr lang="en-CA" i="1" dirty="0">
                <a:solidFill>
                  <a:srgbClr val="000000"/>
                </a:solidFill>
              </a:rPr>
              <a:t>1 AND 1 = 1, </a:t>
            </a:r>
            <a:endParaRPr lang="en-CA" i="1" dirty="0" smtClean="0">
              <a:solidFill>
                <a:srgbClr val="000000"/>
              </a:solidFill>
            </a:endParaRPr>
          </a:p>
          <a:p>
            <a:pPr marL="73085" lvl="1"/>
            <a:r>
              <a:rPr lang="en-CA" i="1" dirty="0" smtClean="0">
                <a:solidFill>
                  <a:srgbClr val="000000"/>
                </a:solidFill>
              </a:rPr>
              <a:t>0 </a:t>
            </a:r>
            <a:r>
              <a:rPr lang="en-CA" i="1" dirty="0">
                <a:solidFill>
                  <a:srgbClr val="000000"/>
                </a:solidFill>
              </a:rPr>
              <a:t>AND 1 = 0, </a:t>
            </a:r>
            <a:endParaRPr lang="en-CA" i="1" dirty="0" smtClean="0">
              <a:solidFill>
                <a:srgbClr val="000000"/>
              </a:solidFill>
            </a:endParaRPr>
          </a:p>
          <a:p>
            <a:pPr marL="73085" lvl="1"/>
            <a:r>
              <a:rPr lang="en-CA" i="1" dirty="0" smtClean="0">
                <a:solidFill>
                  <a:srgbClr val="000000"/>
                </a:solidFill>
              </a:rPr>
              <a:t>1 </a:t>
            </a:r>
            <a:r>
              <a:rPr lang="en-CA" i="1" dirty="0">
                <a:solidFill>
                  <a:srgbClr val="000000"/>
                </a:solidFill>
              </a:rPr>
              <a:t>AND 0 = 0, </a:t>
            </a:r>
            <a:endParaRPr lang="en-CA" i="1" dirty="0" smtClean="0">
              <a:solidFill>
                <a:srgbClr val="000000"/>
              </a:solidFill>
            </a:endParaRPr>
          </a:p>
          <a:p>
            <a:pPr marL="73085" lvl="1"/>
            <a:r>
              <a:rPr lang="en-CA" i="1" dirty="0" smtClean="0">
                <a:solidFill>
                  <a:srgbClr val="000000"/>
                </a:solidFill>
              </a:rPr>
              <a:t>0 </a:t>
            </a:r>
            <a:r>
              <a:rPr lang="en-CA" i="1" dirty="0">
                <a:solidFill>
                  <a:srgbClr val="000000"/>
                </a:solidFill>
              </a:rPr>
              <a:t>AND 0 = 0</a:t>
            </a:r>
          </a:p>
          <a:p>
            <a:pPr marL="73085" lvl="1"/>
            <a:r>
              <a:rPr lang="en-CA" i="1" dirty="0">
                <a:solidFill>
                  <a:srgbClr val="000000"/>
                </a:solidFill>
              </a:rPr>
              <a:t>1 = True and 0  = False</a:t>
            </a:r>
            <a:endParaRPr lang="en-CA" sz="1600" i="1" dirty="0">
              <a:solidFill>
                <a:srgbClr val="000000"/>
              </a:solidFill>
            </a:endParaRPr>
          </a:p>
          <a:p>
            <a:pPr algn="ctr"/>
            <a:endParaRPr lang="en-CA" dirty="0">
              <a:solidFill>
                <a:srgbClr val="00000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2917F7-70A6-4627-8200-4118CE19CA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3968" y="3465923"/>
            <a:ext cx="4534133" cy="1987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005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IP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Addressing – Structure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4" name="Rectangle 3"/>
          <p:cNvSpPr/>
          <p:nvPr/>
        </p:nvSpPr>
        <p:spPr>
          <a:xfrm>
            <a:off x="5292080" y="1484784"/>
            <a:ext cx="367240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CA" dirty="0">
                <a:solidFill>
                  <a:srgbClr val="000000"/>
                </a:solidFill>
              </a:rPr>
              <a:t>The prefix length is the number of bits set to 1 in the subnet mask. </a:t>
            </a:r>
          </a:p>
          <a:p>
            <a:pPr algn="just"/>
            <a:endParaRPr lang="en-CA" dirty="0">
              <a:solidFill>
                <a:srgbClr val="000000"/>
              </a:solidFill>
            </a:endParaRPr>
          </a:p>
          <a:p>
            <a:pPr algn="just"/>
            <a:r>
              <a:rPr lang="en-CA" dirty="0">
                <a:solidFill>
                  <a:srgbClr val="000000"/>
                </a:solidFill>
              </a:rPr>
              <a:t>It is written in “slash notation” therefore, count the number of bits in the subnet mask and prepend it with a slash</a:t>
            </a:r>
            <a:r>
              <a:rPr lang="en-CA" dirty="0" smtClean="0">
                <a:solidFill>
                  <a:srgbClr val="000000"/>
                </a:solidFill>
              </a:rPr>
              <a:t>.</a:t>
            </a:r>
          </a:p>
          <a:p>
            <a:pPr algn="just"/>
            <a:endParaRPr lang="en-CA" dirty="0">
              <a:solidFill>
                <a:srgbClr val="000000"/>
              </a:solidFill>
            </a:endParaRPr>
          </a:p>
          <a:p>
            <a:pPr algn="just"/>
            <a:r>
              <a:rPr lang="en-CA" dirty="0">
                <a:solidFill>
                  <a:srgbClr val="000000"/>
                </a:solidFill>
              </a:rPr>
              <a:t>A prefix length is a less cumbersome method used to identify a subnet mask address</a:t>
            </a:r>
            <a:r>
              <a:rPr lang="en-CA" dirty="0" smtClean="0">
                <a:solidFill>
                  <a:srgbClr val="000000"/>
                </a:solidFill>
              </a:rPr>
              <a:t>.</a:t>
            </a:r>
            <a:endParaRPr lang="en-US" dirty="0">
              <a:solidFill>
                <a:srgbClr val="000000"/>
              </a:solidFill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233CEE0-728D-4198-87F2-5E9774E181A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1745615"/>
              </p:ext>
            </p:extLst>
          </p:nvPr>
        </p:nvGraphicFramePr>
        <p:xfrm>
          <a:off x="395536" y="1484784"/>
          <a:ext cx="4762500" cy="345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0619">
                  <a:extLst>
                    <a:ext uri="{9D8B030D-6E8A-4147-A177-3AD203B41FA5}">
                      <a16:colId xmlns:a16="http://schemas.microsoft.com/office/drawing/2014/main" val="2853717215"/>
                    </a:ext>
                  </a:extLst>
                </a:gridCol>
                <a:gridCol w="2628321">
                  <a:extLst>
                    <a:ext uri="{9D8B030D-6E8A-4147-A177-3AD203B41FA5}">
                      <a16:colId xmlns:a16="http://schemas.microsoft.com/office/drawing/2014/main" val="3859420295"/>
                    </a:ext>
                  </a:extLst>
                </a:gridCol>
                <a:gridCol w="983560">
                  <a:extLst>
                    <a:ext uri="{9D8B030D-6E8A-4147-A177-3AD203B41FA5}">
                      <a16:colId xmlns:a16="http://schemas.microsoft.com/office/drawing/2014/main" val="2152541703"/>
                    </a:ext>
                  </a:extLst>
                </a:gridCol>
              </a:tblGrid>
              <a:tr h="340940">
                <a:tc>
                  <a:txBody>
                    <a:bodyPr/>
                    <a:lstStyle/>
                    <a:p>
                      <a:pPr algn="l" fontAlgn="ctr"/>
                      <a:r>
                        <a:rPr lang="en-CA" sz="1050" b="1" dirty="0">
                          <a:effectLst/>
                        </a:rPr>
                        <a:t>Subnet Mask</a:t>
                      </a:r>
                      <a:endParaRPr lang="en-CA" sz="105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1050" b="1" dirty="0">
                          <a:effectLst/>
                        </a:rPr>
                        <a:t>32-bit Address</a:t>
                      </a:r>
                      <a:endParaRPr lang="en-CA" sz="105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1050" b="1" dirty="0">
                          <a:effectLst/>
                        </a:rPr>
                        <a:t>Prefix </a:t>
                      </a:r>
                    </a:p>
                    <a:p>
                      <a:pPr algn="l" fontAlgn="ctr"/>
                      <a:r>
                        <a:rPr lang="en-CA" sz="1050" b="1" dirty="0">
                          <a:effectLst/>
                        </a:rPr>
                        <a:t>Length</a:t>
                      </a:r>
                      <a:endParaRPr lang="en-CA" sz="105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617726287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255.0.0.0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11111111.00000000.00000000.00000000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/8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3476665342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255.255.0.0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11111111.11111111.00000000.00000000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/16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863355901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/24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609772987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255.255.255.128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11111111.11111111.11111111.10000000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/25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362219286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255.255.255.192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11111111.11111111.11111111.11000000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/26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881816204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255.255.255.224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11111111.11111111.11111111.11100000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/27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859046036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255.255.255.240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11111111.11111111.11111111.11110000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/28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913653739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255.255.255.248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11111111.11111111.11111111.11111000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/29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00304742"/>
                  </a:ext>
                </a:extLst>
              </a:tr>
              <a:tr h="3409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255.255.255.252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CA" sz="1000" b="0" dirty="0">
                          <a:effectLst/>
                        </a:rPr>
                        <a:t>11111111.11111111.11111111.11111100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/30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352437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3073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IP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Addressing – Structure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4" name="Rectangle 3"/>
          <p:cNvSpPr/>
          <p:nvPr/>
        </p:nvSpPr>
        <p:spPr>
          <a:xfrm>
            <a:off x="4139952" y="1303914"/>
            <a:ext cx="3672408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CA" sz="1600" dirty="0">
                <a:solidFill>
                  <a:srgbClr val="000000"/>
                </a:solidFill>
              </a:rPr>
              <a:t>Within each network are three types of IP addresses:</a:t>
            </a:r>
          </a:p>
          <a:p>
            <a:pPr marL="73085" lvl="1"/>
            <a:endParaRPr lang="en-CA" dirty="0" smtClean="0">
              <a:solidFill>
                <a:srgbClr val="000000"/>
              </a:solidFill>
            </a:endParaRPr>
          </a:p>
          <a:p>
            <a:pPr marL="73085" lvl="1"/>
            <a:r>
              <a:rPr lang="en-CA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Network </a:t>
            </a:r>
            <a:r>
              <a:rPr lang="en-CA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address</a:t>
            </a:r>
          </a:p>
          <a:p>
            <a:pPr marL="73085" lvl="1"/>
            <a:r>
              <a:rPr lang="en-CA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Host addresses</a:t>
            </a:r>
          </a:p>
          <a:p>
            <a:pPr marL="73085" lvl="1"/>
            <a:r>
              <a:rPr lang="en-CA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Broadcast address</a:t>
            </a:r>
            <a:endParaRPr lang="en-US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C2E9A2-7F9F-404A-B632-433B3DD70A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399729"/>
            <a:ext cx="2898633" cy="1607424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63C58AD-E4FB-4E6F-A2AA-5493C4001B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2228257"/>
              </p:ext>
            </p:extLst>
          </p:nvPr>
        </p:nvGraphicFramePr>
        <p:xfrm>
          <a:off x="3438185" y="3074299"/>
          <a:ext cx="549402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3980">
                  <a:extLst>
                    <a:ext uri="{9D8B030D-6E8A-4147-A177-3AD203B41FA5}">
                      <a16:colId xmlns:a16="http://schemas.microsoft.com/office/drawing/2014/main" val="6951079"/>
                    </a:ext>
                  </a:extLst>
                </a:gridCol>
                <a:gridCol w="2461260">
                  <a:extLst>
                    <a:ext uri="{9D8B030D-6E8A-4147-A177-3AD203B41FA5}">
                      <a16:colId xmlns:a16="http://schemas.microsoft.com/office/drawing/2014/main" val="3669600987"/>
                    </a:ext>
                  </a:extLst>
                </a:gridCol>
                <a:gridCol w="822960">
                  <a:extLst>
                    <a:ext uri="{9D8B030D-6E8A-4147-A177-3AD203B41FA5}">
                      <a16:colId xmlns:a16="http://schemas.microsoft.com/office/drawing/2014/main" val="1195186617"/>
                    </a:ext>
                  </a:extLst>
                </a:gridCol>
                <a:gridCol w="845820">
                  <a:extLst>
                    <a:ext uri="{9D8B030D-6E8A-4147-A177-3AD203B41FA5}">
                      <a16:colId xmlns:a16="http://schemas.microsoft.com/office/drawing/2014/main" val="340864701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CA" sz="1200" dirty="0"/>
                    </a:p>
                  </a:txBody>
                  <a:tcPr marL="31750" marR="31750" marT="31750" marB="31750"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CA" sz="1050" b="1" dirty="0">
                          <a:effectLst/>
                        </a:rPr>
                        <a:t>Network Portion</a:t>
                      </a:r>
                      <a:endParaRPr lang="en-CA" sz="105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CA" sz="1050" b="1" dirty="0">
                          <a:effectLst/>
                        </a:rPr>
                        <a:t>Host Portion</a:t>
                      </a:r>
                      <a:endParaRPr lang="en-CA" sz="105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CA" sz="1050" b="1" dirty="0">
                          <a:effectLst/>
                        </a:rPr>
                        <a:t>Host Bits</a:t>
                      </a:r>
                      <a:endParaRPr lang="en-CA" sz="105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4170133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Subnet mask </a:t>
                      </a:r>
                    </a:p>
                    <a:p>
                      <a:pPr fontAlgn="ctr"/>
                      <a:r>
                        <a:rPr lang="en-CA" sz="1000" b="1" dirty="0">
                          <a:effectLst/>
                        </a:rPr>
                        <a:t>255.255.255.</a:t>
                      </a:r>
                      <a:r>
                        <a:rPr lang="en-CA" sz="1000" b="0" dirty="0">
                          <a:effectLst/>
                        </a:rPr>
                        <a:t>0 or </a:t>
                      </a:r>
                      <a:r>
                        <a:rPr lang="en-CA" sz="1000" b="1" dirty="0">
                          <a:effectLst/>
                        </a:rPr>
                        <a:t>/24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255      255      255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11111111 11111111 11111111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42120106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Network address </a:t>
                      </a:r>
                    </a:p>
                    <a:p>
                      <a:pPr fontAlgn="ctr"/>
                      <a:r>
                        <a:rPr lang="en-CA" sz="1000" b="1" dirty="0">
                          <a:effectLst/>
                        </a:rPr>
                        <a:t>192.168.10.</a:t>
                      </a:r>
                      <a:r>
                        <a:rPr lang="en-CA" sz="1000" b="0" dirty="0">
                          <a:effectLst/>
                        </a:rPr>
                        <a:t>0 or </a:t>
                      </a:r>
                      <a:r>
                        <a:rPr lang="en-CA" sz="1000" b="1" dirty="0">
                          <a:effectLst/>
                        </a:rPr>
                        <a:t>/24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192      168      10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11000000 10100000 00001010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00000000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CA" sz="1000" b="0" dirty="0">
                          <a:effectLst/>
                        </a:rPr>
                        <a:t>All 0s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5827968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First address </a:t>
                      </a:r>
                    </a:p>
                    <a:p>
                      <a:pPr fontAlgn="ctr"/>
                      <a:r>
                        <a:rPr lang="en-CA" sz="1000" b="1" dirty="0">
                          <a:effectLst/>
                        </a:rPr>
                        <a:t>192.168.10</a:t>
                      </a:r>
                      <a:r>
                        <a:rPr lang="en-CA" sz="1000" b="0" dirty="0">
                          <a:effectLst/>
                        </a:rPr>
                        <a:t>.1 or </a:t>
                      </a:r>
                      <a:r>
                        <a:rPr lang="en-CA" sz="1000" b="1" dirty="0">
                          <a:effectLst/>
                        </a:rPr>
                        <a:t>/24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192      168      10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11000000 10100000 00001010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00000001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CA" sz="1000" b="0" dirty="0">
                          <a:effectLst/>
                        </a:rPr>
                        <a:t>All 0s and a 1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3315409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Last address </a:t>
                      </a:r>
                    </a:p>
                    <a:p>
                      <a:pPr fontAlgn="ctr"/>
                      <a:r>
                        <a:rPr lang="en-CA" sz="1000" b="1" dirty="0">
                          <a:effectLst/>
                        </a:rPr>
                        <a:t>192.168.10</a:t>
                      </a:r>
                      <a:r>
                        <a:rPr lang="en-CA" sz="1000" b="0" dirty="0">
                          <a:effectLst/>
                        </a:rPr>
                        <a:t>.254 or </a:t>
                      </a:r>
                      <a:r>
                        <a:rPr lang="en-CA" sz="1000" b="1" dirty="0">
                          <a:effectLst/>
                        </a:rPr>
                        <a:t>/24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192      168      10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11000000 10100000 00001010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254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CA" sz="1000" b="0" dirty="0">
                          <a:effectLst/>
                        </a:rPr>
                        <a:t>All 1s and a 0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30185228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Broadcast address</a:t>
                      </a:r>
                    </a:p>
                    <a:p>
                      <a:pPr fontAlgn="ctr"/>
                      <a:r>
                        <a:rPr lang="en-CA" sz="1000" b="1" dirty="0">
                          <a:effectLst/>
                        </a:rPr>
                        <a:t>192.168.10</a:t>
                      </a:r>
                      <a:r>
                        <a:rPr lang="en-CA" sz="1000" b="0" dirty="0">
                          <a:effectLst/>
                        </a:rPr>
                        <a:t>.255 or </a:t>
                      </a:r>
                      <a:r>
                        <a:rPr lang="en-CA" sz="1000" b="1" dirty="0">
                          <a:effectLst/>
                        </a:rPr>
                        <a:t>/24</a:t>
                      </a:r>
                      <a:endParaRPr lang="en-CA" sz="10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192      168      10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11000000 10100000 00001010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255</a:t>
                      </a:r>
                      <a:b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CA" sz="10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11111111</a:t>
                      </a: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CA" sz="1000" b="0" dirty="0">
                          <a:effectLst/>
                        </a:rPr>
                        <a:t>All 1s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1272986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8804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IP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Addressing – Special Address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4" name="Rectangle 3"/>
          <p:cNvSpPr/>
          <p:nvPr/>
        </p:nvSpPr>
        <p:spPr>
          <a:xfrm>
            <a:off x="323528" y="2348880"/>
            <a:ext cx="8363272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CA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Loopback addresses</a:t>
            </a:r>
            <a:endParaRPr lang="en-US" sz="16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CA" sz="1600" dirty="0">
                <a:solidFill>
                  <a:srgbClr val="000000"/>
                </a:solidFill>
              </a:rPr>
              <a:t>127.0.0.0 /8 (127.0.0.1 to 127.255.255.254)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CA" sz="1600" dirty="0">
                <a:solidFill>
                  <a:srgbClr val="000000"/>
                </a:solidFill>
              </a:rPr>
              <a:t>Commonly identified as only 127.0.0.1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CA" sz="1600" dirty="0">
                <a:solidFill>
                  <a:srgbClr val="000000"/>
                </a:solidFill>
              </a:rPr>
              <a:t>Used on a host to test if TCP/IP is operational</a:t>
            </a:r>
            <a:r>
              <a:rPr lang="en-CA" sz="1600" dirty="0" smtClean="0">
                <a:solidFill>
                  <a:srgbClr val="000000"/>
                </a:solidFill>
              </a:rPr>
              <a:t>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CA" sz="1600" dirty="0" smtClean="0">
              <a:solidFill>
                <a:srgbClr val="000000"/>
              </a:solidFill>
            </a:endParaRPr>
          </a:p>
          <a:p>
            <a:r>
              <a:rPr lang="en-CA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Link-Local addresses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CA" sz="1600" dirty="0">
                <a:solidFill>
                  <a:srgbClr val="000000"/>
                </a:solidFill>
              </a:rPr>
              <a:t>169.254.0.0 /16 (169.254.0.1 to 169.254.255.254)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CA" sz="1600" dirty="0">
                <a:solidFill>
                  <a:srgbClr val="000000"/>
                </a:solidFill>
              </a:rPr>
              <a:t>Commonly known as the Automatic Private IP Addressing (APIPA) addresses or self-assigned addresses.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CA" sz="1600" dirty="0">
                <a:solidFill>
                  <a:srgbClr val="000000"/>
                </a:solidFill>
              </a:rPr>
              <a:t>Used by Windows DHCP clients to self-configure when no DHCP servers are available</a:t>
            </a:r>
            <a:r>
              <a:rPr lang="en-CA" sz="1600" dirty="0" smtClean="0">
                <a:solidFill>
                  <a:srgbClr val="000000"/>
                </a:solidFill>
              </a:rPr>
              <a:t>.</a:t>
            </a:r>
            <a:endParaRPr lang="en-CA" sz="1600" dirty="0">
              <a:solidFill>
                <a:srgbClr val="000000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DE57F18-BC87-45CB-B8E6-D449D45277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9752" y="1360292"/>
            <a:ext cx="3564074" cy="87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977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IP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Addressing – </a:t>
            </a:r>
            <a:r>
              <a:rPr lang="en-GB" sz="2800" i="1" dirty="0" smtClean="0">
                <a:solidFill>
                  <a:schemeClr val="accent1">
                    <a:lumMod val="50000"/>
                  </a:schemeClr>
                </a:solidFill>
              </a:rPr>
              <a:t>Assignment Standards</a:t>
            </a:r>
            <a:endParaRPr lang="en-GB" sz="28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4" name="Rectangle 3"/>
          <p:cNvSpPr/>
          <p:nvPr/>
        </p:nvSpPr>
        <p:spPr>
          <a:xfrm>
            <a:off x="487685" y="1268760"/>
            <a:ext cx="836327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CA" dirty="0">
                <a:solidFill>
                  <a:srgbClr val="000000"/>
                </a:solidFill>
              </a:rPr>
              <a:t>RIRs are responsible for allocating IP addresses to ISPs who provide IPv4 address blocks to smaller ISPs and organizations. </a:t>
            </a:r>
            <a:endParaRPr lang="en-CA" dirty="0" smtClean="0">
              <a:solidFill>
                <a:srgbClr val="00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CA" dirty="0">
              <a:solidFill>
                <a:srgbClr val="00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CA" dirty="0">
                <a:solidFill>
                  <a:srgbClr val="000000"/>
                </a:solidFill>
              </a:rPr>
              <a:t>The Internet Assigned Numbers Authority (IANA) manages and allocates blocks of IPv4 and IPv6 addresses to five Regional Internet Registries (RIRs). </a:t>
            </a:r>
            <a:endParaRPr lang="en-US" dirty="0">
              <a:solidFill>
                <a:srgbClr val="000000"/>
              </a:solidFill>
            </a:endParaRPr>
          </a:p>
          <a:p>
            <a:endParaRPr lang="en-CA" dirty="0">
              <a:solidFill>
                <a:srgbClr val="000000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2C39C3-1B89-41EA-828D-DA77348A57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768" y="2852936"/>
            <a:ext cx="4607351" cy="2371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0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Static and Dynamic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3" name="Rectangle 2"/>
          <p:cNvSpPr/>
          <p:nvPr/>
        </p:nvSpPr>
        <p:spPr>
          <a:xfrm>
            <a:off x="539552" y="1148119"/>
            <a:ext cx="835292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Assigning Addresses</a:t>
            </a:r>
          </a:p>
          <a:p>
            <a:r>
              <a:rPr lang="en-US" dirty="0" smtClean="0"/>
              <a:t>Can </a:t>
            </a:r>
            <a:r>
              <a:rPr lang="en-US" dirty="0"/>
              <a:t>be done statically or </a:t>
            </a:r>
            <a:r>
              <a:rPr lang="en-US" dirty="0" smtClean="0"/>
              <a:t>dynamically</a:t>
            </a:r>
          </a:p>
          <a:p>
            <a:r>
              <a:rPr lang="en-US" dirty="0" smtClean="0"/>
              <a:t>Assign </a:t>
            </a:r>
            <a:r>
              <a:rPr lang="en-US" dirty="0"/>
              <a:t>an IPv4 address, subnet mask, default gateway and other necessary info for network </a:t>
            </a:r>
            <a:r>
              <a:rPr lang="en-US" dirty="0" smtClean="0"/>
              <a:t>communications</a:t>
            </a:r>
          </a:p>
          <a:p>
            <a:endParaRPr lang="en-US" b="1" i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Static </a:t>
            </a:r>
            <a:r>
              <a:rPr lang="en-US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IPv4 </a:t>
            </a:r>
            <a:r>
              <a:rPr lang="en-US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addresses:</a:t>
            </a:r>
          </a:p>
          <a:p>
            <a:r>
              <a:rPr lang="en-US" dirty="0" smtClean="0"/>
              <a:t>Hosts</a:t>
            </a:r>
            <a:r>
              <a:rPr lang="en-US" dirty="0"/>
              <a:t>, such as servers and printers, that need particular </a:t>
            </a:r>
            <a:r>
              <a:rPr lang="en-US" dirty="0" smtClean="0"/>
              <a:t>addresses</a:t>
            </a:r>
          </a:p>
          <a:p>
            <a:r>
              <a:rPr lang="en-US" dirty="0" smtClean="0"/>
              <a:t>Can </a:t>
            </a:r>
            <a:r>
              <a:rPr lang="en-US" dirty="0"/>
              <a:t>be time consuming and error prone </a:t>
            </a:r>
            <a:endParaRPr lang="en-US" dirty="0" smtClean="0"/>
          </a:p>
          <a:p>
            <a:r>
              <a:rPr lang="en-US" dirty="0" smtClean="0"/>
              <a:t>Need </a:t>
            </a:r>
            <a:r>
              <a:rPr lang="en-US" dirty="0"/>
              <a:t>to maintain an accurate list of which IPv4 addresses</a:t>
            </a:r>
          </a:p>
          <a:p>
            <a:pPr marL="0" lvl="1"/>
            <a:endParaRPr lang="en-US" b="1" i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1"/>
            <a:r>
              <a:rPr lang="en-US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Dynamic </a:t>
            </a:r>
            <a:r>
              <a:rPr lang="en-US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IPv4 Address </a:t>
            </a:r>
            <a:r>
              <a:rPr lang="en-US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Assignment</a:t>
            </a:r>
          </a:p>
          <a:p>
            <a:pPr marL="0" lvl="1"/>
            <a:r>
              <a:rPr lang="en-US" dirty="0" smtClean="0"/>
              <a:t>Dynamic </a:t>
            </a:r>
            <a:r>
              <a:rPr lang="en-US" dirty="0"/>
              <a:t>Host Configuration Protocol (DHCP) allows for automatic assignment of addressing </a:t>
            </a:r>
            <a:r>
              <a:rPr lang="en-US" dirty="0" smtClean="0"/>
              <a:t>information</a:t>
            </a:r>
          </a:p>
          <a:p>
            <a:pPr marL="0" lvl="1"/>
            <a:r>
              <a:rPr lang="en-US" dirty="0" smtClean="0"/>
              <a:t>Preferred </a:t>
            </a:r>
            <a:r>
              <a:rPr lang="en-US" dirty="0"/>
              <a:t>method of assignment for a large </a:t>
            </a:r>
            <a:r>
              <a:rPr lang="en-US" dirty="0" smtClean="0"/>
              <a:t>network</a:t>
            </a:r>
          </a:p>
          <a:p>
            <a:pPr marL="0" lvl="1"/>
            <a:r>
              <a:rPr lang="en-US" dirty="0" smtClean="0"/>
              <a:t>IP </a:t>
            </a:r>
            <a:r>
              <a:rPr lang="en-US" dirty="0"/>
              <a:t>addresses can be reallocated when they become </a:t>
            </a:r>
            <a:r>
              <a:rPr lang="en-US" dirty="0" smtClean="0"/>
              <a:t>available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9572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Subnets!!!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4" name="Picture 3" descr="Pizza 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167" y="1337748"/>
            <a:ext cx="3965833" cy="3928283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B61C527-BCD3-42E1-8735-11AC62583E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1633302"/>
              </p:ext>
            </p:extLst>
          </p:nvPr>
        </p:nvGraphicFramePr>
        <p:xfrm>
          <a:off x="6228184" y="1372425"/>
          <a:ext cx="2206752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3376">
                  <a:extLst>
                    <a:ext uri="{9D8B030D-6E8A-4147-A177-3AD203B41FA5}">
                      <a16:colId xmlns:a16="http://schemas.microsoft.com/office/drawing/2014/main" val="401309278"/>
                    </a:ext>
                  </a:extLst>
                </a:gridCol>
                <a:gridCol w="1103376">
                  <a:extLst>
                    <a:ext uri="{9D8B030D-6E8A-4147-A177-3AD203B41FA5}">
                      <a16:colId xmlns:a16="http://schemas.microsoft.com/office/drawing/2014/main" val="1338141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CA" sz="1100" b="1" dirty="0">
                          <a:effectLst/>
                        </a:rPr>
                        <a:t>Prefix Length</a:t>
                      </a:r>
                      <a:endParaRPr lang="en-CA" sz="110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CA" sz="1100" b="1" dirty="0">
                          <a:effectLst/>
                        </a:rPr>
                        <a:t># of hosts</a:t>
                      </a:r>
                      <a:endParaRPr lang="en-CA" sz="110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4006149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100" b="1" dirty="0">
                          <a:effectLst/>
                        </a:rPr>
                        <a:t>/8</a:t>
                      </a:r>
                      <a:endParaRPr lang="en-CA" sz="11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16,777,214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6379172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100" b="1" dirty="0">
                          <a:effectLst/>
                        </a:rPr>
                        <a:t>/16</a:t>
                      </a:r>
                      <a:endParaRPr lang="en-CA" sz="11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65,534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17502853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CA" sz="1100" b="1" dirty="0">
                          <a:effectLst/>
                        </a:rPr>
                        <a:t>/24</a:t>
                      </a:r>
                      <a:endParaRPr lang="en-CA" sz="1100" b="0" dirty="0">
                        <a:effectLst/>
                      </a:endParaRPr>
                    </a:p>
                  </a:txBody>
                  <a:tcPr marL="31750" marR="31750" marT="31750" marB="3175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CA" sz="1000" b="0" dirty="0">
                          <a:effectLst/>
                        </a:rPr>
                        <a:t>254</a:t>
                      </a:r>
                    </a:p>
                  </a:txBody>
                  <a:tcPr marL="31750" marR="31750" marT="31750" marB="31750" anchor="ctr"/>
                </a:tc>
                <a:extLst>
                  <a:ext uri="{0D108BD9-81ED-4DB2-BD59-A6C34878D82A}">
                    <a16:rowId xmlns:a16="http://schemas.microsoft.com/office/drawing/2014/main" val="24446676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3570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Subnets (Public / Private)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2D669F9-6546-4D50-B5D4-ED794ADFFF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052736"/>
            <a:ext cx="3581835" cy="2392363"/>
          </a:xfrm>
          <a:prstGeom prst="rect">
            <a:avLst/>
          </a:prstGeom>
        </p:spPr>
      </p:pic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442" y="3040117"/>
            <a:ext cx="8470553" cy="2537337"/>
          </a:xfrm>
        </p:spPr>
        <p:txBody>
          <a:bodyPr/>
          <a:lstStyle/>
          <a:p>
            <a:pPr marL="0" indent="0" algn="ctr">
              <a:buNone/>
            </a:pPr>
            <a:r>
              <a:rPr lang="en-CA" sz="1600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Intranet</a:t>
            </a:r>
            <a:r>
              <a:rPr lang="en-CA" sz="1600" dirty="0" smtClean="0">
                <a:solidFill>
                  <a:srgbClr val="000000"/>
                </a:solidFill>
              </a:rPr>
              <a:t> </a:t>
            </a:r>
          </a:p>
          <a:p>
            <a:pPr marL="0" indent="0" algn="ctr">
              <a:buNone/>
            </a:pPr>
            <a:r>
              <a:rPr lang="en-CA" sz="1600" dirty="0" smtClean="0">
                <a:solidFill>
                  <a:srgbClr val="000000"/>
                </a:solidFill>
              </a:rPr>
              <a:t>A </a:t>
            </a:r>
            <a:r>
              <a:rPr lang="en-CA" sz="1600" dirty="0">
                <a:solidFill>
                  <a:srgbClr val="000000"/>
                </a:solidFill>
              </a:rPr>
              <a:t>company’s internal network typically using private IPv4 addresses.</a:t>
            </a:r>
          </a:p>
          <a:p>
            <a:pPr marL="0" indent="0" algn="ctr">
              <a:buNone/>
            </a:pPr>
            <a:r>
              <a:rPr lang="en-CA" sz="16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DMZ </a:t>
            </a:r>
            <a:r>
              <a:rPr lang="en-CA" sz="1600" dirty="0" smtClean="0">
                <a:solidFill>
                  <a:srgbClr val="000000"/>
                </a:solidFill>
              </a:rPr>
              <a:t> </a:t>
            </a:r>
          </a:p>
          <a:p>
            <a:pPr marL="0" indent="0" algn="ctr">
              <a:buNone/>
            </a:pPr>
            <a:r>
              <a:rPr lang="en-CA" sz="1600" dirty="0" smtClean="0">
                <a:solidFill>
                  <a:srgbClr val="000000"/>
                </a:solidFill>
              </a:rPr>
              <a:t>A </a:t>
            </a:r>
            <a:r>
              <a:rPr lang="en-CA" sz="1600" dirty="0">
                <a:solidFill>
                  <a:srgbClr val="000000"/>
                </a:solidFill>
              </a:rPr>
              <a:t>companies internet facing servers. </a:t>
            </a:r>
            <a:r>
              <a:rPr lang="en-CA" sz="1600" dirty="0">
                <a:solidFill>
                  <a:srgbClr val="000000"/>
                </a:solidFill>
              </a:rPr>
              <a:t>Devices in the DMZ use public IPv4 addresses.</a:t>
            </a:r>
          </a:p>
          <a:p>
            <a:pPr marL="0" indent="0" algn="ctr">
              <a:buNone/>
            </a:pPr>
            <a:endParaRPr lang="en-CA" sz="1600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CA" sz="1600" dirty="0">
                <a:solidFill>
                  <a:srgbClr val="000000"/>
                </a:solidFill>
              </a:rPr>
              <a:t>A company could use the 10.0.0.0/8 and subnet on the /16 or /24 network boundary. </a:t>
            </a:r>
          </a:p>
          <a:p>
            <a:pPr marL="0" indent="0" algn="ctr">
              <a:buNone/>
            </a:pPr>
            <a:endParaRPr lang="en-CA" sz="1600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CA" sz="1600" b="1" i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DMZ devices would have to be configured with public IP addresses</a:t>
            </a:r>
            <a:r>
              <a:rPr lang="en-CA" sz="1600" dirty="0">
                <a:solidFill>
                  <a:srgbClr val="000000"/>
                </a:solidFill>
              </a:rPr>
              <a:t>.</a:t>
            </a:r>
            <a:endParaRPr lang="en-US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7804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VLSM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3" name="Picture 2" descr="Food + Drink - The World's Best Ever: Videos, Design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2348880"/>
            <a:ext cx="2592288" cy="194421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C165FDB-636B-41FC-BD50-01D67FA8F4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2" y="1317838"/>
            <a:ext cx="5902049" cy="3617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677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VLSM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82F67DF-F387-422D-A1F1-5FB6AE7222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628800"/>
            <a:ext cx="8255010" cy="31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3118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Address Allocation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4" name="Rectangle 3"/>
          <p:cNvSpPr/>
          <p:nvPr/>
        </p:nvSpPr>
        <p:spPr>
          <a:xfrm>
            <a:off x="323528" y="1340768"/>
            <a:ext cx="8496944" cy="433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CA" sz="2000" dirty="0">
                <a:solidFill>
                  <a:srgbClr val="000000"/>
                </a:solidFill>
              </a:rPr>
              <a:t>Within a network, there are different types of devices that require addresses</a:t>
            </a:r>
            <a:r>
              <a:rPr lang="en-CA" sz="2000" dirty="0" smtClean="0">
                <a:solidFill>
                  <a:srgbClr val="000000"/>
                </a:solidFill>
              </a:rPr>
              <a:t>:</a:t>
            </a:r>
          </a:p>
          <a:p>
            <a:pPr algn="just"/>
            <a:endParaRPr lang="en-CA" sz="2000" dirty="0">
              <a:solidFill>
                <a:srgbClr val="000000"/>
              </a:solidFill>
            </a:endParaRPr>
          </a:p>
          <a:p>
            <a:pPr algn="just"/>
            <a:r>
              <a:rPr lang="en-CA" b="1" dirty="0">
                <a:solidFill>
                  <a:srgbClr val="000000"/>
                </a:solidFill>
              </a:rPr>
              <a:t>End user clients </a:t>
            </a:r>
            <a:r>
              <a:rPr lang="en-CA" dirty="0">
                <a:solidFill>
                  <a:srgbClr val="000000"/>
                </a:solidFill>
              </a:rPr>
              <a:t>– Most use DHCP to reduce errors and burden on network support staff. IPv6 clients can obtain address information using DHCPv6 or SLAAC.</a:t>
            </a:r>
          </a:p>
          <a:p>
            <a:pPr algn="just"/>
            <a:endParaRPr lang="en-CA" b="1" dirty="0" smtClean="0">
              <a:solidFill>
                <a:srgbClr val="000000"/>
              </a:solidFill>
            </a:endParaRPr>
          </a:p>
          <a:p>
            <a:pPr algn="just"/>
            <a:r>
              <a:rPr lang="en-CA" b="1" dirty="0" smtClean="0">
                <a:solidFill>
                  <a:srgbClr val="000000"/>
                </a:solidFill>
              </a:rPr>
              <a:t>Servers </a:t>
            </a:r>
            <a:r>
              <a:rPr lang="en-CA" b="1" dirty="0">
                <a:solidFill>
                  <a:srgbClr val="000000"/>
                </a:solidFill>
              </a:rPr>
              <a:t>and peripherals </a:t>
            </a:r>
            <a:r>
              <a:rPr lang="en-CA" dirty="0">
                <a:solidFill>
                  <a:srgbClr val="000000"/>
                </a:solidFill>
              </a:rPr>
              <a:t>– These should have a predictable static IP address. </a:t>
            </a:r>
          </a:p>
          <a:p>
            <a:pPr algn="just"/>
            <a:endParaRPr lang="en-CA" b="1" dirty="0" smtClean="0">
              <a:solidFill>
                <a:srgbClr val="000000"/>
              </a:solidFill>
            </a:endParaRPr>
          </a:p>
          <a:p>
            <a:pPr algn="just"/>
            <a:r>
              <a:rPr lang="en-CA" b="1" dirty="0" smtClean="0">
                <a:solidFill>
                  <a:srgbClr val="000000"/>
                </a:solidFill>
              </a:rPr>
              <a:t>Servers </a:t>
            </a:r>
            <a:r>
              <a:rPr lang="en-CA" b="1" dirty="0">
                <a:solidFill>
                  <a:srgbClr val="000000"/>
                </a:solidFill>
              </a:rPr>
              <a:t>that are accessible from the internet </a:t>
            </a:r>
            <a:r>
              <a:rPr lang="en-CA" dirty="0">
                <a:solidFill>
                  <a:srgbClr val="000000"/>
                </a:solidFill>
              </a:rPr>
              <a:t>– Servers must have a public IPv4 address, most often accessed using NAT. </a:t>
            </a:r>
          </a:p>
          <a:p>
            <a:pPr algn="just"/>
            <a:endParaRPr lang="en-CA" b="1" dirty="0" smtClean="0">
              <a:solidFill>
                <a:srgbClr val="000000"/>
              </a:solidFill>
            </a:endParaRPr>
          </a:p>
          <a:p>
            <a:pPr algn="just"/>
            <a:r>
              <a:rPr lang="en-CA" b="1" dirty="0" smtClean="0">
                <a:solidFill>
                  <a:srgbClr val="000000"/>
                </a:solidFill>
              </a:rPr>
              <a:t>Intermediary </a:t>
            </a:r>
            <a:r>
              <a:rPr lang="en-CA" b="1" dirty="0">
                <a:solidFill>
                  <a:srgbClr val="000000"/>
                </a:solidFill>
              </a:rPr>
              <a:t>devices </a:t>
            </a:r>
            <a:r>
              <a:rPr lang="en-CA" dirty="0">
                <a:solidFill>
                  <a:srgbClr val="000000"/>
                </a:solidFill>
              </a:rPr>
              <a:t>– Devices are assigned addresses for network management, monitoring, and security. </a:t>
            </a:r>
          </a:p>
          <a:p>
            <a:pPr algn="just"/>
            <a:endParaRPr lang="en-CA" b="1" dirty="0" smtClean="0">
              <a:solidFill>
                <a:srgbClr val="000000"/>
              </a:solidFill>
            </a:endParaRPr>
          </a:p>
          <a:p>
            <a:pPr algn="just"/>
            <a:r>
              <a:rPr lang="en-CA" b="1" dirty="0" smtClean="0">
                <a:solidFill>
                  <a:srgbClr val="000000"/>
                </a:solidFill>
              </a:rPr>
              <a:t>Gateway</a:t>
            </a:r>
            <a:r>
              <a:rPr lang="en-CA" dirty="0" smtClean="0">
                <a:solidFill>
                  <a:srgbClr val="000000"/>
                </a:solidFill>
              </a:rPr>
              <a:t> </a:t>
            </a:r>
            <a:r>
              <a:rPr lang="en-CA" dirty="0">
                <a:solidFill>
                  <a:srgbClr val="000000"/>
                </a:solidFill>
              </a:rPr>
              <a:t>– Routers and firewall devices are gateway for the hosts in that network.</a:t>
            </a:r>
          </a:p>
          <a:p>
            <a:pPr algn="just"/>
            <a:endParaRPr lang="en-CA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9249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Network: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Dynamic (DHCP)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093384"/>
            <a:ext cx="3168352" cy="205347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1900" y="1196752"/>
            <a:ext cx="2966821" cy="184240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/>
          <a:srcRect l="22787" t="33644" r="6172"/>
          <a:stretch/>
        </p:blipFill>
        <p:spPr>
          <a:xfrm>
            <a:off x="2843808" y="3039161"/>
            <a:ext cx="3816424" cy="2414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00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457" b="32695"/>
          <a:stretch/>
        </p:blipFill>
        <p:spPr>
          <a:xfrm>
            <a:off x="35496" y="548680"/>
            <a:ext cx="9001000" cy="15841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691680" y="2852936"/>
            <a:ext cx="63367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kern="0" baseline="-25000" dirty="0" smtClean="0"/>
              <a:t>Contents/ References/ Images used in this Presentation:</a:t>
            </a:r>
            <a:endParaRPr lang="en-US" b="1" kern="0" baseline="-25000" dirty="0"/>
          </a:p>
          <a:p>
            <a:pPr algn="just"/>
            <a:r>
              <a:rPr lang="en-US" kern="0" baseline="-25000" dirty="0" smtClean="0"/>
              <a:t>Contents &amp; Selective Images : </a:t>
            </a:r>
            <a:r>
              <a:rPr lang="en-US" b="1" kern="0" baseline="-25000" dirty="0" smtClean="0"/>
              <a:t>Cisco Networking Academy </a:t>
            </a:r>
            <a:r>
              <a:rPr lang="en-US" b="1" kern="0" baseline="-25000" dirty="0"/>
              <a:t>Course </a:t>
            </a:r>
            <a:r>
              <a:rPr lang="en-US" kern="0" baseline="-25000" dirty="0"/>
              <a:t>– Network </a:t>
            </a:r>
            <a:r>
              <a:rPr lang="en-US" kern="0" baseline="-25000" dirty="0" smtClean="0"/>
              <a:t>Essentials | Selective images from </a:t>
            </a:r>
            <a:r>
              <a:rPr lang="en-US" b="1" kern="0" baseline="-25000" dirty="0" smtClean="0"/>
              <a:t>Bing Internet Search </a:t>
            </a:r>
            <a:r>
              <a:rPr lang="en-US" kern="0" baseline="-25000" dirty="0" smtClean="0"/>
              <a:t>| Peter Packet Animation on Subnets</a:t>
            </a:r>
            <a:r>
              <a:rPr lang="en-US" kern="0" dirty="0" smtClean="0"/>
              <a:t>  </a:t>
            </a:r>
            <a:r>
              <a:rPr lang="en-US" kern="0" baseline="-25000" dirty="0" smtClean="0"/>
              <a:t>https</a:t>
            </a:r>
            <a:r>
              <a:rPr lang="en-US" kern="0" baseline="-25000" dirty="0"/>
              <a:t>://youtu.be/VcVz6Lwxe2c</a:t>
            </a:r>
            <a:endParaRPr lang="en-US" kern="0" baseline="-25000" dirty="0" smtClean="0"/>
          </a:p>
        </p:txBody>
      </p:sp>
      <p:pic>
        <p:nvPicPr>
          <p:cNvPr id="7" name="Picture 6" descr="CNA_largo-onwhite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553049"/>
            <a:ext cx="6097588" cy="89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075240" cy="391703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2200" dirty="0" smtClean="0"/>
              <a:t>Reminders/ Action Plans: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200" b="1" dirty="0" smtClean="0"/>
              <a:t>All your </a:t>
            </a:r>
            <a:r>
              <a:rPr lang="en-US" sz="2200" b="1" dirty="0" err="1" smtClean="0"/>
              <a:t>homeworks</a:t>
            </a:r>
            <a:r>
              <a:rPr lang="en-US" sz="2200" b="1" dirty="0" smtClean="0"/>
              <a:t> – Independent Learning – Will be useful to complete your Assessments (Component 1 &amp; 2</a:t>
            </a:r>
            <a:r>
              <a:rPr lang="en-US" sz="2200" b="1" dirty="0" smtClean="0"/>
              <a:t>).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200" b="1" dirty="0" smtClean="0"/>
              <a:t>Introduction to Networks v7 course</a:t>
            </a:r>
            <a:endParaRPr lang="en-US" sz="2200" b="1" dirty="0"/>
          </a:p>
        </p:txBody>
      </p:sp>
    </p:spTree>
    <p:extLst>
      <p:ext uri="{BB962C8B-B14F-4D97-AF65-F5344CB8AC3E}">
        <p14:creationId xmlns:p14="http://schemas.microsoft.com/office/powerpoint/2010/main" val="2613831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microsoft.com/office/2006/documentManagement/types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9902240c-f584-4322-946e-7b0be23bca91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96AEF0-AA4C-48CB-8EF3-EB81F34C81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1131</TotalTime>
  <Words>1499</Words>
  <Application>Microsoft Office PowerPoint</Application>
  <PresentationFormat>On-screen Show (4:3)</PresentationFormat>
  <Paragraphs>261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Courier New</vt:lpstr>
      <vt:lpstr>Myriad Pro</vt:lpstr>
      <vt:lpstr>Arial</vt:lpstr>
      <vt:lpstr>Calibri</vt:lpstr>
      <vt:lpstr>Wingdings</vt:lpstr>
      <vt:lpstr>20140311PresentationUWTSDTemplate</vt:lpstr>
      <vt:lpstr>Advanced Networking (ACCA5024) IPv4 Addressing and L3 Device Configurations</vt:lpstr>
      <vt:lpstr>From our previous class… (recap)</vt:lpstr>
      <vt:lpstr>From our previous class… (recap)</vt:lpstr>
      <vt:lpstr>From our previous tutorials… and Independent Learning (recap)</vt:lpstr>
      <vt:lpstr>Objectives and Discussions</vt:lpstr>
      <vt:lpstr>Network: Logical Addressing</vt:lpstr>
      <vt:lpstr>Network: IP Addressing</vt:lpstr>
      <vt:lpstr>Network: IP Addressing</vt:lpstr>
      <vt:lpstr>Network: IP Addressing - Classes</vt:lpstr>
      <vt:lpstr>Network: Private</vt:lpstr>
      <vt:lpstr>Network: Public - Routing</vt:lpstr>
      <vt:lpstr>Network: Unicast, Broadcast and Multicast</vt:lpstr>
      <vt:lpstr>Network: IP Addressing – Subnets</vt:lpstr>
      <vt:lpstr>Network: IP Addressing – Network and Host</vt:lpstr>
      <vt:lpstr>Network: IP Addressing – Structure</vt:lpstr>
      <vt:lpstr>Network: IP Addressing – Structure</vt:lpstr>
      <vt:lpstr>Network: IP Addressing – Special Address</vt:lpstr>
      <vt:lpstr>Network: IP Addressing – Assignment Standards</vt:lpstr>
      <vt:lpstr>Network: Static and Dynamic</vt:lpstr>
      <vt:lpstr>Network: Subnets!!!</vt:lpstr>
      <vt:lpstr>Network: Subnets (Public / Private)</vt:lpstr>
      <vt:lpstr>Network: VLSM</vt:lpstr>
      <vt:lpstr>Network: VLSM</vt:lpstr>
      <vt:lpstr>Network: Address Allocation</vt:lpstr>
      <vt:lpstr>Network: Dynamic (DHCP)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Networks and Cybersecurity Applied Computing Wales Institute of Science and Art (WISA)</dc:title>
  <dc:creator>Kapilan Radhakrishnan</dc:creator>
  <cp:lastModifiedBy>Nitheesh Kaliyamurthy</cp:lastModifiedBy>
  <cp:revision>66</cp:revision>
  <dcterms:created xsi:type="dcterms:W3CDTF">2020-09-20T20:16:38Z</dcterms:created>
  <dcterms:modified xsi:type="dcterms:W3CDTF">2020-10-12T12:21:21Z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