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31"/>
  </p:notesMasterIdLst>
  <p:sldIdLst>
    <p:sldId id="256" r:id="rId5"/>
    <p:sldId id="262" r:id="rId6"/>
    <p:sldId id="263" r:id="rId7"/>
    <p:sldId id="264" r:id="rId8"/>
    <p:sldId id="265" r:id="rId9"/>
    <p:sldId id="266" r:id="rId10"/>
    <p:sldId id="267" r:id="rId11"/>
    <p:sldId id="268" r:id="rId12"/>
    <p:sldId id="269" r:id="rId13"/>
    <p:sldId id="271" r:id="rId14"/>
    <p:sldId id="287" r:id="rId15"/>
    <p:sldId id="270" r:id="rId16"/>
    <p:sldId id="273" r:id="rId17"/>
    <p:sldId id="274" r:id="rId18"/>
    <p:sldId id="288" r:id="rId19"/>
    <p:sldId id="275" r:id="rId20"/>
    <p:sldId id="276" r:id="rId21"/>
    <p:sldId id="277" r:id="rId22"/>
    <p:sldId id="285" r:id="rId23"/>
    <p:sldId id="286" r:id="rId24"/>
    <p:sldId id="290" r:id="rId25"/>
    <p:sldId id="289" r:id="rId26"/>
    <p:sldId id="280" r:id="rId27"/>
    <p:sldId id="281" r:id="rId28"/>
    <p:sldId id="282"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60C3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75" autoAdjust="0"/>
    <p:restoredTop sz="93657" autoAdjust="0"/>
  </p:normalViewPr>
  <p:slideViewPr>
    <p:cSldViewPr snapToGrid="0" showGuides="1">
      <p:cViewPr varScale="1">
        <p:scale>
          <a:sx n="87" d="100"/>
          <a:sy n="87" d="100"/>
        </p:scale>
        <p:origin x="456" y="48"/>
      </p:cViewPr>
      <p:guideLst>
        <p:guide orient="horz" pos="2115"/>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2E485E-7009-4329-9842-2E959B1930D0}" type="datetimeFigureOut">
              <a:rPr lang="en-GB" smtClean="0"/>
              <a:t>24/05/2024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96AE89-67DE-44B6-BBE5-416705B82F55}" type="slidenum">
              <a:rPr lang="en-GB" smtClean="0"/>
              <a:t>‹#›</a:t>
            </a:fld>
            <a:endParaRPr lang="en-GB"/>
          </a:p>
        </p:txBody>
      </p:sp>
    </p:spTree>
    <p:extLst>
      <p:ext uri="{BB962C8B-B14F-4D97-AF65-F5344CB8AC3E}">
        <p14:creationId xmlns:p14="http://schemas.microsoft.com/office/powerpoint/2010/main" val="394586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latin typeface="ui-sans-serif"/>
              </a:rPr>
              <a:t>At Tata Steel, we believe in using cutting-edge technology and high productivity to effectively utilise our staff and materials. </a:t>
            </a:r>
          </a:p>
          <a:p>
            <a:pPr algn="l"/>
            <a:endParaRPr lang="en-GB" b="0" i="0" dirty="0">
              <a:solidFill>
                <a:srgbClr val="0D0D0D"/>
              </a:solidFill>
              <a:effectLst/>
              <a:latin typeface="ui-sans-serif"/>
            </a:endParaRPr>
          </a:p>
          <a:p>
            <a:pPr algn="l"/>
            <a:r>
              <a:rPr lang="en-GB" b="0" i="0" dirty="0">
                <a:solidFill>
                  <a:srgbClr val="0D0D0D"/>
                </a:solidFill>
                <a:effectLst/>
                <a:latin typeface="ui-sans-serif"/>
              </a:rPr>
              <a:t>Integrity and honesty are the foundation of our operations, driving both stability and economic activity.</a:t>
            </a:r>
          </a:p>
          <a:p>
            <a:pPr algn="l"/>
            <a:endParaRPr lang="en-GB" b="0" i="0" dirty="0">
              <a:solidFill>
                <a:srgbClr val="0D0D0D"/>
              </a:solidFill>
              <a:effectLst/>
              <a:latin typeface="ui-sans-serif"/>
            </a:endParaRPr>
          </a:p>
          <a:p>
            <a:pPr algn="l"/>
            <a:r>
              <a:rPr lang="en-GB" b="0" i="0" dirty="0">
                <a:solidFill>
                  <a:srgbClr val="0D0D0D"/>
                </a:solidFill>
                <a:effectLst/>
                <a:latin typeface="ui-sans-serif"/>
              </a:rPr>
              <a:t>Our core values include:</a:t>
            </a:r>
          </a:p>
          <a:p>
            <a:pPr marL="171450" indent="-171450" algn="l">
              <a:buFont typeface="Arial" panose="020B0604020202020204" pitchFamily="34" charset="0"/>
              <a:buChar char="•"/>
            </a:pPr>
            <a:endParaRPr lang="en-GB" b="0" i="0" dirty="0">
              <a:solidFill>
                <a:srgbClr val="0D0D0D"/>
              </a:solidFill>
              <a:effectLst/>
              <a:latin typeface="ui-sans-serif"/>
            </a:endParaRPr>
          </a:p>
          <a:p>
            <a:pPr marL="171450" indent="-171450" algn="l">
              <a:buFont typeface="Arial" panose="020B0604020202020204" pitchFamily="34" charset="0"/>
              <a:buChar char="•"/>
            </a:pPr>
            <a:r>
              <a:rPr lang="en-GB" b="1" i="0" dirty="0">
                <a:solidFill>
                  <a:srgbClr val="0D0D0D"/>
                </a:solidFill>
                <a:effectLst/>
                <a:latin typeface="ui-sans-serif"/>
              </a:rPr>
              <a:t>Integrity</a:t>
            </a:r>
            <a:r>
              <a:rPr lang="en-GB" b="0" i="0" dirty="0">
                <a:solidFill>
                  <a:srgbClr val="0D0D0D"/>
                </a:solidFill>
                <a:effectLst/>
                <a:latin typeface="ui-sans-serif"/>
              </a:rPr>
              <a:t>: We commit to fairness, honesty, transparency, and ethical conduct, ensuring public trust.</a:t>
            </a:r>
          </a:p>
          <a:p>
            <a:pPr marL="171450" indent="-171450" algn="l">
              <a:buFont typeface="Arial" panose="020B0604020202020204" pitchFamily="34" charset="0"/>
              <a:buChar char="•"/>
            </a:pPr>
            <a:endParaRPr lang="en-GB" b="0" i="0" dirty="0">
              <a:solidFill>
                <a:srgbClr val="0D0D0D"/>
              </a:solidFill>
              <a:effectLst/>
              <a:latin typeface="ui-sans-serif"/>
            </a:endParaRPr>
          </a:p>
          <a:p>
            <a:pPr marL="171450" indent="-171450" algn="l">
              <a:buFont typeface="Arial" panose="020B0604020202020204" pitchFamily="34" charset="0"/>
              <a:buChar char="•"/>
            </a:pPr>
            <a:r>
              <a:rPr lang="en-GB" b="1" i="0" dirty="0">
                <a:solidFill>
                  <a:srgbClr val="0D0D0D"/>
                </a:solidFill>
                <a:effectLst/>
                <a:latin typeface="ui-sans-serif"/>
              </a:rPr>
              <a:t>Responsibility</a:t>
            </a:r>
            <a:r>
              <a:rPr lang="en-GB" b="0" i="0" dirty="0">
                <a:solidFill>
                  <a:srgbClr val="0D0D0D"/>
                </a:solidFill>
                <a:effectLst/>
                <a:latin typeface="ui-sans-serif"/>
              </a:rPr>
              <a:t>: We integrate environmental and social principles, giving back to the community.</a:t>
            </a:r>
          </a:p>
          <a:p>
            <a:pPr marL="171450" indent="-171450" algn="l">
              <a:buFont typeface="Arial" panose="020B0604020202020204" pitchFamily="34" charset="0"/>
              <a:buChar char="•"/>
            </a:pPr>
            <a:endParaRPr lang="en-GB" b="0" i="0" dirty="0">
              <a:solidFill>
                <a:srgbClr val="0D0D0D"/>
              </a:solidFill>
              <a:effectLst/>
              <a:latin typeface="ui-sans-serif"/>
            </a:endParaRPr>
          </a:p>
          <a:p>
            <a:pPr marL="171450" indent="-171450" algn="l">
              <a:buFont typeface="Arial" panose="020B0604020202020204" pitchFamily="34" charset="0"/>
              <a:buChar char="•"/>
            </a:pPr>
            <a:r>
              <a:rPr lang="en-GB" b="1" i="0" dirty="0">
                <a:solidFill>
                  <a:srgbClr val="0D0D0D"/>
                </a:solidFill>
                <a:effectLst/>
                <a:latin typeface="ui-sans-serif"/>
              </a:rPr>
              <a:t>Excellence</a:t>
            </a:r>
            <a:r>
              <a:rPr lang="en-GB" b="0" i="0" dirty="0">
                <a:solidFill>
                  <a:srgbClr val="0D0D0D"/>
                </a:solidFill>
                <a:effectLst/>
                <a:latin typeface="ui-sans-serif"/>
              </a:rPr>
              <a:t>: We pursue the highest quality standards.</a:t>
            </a:r>
          </a:p>
          <a:p>
            <a:pPr marL="171450" indent="-171450" algn="l">
              <a:buFont typeface="Arial" panose="020B0604020202020204" pitchFamily="34" charset="0"/>
              <a:buChar char="•"/>
            </a:pPr>
            <a:endParaRPr lang="en-GB" b="0" i="0" dirty="0">
              <a:solidFill>
                <a:srgbClr val="0D0D0D"/>
              </a:solidFill>
              <a:effectLst/>
              <a:latin typeface="ui-sans-serif"/>
            </a:endParaRPr>
          </a:p>
          <a:p>
            <a:pPr marL="171450" indent="-171450" algn="l">
              <a:buFont typeface="Arial" panose="020B0604020202020204" pitchFamily="34" charset="0"/>
              <a:buChar char="•"/>
            </a:pPr>
            <a:r>
              <a:rPr lang="en-GB" b="1" i="0" dirty="0">
                <a:solidFill>
                  <a:srgbClr val="0D0D0D"/>
                </a:solidFill>
                <a:effectLst/>
                <a:latin typeface="ui-sans-serif"/>
              </a:rPr>
              <a:t>Pioneering</a:t>
            </a:r>
            <a:r>
              <a:rPr lang="en-GB" b="0" i="0" dirty="0">
                <a:solidFill>
                  <a:srgbClr val="0D0D0D"/>
                </a:solidFill>
                <a:effectLst/>
                <a:latin typeface="ui-sans-serif"/>
              </a:rPr>
              <a:t>: We embrace boldness, agility, and innovative solutions.</a:t>
            </a:r>
          </a:p>
          <a:p>
            <a:pPr marL="171450" indent="-171450" algn="l">
              <a:buFont typeface="Arial" panose="020B0604020202020204" pitchFamily="34" charset="0"/>
              <a:buChar char="•"/>
            </a:pPr>
            <a:endParaRPr lang="en-GB" b="0" i="0" dirty="0">
              <a:solidFill>
                <a:srgbClr val="0D0D0D"/>
              </a:solidFill>
              <a:effectLst/>
              <a:latin typeface="ui-sans-serif"/>
            </a:endParaRPr>
          </a:p>
          <a:p>
            <a:pPr marL="171450" indent="-171450" algn="l">
              <a:buFont typeface="Arial" panose="020B0604020202020204" pitchFamily="34" charset="0"/>
              <a:buChar char="•"/>
            </a:pPr>
            <a:r>
              <a:rPr lang="en-GB" b="1" i="0" dirty="0">
                <a:solidFill>
                  <a:srgbClr val="0D0D0D"/>
                </a:solidFill>
                <a:effectLst/>
                <a:latin typeface="ui-sans-serif"/>
              </a:rPr>
              <a:t>Unity</a:t>
            </a:r>
            <a:r>
              <a:rPr lang="en-GB" b="0" i="0" dirty="0">
                <a:solidFill>
                  <a:srgbClr val="0D0D0D"/>
                </a:solidFill>
                <a:effectLst/>
                <a:latin typeface="ui-sans-serif"/>
              </a:rPr>
              <a:t>: We invest in our people and partners, fostering continuous learning and trust-based relationships.</a:t>
            </a:r>
          </a:p>
          <a:p>
            <a:pPr algn="l">
              <a:buFont typeface="+mj-lt"/>
              <a:buAutoNum type="arabicPeriod"/>
            </a:pPr>
            <a:endParaRPr lang="en-GB" b="0" i="0" dirty="0">
              <a:solidFill>
                <a:srgbClr val="0D0D0D"/>
              </a:solidFill>
              <a:effectLst/>
              <a:latin typeface="ui-sans-serif"/>
            </a:endParaRPr>
          </a:p>
          <a:p>
            <a:pPr algn="l"/>
            <a:r>
              <a:rPr lang="en-GB" b="0" i="0" dirty="0">
                <a:solidFill>
                  <a:srgbClr val="0D0D0D"/>
                </a:solidFill>
                <a:effectLst/>
                <a:latin typeface="ui-sans-serif"/>
              </a:rPr>
              <a:t>Tata Steel aims to excel in all areas, benefiting our company and the community.</a:t>
            </a:r>
          </a:p>
          <a:p>
            <a:pPr algn="l"/>
            <a:endParaRPr lang="en-GB" b="0" i="0" dirty="0">
              <a:solidFill>
                <a:srgbClr val="0D0D0D"/>
              </a:solidFill>
              <a:effectLst/>
              <a:latin typeface="ui-sans-serif"/>
            </a:endParaRPr>
          </a:p>
          <a:p>
            <a:endParaRPr lang="en-GB" dirty="0"/>
          </a:p>
        </p:txBody>
      </p:sp>
      <p:sp>
        <p:nvSpPr>
          <p:cNvPr id="4" name="Slide Number Placeholder 3"/>
          <p:cNvSpPr>
            <a:spLocks noGrp="1"/>
          </p:cNvSpPr>
          <p:nvPr>
            <p:ph type="sldNum" sz="quarter" idx="5"/>
          </p:nvPr>
        </p:nvSpPr>
        <p:spPr/>
        <p:txBody>
          <a:bodyPr/>
          <a:lstStyle/>
          <a:p>
            <a:fld id="{4696AE89-67DE-44B6-BBE5-416705B82F55}" type="slidenum">
              <a:rPr lang="en-GB" smtClean="0"/>
              <a:t>10</a:t>
            </a:fld>
            <a:endParaRPr lang="en-GB"/>
          </a:p>
        </p:txBody>
      </p:sp>
    </p:spTree>
    <p:extLst>
      <p:ext uri="{BB962C8B-B14F-4D97-AF65-F5344CB8AC3E}">
        <p14:creationId xmlns:p14="http://schemas.microsoft.com/office/powerpoint/2010/main" val="3642858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Personnel:</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Development Team:</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Software developers: Build and maintain the system.</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UI/UX designers: Ensure user-friendly and intuitive interface.</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QA testers: Ensure system operates flawlessly.</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Oversees the project.</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Ensures schedule, budget, and requirement adherence.</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Support Staff:</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Handles ongoing maintenance and updates.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Provides troubleshooting and user support.</a:t>
            </a:r>
          </a:p>
          <a:p>
            <a:pPr>
              <a:lnSpc>
                <a:spcPct val="107000"/>
              </a:lnSpc>
              <a:spcAft>
                <a:spcPts val="8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Equipment:</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High-Performance Computers: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Desktops and laptops for development.</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Tablets for on-the-ground use by contractors and employees.</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Essential Software Licenses: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Development tools for the team.</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Office productivity suites.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Security services for cyber protection.</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Office Infrastructure: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Robust network setup.</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Reliable internet connectivity.</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Secure data storage solutions.</a:t>
            </a:r>
          </a:p>
          <a:p>
            <a:pPr>
              <a:lnSpc>
                <a:spcPct val="107000"/>
              </a:lnSpc>
              <a:spcAft>
                <a:spcPts val="8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Technical Expertise: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Software Development:</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Proficiency in modern programming languages.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Experience with database management and cloud services.</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UI/UX Design: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Creation of intuitive, functional, and aesthetically pleasing interfaces.</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Quality Assurance: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Rigorous testing protocols: unit testing, integration testing, and user acceptance testing.</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System Integration: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Seamless integration with existing company systems (e.g., maintenance management, ERP).</a:t>
            </a:r>
          </a:p>
          <a:p>
            <a:pPr>
              <a:lnSpc>
                <a:spcPct val="107000"/>
              </a:lnSpc>
              <a:spcAft>
                <a:spcPts val="8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Logistics: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Reliable Suppliers: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Partnerships with vendors for timely and efficient provision of hardware and software.</a:t>
            </a:r>
          </a:p>
          <a:p>
            <a:pPr marL="342900" lvl="0" indent="-342900">
              <a:lnSpc>
                <a:spcPct val="107000"/>
              </a:lnSpc>
              <a:spcAft>
                <a:spcPts val="800"/>
              </a:spcAft>
              <a:buSzPts val="1000"/>
              <a:buFont typeface="Symbol" panose="05050102010706020507" pitchFamily="18" charset="2"/>
              <a:buChar char=""/>
              <a:tabLst>
                <a:tab pos="457200" algn="l"/>
              </a:tabLst>
            </a:pPr>
            <a:r>
              <a:rPr lang="en-GB" sz="1100" b="1" dirty="0">
                <a:effectLst/>
                <a:latin typeface="Arial" panose="020B0604020202020204" pitchFamily="34" charset="0"/>
                <a:ea typeface="Calibri" panose="020F0502020204030204" pitchFamily="34" charset="0"/>
                <a:cs typeface="Times New Roman" panose="02020603050405020304" pitchFamily="18" charset="0"/>
              </a:rPr>
              <a:t>Professional Training Services: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Initial training during rollout phase.</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Ongoing training for updates and new features.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dirty="0">
                <a:effectLst/>
                <a:latin typeface="Arial" panose="020B0604020202020204" pitchFamily="34" charset="0"/>
                <a:ea typeface="Calibri" panose="020F0502020204030204" pitchFamily="34" charset="0"/>
                <a:cs typeface="Times New Roman" panose="02020603050405020304" pitchFamily="18" charset="0"/>
              </a:rPr>
              <a:t>Ensures staff readiness to leverage the digital PTW system effectively</a:t>
            </a:r>
          </a:p>
          <a:p>
            <a:endParaRPr lang="en-GB" dirty="0"/>
          </a:p>
        </p:txBody>
      </p:sp>
      <p:sp>
        <p:nvSpPr>
          <p:cNvPr id="4" name="Slide Number Placeholder 3"/>
          <p:cNvSpPr>
            <a:spLocks noGrp="1"/>
          </p:cNvSpPr>
          <p:nvPr>
            <p:ph type="sldNum" sz="quarter" idx="5"/>
          </p:nvPr>
        </p:nvSpPr>
        <p:spPr/>
        <p:txBody>
          <a:bodyPr/>
          <a:lstStyle/>
          <a:p>
            <a:fld id="{4696AE89-67DE-44B6-BBE5-416705B82F55}" type="slidenum">
              <a:rPr lang="en-GB" smtClean="0"/>
              <a:t>26</a:t>
            </a:fld>
            <a:endParaRPr lang="en-GB"/>
          </a:p>
        </p:txBody>
      </p:sp>
    </p:spTree>
    <p:extLst>
      <p:ext uri="{BB962C8B-B14F-4D97-AF65-F5344CB8AC3E}">
        <p14:creationId xmlns:p14="http://schemas.microsoft.com/office/powerpoint/2010/main" val="2931141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t>5/24/2024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699436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t>5/24/2024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890796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951E3-958F-4611-B170-D081BA0250F9}" type="datetimeFigureOut">
              <a:rPr lang="en-US" smtClean="0"/>
              <a:t>5/24/2024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251993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6951E3-958F-4611-B170-D081BA0250F9}" type="datetimeFigureOut">
              <a:rPr lang="en-US" smtClean="0"/>
              <a:t>5/24/2024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91995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6951E3-958F-4611-B170-D081BA0250F9}" type="datetimeFigureOut">
              <a:rPr lang="en-US" smtClean="0"/>
              <a:t>5/24/2024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53139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6951E3-958F-4611-B170-D081BA0250F9}" type="datetimeFigureOut">
              <a:rPr lang="en-US" smtClean="0"/>
              <a:t>5/24/2024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603167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951E3-958F-4611-B170-D081BA0250F9}" type="datetimeFigureOut">
              <a:rPr lang="en-US" smtClean="0"/>
              <a:t>5/24/2024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446384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t>5/24/2024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150025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t>5/24/2024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732739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t>5/24/2024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591491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t>5/24/2024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743198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326951E3-958F-4611-B170-D081BA0250F9}" type="datetimeFigureOut">
              <a:rPr lang="en-US" smtClean="0"/>
              <a:pPr/>
              <a:t>5/24/2024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57871EFB-7B9E-4E86-A89E-697E8EBB06F2}" type="slidenum">
              <a:rPr lang="en-US" smtClean="0"/>
              <a:pPr/>
              <a:t>‹#›</a:t>
            </a:fld>
            <a:endParaRPr lang="en-US" dirty="0"/>
          </a:p>
        </p:txBody>
      </p:sp>
      <p:sp>
        <p:nvSpPr>
          <p:cNvPr id="8" name="TextBox 7">
            <a:extLst>
              <a:ext uri="{FF2B5EF4-FFF2-40B4-BE49-F238E27FC236}">
                <a16:creationId xmlns:a16="http://schemas.microsoft.com/office/drawing/2014/main" id="{8CCE2147-11E8-C9EE-15F0-985CD6CA5457}"/>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92625800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openxmlformats.org/officeDocument/2006/relationships/image" Target="../media/image5.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openxmlformats.org/officeDocument/2006/relationships/image" Target="../media/image5.svg"/><Relationship Id="rId12"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microsoft.com/office/2007/relationships/hdphoto" Target="../media/hdphoto2.wdp"/><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hdphoto" Target="../media/hdphoto1.wdp"/><Relationship Id="rId7" Type="http://schemas.openxmlformats.org/officeDocument/2006/relationships/image" Target="../media/image5.svg"/><Relationship Id="rId12" Type="http://schemas.openxmlformats.org/officeDocument/2006/relationships/image" Target="../media/image7.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6.png"/><Relationship Id="rId5" Type="http://schemas.openxmlformats.org/officeDocument/2006/relationships/image" Target="../media/image3.svg"/><Relationship Id="rId10" Type="http://schemas.openxmlformats.org/officeDocument/2006/relationships/image" Target="../media/image9.jpeg"/><Relationship Id="rId4" Type="http://schemas.openxmlformats.org/officeDocument/2006/relationships/image" Target="../media/image2.png"/><Relationship Id="rId9" Type="http://schemas.microsoft.com/office/2007/relationships/hdphoto" Target="../media/hdphoto2.wdp"/></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hdphoto" Target="../media/hdphoto1.wdp"/><Relationship Id="rId7" Type="http://schemas.openxmlformats.org/officeDocument/2006/relationships/image" Target="../media/image5.svg"/><Relationship Id="rId12"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7.svg"/><Relationship Id="rId5" Type="http://schemas.openxmlformats.org/officeDocument/2006/relationships/image" Target="../media/image3.svg"/><Relationship Id="rId10" Type="http://schemas.openxmlformats.org/officeDocument/2006/relationships/image" Target="../media/image6.png"/><Relationship Id="rId4" Type="http://schemas.openxmlformats.org/officeDocument/2006/relationships/image" Target="../media/image2.png"/><Relationship Id="rId9" Type="http://schemas.microsoft.com/office/2007/relationships/hdphoto" Target="../media/hdphoto2.wdp"/></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hdphoto" Target="../media/hdphoto1.wdp"/><Relationship Id="rId7" Type="http://schemas.openxmlformats.org/officeDocument/2006/relationships/image" Target="../media/image5.svg"/><Relationship Id="rId12" Type="http://schemas.openxmlformats.org/officeDocument/2006/relationships/image" Target="../media/image7.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6.png"/><Relationship Id="rId5" Type="http://schemas.openxmlformats.org/officeDocument/2006/relationships/image" Target="../media/image3.svg"/><Relationship Id="rId10" Type="http://schemas.openxmlformats.org/officeDocument/2006/relationships/image" Target="../media/image9.jpeg"/><Relationship Id="rId4" Type="http://schemas.openxmlformats.org/officeDocument/2006/relationships/image" Target="../media/image2.png"/><Relationship Id="rId9" Type="http://schemas.microsoft.com/office/2007/relationships/hdphoto" Target="../media/hdphoto2.wdp"/></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openxmlformats.org/officeDocument/2006/relationships/image" Target="../media/image5.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svg"/><Relationship Id="rId10" Type="http://schemas.openxmlformats.org/officeDocument/2006/relationships/image" Target="../media/image11.png"/><Relationship Id="rId4" Type="http://schemas.openxmlformats.org/officeDocument/2006/relationships/image" Target="../media/image2.png"/><Relationship Id="rId9" Type="http://schemas.openxmlformats.org/officeDocument/2006/relationships/image" Target="../media/image7.sv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openxmlformats.org/officeDocument/2006/relationships/image" Target="../media/image3.sv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7.svg"/></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openxmlformats.org/officeDocument/2006/relationships/image" Target="../media/image3.sv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7.sv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5.sv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11.png"/><Relationship Id="rId7"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5.PNG"/><Relationship Id="rId11" Type="http://schemas.openxmlformats.org/officeDocument/2006/relationships/image" Target="../media/image13.png"/><Relationship Id="rId5" Type="http://schemas.openxmlformats.org/officeDocument/2006/relationships/image" Target="../media/image14.jpg"/><Relationship Id="rId10" Type="http://schemas.openxmlformats.org/officeDocument/2006/relationships/image" Target="../media/image5.svg"/><Relationship Id="rId4" Type="http://schemas.microsoft.com/office/2007/relationships/hdphoto" Target="../media/hdphoto1.wdp"/><Relationship Id="rId9"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4.png"/><Relationship Id="rId7" Type="http://schemas.openxmlformats.org/officeDocument/2006/relationships/image" Target="../media/image17.png"/><Relationship Id="rId2" Type="http://schemas.openxmlformats.org/officeDocument/2006/relationships/image" Target="../media/image14.jp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PNG"/><Relationship Id="rId10" Type="http://schemas.openxmlformats.org/officeDocument/2006/relationships/image" Target="../media/image13.png"/><Relationship Id="rId4" Type="http://schemas.openxmlformats.org/officeDocument/2006/relationships/image" Target="../media/image5.svg"/><Relationship Id="rId9"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7.png"/><Relationship Id="rId7" Type="http://schemas.openxmlformats.org/officeDocument/2006/relationships/image" Target="../media/image20.jpeg"/><Relationship Id="rId12" Type="http://schemas.openxmlformats.org/officeDocument/2006/relationships/image" Target="../media/image15.PNG"/><Relationship Id="rId2" Type="http://schemas.openxmlformats.org/officeDocument/2006/relationships/image" Target="../media/image16.jpeg"/><Relationship Id="rId1" Type="http://schemas.openxmlformats.org/officeDocument/2006/relationships/slideLayout" Target="../slideLayouts/slideLayout1.xml"/><Relationship Id="rId6" Type="http://schemas.microsoft.com/office/2007/relationships/hdphoto" Target="../media/hdphoto1.wdp"/><Relationship Id="rId11" Type="http://schemas.openxmlformats.org/officeDocument/2006/relationships/image" Target="../media/image14.jpg"/><Relationship Id="rId5" Type="http://schemas.openxmlformats.org/officeDocument/2006/relationships/image" Target="../media/image11.png"/><Relationship Id="rId10" Type="http://schemas.openxmlformats.org/officeDocument/2006/relationships/image" Target="../media/image5.svg"/><Relationship Id="rId4" Type="http://schemas.openxmlformats.org/officeDocument/2006/relationships/image" Target="../media/image18.png"/><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hdphoto" Target="../media/hdphoto1.wdp"/><Relationship Id="rId7"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5.svg"/><Relationship Id="rId10" Type="http://schemas.openxmlformats.org/officeDocument/2006/relationships/image" Target="../media/image21.png"/><Relationship Id="rId4" Type="http://schemas.openxmlformats.org/officeDocument/2006/relationships/image" Target="../media/image4.png"/><Relationship Id="rId9"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1.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20.jpeg"/><Relationship Id="rId5" Type="http://schemas.openxmlformats.org/officeDocument/2006/relationships/image" Target="../media/image5.sv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0.jpe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5.sv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20.jpeg"/><Relationship Id="rId3" Type="http://schemas.microsoft.com/office/2007/relationships/hdphoto" Target="../media/hdphoto1.wdp"/><Relationship Id="rId7" Type="http://schemas.openxmlformats.org/officeDocument/2006/relationships/image" Target="../media/image5.sv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png"/><Relationship Id="rId5" Type="http://schemas.microsoft.com/office/2007/relationships/hdphoto" Target="../media/hdphoto4.wdp"/><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3.png"/><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4.wdp"/><Relationship Id="rId7" Type="http://schemas.openxmlformats.org/officeDocument/2006/relationships/image" Target="../media/image3.svg"/><Relationship Id="rId2" Type="http://schemas.openxmlformats.org/officeDocument/2006/relationships/image" Target="../media/image23.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7.svg"/></Relationships>
</file>

<file path=ppt/slides/_rels/slide19.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hdphoto" Target="../media/hdphoto1.wdp"/><Relationship Id="rId7" Type="http://schemas.openxmlformats.org/officeDocument/2006/relationships/image" Target="../media/image5.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7.svg"/></Relationships>
</file>

<file path=ppt/slides/_rels/slide20.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hdphoto" Target="../media/hdphoto1.wdp"/><Relationship Id="rId7" Type="http://schemas.openxmlformats.org/officeDocument/2006/relationships/image" Target="../media/image7.sv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3.svg"/></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5.svg"/><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5.sv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5.sv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7" name="Rectangle 6">
            <a:extLst>
              <a:ext uri="{FF2B5EF4-FFF2-40B4-BE49-F238E27FC236}">
                <a16:creationId xmlns:a16="http://schemas.microsoft.com/office/drawing/2014/main" id="{720A8682-D40E-363F-57CC-6CB55EB33DB2}"/>
              </a:ext>
            </a:extLst>
          </p:cNvPr>
          <p:cNvSpPr/>
          <p:nvPr/>
        </p:nvSpPr>
        <p:spPr>
          <a:xfrm>
            <a:off x="0" y="-1"/>
            <a:ext cx="12192000" cy="6858001"/>
          </a:xfrm>
          <a:prstGeom prst="rect">
            <a:avLst/>
          </a:prstGeom>
          <a:solidFill>
            <a:schemeClr val="tx2">
              <a:lumMod val="5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EB37436-BE16-CAC5-FD39-5A18F9EA13D0}"/>
              </a:ext>
            </a:extLst>
          </p:cNvPr>
          <p:cNvSpPr>
            <a:spLocks noGrp="1"/>
          </p:cNvSpPr>
          <p:nvPr>
            <p:ph type="ctrTitle"/>
          </p:nvPr>
        </p:nvSpPr>
        <p:spPr>
          <a:xfrm>
            <a:off x="930442" y="2452095"/>
            <a:ext cx="10331116" cy="976905"/>
          </a:xfrm>
        </p:spPr>
        <p:txBody>
          <a:bodyPr anchor="b">
            <a:noAutofit/>
          </a:bodyPr>
          <a:lstStyle/>
          <a:p>
            <a:pPr algn="ctr"/>
            <a:r>
              <a:rPr lang="en-GB" sz="4800" b="1" dirty="0">
                <a:latin typeface="Avenir Next LT Pro" panose="020B0504020202020204" pitchFamily="34" charset="0"/>
              </a:rPr>
              <a:t>GROUP INDUSTRIAL PROJECT</a:t>
            </a:r>
          </a:p>
        </p:txBody>
      </p:sp>
      <p:sp>
        <p:nvSpPr>
          <p:cNvPr id="3" name="Subtitle 2">
            <a:extLst>
              <a:ext uri="{FF2B5EF4-FFF2-40B4-BE49-F238E27FC236}">
                <a16:creationId xmlns:a16="http://schemas.microsoft.com/office/drawing/2014/main" id="{06C08AC9-525F-75E4-386C-A4FA1F7983CB}"/>
              </a:ext>
            </a:extLst>
          </p:cNvPr>
          <p:cNvSpPr>
            <a:spLocks noGrp="1"/>
          </p:cNvSpPr>
          <p:nvPr>
            <p:ph type="subTitle" idx="1"/>
          </p:nvPr>
        </p:nvSpPr>
        <p:spPr>
          <a:xfrm>
            <a:off x="3478852" y="3429000"/>
            <a:ext cx="5307321" cy="418701"/>
          </a:xfrm>
        </p:spPr>
        <p:txBody>
          <a:bodyPr anchor="b">
            <a:normAutofit lnSpcReduction="10000"/>
          </a:bodyPr>
          <a:lstStyle/>
          <a:p>
            <a:pPr algn="ctr"/>
            <a:r>
              <a:rPr lang="en-GB" b="1" dirty="0"/>
              <a:t>ACMA5000</a:t>
            </a:r>
          </a:p>
        </p:txBody>
      </p:sp>
      <p:sp>
        <p:nvSpPr>
          <p:cNvPr id="4" name="Rectangle 3">
            <a:extLst>
              <a:ext uri="{FF2B5EF4-FFF2-40B4-BE49-F238E27FC236}">
                <a16:creationId xmlns:a16="http://schemas.microsoft.com/office/drawing/2014/main" id="{72F14CEE-8DA4-A5DB-BC46-05CEBCD7975F}"/>
              </a:ext>
            </a:extLst>
          </p:cNvPr>
          <p:cNvSpPr/>
          <p:nvPr/>
        </p:nvSpPr>
        <p:spPr>
          <a:xfrm>
            <a:off x="0" y="7151915"/>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30F01C9-39E1-CCC6-1EDF-F32D4E525B2D}"/>
              </a:ext>
            </a:extLst>
          </p:cNvPr>
          <p:cNvSpPr/>
          <p:nvPr/>
        </p:nvSpPr>
        <p:spPr>
          <a:xfrm>
            <a:off x="4062000" y="9176649"/>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0CCD716-F3F5-1708-5603-CDA391818CB3}"/>
              </a:ext>
            </a:extLst>
          </p:cNvPr>
          <p:cNvSpPr/>
          <p:nvPr/>
        </p:nvSpPr>
        <p:spPr>
          <a:xfrm>
            <a:off x="8124002" y="11495306"/>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5BFC4E4-9F8A-36A9-113E-B0415E325744}"/>
              </a:ext>
            </a:extLst>
          </p:cNvPr>
          <p:cNvSpPr/>
          <p:nvPr/>
        </p:nvSpPr>
        <p:spPr>
          <a:xfrm>
            <a:off x="855956" y="8228240"/>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4EC5B1E8-0775-F0B3-1A01-CFB051B4FEFF}"/>
              </a:ext>
            </a:extLst>
          </p:cNvPr>
          <p:cNvSpPr/>
          <p:nvPr/>
        </p:nvSpPr>
        <p:spPr>
          <a:xfrm>
            <a:off x="4911958" y="10252974"/>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3CCDA12D-77C9-5A41-FF73-E481442F44C4}"/>
              </a:ext>
            </a:extLst>
          </p:cNvPr>
          <p:cNvSpPr/>
          <p:nvPr/>
        </p:nvSpPr>
        <p:spPr>
          <a:xfrm>
            <a:off x="8985956" y="12571631"/>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Graphic 13" descr="Books with solid fill">
            <a:extLst>
              <a:ext uri="{FF2B5EF4-FFF2-40B4-BE49-F238E27FC236}">
                <a16:creationId xmlns:a16="http://schemas.microsoft.com/office/drawing/2014/main" id="{64BACB92-E801-9CA5-3CDC-B157FEDC67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41001" y="13027967"/>
            <a:ext cx="1440000" cy="1440000"/>
          </a:xfrm>
          <a:prstGeom prst="rect">
            <a:avLst/>
          </a:prstGeom>
        </p:spPr>
      </p:pic>
      <p:pic>
        <p:nvPicPr>
          <p:cNvPr id="15" name="Graphic 14" descr="Bar graph with upward trend with solid fill">
            <a:extLst>
              <a:ext uri="{FF2B5EF4-FFF2-40B4-BE49-F238E27FC236}">
                <a16:creationId xmlns:a16="http://schemas.microsoft.com/office/drawing/2014/main" id="{5ABC4065-A572-511B-AF0E-707E0EEEE18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78702" y="10709310"/>
            <a:ext cx="1440000" cy="1440000"/>
          </a:xfrm>
          <a:prstGeom prst="rect">
            <a:avLst/>
          </a:prstGeom>
        </p:spPr>
      </p:pic>
      <p:pic>
        <p:nvPicPr>
          <p:cNvPr id="16" name="Graphic 15" descr="Head with gears with solid fill">
            <a:extLst>
              <a:ext uri="{FF2B5EF4-FFF2-40B4-BE49-F238E27FC236}">
                <a16:creationId xmlns:a16="http://schemas.microsoft.com/office/drawing/2014/main" id="{3A7FD289-E1EE-3130-74F0-50E9F65375B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322700" y="8684576"/>
            <a:ext cx="1440000" cy="1440000"/>
          </a:xfrm>
          <a:prstGeom prst="rect">
            <a:avLst/>
          </a:prstGeom>
        </p:spPr>
      </p:pic>
      <p:sp>
        <p:nvSpPr>
          <p:cNvPr id="17" name="Subtitle 2">
            <a:extLst>
              <a:ext uri="{FF2B5EF4-FFF2-40B4-BE49-F238E27FC236}">
                <a16:creationId xmlns:a16="http://schemas.microsoft.com/office/drawing/2014/main" id="{66242714-317A-30F0-691C-33BBE9C23A42}"/>
              </a:ext>
            </a:extLst>
          </p:cNvPr>
          <p:cNvSpPr txBox="1">
            <a:spLocks/>
          </p:cNvSpPr>
          <p:nvPr/>
        </p:nvSpPr>
        <p:spPr>
          <a:xfrm>
            <a:off x="-1" y="10895439"/>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18" name="Subtitle 2">
            <a:extLst>
              <a:ext uri="{FF2B5EF4-FFF2-40B4-BE49-F238E27FC236}">
                <a16:creationId xmlns:a16="http://schemas.microsoft.com/office/drawing/2014/main" id="{F9C00000-6A28-AEDE-AF4A-98864357C4EF}"/>
              </a:ext>
            </a:extLst>
          </p:cNvPr>
          <p:cNvSpPr txBox="1">
            <a:spLocks/>
          </p:cNvSpPr>
          <p:nvPr/>
        </p:nvSpPr>
        <p:spPr>
          <a:xfrm>
            <a:off x="4067999" y="12920173"/>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19" name="Subtitle 2">
            <a:extLst>
              <a:ext uri="{FF2B5EF4-FFF2-40B4-BE49-F238E27FC236}">
                <a16:creationId xmlns:a16="http://schemas.microsoft.com/office/drawing/2014/main" id="{0D8E385F-EF4D-9311-1040-16D9EC819881}"/>
              </a:ext>
            </a:extLst>
          </p:cNvPr>
          <p:cNvSpPr txBox="1">
            <a:spLocks/>
          </p:cNvSpPr>
          <p:nvPr/>
        </p:nvSpPr>
        <p:spPr>
          <a:xfrm>
            <a:off x="8118003" y="15239694"/>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spTree>
    <p:extLst>
      <p:ext uri="{BB962C8B-B14F-4D97-AF65-F5344CB8AC3E}">
        <p14:creationId xmlns:p14="http://schemas.microsoft.com/office/powerpoint/2010/main" val="10586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7" name="Rectangle 6">
            <a:extLst>
              <a:ext uri="{FF2B5EF4-FFF2-40B4-BE49-F238E27FC236}">
                <a16:creationId xmlns:a16="http://schemas.microsoft.com/office/drawing/2014/main" id="{720A8682-D40E-363F-57CC-6CB55EB33DB2}"/>
              </a:ext>
            </a:extLst>
          </p:cNvPr>
          <p:cNvSpPr/>
          <p:nvPr/>
        </p:nvSpPr>
        <p:spPr>
          <a:xfrm>
            <a:off x="0" y="-1"/>
            <a:ext cx="12192000" cy="6858001"/>
          </a:xfrm>
          <a:prstGeom prst="rect">
            <a:avLst/>
          </a:prstGeom>
          <a:solidFill>
            <a:schemeClr val="tx2">
              <a:lumMod val="5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7DD6EEB1-7762-500C-EFA6-1BDC020700D5}"/>
              </a:ext>
            </a:extLst>
          </p:cNvPr>
          <p:cNvSpPr/>
          <p:nvPr/>
        </p:nvSpPr>
        <p:spPr>
          <a:xfrm>
            <a:off x="0"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D2354481-8A0B-01FD-0661-0D7ACDF71D18}"/>
              </a:ext>
            </a:extLst>
          </p:cNvPr>
          <p:cNvSpPr/>
          <p:nvPr/>
        </p:nvSpPr>
        <p:spPr>
          <a:xfrm>
            <a:off x="4062000" y="0"/>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8D512D1F-6293-4B05-2A4C-0177E5BFBF48}"/>
              </a:ext>
            </a:extLst>
          </p:cNvPr>
          <p:cNvSpPr/>
          <p:nvPr/>
        </p:nvSpPr>
        <p:spPr>
          <a:xfrm>
            <a:off x="8124002"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A08E9339-77BB-5732-87CF-BD26A02451CE}"/>
              </a:ext>
            </a:extLst>
          </p:cNvPr>
          <p:cNvSpPr/>
          <p:nvPr/>
        </p:nvSpPr>
        <p:spPr>
          <a:xfrm>
            <a:off x="855956" y="1831067"/>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FB617A40-C3F7-3CE1-92EF-967321BF2678}"/>
              </a:ext>
            </a:extLst>
          </p:cNvPr>
          <p:cNvSpPr/>
          <p:nvPr/>
        </p:nvSpPr>
        <p:spPr>
          <a:xfrm>
            <a:off x="4911958" y="1831067"/>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12C8A8DB-4ABD-7F37-A8B8-6F0DC6246CAC}"/>
              </a:ext>
            </a:extLst>
          </p:cNvPr>
          <p:cNvSpPr/>
          <p:nvPr/>
        </p:nvSpPr>
        <p:spPr>
          <a:xfrm>
            <a:off x="8985956"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Graphic 25" descr="Books with solid fill">
            <a:extLst>
              <a:ext uri="{FF2B5EF4-FFF2-40B4-BE49-F238E27FC236}">
                <a16:creationId xmlns:a16="http://schemas.microsoft.com/office/drawing/2014/main" id="{6FC0B0BA-0722-52D2-4CC6-958F370D04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41001" y="2287403"/>
            <a:ext cx="1440000" cy="1440000"/>
          </a:xfrm>
          <a:prstGeom prst="rect">
            <a:avLst/>
          </a:prstGeom>
        </p:spPr>
      </p:pic>
      <p:pic>
        <p:nvPicPr>
          <p:cNvPr id="27" name="Graphic 26" descr="Bar graph with upward trend with solid fill">
            <a:extLst>
              <a:ext uri="{FF2B5EF4-FFF2-40B4-BE49-F238E27FC236}">
                <a16:creationId xmlns:a16="http://schemas.microsoft.com/office/drawing/2014/main" id="{AC81C815-C835-0E34-33FD-C203A1C6425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78702" y="2287403"/>
            <a:ext cx="1440000" cy="1440000"/>
          </a:xfrm>
          <a:prstGeom prst="rect">
            <a:avLst/>
          </a:prstGeom>
        </p:spPr>
      </p:pic>
      <p:pic>
        <p:nvPicPr>
          <p:cNvPr id="28" name="Graphic 27" descr="Head with gears with solid fill">
            <a:extLst>
              <a:ext uri="{FF2B5EF4-FFF2-40B4-BE49-F238E27FC236}">
                <a16:creationId xmlns:a16="http://schemas.microsoft.com/office/drawing/2014/main" id="{48C74219-23EF-2D33-F992-87C26642D7C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322700" y="2287403"/>
            <a:ext cx="1440000" cy="1440000"/>
          </a:xfrm>
          <a:prstGeom prst="rect">
            <a:avLst/>
          </a:prstGeom>
        </p:spPr>
      </p:pic>
      <p:sp>
        <p:nvSpPr>
          <p:cNvPr id="29" name="Subtitle 2">
            <a:extLst>
              <a:ext uri="{FF2B5EF4-FFF2-40B4-BE49-F238E27FC236}">
                <a16:creationId xmlns:a16="http://schemas.microsoft.com/office/drawing/2014/main" id="{922383B3-0BCA-A98E-9EAD-A8973A3F012D}"/>
              </a:ext>
            </a:extLst>
          </p:cNvPr>
          <p:cNvSpPr txBox="1">
            <a:spLocks/>
          </p:cNvSpPr>
          <p:nvPr/>
        </p:nvSpPr>
        <p:spPr>
          <a:xfrm>
            <a:off x="-1"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30" name="Subtitle 2">
            <a:extLst>
              <a:ext uri="{FF2B5EF4-FFF2-40B4-BE49-F238E27FC236}">
                <a16:creationId xmlns:a16="http://schemas.microsoft.com/office/drawing/2014/main" id="{C49C4441-DEE4-6654-D90A-F95665EF8BCA}"/>
              </a:ext>
            </a:extLst>
          </p:cNvPr>
          <p:cNvSpPr txBox="1">
            <a:spLocks/>
          </p:cNvSpPr>
          <p:nvPr/>
        </p:nvSpPr>
        <p:spPr>
          <a:xfrm>
            <a:off x="4067999"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31" name="Subtitle 2">
            <a:extLst>
              <a:ext uri="{FF2B5EF4-FFF2-40B4-BE49-F238E27FC236}">
                <a16:creationId xmlns:a16="http://schemas.microsoft.com/office/drawing/2014/main" id="{38489165-069A-33BC-396F-90130FF3B513}"/>
              </a:ext>
            </a:extLst>
          </p:cNvPr>
          <p:cNvSpPr txBox="1">
            <a:spLocks/>
          </p:cNvSpPr>
          <p:nvPr/>
        </p:nvSpPr>
        <p:spPr>
          <a:xfrm>
            <a:off x="8118003"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pic>
        <p:nvPicPr>
          <p:cNvPr id="3" name="Picture 2" descr="A shelf full of books&#10;&#10;Description automatically generated">
            <a:extLst>
              <a:ext uri="{FF2B5EF4-FFF2-40B4-BE49-F238E27FC236}">
                <a16:creationId xmlns:a16="http://schemas.microsoft.com/office/drawing/2014/main" id="{35F6C563-8834-E5B1-F0E8-519C53915191}"/>
              </a:ext>
            </a:extLst>
          </p:cNvPr>
          <p:cNvPicPr>
            <a:picLocks noChangeAspect="1"/>
          </p:cNvPicPr>
          <p:nvPr/>
        </p:nvPicPr>
        <p:blipFill rotWithShape="1">
          <a:blip r:embed="rId10">
            <a:extLst>
              <a:ext uri="{BEBA8EAE-BF5A-486C-A8C5-ECC9F3942E4B}">
                <a14:imgProps xmlns:a14="http://schemas.microsoft.com/office/drawing/2010/main">
                  <a14:imgLayer r:embed="rId11">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413" t="23315" b="2730"/>
          <a:stretch/>
        </p:blipFill>
        <p:spPr>
          <a:xfrm>
            <a:off x="12279097" y="-2"/>
            <a:ext cx="12293600" cy="6921770"/>
          </a:xfrm>
          <a:prstGeom prst="rect">
            <a:avLst/>
          </a:prstGeom>
        </p:spPr>
      </p:pic>
      <p:sp>
        <p:nvSpPr>
          <p:cNvPr id="4" name="Oval 3">
            <a:extLst>
              <a:ext uri="{FF2B5EF4-FFF2-40B4-BE49-F238E27FC236}">
                <a16:creationId xmlns:a16="http://schemas.microsoft.com/office/drawing/2014/main" id="{A94839F0-A252-2301-8209-66A6DF790B4E}"/>
              </a:ext>
            </a:extLst>
          </p:cNvPr>
          <p:cNvSpPr/>
          <p:nvPr/>
        </p:nvSpPr>
        <p:spPr>
          <a:xfrm>
            <a:off x="12443489" y="115581"/>
            <a:ext cx="990000" cy="98932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Graphic 4" descr="Head with gears with solid fill">
            <a:extLst>
              <a:ext uri="{FF2B5EF4-FFF2-40B4-BE49-F238E27FC236}">
                <a16:creationId xmlns:a16="http://schemas.microsoft.com/office/drawing/2014/main" id="{30A65631-AA9C-BADC-AB4C-A79F814E3A4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2604423" y="276175"/>
            <a:ext cx="668132" cy="668132"/>
          </a:xfrm>
          <a:prstGeom prst="rect">
            <a:avLst/>
          </a:prstGeom>
        </p:spPr>
      </p:pic>
      <p:sp>
        <p:nvSpPr>
          <p:cNvPr id="8" name="Subtitle 2">
            <a:extLst>
              <a:ext uri="{FF2B5EF4-FFF2-40B4-BE49-F238E27FC236}">
                <a16:creationId xmlns:a16="http://schemas.microsoft.com/office/drawing/2014/main" id="{817037A1-4C39-EA18-FBA7-8568CBE56146}"/>
              </a:ext>
            </a:extLst>
          </p:cNvPr>
          <p:cNvSpPr txBox="1">
            <a:spLocks/>
          </p:cNvSpPr>
          <p:nvPr/>
        </p:nvSpPr>
        <p:spPr>
          <a:xfrm>
            <a:off x="13183220" y="304339"/>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pic>
        <p:nvPicPr>
          <p:cNvPr id="9" name="Picture 2">
            <a:extLst>
              <a:ext uri="{FF2B5EF4-FFF2-40B4-BE49-F238E27FC236}">
                <a16:creationId xmlns:a16="http://schemas.microsoft.com/office/drawing/2014/main" id="{4793037D-55B5-6318-DB00-E463DD7EC2F7}"/>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r="33373" b="-1"/>
          <a:stretch/>
        </p:blipFill>
        <p:spPr bwMode="auto">
          <a:xfrm>
            <a:off x="18375097" y="-16591"/>
            <a:ext cx="6107073" cy="6874591"/>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FAA79AF1-194F-A1B5-FA5D-B9EAE30C413E}"/>
              </a:ext>
            </a:extLst>
          </p:cNvPr>
          <p:cNvSpPr txBox="1">
            <a:spLocks/>
          </p:cNvSpPr>
          <p:nvPr/>
        </p:nvSpPr>
        <p:spPr>
          <a:xfrm>
            <a:off x="13129055" y="1955803"/>
            <a:ext cx="3746928" cy="1446784"/>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dirty="0"/>
              <a:t>Brain Writing</a:t>
            </a:r>
          </a:p>
          <a:p>
            <a:pPr marL="342900" indent="-342900" algn="l">
              <a:buFont typeface="Arial" panose="020B0604020202020204" pitchFamily="34" charset="0"/>
              <a:buChar char="•"/>
            </a:pPr>
            <a:r>
              <a:rPr lang="en-GB" dirty="0"/>
              <a:t>SWOT Analysis</a:t>
            </a:r>
          </a:p>
          <a:p>
            <a:pPr marL="342900" indent="-342900" algn="l">
              <a:buFont typeface="Arial" panose="020B0604020202020204" pitchFamily="34" charset="0"/>
              <a:buChar char="•"/>
            </a:pPr>
            <a:r>
              <a:rPr lang="en-GB" dirty="0"/>
              <a:t>Industry Research</a:t>
            </a:r>
          </a:p>
        </p:txBody>
      </p:sp>
      <p:sp>
        <p:nvSpPr>
          <p:cNvPr id="11" name="Content Placeholder 2">
            <a:extLst>
              <a:ext uri="{FF2B5EF4-FFF2-40B4-BE49-F238E27FC236}">
                <a16:creationId xmlns:a16="http://schemas.microsoft.com/office/drawing/2014/main" id="{3A21DD22-67EF-E2F3-3559-3AF81EEBAD19}"/>
              </a:ext>
            </a:extLst>
          </p:cNvPr>
          <p:cNvSpPr txBox="1">
            <a:spLocks/>
          </p:cNvSpPr>
          <p:nvPr/>
        </p:nvSpPr>
        <p:spPr>
          <a:xfrm>
            <a:off x="13129055" y="4253489"/>
            <a:ext cx="3746928" cy="1446784"/>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dirty="0"/>
              <a:t>Five Whys</a:t>
            </a:r>
          </a:p>
          <a:p>
            <a:pPr marL="342900" indent="-342900" algn="l">
              <a:buFont typeface="Arial" panose="020B0604020202020204" pitchFamily="34" charset="0"/>
              <a:buChar char="•"/>
            </a:pPr>
            <a:r>
              <a:rPr lang="en-GB" dirty="0"/>
              <a:t>Brainstorming</a:t>
            </a:r>
          </a:p>
          <a:p>
            <a:pPr marL="342900" indent="-342900" algn="l">
              <a:buFont typeface="Arial" panose="020B0604020202020204" pitchFamily="34" charset="0"/>
              <a:buChar char="•"/>
            </a:pPr>
            <a:r>
              <a:rPr lang="en-GB" dirty="0"/>
              <a:t>SCAMPER</a:t>
            </a:r>
          </a:p>
          <a:p>
            <a:pPr marL="342900" indent="-342900" algn="l">
              <a:buFont typeface="Arial" panose="020B0604020202020204" pitchFamily="34" charset="0"/>
              <a:buChar char="•"/>
            </a:pPr>
            <a:r>
              <a:rPr lang="en-GB" dirty="0"/>
              <a:t>Rapid Ideation</a:t>
            </a:r>
          </a:p>
        </p:txBody>
      </p:sp>
      <p:sp>
        <p:nvSpPr>
          <p:cNvPr id="12" name="Subtitle 2">
            <a:extLst>
              <a:ext uri="{FF2B5EF4-FFF2-40B4-BE49-F238E27FC236}">
                <a16:creationId xmlns:a16="http://schemas.microsoft.com/office/drawing/2014/main" id="{106B0AEC-204E-F45E-36E5-0CD1D1DCE62D}"/>
              </a:ext>
            </a:extLst>
          </p:cNvPr>
          <p:cNvSpPr txBox="1">
            <a:spLocks/>
          </p:cNvSpPr>
          <p:nvPr/>
        </p:nvSpPr>
        <p:spPr>
          <a:xfrm>
            <a:off x="13296096" y="1317120"/>
            <a:ext cx="4062002" cy="58149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Tools Used</a:t>
            </a:r>
          </a:p>
        </p:txBody>
      </p:sp>
      <p:sp>
        <p:nvSpPr>
          <p:cNvPr id="13" name="Subtitle 2">
            <a:extLst>
              <a:ext uri="{FF2B5EF4-FFF2-40B4-BE49-F238E27FC236}">
                <a16:creationId xmlns:a16="http://schemas.microsoft.com/office/drawing/2014/main" id="{C844B3A7-2885-E9FC-9572-CA1E347281F1}"/>
              </a:ext>
            </a:extLst>
          </p:cNvPr>
          <p:cNvSpPr txBox="1">
            <a:spLocks/>
          </p:cNvSpPr>
          <p:nvPr/>
        </p:nvSpPr>
        <p:spPr>
          <a:xfrm>
            <a:off x="13296096" y="3549609"/>
            <a:ext cx="4062002" cy="58149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Alternatives</a:t>
            </a:r>
          </a:p>
        </p:txBody>
      </p:sp>
    </p:spTree>
    <p:extLst>
      <p:ext uri="{BB962C8B-B14F-4D97-AF65-F5344CB8AC3E}">
        <p14:creationId xmlns:p14="http://schemas.microsoft.com/office/powerpoint/2010/main" val="34695753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7" name="Rectangle 6">
            <a:extLst>
              <a:ext uri="{FF2B5EF4-FFF2-40B4-BE49-F238E27FC236}">
                <a16:creationId xmlns:a16="http://schemas.microsoft.com/office/drawing/2014/main" id="{720A8682-D40E-363F-57CC-6CB55EB33DB2}"/>
              </a:ext>
            </a:extLst>
          </p:cNvPr>
          <p:cNvSpPr/>
          <p:nvPr/>
        </p:nvSpPr>
        <p:spPr>
          <a:xfrm>
            <a:off x="0" y="-1"/>
            <a:ext cx="12192000" cy="6858001"/>
          </a:xfrm>
          <a:prstGeom prst="rect">
            <a:avLst/>
          </a:prstGeom>
          <a:solidFill>
            <a:schemeClr val="tx2">
              <a:lumMod val="5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7DD6EEB1-7762-500C-EFA6-1BDC020700D5}"/>
              </a:ext>
            </a:extLst>
          </p:cNvPr>
          <p:cNvSpPr/>
          <p:nvPr/>
        </p:nvSpPr>
        <p:spPr>
          <a:xfrm>
            <a:off x="0"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D2354481-8A0B-01FD-0661-0D7ACDF71D18}"/>
              </a:ext>
            </a:extLst>
          </p:cNvPr>
          <p:cNvSpPr/>
          <p:nvPr/>
        </p:nvSpPr>
        <p:spPr>
          <a:xfrm>
            <a:off x="4062000" y="0"/>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8D512D1F-6293-4B05-2A4C-0177E5BFBF48}"/>
              </a:ext>
            </a:extLst>
          </p:cNvPr>
          <p:cNvSpPr/>
          <p:nvPr/>
        </p:nvSpPr>
        <p:spPr>
          <a:xfrm>
            <a:off x="8124002"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FB617A40-C3F7-3CE1-92EF-967321BF2678}"/>
              </a:ext>
            </a:extLst>
          </p:cNvPr>
          <p:cNvSpPr/>
          <p:nvPr/>
        </p:nvSpPr>
        <p:spPr>
          <a:xfrm>
            <a:off x="4911958" y="1831067"/>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12C8A8DB-4ABD-7F37-A8B8-6F0DC6246CAC}"/>
              </a:ext>
            </a:extLst>
          </p:cNvPr>
          <p:cNvSpPr/>
          <p:nvPr/>
        </p:nvSpPr>
        <p:spPr>
          <a:xfrm>
            <a:off x="8985956"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Graphic 25" descr="Books with solid fill">
            <a:extLst>
              <a:ext uri="{FF2B5EF4-FFF2-40B4-BE49-F238E27FC236}">
                <a16:creationId xmlns:a16="http://schemas.microsoft.com/office/drawing/2014/main" id="{6FC0B0BA-0722-52D2-4CC6-958F370D04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41001" y="2287403"/>
            <a:ext cx="1440000" cy="1440000"/>
          </a:xfrm>
          <a:prstGeom prst="rect">
            <a:avLst/>
          </a:prstGeom>
        </p:spPr>
      </p:pic>
      <p:pic>
        <p:nvPicPr>
          <p:cNvPr id="27" name="Graphic 26" descr="Bar graph with upward trend with solid fill">
            <a:extLst>
              <a:ext uri="{FF2B5EF4-FFF2-40B4-BE49-F238E27FC236}">
                <a16:creationId xmlns:a16="http://schemas.microsoft.com/office/drawing/2014/main" id="{AC81C815-C835-0E34-33FD-C203A1C6425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78702" y="2287403"/>
            <a:ext cx="1440000" cy="1440000"/>
          </a:xfrm>
          <a:prstGeom prst="rect">
            <a:avLst/>
          </a:prstGeom>
        </p:spPr>
      </p:pic>
      <p:sp>
        <p:nvSpPr>
          <p:cNvPr id="30" name="Subtitle 2">
            <a:extLst>
              <a:ext uri="{FF2B5EF4-FFF2-40B4-BE49-F238E27FC236}">
                <a16:creationId xmlns:a16="http://schemas.microsoft.com/office/drawing/2014/main" id="{C49C4441-DEE4-6654-D90A-F95665EF8BCA}"/>
              </a:ext>
            </a:extLst>
          </p:cNvPr>
          <p:cNvSpPr txBox="1">
            <a:spLocks/>
          </p:cNvSpPr>
          <p:nvPr/>
        </p:nvSpPr>
        <p:spPr>
          <a:xfrm>
            <a:off x="4067999"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31" name="Subtitle 2">
            <a:extLst>
              <a:ext uri="{FF2B5EF4-FFF2-40B4-BE49-F238E27FC236}">
                <a16:creationId xmlns:a16="http://schemas.microsoft.com/office/drawing/2014/main" id="{38489165-069A-33BC-396F-90130FF3B513}"/>
              </a:ext>
            </a:extLst>
          </p:cNvPr>
          <p:cNvSpPr txBox="1">
            <a:spLocks/>
          </p:cNvSpPr>
          <p:nvPr/>
        </p:nvSpPr>
        <p:spPr>
          <a:xfrm>
            <a:off x="8118003"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pic>
        <p:nvPicPr>
          <p:cNvPr id="3" name="Picture 2" descr="A shelf full of books&#10;&#10;Description automatically generated">
            <a:extLst>
              <a:ext uri="{FF2B5EF4-FFF2-40B4-BE49-F238E27FC236}">
                <a16:creationId xmlns:a16="http://schemas.microsoft.com/office/drawing/2014/main" id="{87FB45E4-7632-64FB-3BAC-8E2E07AC8B95}"/>
              </a:ext>
            </a:extLst>
          </p:cNvPr>
          <p:cNvPicPr>
            <a:picLocks noChangeAspect="1"/>
          </p:cNvPicPr>
          <p:nvPr/>
        </p:nvPicPr>
        <p:blipFill rotWithShape="1">
          <a:blip r:embed="rId8">
            <a:extLst>
              <a:ext uri="{BEBA8EAE-BF5A-486C-A8C5-ECC9F3942E4B}">
                <a14:imgProps xmlns:a14="http://schemas.microsoft.com/office/drawing/2010/main">
                  <a14:imgLayer r:embed="rId9">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413" t="23315" b="2730"/>
          <a:stretch/>
        </p:blipFill>
        <p:spPr>
          <a:xfrm>
            <a:off x="0" y="-2"/>
            <a:ext cx="12293600" cy="6921770"/>
          </a:xfrm>
          <a:prstGeom prst="rect">
            <a:avLst/>
          </a:prstGeom>
        </p:spPr>
      </p:pic>
      <p:sp>
        <p:nvSpPr>
          <p:cNvPr id="29" name="Subtitle 2">
            <a:extLst>
              <a:ext uri="{FF2B5EF4-FFF2-40B4-BE49-F238E27FC236}">
                <a16:creationId xmlns:a16="http://schemas.microsoft.com/office/drawing/2014/main" id="{922383B3-0BCA-A98E-9EAD-A8973A3F012D}"/>
              </a:ext>
            </a:extLst>
          </p:cNvPr>
          <p:cNvSpPr txBox="1">
            <a:spLocks/>
          </p:cNvSpPr>
          <p:nvPr/>
        </p:nvSpPr>
        <p:spPr>
          <a:xfrm>
            <a:off x="904123" y="304339"/>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pic>
        <p:nvPicPr>
          <p:cNvPr id="4" name="Picture 2">
            <a:extLst>
              <a:ext uri="{FF2B5EF4-FFF2-40B4-BE49-F238E27FC236}">
                <a16:creationId xmlns:a16="http://schemas.microsoft.com/office/drawing/2014/main" id="{2ED9E958-5665-B570-4F75-3B2C7E435A8A}"/>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r="33373" b="-1"/>
          <a:stretch/>
        </p:blipFill>
        <p:spPr bwMode="auto">
          <a:xfrm>
            <a:off x="6096000" y="-16591"/>
            <a:ext cx="6107073" cy="687459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30A76899-64D6-1448-1F47-755FD9863FEC}"/>
              </a:ext>
            </a:extLst>
          </p:cNvPr>
          <p:cNvSpPr txBox="1">
            <a:spLocks/>
          </p:cNvSpPr>
          <p:nvPr/>
        </p:nvSpPr>
        <p:spPr>
          <a:xfrm>
            <a:off x="849958" y="1955803"/>
            <a:ext cx="3746928" cy="1446784"/>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dirty="0"/>
              <a:t>Brain Writing</a:t>
            </a:r>
          </a:p>
          <a:p>
            <a:pPr marL="342900" indent="-342900" algn="l">
              <a:buFont typeface="Arial" panose="020B0604020202020204" pitchFamily="34" charset="0"/>
              <a:buChar char="•"/>
            </a:pPr>
            <a:r>
              <a:rPr lang="en-GB" dirty="0"/>
              <a:t>SWOT Analysis</a:t>
            </a:r>
          </a:p>
          <a:p>
            <a:pPr marL="342900" indent="-342900" algn="l">
              <a:buFont typeface="Arial" panose="020B0604020202020204" pitchFamily="34" charset="0"/>
              <a:buChar char="•"/>
            </a:pPr>
            <a:r>
              <a:rPr lang="en-GB" dirty="0"/>
              <a:t>Industry Research</a:t>
            </a:r>
          </a:p>
        </p:txBody>
      </p:sp>
      <p:sp>
        <p:nvSpPr>
          <p:cNvPr id="8" name="Content Placeholder 2">
            <a:extLst>
              <a:ext uri="{FF2B5EF4-FFF2-40B4-BE49-F238E27FC236}">
                <a16:creationId xmlns:a16="http://schemas.microsoft.com/office/drawing/2014/main" id="{38FFA413-32B8-6ABA-AB2E-CC922AB83EF8}"/>
              </a:ext>
            </a:extLst>
          </p:cNvPr>
          <p:cNvSpPr txBox="1">
            <a:spLocks/>
          </p:cNvSpPr>
          <p:nvPr/>
        </p:nvSpPr>
        <p:spPr>
          <a:xfrm>
            <a:off x="849958" y="4253489"/>
            <a:ext cx="3746928" cy="1446784"/>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dirty="0"/>
              <a:t>Five Whys</a:t>
            </a:r>
          </a:p>
          <a:p>
            <a:pPr marL="342900" indent="-342900" algn="l">
              <a:buFont typeface="Arial" panose="020B0604020202020204" pitchFamily="34" charset="0"/>
              <a:buChar char="•"/>
            </a:pPr>
            <a:r>
              <a:rPr lang="en-GB" dirty="0"/>
              <a:t>Brainstorming</a:t>
            </a:r>
          </a:p>
          <a:p>
            <a:pPr marL="342900" indent="-342900" algn="l">
              <a:buFont typeface="Arial" panose="020B0604020202020204" pitchFamily="34" charset="0"/>
              <a:buChar char="•"/>
            </a:pPr>
            <a:r>
              <a:rPr lang="en-GB" dirty="0"/>
              <a:t>SCAMPER</a:t>
            </a:r>
          </a:p>
          <a:p>
            <a:pPr marL="342900" indent="-342900" algn="l">
              <a:buFont typeface="Arial" panose="020B0604020202020204" pitchFamily="34" charset="0"/>
              <a:buChar char="•"/>
            </a:pPr>
            <a:r>
              <a:rPr lang="en-GB" dirty="0"/>
              <a:t>Rapid Ideation</a:t>
            </a:r>
          </a:p>
        </p:txBody>
      </p:sp>
      <p:sp>
        <p:nvSpPr>
          <p:cNvPr id="9" name="Subtitle 2">
            <a:extLst>
              <a:ext uri="{FF2B5EF4-FFF2-40B4-BE49-F238E27FC236}">
                <a16:creationId xmlns:a16="http://schemas.microsoft.com/office/drawing/2014/main" id="{1ED4CF7F-F675-464F-51BB-8F25560C1DFE}"/>
              </a:ext>
            </a:extLst>
          </p:cNvPr>
          <p:cNvSpPr txBox="1">
            <a:spLocks/>
          </p:cNvSpPr>
          <p:nvPr/>
        </p:nvSpPr>
        <p:spPr>
          <a:xfrm>
            <a:off x="1016999" y="1317120"/>
            <a:ext cx="4062002" cy="58149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Tools Used</a:t>
            </a:r>
          </a:p>
        </p:txBody>
      </p:sp>
      <p:sp>
        <p:nvSpPr>
          <p:cNvPr id="10" name="Subtitle 2">
            <a:extLst>
              <a:ext uri="{FF2B5EF4-FFF2-40B4-BE49-F238E27FC236}">
                <a16:creationId xmlns:a16="http://schemas.microsoft.com/office/drawing/2014/main" id="{15F79974-778C-B2F9-D5F4-0518029DD14D}"/>
              </a:ext>
            </a:extLst>
          </p:cNvPr>
          <p:cNvSpPr txBox="1">
            <a:spLocks/>
          </p:cNvSpPr>
          <p:nvPr/>
        </p:nvSpPr>
        <p:spPr>
          <a:xfrm>
            <a:off x="1016999" y="3549609"/>
            <a:ext cx="4062002" cy="58149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Alternatives</a:t>
            </a:r>
          </a:p>
        </p:txBody>
      </p:sp>
      <p:sp>
        <p:nvSpPr>
          <p:cNvPr id="12" name="Content Placeholder 2">
            <a:extLst>
              <a:ext uri="{FF2B5EF4-FFF2-40B4-BE49-F238E27FC236}">
                <a16:creationId xmlns:a16="http://schemas.microsoft.com/office/drawing/2014/main" id="{D55CCD98-43DD-A08F-77CA-943D40D957DB}"/>
              </a:ext>
            </a:extLst>
          </p:cNvPr>
          <p:cNvSpPr txBox="1">
            <a:spLocks/>
          </p:cNvSpPr>
          <p:nvPr/>
        </p:nvSpPr>
        <p:spPr>
          <a:xfrm>
            <a:off x="-4222832" y="2362946"/>
            <a:ext cx="3746928" cy="3402555"/>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mj-lt"/>
              <a:buAutoNum type="arabicPeriod"/>
            </a:pPr>
            <a:r>
              <a:rPr lang="en-GB" dirty="0"/>
              <a:t>Contractor Permit System</a:t>
            </a:r>
          </a:p>
          <a:p>
            <a:pPr marL="457200" indent="-457200" algn="l">
              <a:buFont typeface="+mj-lt"/>
              <a:buAutoNum type="arabicPeriod"/>
            </a:pPr>
            <a:r>
              <a:rPr lang="en-GB" dirty="0"/>
              <a:t>Safety Reporting System</a:t>
            </a:r>
          </a:p>
          <a:p>
            <a:pPr marL="457200" indent="-457200" algn="l">
              <a:buFont typeface="+mj-lt"/>
              <a:buAutoNum type="arabicPeriod"/>
            </a:pPr>
            <a:r>
              <a:rPr lang="en-GB" dirty="0"/>
              <a:t>KPI Dashboarding (Visual Management)</a:t>
            </a:r>
          </a:p>
          <a:p>
            <a:pPr marL="457200" indent="-457200" algn="l">
              <a:buFont typeface="+mj-lt"/>
              <a:buAutoNum type="arabicPeriod"/>
            </a:pPr>
            <a:r>
              <a:rPr lang="en-GB" dirty="0"/>
              <a:t>Automated Isolation (Decommissioning)</a:t>
            </a:r>
          </a:p>
        </p:txBody>
      </p:sp>
      <p:sp>
        <p:nvSpPr>
          <p:cNvPr id="13" name="Subtitle 2">
            <a:extLst>
              <a:ext uri="{FF2B5EF4-FFF2-40B4-BE49-F238E27FC236}">
                <a16:creationId xmlns:a16="http://schemas.microsoft.com/office/drawing/2014/main" id="{C8469810-2764-43EC-025C-5CC5FB33AA30}"/>
              </a:ext>
            </a:extLst>
          </p:cNvPr>
          <p:cNvSpPr txBox="1">
            <a:spLocks/>
          </p:cNvSpPr>
          <p:nvPr/>
        </p:nvSpPr>
        <p:spPr>
          <a:xfrm>
            <a:off x="-4213977" y="1528482"/>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Potential Projects</a:t>
            </a:r>
          </a:p>
        </p:txBody>
      </p:sp>
      <p:sp>
        <p:nvSpPr>
          <p:cNvPr id="23" name="Oval 22">
            <a:extLst>
              <a:ext uri="{FF2B5EF4-FFF2-40B4-BE49-F238E27FC236}">
                <a16:creationId xmlns:a16="http://schemas.microsoft.com/office/drawing/2014/main" id="{A08E9339-77BB-5732-87CF-BD26A02451CE}"/>
              </a:ext>
            </a:extLst>
          </p:cNvPr>
          <p:cNvSpPr/>
          <p:nvPr/>
        </p:nvSpPr>
        <p:spPr>
          <a:xfrm>
            <a:off x="164392" y="115581"/>
            <a:ext cx="990000" cy="98932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8" name="Graphic 27" descr="Head with gears with solid fill">
            <a:extLst>
              <a:ext uri="{FF2B5EF4-FFF2-40B4-BE49-F238E27FC236}">
                <a16:creationId xmlns:a16="http://schemas.microsoft.com/office/drawing/2014/main" id="{48C74219-23EF-2D33-F992-87C26642D7C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25326" y="276175"/>
            <a:ext cx="668132" cy="668132"/>
          </a:xfrm>
          <a:prstGeom prst="rect">
            <a:avLst/>
          </a:prstGeom>
        </p:spPr>
      </p:pic>
    </p:spTree>
    <p:extLst>
      <p:ext uri="{BB962C8B-B14F-4D97-AF65-F5344CB8AC3E}">
        <p14:creationId xmlns:p14="http://schemas.microsoft.com/office/powerpoint/2010/main" val="38417557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7" name="Rectangle 6">
            <a:extLst>
              <a:ext uri="{FF2B5EF4-FFF2-40B4-BE49-F238E27FC236}">
                <a16:creationId xmlns:a16="http://schemas.microsoft.com/office/drawing/2014/main" id="{720A8682-D40E-363F-57CC-6CB55EB33DB2}"/>
              </a:ext>
            </a:extLst>
          </p:cNvPr>
          <p:cNvSpPr/>
          <p:nvPr/>
        </p:nvSpPr>
        <p:spPr>
          <a:xfrm>
            <a:off x="0" y="-1"/>
            <a:ext cx="12192000" cy="6858001"/>
          </a:xfrm>
          <a:prstGeom prst="rect">
            <a:avLst/>
          </a:prstGeom>
          <a:solidFill>
            <a:schemeClr val="tx2">
              <a:lumMod val="5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7DD6EEB1-7762-500C-EFA6-1BDC020700D5}"/>
              </a:ext>
            </a:extLst>
          </p:cNvPr>
          <p:cNvSpPr/>
          <p:nvPr/>
        </p:nvSpPr>
        <p:spPr>
          <a:xfrm>
            <a:off x="0"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D2354481-8A0B-01FD-0661-0D7ACDF71D18}"/>
              </a:ext>
            </a:extLst>
          </p:cNvPr>
          <p:cNvSpPr/>
          <p:nvPr/>
        </p:nvSpPr>
        <p:spPr>
          <a:xfrm>
            <a:off x="4062000" y="0"/>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8D512D1F-6293-4B05-2A4C-0177E5BFBF48}"/>
              </a:ext>
            </a:extLst>
          </p:cNvPr>
          <p:cNvSpPr/>
          <p:nvPr/>
        </p:nvSpPr>
        <p:spPr>
          <a:xfrm>
            <a:off x="8124002"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FB617A40-C3F7-3CE1-92EF-967321BF2678}"/>
              </a:ext>
            </a:extLst>
          </p:cNvPr>
          <p:cNvSpPr/>
          <p:nvPr/>
        </p:nvSpPr>
        <p:spPr>
          <a:xfrm>
            <a:off x="4911958" y="1831067"/>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12C8A8DB-4ABD-7F37-A8B8-6F0DC6246CAC}"/>
              </a:ext>
            </a:extLst>
          </p:cNvPr>
          <p:cNvSpPr/>
          <p:nvPr/>
        </p:nvSpPr>
        <p:spPr>
          <a:xfrm>
            <a:off x="8985956"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Graphic 25" descr="Books with solid fill">
            <a:extLst>
              <a:ext uri="{FF2B5EF4-FFF2-40B4-BE49-F238E27FC236}">
                <a16:creationId xmlns:a16="http://schemas.microsoft.com/office/drawing/2014/main" id="{6FC0B0BA-0722-52D2-4CC6-958F370D04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41001" y="2287403"/>
            <a:ext cx="1440000" cy="1440000"/>
          </a:xfrm>
          <a:prstGeom prst="rect">
            <a:avLst/>
          </a:prstGeom>
        </p:spPr>
      </p:pic>
      <p:pic>
        <p:nvPicPr>
          <p:cNvPr id="27" name="Graphic 26" descr="Bar graph with upward trend with solid fill">
            <a:extLst>
              <a:ext uri="{FF2B5EF4-FFF2-40B4-BE49-F238E27FC236}">
                <a16:creationId xmlns:a16="http://schemas.microsoft.com/office/drawing/2014/main" id="{AC81C815-C835-0E34-33FD-C203A1C6425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78702" y="2287403"/>
            <a:ext cx="1440000" cy="1440000"/>
          </a:xfrm>
          <a:prstGeom prst="rect">
            <a:avLst/>
          </a:prstGeom>
        </p:spPr>
      </p:pic>
      <p:sp>
        <p:nvSpPr>
          <p:cNvPr id="30" name="Subtitle 2">
            <a:extLst>
              <a:ext uri="{FF2B5EF4-FFF2-40B4-BE49-F238E27FC236}">
                <a16:creationId xmlns:a16="http://schemas.microsoft.com/office/drawing/2014/main" id="{C49C4441-DEE4-6654-D90A-F95665EF8BCA}"/>
              </a:ext>
            </a:extLst>
          </p:cNvPr>
          <p:cNvSpPr txBox="1">
            <a:spLocks/>
          </p:cNvSpPr>
          <p:nvPr/>
        </p:nvSpPr>
        <p:spPr>
          <a:xfrm>
            <a:off x="4067999"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31" name="Subtitle 2">
            <a:extLst>
              <a:ext uri="{FF2B5EF4-FFF2-40B4-BE49-F238E27FC236}">
                <a16:creationId xmlns:a16="http://schemas.microsoft.com/office/drawing/2014/main" id="{38489165-069A-33BC-396F-90130FF3B513}"/>
              </a:ext>
            </a:extLst>
          </p:cNvPr>
          <p:cNvSpPr txBox="1">
            <a:spLocks/>
          </p:cNvSpPr>
          <p:nvPr/>
        </p:nvSpPr>
        <p:spPr>
          <a:xfrm>
            <a:off x="8118003"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pic>
        <p:nvPicPr>
          <p:cNvPr id="3" name="Picture 2" descr="A shelf full of books&#10;&#10;Description automatically generated">
            <a:extLst>
              <a:ext uri="{FF2B5EF4-FFF2-40B4-BE49-F238E27FC236}">
                <a16:creationId xmlns:a16="http://schemas.microsoft.com/office/drawing/2014/main" id="{87FB45E4-7632-64FB-3BAC-8E2E07AC8B95}"/>
              </a:ext>
            </a:extLst>
          </p:cNvPr>
          <p:cNvPicPr>
            <a:picLocks noChangeAspect="1"/>
          </p:cNvPicPr>
          <p:nvPr/>
        </p:nvPicPr>
        <p:blipFill rotWithShape="1">
          <a:blip r:embed="rId8">
            <a:extLst>
              <a:ext uri="{BEBA8EAE-BF5A-486C-A8C5-ECC9F3942E4B}">
                <a14:imgProps xmlns:a14="http://schemas.microsoft.com/office/drawing/2010/main">
                  <a14:imgLayer r:embed="rId9">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413" t="23315" b="2730"/>
          <a:stretch/>
        </p:blipFill>
        <p:spPr>
          <a:xfrm>
            <a:off x="0" y="-2"/>
            <a:ext cx="12293600" cy="6921770"/>
          </a:xfrm>
          <a:prstGeom prst="rect">
            <a:avLst/>
          </a:prstGeom>
        </p:spPr>
      </p:pic>
      <p:sp>
        <p:nvSpPr>
          <p:cNvPr id="23" name="Oval 22">
            <a:extLst>
              <a:ext uri="{FF2B5EF4-FFF2-40B4-BE49-F238E27FC236}">
                <a16:creationId xmlns:a16="http://schemas.microsoft.com/office/drawing/2014/main" id="{A08E9339-77BB-5732-87CF-BD26A02451CE}"/>
              </a:ext>
            </a:extLst>
          </p:cNvPr>
          <p:cNvSpPr/>
          <p:nvPr/>
        </p:nvSpPr>
        <p:spPr>
          <a:xfrm>
            <a:off x="164392" y="115581"/>
            <a:ext cx="990000" cy="98932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8" name="Graphic 27" descr="Head with gears with solid fill">
            <a:extLst>
              <a:ext uri="{FF2B5EF4-FFF2-40B4-BE49-F238E27FC236}">
                <a16:creationId xmlns:a16="http://schemas.microsoft.com/office/drawing/2014/main" id="{48C74219-23EF-2D33-F992-87C26642D7C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25326" y="276175"/>
            <a:ext cx="668132" cy="668132"/>
          </a:xfrm>
          <a:prstGeom prst="rect">
            <a:avLst/>
          </a:prstGeom>
        </p:spPr>
      </p:pic>
      <p:sp>
        <p:nvSpPr>
          <p:cNvPr id="29" name="Subtitle 2">
            <a:extLst>
              <a:ext uri="{FF2B5EF4-FFF2-40B4-BE49-F238E27FC236}">
                <a16:creationId xmlns:a16="http://schemas.microsoft.com/office/drawing/2014/main" id="{922383B3-0BCA-A98E-9EAD-A8973A3F012D}"/>
              </a:ext>
            </a:extLst>
          </p:cNvPr>
          <p:cNvSpPr txBox="1">
            <a:spLocks/>
          </p:cNvSpPr>
          <p:nvPr/>
        </p:nvSpPr>
        <p:spPr>
          <a:xfrm>
            <a:off x="904123" y="304339"/>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pic>
        <p:nvPicPr>
          <p:cNvPr id="4" name="Picture 2">
            <a:extLst>
              <a:ext uri="{FF2B5EF4-FFF2-40B4-BE49-F238E27FC236}">
                <a16:creationId xmlns:a16="http://schemas.microsoft.com/office/drawing/2014/main" id="{2ED9E958-5665-B570-4F75-3B2C7E435A8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r="33373" b="-1"/>
          <a:stretch/>
        </p:blipFill>
        <p:spPr bwMode="auto">
          <a:xfrm>
            <a:off x="6096000" y="-16591"/>
            <a:ext cx="6107073" cy="6874591"/>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2">
            <a:extLst>
              <a:ext uri="{FF2B5EF4-FFF2-40B4-BE49-F238E27FC236}">
                <a16:creationId xmlns:a16="http://schemas.microsoft.com/office/drawing/2014/main" id="{B9B159B5-C619-939C-8842-534E8EF30D68}"/>
              </a:ext>
            </a:extLst>
          </p:cNvPr>
          <p:cNvSpPr txBox="1">
            <a:spLocks/>
          </p:cNvSpPr>
          <p:nvPr/>
        </p:nvSpPr>
        <p:spPr>
          <a:xfrm>
            <a:off x="895268" y="2362946"/>
            <a:ext cx="3746928" cy="3402555"/>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mj-lt"/>
              <a:buAutoNum type="arabicPeriod"/>
            </a:pPr>
            <a:r>
              <a:rPr lang="en-GB" dirty="0"/>
              <a:t>Contractor Permit System</a:t>
            </a:r>
          </a:p>
          <a:p>
            <a:pPr marL="457200" indent="-457200" algn="l">
              <a:buFont typeface="+mj-lt"/>
              <a:buAutoNum type="arabicPeriod"/>
            </a:pPr>
            <a:r>
              <a:rPr lang="en-GB" dirty="0"/>
              <a:t>Safety Reporting System</a:t>
            </a:r>
          </a:p>
          <a:p>
            <a:pPr marL="457200" indent="-457200" algn="l">
              <a:buFont typeface="+mj-lt"/>
              <a:buAutoNum type="arabicPeriod"/>
            </a:pPr>
            <a:r>
              <a:rPr lang="en-GB" dirty="0"/>
              <a:t>KPI Dashboarding (Visual Management)</a:t>
            </a:r>
          </a:p>
          <a:p>
            <a:pPr marL="457200" indent="-457200" algn="l">
              <a:buFont typeface="+mj-lt"/>
              <a:buAutoNum type="arabicPeriod"/>
            </a:pPr>
            <a:r>
              <a:rPr lang="en-GB" dirty="0"/>
              <a:t>Automated Isolation (Decommissioning)</a:t>
            </a:r>
          </a:p>
        </p:txBody>
      </p:sp>
      <p:sp>
        <p:nvSpPr>
          <p:cNvPr id="11" name="Subtitle 2">
            <a:extLst>
              <a:ext uri="{FF2B5EF4-FFF2-40B4-BE49-F238E27FC236}">
                <a16:creationId xmlns:a16="http://schemas.microsoft.com/office/drawing/2014/main" id="{F2FFD9EF-AB8C-C168-E186-E7729417EA70}"/>
              </a:ext>
            </a:extLst>
          </p:cNvPr>
          <p:cNvSpPr txBox="1">
            <a:spLocks/>
          </p:cNvSpPr>
          <p:nvPr/>
        </p:nvSpPr>
        <p:spPr>
          <a:xfrm>
            <a:off x="904123" y="1528482"/>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Potential Projects</a:t>
            </a:r>
          </a:p>
        </p:txBody>
      </p:sp>
      <p:sp>
        <p:nvSpPr>
          <p:cNvPr id="12" name="Content Placeholder 2">
            <a:extLst>
              <a:ext uri="{FF2B5EF4-FFF2-40B4-BE49-F238E27FC236}">
                <a16:creationId xmlns:a16="http://schemas.microsoft.com/office/drawing/2014/main" id="{990A3702-5407-79B2-131B-C405085D1F81}"/>
              </a:ext>
            </a:extLst>
          </p:cNvPr>
          <p:cNvSpPr txBox="1">
            <a:spLocks/>
          </p:cNvSpPr>
          <p:nvPr/>
        </p:nvSpPr>
        <p:spPr>
          <a:xfrm>
            <a:off x="849958" y="7886703"/>
            <a:ext cx="3746928" cy="1446784"/>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dirty="0"/>
              <a:t>Brain Writing</a:t>
            </a:r>
          </a:p>
          <a:p>
            <a:pPr marL="342900" indent="-342900" algn="l">
              <a:buFont typeface="Arial" panose="020B0604020202020204" pitchFamily="34" charset="0"/>
              <a:buChar char="•"/>
            </a:pPr>
            <a:r>
              <a:rPr lang="en-GB" dirty="0"/>
              <a:t>SWOT Analysis</a:t>
            </a:r>
          </a:p>
          <a:p>
            <a:pPr marL="342900" indent="-342900" algn="l">
              <a:buFont typeface="Arial" panose="020B0604020202020204" pitchFamily="34" charset="0"/>
              <a:buChar char="•"/>
            </a:pPr>
            <a:r>
              <a:rPr lang="en-GB" dirty="0"/>
              <a:t>Industry Research</a:t>
            </a:r>
          </a:p>
        </p:txBody>
      </p:sp>
      <p:sp>
        <p:nvSpPr>
          <p:cNvPr id="13" name="Content Placeholder 2">
            <a:extLst>
              <a:ext uri="{FF2B5EF4-FFF2-40B4-BE49-F238E27FC236}">
                <a16:creationId xmlns:a16="http://schemas.microsoft.com/office/drawing/2014/main" id="{6F11E3C2-3597-96A2-8BA0-61AC70C6F38B}"/>
              </a:ext>
            </a:extLst>
          </p:cNvPr>
          <p:cNvSpPr txBox="1">
            <a:spLocks/>
          </p:cNvSpPr>
          <p:nvPr/>
        </p:nvSpPr>
        <p:spPr>
          <a:xfrm>
            <a:off x="849958" y="10184389"/>
            <a:ext cx="3746928" cy="1446784"/>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dirty="0"/>
              <a:t>Five Whys</a:t>
            </a:r>
          </a:p>
          <a:p>
            <a:pPr marL="342900" indent="-342900" algn="l">
              <a:buFont typeface="Arial" panose="020B0604020202020204" pitchFamily="34" charset="0"/>
              <a:buChar char="•"/>
            </a:pPr>
            <a:r>
              <a:rPr lang="en-GB" dirty="0"/>
              <a:t>Brainstorming</a:t>
            </a:r>
          </a:p>
          <a:p>
            <a:pPr marL="342900" indent="-342900" algn="l">
              <a:buFont typeface="Arial" panose="020B0604020202020204" pitchFamily="34" charset="0"/>
              <a:buChar char="•"/>
            </a:pPr>
            <a:r>
              <a:rPr lang="en-GB" dirty="0"/>
              <a:t>SCAMPER</a:t>
            </a:r>
          </a:p>
          <a:p>
            <a:pPr marL="342900" indent="-342900" algn="l">
              <a:buFont typeface="Arial" panose="020B0604020202020204" pitchFamily="34" charset="0"/>
              <a:buChar char="•"/>
            </a:pPr>
            <a:r>
              <a:rPr lang="en-GB" dirty="0"/>
              <a:t>Rapid Ideation</a:t>
            </a:r>
          </a:p>
        </p:txBody>
      </p:sp>
      <p:sp>
        <p:nvSpPr>
          <p:cNvPr id="14" name="Subtitle 2">
            <a:extLst>
              <a:ext uri="{FF2B5EF4-FFF2-40B4-BE49-F238E27FC236}">
                <a16:creationId xmlns:a16="http://schemas.microsoft.com/office/drawing/2014/main" id="{4D5E1506-AFE6-F4EA-B80C-9022182F3592}"/>
              </a:ext>
            </a:extLst>
          </p:cNvPr>
          <p:cNvSpPr txBox="1">
            <a:spLocks/>
          </p:cNvSpPr>
          <p:nvPr/>
        </p:nvSpPr>
        <p:spPr>
          <a:xfrm>
            <a:off x="1016999" y="7248020"/>
            <a:ext cx="4062002" cy="58149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Tools Used</a:t>
            </a:r>
          </a:p>
        </p:txBody>
      </p:sp>
      <p:sp>
        <p:nvSpPr>
          <p:cNvPr id="15" name="Subtitle 2">
            <a:extLst>
              <a:ext uri="{FF2B5EF4-FFF2-40B4-BE49-F238E27FC236}">
                <a16:creationId xmlns:a16="http://schemas.microsoft.com/office/drawing/2014/main" id="{A443EF96-EFB8-564A-6765-66685972DCDF}"/>
              </a:ext>
            </a:extLst>
          </p:cNvPr>
          <p:cNvSpPr txBox="1">
            <a:spLocks/>
          </p:cNvSpPr>
          <p:nvPr/>
        </p:nvSpPr>
        <p:spPr>
          <a:xfrm>
            <a:off x="1016999" y="9480509"/>
            <a:ext cx="4062002" cy="58149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Alternatives</a:t>
            </a:r>
          </a:p>
        </p:txBody>
      </p:sp>
      <p:sp>
        <p:nvSpPr>
          <p:cNvPr id="37" name="Content Placeholder 2">
            <a:extLst>
              <a:ext uri="{FF2B5EF4-FFF2-40B4-BE49-F238E27FC236}">
                <a16:creationId xmlns:a16="http://schemas.microsoft.com/office/drawing/2014/main" id="{79481BFC-A2DE-E454-B527-BA66C663D699}"/>
              </a:ext>
            </a:extLst>
          </p:cNvPr>
          <p:cNvSpPr txBox="1">
            <a:spLocks/>
          </p:cNvSpPr>
          <p:nvPr/>
        </p:nvSpPr>
        <p:spPr>
          <a:xfrm>
            <a:off x="-4641932" y="1372346"/>
            <a:ext cx="3746928" cy="5255773"/>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mj-lt"/>
              <a:buAutoNum type="arabicPeriod"/>
            </a:pPr>
            <a:r>
              <a:rPr lang="en-GB" dirty="0"/>
              <a:t>Permit and Safety Reporting System</a:t>
            </a:r>
          </a:p>
          <a:p>
            <a:pPr marL="800100" lvl="1" indent="-342900" algn="l">
              <a:buFont typeface="Arial" panose="020B0604020202020204" pitchFamily="34" charset="0"/>
              <a:buChar char="•"/>
            </a:pPr>
            <a:r>
              <a:rPr lang="en-GB" dirty="0"/>
              <a:t>Opportunity:</a:t>
            </a:r>
          </a:p>
          <a:p>
            <a:pPr marL="800100" lvl="1" indent="-342900" algn="l">
              <a:buFont typeface="Arial" panose="020B0604020202020204" pitchFamily="34" charset="0"/>
              <a:buChar char="•"/>
            </a:pPr>
            <a:r>
              <a:rPr lang="en-GB" dirty="0"/>
              <a:t>Applicable to everyone</a:t>
            </a:r>
          </a:p>
          <a:p>
            <a:pPr marL="800100" lvl="1" indent="-342900" algn="l">
              <a:buFont typeface="Arial" panose="020B0604020202020204" pitchFamily="34" charset="0"/>
              <a:buChar char="•"/>
            </a:pPr>
            <a:r>
              <a:rPr lang="en-GB" dirty="0"/>
              <a:t>Threat:</a:t>
            </a:r>
          </a:p>
          <a:p>
            <a:pPr marL="800100" lvl="1" indent="-342900" algn="l">
              <a:buFont typeface="Arial" panose="020B0604020202020204" pitchFamily="34" charset="0"/>
              <a:buChar char="•"/>
            </a:pPr>
            <a:r>
              <a:rPr lang="en-GB" dirty="0"/>
              <a:t>Legal/Regulatory</a:t>
            </a:r>
          </a:p>
          <a:p>
            <a:pPr marL="457200" indent="-457200" algn="l">
              <a:buFont typeface="+mj-lt"/>
              <a:buAutoNum type="arabicPeriod"/>
            </a:pPr>
            <a:endParaRPr lang="en-GB" dirty="0"/>
          </a:p>
          <a:p>
            <a:pPr marL="457200" indent="-457200" algn="l">
              <a:buFont typeface="+mj-lt"/>
              <a:buAutoNum type="arabicPeriod"/>
            </a:pPr>
            <a:r>
              <a:rPr lang="en-GB" dirty="0"/>
              <a:t>KPI Dashboarding (Visual Management)</a:t>
            </a:r>
          </a:p>
          <a:p>
            <a:pPr marL="800100" lvl="1" indent="-342900" algn="l">
              <a:buFont typeface="Arial" panose="020B0604020202020204" pitchFamily="34" charset="0"/>
              <a:buChar char="•"/>
            </a:pPr>
            <a:r>
              <a:rPr lang="en-GB" dirty="0"/>
              <a:t>Opportunity:</a:t>
            </a:r>
          </a:p>
          <a:p>
            <a:pPr marL="800100" lvl="1" indent="-342900" algn="l">
              <a:buFont typeface="Arial" panose="020B0604020202020204" pitchFamily="34" charset="0"/>
              <a:buChar char="•"/>
            </a:pPr>
            <a:r>
              <a:rPr lang="en-GB" dirty="0"/>
              <a:t>Highly beneficial</a:t>
            </a:r>
          </a:p>
          <a:p>
            <a:pPr marL="800100" lvl="1" indent="-342900" algn="l">
              <a:buFont typeface="Arial" panose="020B0604020202020204" pitchFamily="34" charset="0"/>
              <a:buChar char="•"/>
            </a:pPr>
            <a:r>
              <a:rPr lang="en-GB" dirty="0"/>
              <a:t>Threat:</a:t>
            </a:r>
          </a:p>
          <a:p>
            <a:pPr marL="800100" lvl="1" indent="-342900" algn="l">
              <a:buFont typeface="Arial" panose="020B0604020202020204" pitchFamily="34" charset="0"/>
              <a:buChar char="•"/>
            </a:pPr>
            <a:r>
              <a:rPr lang="en-GB" dirty="0"/>
              <a:t>Individual Company Systems</a:t>
            </a:r>
          </a:p>
        </p:txBody>
      </p:sp>
      <p:sp>
        <p:nvSpPr>
          <p:cNvPr id="38" name="Subtitle 2">
            <a:extLst>
              <a:ext uri="{FF2B5EF4-FFF2-40B4-BE49-F238E27FC236}">
                <a16:creationId xmlns:a16="http://schemas.microsoft.com/office/drawing/2014/main" id="{0DBBE68D-BEE5-5D93-61C4-01EA75011A9C}"/>
              </a:ext>
            </a:extLst>
          </p:cNvPr>
          <p:cNvSpPr txBox="1">
            <a:spLocks/>
          </p:cNvSpPr>
          <p:nvPr/>
        </p:nvSpPr>
        <p:spPr>
          <a:xfrm>
            <a:off x="-4217799" y="303475"/>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SWOT ANALYSIS</a:t>
            </a:r>
          </a:p>
        </p:txBody>
      </p:sp>
      <p:sp>
        <p:nvSpPr>
          <p:cNvPr id="39" name="Subtitle 2">
            <a:extLst>
              <a:ext uri="{FF2B5EF4-FFF2-40B4-BE49-F238E27FC236}">
                <a16:creationId xmlns:a16="http://schemas.microsoft.com/office/drawing/2014/main" id="{810555E4-285B-0822-C6BD-E59506C9EB44}"/>
              </a:ext>
            </a:extLst>
          </p:cNvPr>
          <p:cNvSpPr txBox="1">
            <a:spLocks/>
          </p:cNvSpPr>
          <p:nvPr/>
        </p:nvSpPr>
        <p:spPr>
          <a:xfrm>
            <a:off x="-4211800" y="556448"/>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chemeClr val="tx2"/>
                </a:solidFill>
              </a:rPr>
              <a:t>Key Information</a:t>
            </a:r>
          </a:p>
        </p:txBody>
      </p:sp>
    </p:spTree>
    <p:extLst>
      <p:ext uri="{BB962C8B-B14F-4D97-AF65-F5344CB8AC3E}">
        <p14:creationId xmlns:p14="http://schemas.microsoft.com/office/powerpoint/2010/main" val="2812355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7" name="Rectangle 6">
            <a:extLst>
              <a:ext uri="{FF2B5EF4-FFF2-40B4-BE49-F238E27FC236}">
                <a16:creationId xmlns:a16="http://schemas.microsoft.com/office/drawing/2014/main" id="{720A8682-D40E-363F-57CC-6CB55EB33DB2}"/>
              </a:ext>
            </a:extLst>
          </p:cNvPr>
          <p:cNvSpPr/>
          <p:nvPr/>
        </p:nvSpPr>
        <p:spPr>
          <a:xfrm>
            <a:off x="0" y="-1"/>
            <a:ext cx="12192000" cy="6858001"/>
          </a:xfrm>
          <a:prstGeom prst="rect">
            <a:avLst/>
          </a:prstGeom>
          <a:solidFill>
            <a:schemeClr val="tx2">
              <a:lumMod val="5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7DD6EEB1-7762-500C-EFA6-1BDC020700D5}"/>
              </a:ext>
            </a:extLst>
          </p:cNvPr>
          <p:cNvSpPr/>
          <p:nvPr/>
        </p:nvSpPr>
        <p:spPr>
          <a:xfrm>
            <a:off x="0"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D2354481-8A0B-01FD-0661-0D7ACDF71D18}"/>
              </a:ext>
            </a:extLst>
          </p:cNvPr>
          <p:cNvSpPr/>
          <p:nvPr/>
        </p:nvSpPr>
        <p:spPr>
          <a:xfrm>
            <a:off x="4062000" y="0"/>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8D512D1F-6293-4B05-2A4C-0177E5BFBF48}"/>
              </a:ext>
            </a:extLst>
          </p:cNvPr>
          <p:cNvSpPr/>
          <p:nvPr/>
        </p:nvSpPr>
        <p:spPr>
          <a:xfrm>
            <a:off x="8124002"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FB617A40-C3F7-3CE1-92EF-967321BF2678}"/>
              </a:ext>
            </a:extLst>
          </p:cNvPr>
          <p:cNvSpPr/>
          <p:nvPr/>
        </p:nvSpPr>
        <p:spPr>
          <a:xfrm>
            <a:off x="4911958" y="1831067"/>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12C8A8DB-4ABD-7F37-A8B8-6F0DC6246CAC}"/>
              </a:ext>
            </a:extLst>
          </p:cNvPr>
          <p:cNvSpPr/>
          <p:nvPr/>
        </p:nvSpPr>
        <p:spPr>
          <a:xfrm>
            <a:off x="8985956"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Graphic 25" descr="Books with solid fill">
            <a:extLst>
              <a:ext uri="{FF2B5EF4-FFF2-40B4-BE49-F238E27FC236}">
                <a16:creationId xmlns:a16="http://schemas.microsoft.com/office/drawing/2014/main" id="{6FC0B0BA-0722-52D2-4CC6-958F370D04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41001" y="2287403"/>
            <a:ext cx="1440000" cy="1440000"/>
          </a:xfrm>
          <a:prstGeom prst="rect">
            <a:avLst/>
          </a:prstGeom>
        </p:spPr>
      </p:pic>
      <p:pic>
        <p:nvPicPr>
          <p:cNvPr id="27" name="Graphic 26" descr="Bar graph with upward trend with solid fill">
            <a:extLst>
              <a:ext uri="{FF2B5EF4-FFF2-40B4-BE49-F238E27FC236}">
                <a16:creationId xmlns:a16="http://schemas.microsoft.com/office/drawing/2014/main" id="{AC81C815-C835-0E34-33FD-C203A1C6425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78702" y="2287403"/>
            <a:ext cx="1440000" cy="1440000"/>
          </a:xfrm>
          <a:prstGeom prst="rect">
            <a:avLst/>
          </a:prstGeom>
        </p:spPr>
      </p:pic>
      <p:sp>
        <p:nvSpPr>
          <p:cNvPr id="30" name="Subtitle 2">
            <a:extLst>
              <a:ext uri="{FF2B5EF4-FFF2-40B4-BE49-F238E27FC236}">
                <a16:creationId xmlns:a16="http://schemas.microsoft.com/office/drawing/2014/main" id="{C49C4441-DEE4-6654-D90A-F95665EF8BCA}"/>
              </a:ext>
            </a:extLst>
          </p:cNvPr>
          <p:cNvSpPr txBox="1">
            <a:spLocks/>
          </p:cNvSpPr>
          <p:nvPr/>
        </p:nvSpPr>
        <p:spPr>
          <a:xfrm>
            <a:off x="4067999"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31" name="Subtitle 2">
            <a:extLst>
              <a:ext uri="{FF2B5EF4-FFF2-40B4-BE49-F238E27FC236}">
                <a16:creationId xmlns:a16="http://schemas.microsoft.com/office/drawing/2014/main" id="{38489165-069A-33BC-396F-90130FF3B513}"/>
              </a:ext>
            </a:extLst>
          </p:cNvPr>
          <p:cNvSpPr txBox="1">
            <a:spLocks/>
          </p:cNvSpPr>
          <p:nvPr/>
        </p:nvSpPr>
        <p:spPr>
          <a:xfrm>
            <a:off x="8118003"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pic>
        <p:nvPicPr>
          <p:cNvPr id="3" name="Picture 2" descr="A shelf full of books&#10;&#10;Description automatically generated">
            <a:extLst>
              <a:ext uri="{FF2B5EF4-FFF2-40B4-BE49-F238E27FC236}">
                <a16:creationId xmlns:a16="http://schemas.microsoft.com/office/drawing/2014/main" id="{87FB45E4-7632-64FB-3BAC-8E2E07AC8B95}"/>
              </a:ext>
            </a:extLst>
          </p:cNvPr>
          <p:cNvPicPr>
            <a:picLocks noChangeAspect="1"/>
          </p:cNvPicPr>
          <p:nvPr/>
        </p:nvPicPr>
        <p:blipFill rotWithShape="1">
          <a:blip r:embed="rId8">
            <a:extLst>
              <a:ext uri="{BEBA8EAE-BF5A-486C-A8C5-ECC9F3942E4B}">
                <a14:imgProps xmlns:a14="http://schemas.microsoft.com/office/drawing/2010/main">
                  <a14:imgLayer r:embed="rId9">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413" t="23315" b="2730"/>
          <a:stretch/>
        </p:blipFill>
        <p:spPr>
          <a:xfrm>
            <a:off x="0" y="-2"/>
            <a:ext cx="12293600" cy="6921770"/>
          </a:xfrm>
          <a:prstGeom prst="rect">
            <a:avLst/>
          </a:prstGeom>
        </p:spPr>
      </p:pic>
      <p:pic>
        <p:nvPicPr>
          <p:cNvPr id="4" name="Picture 2">
            <a:extLst>
              <a:ext uri="{FF2B5EF4-FFF2-40B4-BE49-F238E27FC236}">
                <a16:creationId xmlns:a16="http://schemas.microsoft.com/office/drawing/2014/main" id="{2ED9E958-5665-B570-4F75-3B2C7E435A8A}"/>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r="33373" b="-1"/>
          <a:stretch/>
        </p:blipFill>
        <p:spPr bwMode="auto">
          <a:xfrm>
            <a:off x="6096000" y="-16591"/>
            <a:ext cx="6107073" cy="6874591"/>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2">
            <a:extLst>
              <a:ext uri="{FF2B5EF4-FFF2-40B4-BE49-F238E27FC236}">
                <a16:creationId xmlns:a16="http://schemas.microsoft.com/office/drawing/2014/main" id="{B9B159B5-C619-939C-8842-534E8EF30D68}"/>
              </a:ext>
            </a:extLst>
          </p:cNvPr>
          <p:cNvSpPr txBox="1">
            <a:spLocks/>
          </p:cNvSpPr>
          <p:nvPr/>
        </p:nvSpPr>
        <p:spPr>
          <a:xfrm>
            <a:off x="907968" y="1372346"/>
            <a:ext cx="3746928" cy="5255773"/>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mj-lt"/>
              <a:buAutoNum type="arabicPeriod"/>
            </a:pPr>
            <a:r>
              <a:rPr lang="en-GB" dirty="0"/>
              <a:t>Permit and Safety Reporting System</a:t>
            </a:r>
          </a:p>
          <a:p>
            <a:pPr marL="800100" lvl="1" indent="-342900" algn="l">
              <a:buFont typeface="Arial" panose="020B0604020202020204" pitchFamily="34" charset="0"/>
              <a:buChar char="•"/>
            </a:pPr>
            <a:r>
              <a:rPr lang="en-GB" dirty="0"/>
              <a:t>Opportunity:</a:t>
            </a:r>
          </a:p>
          <a:p>
            <a:pPr marL="800100" lvl="1" indent="-342900" algn="l">
              <a:buFont typeface="Arial" panose="020B0604020202020204" pitchFamily="34" charset="0"/>
              <a:buChar char="•"/>
            </a:pPr>
            <a:r>
              <a:rPr lang="en-GB" dirty="0"/>
              <a:t>Applicable to everyone</a:t>
            </a:r>
          </a:p>
          <a:p>
            <a:pPr marL="800100" lvl="1" indent="-342900" algn="l">
              <a:buFont typeface="Arial" panose="020B0604020202020204" pitchFamily="34" charset="0"/>
              <a:buChar char="•"/>
            </a:pPr>
            <a:r>
              <a:rPr lang="en-GB" dirty="0"/>
              <a:t>Threat:</a:t>
            </a:r>
          </a:p>
          <a:p>
            <a:pPr marL="800100" lvl="1" indent="-342900" algn="l">
              <a:buFont typeface="Arial" panose="020B0604020202020204" pitchFamily="34" charset="0"/>
              <a:buChar char="•"/>
            </a:pPr>
            <a:r>
              <a:rPr lang="en-GB" dirty="0"/>
              <a:t>Legal/Regulatory</a:t>
            </a:r>
          </a:p>
          <a:p>
            <a:pPr marL="457200" indent="-457200" algn="l">
              <a:buFont typeface="+mj-lt"/>
              <a:buAutoNum type="arabicPeriod"/>
            </a:pPr>
            <a:endParaRPr lang="en-GB" dirty="0"/>
          </a:p>
          <a:p>
            <a:pPr marL="457200" indent="-457200" algn="l">
              <a:buFont typeface="+mj-lt"/>
              <a:buAutoNum type="arabicPeriod"/>
            </a:pPr>
            <a:r>
              <a:rPr lang="en-GB" dirty="0"/>
              <a:t>KPI Dashboarding (Visual Management)</a:t>
            </a:r>
          </a:p>
          <a:p>
            <a:pPr marL="800100" lvl="1" indent="-342900" algn="l">
              <a:buFont typeface="Arial" panose="020B0604020202020204" pitchFamily="34" charset="0"/>
              <a:buChar char="•"/>
            </a:pPr>
            <a:r>
              <a:rPr lang="en-GB" dirty="0"/>
              <a:t>Opportunity:</a:t>
            </a:r>
          </a:p>
          <a:p>
            <a:pPr marL="800100" lvl="1" indent="-342900" algn="l">
              <a:buFont typeface="Arial" panose="020B0604020202020204" pitchFamily="34" charset="0"/>
              <a:buChar char="•"/>
            </a:pPr>
            <a:r>
              <a:rPr lang="en-GB" dirty="0"/>
              <a:t>Highly beneficial</a:t>
            </a:r>
          </a:p>
          <a:p>
            <a:pPr marL="800100" lvl="1" indent="-342900" algn="l">
              <a:buFont typeface="Arial" panose="020B0604020202020204" pitchFamily="34" charset="0"/>
              <a:buChar char="•"/>
            </a:pPr>
            <a:r>
              <a:rPr lang="en-GB" dirty="0"/>
              <a:t>Threat:</a:t>
            </a:r>
          </a:p>
          <a:p>
            <a:pPr marL="800100" lvl="1" indent="-342900" algn="l">
              <a:buFont typeface="Arial" panose="020B0604020202020204" pitchFamily="34" charset="0"/>
              <a:buChar char="•"/>
            </a:pPr>
            <a:r>
              <a:rPr lang="en-GB" dirty="0"/>
              <a:t>Individual Company Systems</a:t>
            </a:r>
          </a:p>
        </p:txBody>
      </p:sp>
      <p:sp>
        <p:nvSpPr>
          <p:cNvPr id="11" name="Subtitle 2">
            <a:extLst>
              <a:ext uri="{FF2B5EF4-FFF2-40B4-BE49-F238E27FC236}">
                <a16:creationId xmlns:a16="http://schemas.microsoft.com/office/drawing/2014/main" id="{F2FFD9EF-AB8C-C168-E186-E7729417EA70}"/>
              </a:ext>
            </a:extLst>
          </p:cNvPr>
          <p:cNvSpPr txBox="1">
            <a:spLocks/>
          </p:cNvSpPr>
          <p:nvPr/>
        </p:nvSpPr>
        <p:spPr>
          <a:xfrm>
            <a:off x="1332101" y="303475"/>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SWOT ANALYSIS</a:t>
            </a:r>
          </a:p>
        </p:txBody>
      </p:sp>
      <p:sp>
        <p:nvSpPr>
          <p:cNvPr id="5" name="Content Placeholder 2">
            <a:extLst>
              <a:ext uri="{FF2B5EF4-FFF2-40B4-BE49-F238E27FC236}">
                <a16:creationId xmlns:a16="http://schemas.microsoft.com/office/drawing/2014/main" id="{4E966C03-BEC0-599F-31CE-7266A07D6722}"/>
              </a:ext>
            </a:extLst>
          </p:cNvPr>
          <p:cNvSpPr txBox="1">
            <a:spLocks/>
          </p:cNvSpPr>
          <p:nvPr/>
        </p:nvSpPr>
        <p:spPr>
          <a:xfrm>
            <a:off x="895268" y="8662146"/>
            <a:ext cx="3746928" cy="3402555"/>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mj-lt"/>
              <a:buAutoNum type="arabicPeriod"/>
            </a:pPr>
            <a:r>
              <a:rPr lang="en-GB" dirty="0"/>
              <a:t>Contractor Permit System</a:t>
            </a:r>
          </a:p>
          <a:p>
            <a:pPr marL="457200" indent="-457200" algn="l">
              <a:buFont typeface="+mj-lt"/>
              <a:buAutoNum type="arabicPeriod"/>
            </a:pPr>
            <a:r>
              <a:rPr lang="en-GB" dirty="0"/>
              <a:t>Safety Reporting System</a:t>
            </a:r>
          </a:p>
          <a:p>
            <a:pPr marL="457200" indent="-457200" algn="l">
              <a:buFont typeface="+mj-lt"/>
              <a:buAutoNum type="arabicPeriod"/>
            </a:pPr>
            <a:r>
              <a:rPr lang="en-GB" dirty="0"/>
              <a:t>KPI Dashboarding (Visual Management)</a:t>
            </a:r>
          </a:p>
          <a:p>
            <a:pPr marL="457200" indent="-457200" algn="l">
              <a:buFont typeface="+mj-lt"/>
              <a:buAutoNum type="arabicPeriod"/>
            </a:pPr>
            <a:r>
              <a:rPr lang="en-GB" dirty="0"/>
              <a:t>Automated Isolation (Decommissioning)</a:t>
            </a:r>
          </a:p>
        </p:txBody>
      </p:sp>
      <p:sp>
        <p:nvSpPr>
          <p:cNvPr id="8" name="Subtitle 2">
            <a:extLst>
              <a:ext uri="{FF2B5EF4-FFF2-40B4-BE49-F238E27FC236}">
                <a16:creationId xmlns:a16="http://schemas.microsoft.com/office/drawing/2014/main" id="{C3DA9F41-FE02-2076-832B-050ED387DE24}"/>
              </a:ext>
            </a:extLst>
          </p:cNvPr>
          <p:cNvSpPr txBox="1">
            <a:spLocks/>
          </p:cNvSpPr>
          <p:nvPr/>
        </p:nvSpPr>
        <p:spPr>
          <a:xfrm>
            <a:off x="904123" y="7827682"/>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Potential Projects</a:t>
            </a:r>
          </a:p>
        </p:txBody>
      </p:sp>
      <p:sp>
        <p:nvSpPr>
          <p:cNvPr id="9" name="Subtitle 2">
            <a:extLst>
              <a:ext uri="{FF2B5EF4-FFF2-40B4-BE49-F238E27FC236}">
                <a16:creationId xmlns:a16="http://schemas.microsoft.com/office/drawing/2014/main" id="{E408B60F-8607-B266-F516-F10EF4677AEE}"/>
              </a:ext>
            </a:extLst>
          </p:cNvPr>
          <p:cNvSpPr txBox="1">
            <a:spLocks/>
          </p:cNvSpPr>
          <p:nvPr/>
        </p:nvSpPr>
        <p:spPr>
          <a:xfrm>
            <a:off x="1338100" y="556448"/>
            <a:ext cx="406200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chemeClr val="tx2"/>
                </a:solidFill>
              </a:rPr>
              <a:t>Key Information</a:t>
            </a:r>
          </a:p>
        </p:txBody>
      </p:sp>
      <p:sp>
        <p:nvSpPr>
          <p:cNvPr id="23" name="Oval 22">
            <a:extLst>
              <a:ext uri="{FF2B5EF4-FFF2-40B4-BE49-F238E27FC236}">
                <a16:creationId xmlns:a16="http://schemas.microsoft.com/office/drawing/2014/main" id="{A08E9339-77BB-5732-87CF-BD26A02451CE}"/>
              </a:ext>
            </a:extLst>
          </p:cNvPr>
          <p:cNvSpPr/>
          <p:nvPr/>
        </p:nvSpPr>
        <p:spPr>
          <a:xfrm>
            <a:off x="164392" y="115581"/>
            <a:ext cx="990000" cy="98932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8" name="Graphic 27" descr="Head with gears with solid fill">
            <a:extLst>
              <a:ext uri="{FF2B5EF4-FFF2-40B4-BE49-F238E27FC236}">
                <a16:creationId xmlns:a16="http://schemas.microsoft.com/office/drawing/2014/main" id="{48C74219-23EF-2D33-F992-87C26642D7C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25326" y="276175"/>
            <a:ext cx="668132" cy="668132"/>
          </a:xfrm>
          <a:prstGeom prst="rect">
            <a:avLst/>
          </a:prstGeom>
        </p:spPr>
      </p:pic>
    </p:spTree>
    <p:extLst>
      <p:ext uri="{BB962C8B-B14F-4D97-AF65-F5344CB8AC3E}">
        <p14:creationId xmlns:p14="http://schemas.microsoft.com/office/powerpoint/2010/main" val="21411522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7" name="Rectangle 6">
            <a:extLst>
              <a:ext uri="{FF2B5EF4-FFF2-40B4-BE49-F238E27FC236}">
                <a16:creationId xmlns:a16="http://schemas.microsoft.com/office/drawing/2014/main" id="{720A8682-D40E-363F-57CC-6CB55EB33DB2}"/>
              </a:ext>
            </a:extLst>
          </p:cNvPr>
          <p:cNvSpPr/>
          <p:nvPr/>
        </p:nvSpPr>
        <p:spPr>
          <a:xfrm>
            <a:off x="0" y="-1"/>
            <a:ext cx="12192000" cy="6858001"/>
          </a:xfrm>
          <a:prstGeom prst="rect">
            <a:avLst/>
          </a:prstGeom>
          <a:solidFill>
            <a:schemeClr val="tx2">
              <a:lumMod val="5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7DD6EEB1-7762-500C-EFA6-1BDC020700D5}"/>
              </a:ext>
            </a:extLst>
          </p:cNvPr>
          <p:cNvSpPr/>
          <p:nvPr/>
        </p:nvSpPr>
        <p:spPr>
          <a:xfrm>
            <a:off x="0"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D2354481-8A0B-01FD-0661-0D7ACDF71D18}"/>
              </a:ext>
            </a:extLst>
          </p:cNvPr>
          <p:cNvSpPr/>
          <p:nvPr/>
        </p:nvSpPr>
        <p:spPr>
          <a:xfrm>
            <a:off x="4062000" y="0"/>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8D512D1F-6293-4B05-2A4C-0177E5BFBF48}"/>
              </a:ext>
            </a:extLst>
          </p:cNvPr>
          <p:cNvSpPr/>
          <p:nvPr/>
        </p:nvSpPr>
        <p:spPr>
          <a:xfrm>
            <a:off x="8124002"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A08E9339-77BB-5732-87CF-BD26A02451CE}"/>
              </a:ext>
            </a:extLst>
          </p:cNvPr>
          <p:cNvSpPr/>
          <p:nvPr/>
        </p:nvSpPr>
        <p:spPr>
          <a:xfrm>
            <a:off x="855956" y="1831067"/>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FB617A40-C3F7-3CE1-92EF-967321BF2678}"/>
              </a:ext>
            </a:extLst>
          </p:cNvPr>
          <p:cNvSpPr/>
          <p:nvPr/>
        </p:nvSpPr>
        <p:spPr>
          <a:xfrm>
            <a:off x="4911958" y="1831067"/>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12C8A8DB-4ABD-7F37-A8B8-6F0DC6246CAC}"/>
              </a:ext>
            </a:extLst>
          </p:cNvPr>
          <p:cNvSpPr/>
          <p:nvPr/>
        </p:nvSpPr>
        <p:spPr>
          <a:xfrm>
            <a:off x="8985956"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Graphic 25" descr="Books with solid fill">
            <a:extLst>
              <a:ext uri="{FF2B5EF4-FFF2-40B4-BE49-F238E27FC236}">
                <a16:creationId xmlns:a16="http://schemas.microsoft.com/office/drawing/2014/main" id="{6FC0B0BA-0722-52D2-4CC6-958F370D04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41001" y="2287403"/>
            <a:ext cx="1440000" cy="1440000"/>
          </a:xfrm>
          <a:prstGeom prst="rect">
            <a:avLst/>
          </a:prstGeom>
        </p:spPr>
      </p:pic>
      <p:pic>
        <p:nvPicPr>
          <p:cNvPr id="27" name="Graphic 26" descr="Bar graph with upward trend with solid fill">
            <a:extLst>
              <a:ext uri="{FF2B5EF4-FFF2-40B4-BE49-F238E27FC236}">
                <a16:creationId xmlns:a16="http://schemas.microsoft.com/office/drawing/2014/main" id="{AC81C815-C835-0E34-33FD-C203A1C6425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78702" y="2287403"/>
            <a:ext cx="1440000" cy="1440000"/>
          </a:xfrm>
          <a:prstGeom prst="rect">
            <a:avLst/>
          </a:prstGeom>
        </p:spPr>
      </p:pic>
      <p:pic>
        <p:nvPicPr>
          <p:cNvPr id="28" name="Graphic 27" descr="Head with gears with solid fill">
            <a:extLst>
              <a:ext uri="{FF2B5EF4-FFF2-40B4-BE49-F238E27FC236}">
                <a16:creationId xmlns:a16="http://schemas.microsoft.com/office/drawing/2014/main" id="{48C74219-23EF-2D33-F992-87C26642D7C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322700" y="2287403"/>
            <a:ext cx="1440000" cy="1440000"/>
          </a:xfrm>
          <a:prstGeom prst="rect">
            <a:avLst/>
          </a:prstGeom>
        </p:spPr>
      </p:pic>
      <p:sp>
        <p:nvSpPr>
          <p:cNvPr id="29" name="Subtitle 2">
            <a:extLst>
              <a:ext uri="{FF2B5EF4-FFF2-40B4-BE49-F238E27FC236}">
                <a16:creationId xmlns:a16="http://schemas.microsoft.com/office/drawing/2014/main" id="{922383B3-0BCA-A98E-9EAD-A8973A3F012D}"/>
              </a:ext>
            </a:extLst>
          </p:cNvPr>
          <p:cNvSpPr txBox="1">
            <a:spLocks/>
          </p:cNvSpPr>
          <p:nvPr/>
        </p:nvSpPr>
        <p:spPr>
          <a:xfrm>
            <a:off x="-1"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30" name="Subtitle 2">
            <a:extLst>
              <a:ext uri="{FF2B5EF4-FFF2-40B4-BE49-F238E27FC236}">
                <a16:creationId xmlns:a16="http://schemas.microsoft.com/office/drawing/2014/main" id="{C49C4441-DEE4-6654-D90A-F95665EF8BCA}"/>
              </a:ext>
            </a:extLst>
          </p:cNvPr>
          <p:cNvSpPr txBox="1">
            <a:spLocks/>
          </p:cNvSpPr>
          <p:nvPr/>
        </p:nvSpPr>
        <p:spPr>
          <a:xfrm>
            <a:off x="4067999"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31" name="Subtitle 2">
            <a:extLst>
              <a:ext uri="{FF2B5EF4-FFF2-40B4-BE49-F238E27FC236}">
                <a16:creationId xmlns:a16="http://schemas.microsoft.com/office/drawing/2014/main" id="{38489165-069A-33BC-396F-90130FF3B513}"/>
              </a:ext>
            </a:extLst>
          </p:cNvPr>
          <p:cNvSpPr txBox="1">
            <a:spLocks/>
          </p:cNvSpPr>
          <p:nvPr/>
        </p:nvSpPr>
        <p:spPr>
          <a:xfrm>
            <a:off x="8118003"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sp>
        <p:nvSpPr>
          <p:cNvPr id="35" name="Rectangle 34">
            <a:extLst>
              <a:ext uri="{FF2B5EF4-FFF2-40B4-BE49-F238E27FC236}">
                <a16:creationId xmlns:a16="http://schemas.microsoft.com/office/drawing/2014/main" id="{3899D91A-0750-24C8-9352-D2ED19056AC8}"/>
              </a:ext>
            </a:extLst>
          </p:cNvPr>
          <p:cNvSpPr/>
          <p:nvPr/>
        </p:nvSpPr>
        <p:spPr>
          <a:xfrm>
            <a:off x="-16518" y="6912020"/>
            <a:ext cx="12192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6" name="Picture 35" descr="A large industrial building with a light shining through&#10;&#10;Description automatically generated with medium confidence">
            <a:extLst>
              <a:ext uri="{FF2B5EF4-FFF2-40B4-BE49-F238E27FC236}">
                <a16:creationId xmlns:a16="http://schemas.microsoft.com/office/drawing/2014/main" id="{1DCC5949-F499-05E2-A7B3-FC7CDCABBDD7}"/>
              </a:ext>
            </a:extLst>
          </p:cNvPr>
          <p:cNvPicPr>
            <a:picLocks noChangeAspect="1"/>
          </p:cNvPicPr>
          <p:nvPr/>
        </p:nvPicPr>
        <p:blipFill rotWithShape="1">
          <a:blip r:embed="rId10">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6912019"/>
            <a:ext cx="12192000" cy="6858001"/>
          </a:xfrm>
          <a:prstGeom prst="rect">
            <a:avLst/>
          </a:prstGeom>
        </p:spPr>
      </p:pic>
      <p:sp>
        <p:nvSpPr>
          <p:cNvPr id="38" name="Subtitle 2">
            <a:extLst>
              <a:ext uri="{FF2B5EF4-FFF2-40B4-BE49-F238E27FC236}">
                <a16:creationId xmlns:a16="http://schemas.microsoft.com/office/drawing/2014/main" id="{6128CA5C-D7F4-F475-C189-B0364CDEC9E2}"/>
              </a:ext>
            </a:extLst>
          </p:cNvPr>
          <p:cNvSpPr txBox="1">
            <a:spLocks/>
          </p:cNvSpPr>
          <p:nvPr/>
        </p:nvSpPr>
        <p:spPr>
          <a:xfrm>
            <a:off x="2971769" y="10227205"/>
            <a:ext cx="6248462" cy="581491"/>
          </a:xfrm>
          <a:prstGeom prst="rect">
            <a:avLst/>
          </a:prstGeom>
        </p:spPr>
        <p:txBody>
          <a:bodyPr vert="horz" lIns="91440" tIns="45720" rIns="91440" bIns="45720" rtlCol="0" anchor="b">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DIGITAL SAFE PERMIT TO WORK SYSTEM</a:t>
            </a:r>
          </a:p>
        </p:txBody>
      </p:sp>
    </p:spTree>
    <p:extLst>
      <p:ext uri="{BB962C8B-B14F-4D97-AF65-F5344CB8AC3E}">
        <p14:creationId xmlns:p14="http://schemas.microsoft.com/office/powerpoint/2010/main" val="12322807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1702844-3A8B-FBED-80D1-42DBAA3579A3}"/>
              </a:ext>
            </a:extLst>
          </p:cNvPr>
          <p:cNvSpPr/>
          <p:nvPr/>
        </p:nvSpPr>
        <p:spPr>
          <a:xfrm>
            <a:off x="-16518" y="0"/>
            <a:ext cx="12192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23" name="Oval 22">
            <a:extLst>
              <a:ext uri="{FF2B5EF4-FFF2-40B4-BE49-F238E27FC236}">
                <a16:creationId xmlns:a16="http://schemas.microsoft.com/office/drawing/2014/main" id="{A08E9339-77BB-5732-87CF-BD26A02451CE}"/>
              </a:ext>
            </a:extLst>
          </p:cNvPr>
          <p:cNvSpPr/>
          <p:nvPr/>
        </p:nvSpPr>
        <p:spPr>
          <a:xfrm>
            <a:off x="-3914126" y="115581"/>
            <a:ext cx="990000" cy="98932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Subtitle 2">
            <a:extLst>
              <a:ext uri="{FF2B5EF4-FFF2-40B4-BE49-F238E27FC236}">
                <a16:creationId xmlns:a16="http://schemas.microsoft.com/office/drawing/2014/main" id="{F2FFD9EF-AB8C-C168-E186-E7729417EA70}"/>
              </a:ext>
            </a:extLst>
          </p:cNvPr>
          <p:cNvSpPr txBox="1">
            <a:spLocks/>
          </p:cNvSpPr>
          <p:nvPr/>
        </p:nvSpPr>
        <p:spPr>
          <a:xfrm>
            <a:off x="4619298" y="3896676"/>
            <a:ext cx="2953403" cy="350449"/>
          </a:xfrm>
          <a:prstGeom prst="rect">
            <a:avLst/>
          </a:prstGeom>
        </p:spPr>
        <p:txBody>
          <a:bodyPr vert="horz" lIns="91440" tIns="45720" rIns="91440" bIns="45720" rtlCol="0" anchor="b">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BUSINESS CASE</a:t>
            </a:r>
            <a:endParaRPr lang="en-GB" sz="2800" b="1" dirty="0">
              <a:solidFill>
                <a:schemeClr val="tx2"/>
              </a:solidFill>
            </a:endParaRPr>
          </a:p>
        </p:txBody>
      </p:sp>
      <p:pic>
        <p:nvPicPr>
          <p:cNvPr id="10" name="Graphic 9" descr="Bar graph with upward trend with solid fill">
            <a:extLst>
              <a:ext uri="{FF2B5EF4-FFF2-40B4-BE49-F238E27FC236}">
                <a16:creationId xmlns:a16="http://schemas.microsoft.com/office/drawing/2014/main" id="{2A1C79EA-C632-917D-C47E-ECBEEA19D15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83114" y="275441"/>
            <a:ext cx="669600" cy="669600"/>
          </a:xfrm>
          <a:prstGeom prst="rect">
            <a:avLst/>
          </a:prstGeom>
        </p:spPr>
      </p:pic>
      <p:sp>
        <p:nvSpPr>
          <p:cNvPr id="14" name="Rectangle 13">
            <a:extLst>
              <a:ext uri="{FF2B5EF4-FFF2-40B4-BE49-F238E27FC236}">
                <a16:creationId xmlns:a16="http://schemas.microsoft.com/office/drawing/2014/main" id="{51C98601-39A7-5CD0-FB5E-0A6C648F72D8}"/>
              </a:ext>
            </a:extLst>
          </p:cNvPr>
          <p:cNvSpPr/>
          <p:nvPr/>
        </p:nvSpPr>
        <p:spPr>
          <a:xfrm>
            <a:off x="-4078518"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A753AA5-4A26-9C77-EDB7-9895D0062BAC}"/>
              </a:ext>
            </a:extLst>
          </p:cNvPr>
          <p:cNvSpPr/>
          <p:nvPr/>
        </p:nvSpPr>
        <p:spPr>
          <a:xfrm>
            <a:off x="12231545"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24587B62-FA1F-9F17-E017-A61088C094A2}"/>
              </a:ext>
            </a:extLst>
          </p:cNvPr>
          <p:cNvSpPr/>
          <p:nvPr/>
        </p:nvSpPr>
        <p:spPr>
          <a:xfrm>
            <a:off x="-3222562" y="1831067"/>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D6C8AB8A-1170-2076-A2D7-DAE29847C3DC}"/>
              </a:ext>
            </a:extLst>
          </p:cNvPr>
          <p:cNvSpPr/>
          <p:nvPr/>
        </p:nvSpPr>
        <p:spPr>
          <a:xfrm>
            <a:off x="13093499"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28" descr="Books with solid fill">
            <a:extLst>
              <a:ext uri="{FF2B5EF4-FFF2-40B4-BE49-F238E27FC236}">
                <a16:creationId xmlns:a16="http://schemas.microsoft.com/office/drawing/2014/main" id="{54F6B44C-E19D-A7D2-DA10-03C4E6C071C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3548544" y="2287403"/>
            <a:ext cx="1440000" cy="1440000"/>
          </a:xfrm>
          <a:prstGeom prst="rect">
            <a:avLst/>
          </a:prstGeom>
        </p:spPr>
      </p:pic>
      <p:pic>
        <p:nvPicPr>
          <p:cNvPr id="33" name="Graphic 32" descr="Head with gears with solid fill">
            <a:extLst>
              <a:ext uri="{FF2B5EF4-FFF2-40B4-BE49-F238E27FC236}">
                <a16:creationId xmlns:a16="http://schemas.microsoft.com/office/drawing/2014/main" id="{E39844AB-767A-A16E-6B9F-F1F8F647570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55818" y="2287403"/>
            <a:ext cx="1440000" cy="1440000"/>
          </a:xfrm>
          <a:prstGeom prst="rect">
            <a:avLst/>
          </a:prstGeom>
        </p:spPr>
      </p:pic>
      <p:sp>
        <p:nvSpPr>
          <p:cNvPr id="34" name="Subtitle 2">
            <a:extLst>
              <a:ext uri="{FF2B5EF4-FFF2-40B4-BE49-F238E27FC236}">
                <a16:creationId xmlns:a16="http://schemas.microsoft.com/office/drawing/2014/main" id="{9E69AF45-338B-B0DA-9EC1-E4BD02DFE0D5}"/>
              </a:ext>
            </a:extLst>
          </p:cNvPr>
          <p:cNvSpPr txBox="1">
            <a:spLocks/>
          </p:cNvSpPr>
          <p:nvPr/>
        </p:nvSpPr>
        <p:spPr>
          <a:xfrm>
            <a:off x="-4078519"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36" name="Subtitle 2">
            <a:extLst>
              <a:ext uri="{FF2B5EF4-FFF2-40B4-BE49-F238E27FC236}">
                <a16:creationId xmlns:a16="http://schemas.microsoft.com/office/drawing/2014/main" id="{8FBC0A19-840B-D0E6-41FA-40FC4F29E834}"/>
              </a:ext>
            </a:extLst>
          </p:cNvPr>
          <p:cNvSpPr txBox="1">
            <a:spLocks/>
          </p:cNvSpPr>
          <p:nvPr/>
        </p:nvSpPr>
        <p:spPr>
          <a:xfrm>
            <a:off x="12225546"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sp>
        <p:nvSpPr>
          <p:cNvPr id="41" name="Subtitle 2">
            <a:extLst>
              <a:ext uri="{FF2B5EF4-FFF2-40B4-BE49-F238E27FC236}">
                <a16:creationId xmlns:a16="http://schemas.microsoft.com/office/drawing/2014/main" id="{3EABDFCB-6247-F7BE-99B4-3D8C6BD42055}"/>
              </a:ext>
            </a:extLst>
          </p:cNvPr>
          <p:cNvSpPr txBox="1">
            <a:spLocks/>
          </p:cNvSpPr>
          <p:nvPr/>
        </p:nvSpPr>
        <p:spPr>
          <a:xfrm>
            <a:off x="2971769" y="3315185"/>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SAFE PERMIT TO WORK SYSTEM</a:t>
            </a:r>
          </a:p>
        </p:txBody>
      </p:sp>
      <p:sp>
        <p:nvSpPr>
          <p:cNvPr id="45" name="TextBox 44">
            <a:extLst>
              <a:ext uri="{FF2B5EF4-FFF2-40B4-BE49-F238E27FC236}">
                <a16:creationId xmlns:a16="http://schemas.microsoft.com/office/drawing/2014/main" id="{2698F17F-7EA1-C190-A7E2-C9D8C8567E0F}"/>
              </a:ext>
            </a:extLst>
          </p:cNvPr>
          <p:cNvSpPr txBox="1"/>
          <p:nvPr/>
        </p:nvSpPr>
        <p:spPr>
          <a:xfrm>
            <a:off x="845438" y="7723871"/>
            <a:ext cx="4935906" cy="4247317"/>
          </a:xfrm>
          <a:prstGeom prst="rect">
            <a:avLst/>
          </a:prstGeom>
          <a:noFill/>
        </p:spPr>
        <p:txBody>
          <a:bodyPr wrap="square">
            <a:spAutoFit/>
          </a:bodyPr>
          <a:lstStyle/>
          <a:p>
            <a:r>
              <a:rPr lang="en-GB" dirty="0"/>
              <a:t>To </a:t>
            </a:r>
            <a:r>
              <a:rPr lang="en-GB" b="1" dirty="0"/>
              <a:t>develop and implement </a:t>
            </a:r>
            <a:r>
              <a:rPr lang="en-GB" dirty="0"/>
              <a:t>a </a:t>
            </a:r>
            <a:r>
              <a:rPr lang="en-GB" b="1" dirty="0"/>
              <a:t>digital</a:t>
            </a:r>
            <a:r>
              <a:rPr lang="en-GB" dirty="0"/>
              <a:t> permit to work system that streamlines the creation of documentation, and approval processes while incorporating </a:t>
            </a:r>
            <a:r>
              <a:rPr lang="en-GB" b="1" dirty="0"/>
              <a:t>dynamic risk assessment </a:t>
            </a:r>
            <a:r>
              <a:rPr lang="en-GB" dirty="0"/>
              <a:t>capabilities. </a:t>
            </a:r>
          </a:p>
          <a:p>
            <a:r>
              <a:rPr lang="en-GB" dirty="0"/>
              <a:t>The system will enhance </a:t>
            </a:r>
            <a:r>
              <a:rPr lang="en-GB" b="1" dirty="0"/>
              <a:t>efficiency</a:t>
            </a:r>
            <a:r>
              <a:rPr lang="en-GB" dirty="0"/>
              <a:t> in permit management, </a:t>
            </a:r>
            <a:r>
              <a:rPr lang="en-GB" b="1" dirty="0"/>
              <a:t>risk assessment</a:t>
            </a:r>
            <a:r>
              <a:rPr lang="en-GB" dirty="0"/>
              <a:t>, and contractor monitoring, ensuring </a:t>
            </a:r>
            <a:r>
              <a:rPr lang="en-GB" b="1" dirty="0"/>
              <a:t>information is securely stored </a:t>
            </a:r>
            <a:r>
              <a:rPr lang="en-GB" dirty="0"/>
              <a:t>and accessible for integration with other company systems.</a:t>
            </a:r>
          </a:p>
          <a:p>
            <a:r>
              <a:rPr lang="en-GB" dirty="0"/>
              <a:t>By implementing this digital system, the expectation is to optimise operational workflows, ensure </a:t>
            </a:r>
            <a:r>
              <a:rPr lang="en-GB" b="1" dirty="0"/>
              <a:t>compliance with safety standards</a:t>
            </a:r>
            <a:r>
              <a:rPr lang="en-GB" dirty="0"/>
              <a:t>, and facilitate better data management practices. </a:t>
            </a:r>
          </a:p>
        </p:txBody>
      </p:sp>
      <p:sp>
        <p:nvSpPr>
          <p:cNvPr id="46" name="Subtitle 2">
            <a:extLst>
              <a:ext uri="{FF2B5EF4-FFF2-40B4-BE49-F238E27FC236}">
                <a16:creationId xmlns:a16="http://schemas.microsoft.com/office/drawing/2014/main" id="{7E9A97C1-235F-204A-5781-2F8FF32F8947}"/>
              </a:ext>
            </a:extLst>
          </p:cNvPr>
          <p:cNvSpPr txBox="1">
            <a:spLocks/>
          </p:cNvSpPr>
          <p:nvPr/>
        </p:nvSpPr>
        <p:spPr>
          <a:xfrm>
            <a:off x="845438" y="7082676"/>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OBJECTIVE</a:t>
            </a:r>
            <a:endParaRPr lang="en-GB" sz="2800" b="1" dirty="0">
              <a:solidFill>
                <a:schemeClr val="tx2"/>
              </a:solidFill>
            </a:endParaRPr>
          </a:p>
        </p:txBody>
      </p:sp>
      <p:sp>
        <p:nvSpPr>
          <p:cNvPr id="47" name="TextBox 46">
            <a:extLst>
              <a:ext uri="{FF2B5EF4-FFF2-40B4-BE49-F238E27FC236}">
                <a16:creationId xmlns:a16="http://schemas.microsoft.com/office/drawing/2014/main" id="{BC0E6379-4C9D-AA28-2ADE-629B434CBA84}"/>
              </a:ext>
            </a:extLst>
          </p:cNvPr>
          <p:cNvSpPr txBox="1"/>
          <p:nvPr/>
        </p:nvSpPr>
        <p:spPr>
          <a:xfrm>
            <a:off x="6834597" y="11271874"/>
            <a:ext cx="4935906" cy="4524315"/>
          </a:xfrm>
          <a:prstGeom prst="rect">
            <a:avLst/>
          </a:prstGeom>
          <a:noFill/>
        </p:spPr>
        <p:txBody>
          <a:bodyPr wrap="square">
            <a:spAutoFit/>
          </a:bodyPr>
          <a:lstStyle/>
          <a:p>
            <a:pPr marL="285750" indent="-285750">
              <a:buFont typeface="Arial" panose="020B0604020202020204" pitchFamily="34" charset="0"/>
              <a:buChar char="•"/>
            </a:pPr>
            <a:r>
              <a:rPr lang="en-GB" sz="1800" b="0" i="0" dirty="0">
                <a:effectLst/>
                <a:latin typeface="Aptos Body"/>
              </a:rPr>
              <a:t>Digital Permit Creation and Documentation </a:t>
            </a:r>
          </a:p>
          <a:p>
            <a:pPr marL="285750" indent="-285750">
              <a:buFont typeface="Arial" panose="020B0604020202020204" pitchFamily="34" charset="0"/>
              <a:buChar char="•"/>
            </a:pPr>
            <a:r>
              <a:rPr lang="en-GB" b="0" i="0" dirty="0">
                <a:effectLst/>
                <a:latin typeface="Aptos Body"/>
              </a:rPr>
              <a:t>Dynamic Risk Assessment</a:t>
            </a:r>
            <a:endParaRPr lang="en-GB" dirty="0">
              <a:latin typeface="Aptos Body"/>
            </a:endParaRPr>
          </a:p>
          <a:p>
            <a:pPr marL="285750" indent="-285750">
              <a:buFont typeface="Arial" panose="020B0604020202020204" pitchFamily="34" charset="0"/>
              <a:buChar char="•"/>
            </a:pPr>
            <a:r>
              <a:rPr lang="en-GB" sz="1800" b="0" i="0" dirty="0">
                <a:effectLst/>
                <a:latin typeface="Aptos Body"/>
              </a:rPr>
              <a:t>Contractor Information Management</a:t>
            </a:r>
          </a:p>
          <a:p>
            <a:pPr marL="285750" indent="-285750">
              <a:buFont typeface="Arial" panose="020B0604020202020204" pitchFamily="34" charset="0"/>
              <a:buChar char="•"/>
            </a:pPr>
            <a:r>
              <a:rPr lang="en-GB" sz="1800" b="0" i="0" dirty="0">
                <a:effectLst/>
                <a:latin typeface="Aptos Body"/>
              </a:rPr>
              <a:t>Approval Workflow</a:t>
            </a:r>
            <a:endParaRPr lang="en-GB" dirty="0">
              <a:latin typeface="Aptos Body"/>
            </a:endParaRPr>
          </a:p>
          <a:p>
            <a:pPr marL="285750" indent="-285750">
              <a:buFont typeface="Arial" panose="020B0604020202020204" pitchFamily="34" charset="0"/>
              <a:buChar char="•"/>
            </a:pPr>
            <a:r>
              <a:rPr lang="en-GB" b="0" i="0" dirty="0">
                <a:effectLst/>
                <a:latin typeface="Aptos Body"/>
              </a:rPr>
              <a:t>Secure Digital Storage</a:t>
            </a:r>
          </a:p>
          <a:p>
            <a:endParaRPr lang="en-GB" dirty="0">
              <a:latin typeface="Aptos Body"/>
            </a:endParaRPr>
          </a:p>
          <a:p>
            <a:endParaRPr lang="en-GB" dirty="0">
              <a:latin typeface="Aptos Body"/>
            </a:endParaRPr>
          </a:p>
          <a:p>
            <a:pPr marL="285750" indent="-285750">
              <a:buFont typeface="Arial" panose="020B0604020202020204" pitchFamily="34" charset="0"/>
              <a:buChar char="•"/>
            </a:pPr>
            <a:r>
              <a:rPr lang="en-GB" b="1" dirty="0">
                <a:latin typeface="Aptos Body"/>
              </a:rPr>
              <a:t>Efficiency: </a:t>
            </a:r>
            <a:r>
              <a:rPr lang="en-GB" dirty="0">
                <a:latin typeface="Aptos Body"/>
              </a:rPr>
              <a:t>Reduce time spent on writing, approving, and managing permits. </a:t>
            </a:r>
          </a:p>
          <a:p>
            <a:pPr marL="285750" indent="-285750">
              <a:buFont typeface="Arial" panose="020B0604020202020204" pitchFamily="34" charset="0"/>
              <a:buChar char="•"/>
            </a:pPr>
            <a:r>
              <a:rPr lang="en-GB" b="1" dirty="0">
                <a:latin typeface="Aptos Body"/>
              </a:rPr>
              <a:t>Risk Management: </a:t>
            </a:r>
            <a:r>
              <a:rPr lang="en-GB" dirty="0">
                <a:latin typeface="Aptos Body"/>
              </a:rPr>
              <a:t>Improve accuracy and responsiveness in risk assessments. </a:t>
            </a:r>
          </a:p>
          <a:p>
            <a:pPr marL="285750" indent="-285750">
              <a:buFont typeface="Arial" panose="020B0604020202020204" pitchFamily="34" charset="0"/>
              <a:buChar char="•"/>
            </a:pPr>
            <a:r>
              <a:rPr lang="en-GB" b="1" dirty="0">
                <a:latin typeface="Aptos Body"/>
              </a:rPr>
              <a:t>Monitoring: </a:t>
            </a:r>
            <a:r>
              <a:rPr lang="en-GB" dirty="0">
                <a:latin typeface="Aptos Body"/>
              </a:rPr>
              <a:t>Enhance oversight of contractors and employees. </a:t>
            </a:r>
          </a:p>
          <a:p>
            <a:pPr marL="285750" indent="-285750">
              <a:buFont typeface="Arial" panose="020B0604020202020204" pitchFamily="34" charset="0"/>
              <a:buChar char="•"/>
            </a:pPr>
            <a:r>
              <a:rPr lang="en-GB" b="1" dirty="0">
                <a:latin typeface="Aptos Body"/>
              </a:rPr>
              <a:t>Data Accessibility: </a:t>
            </a:r>
            <a:r>
              <a:rPr lang="en-GB" dirty="0">
                <a:latin typeface="Aptos Body"/>
              </a:rPr>
              <a:t>Ensure recorded information is available for other company applications and audits. </a:t>
            </a:r>
          </a:p>
        </p:txBody>
      </p:sp>
      <p:sp>
        <p:nvSpPr>
          <p:cNvPr id="48" name="Subtitle 2">
            <a:extLst>
              <a:ext uri="{FF2B5EF4-FFF2-40B4-BE49-F238E27FC236}">
                <a16:creationId xmlns:a16="http://schemas.microsoft.com/office/drawing/2014/main" id="{06C9E0C7-CA5D-CB6F-622B-B05F35FD755E}"/>
              </a:ext>
            </a:extLst>
          </p:cNvPr>
          <p:cNvSpPr txBox="1">
            <a:spLocks/>
          </p:cNvSpPr>
          <p:nvPr/>
        </p:nvSpPr>
        <p:spPr>
          <a:xfrm>
            <a:off x="6869800" y="10690083"/>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DELIVERABLES</a:t>
            </a:r>
            <a:endParaRPr lang="en-GB" sz="2800" b="1" dirty="0">
              <a:solidFill>
                <a:schemeClr val="tx2"/>
              </a:solidFill>
            </a:endParaRPr>
          </a:p>
        </p:txBody>
      </p:sp>
      <p:sp>
        <p:nvSpPr>
          <p:cNvPr id="49" name="Oval 48">
            <a:extLst>
              <a:ext uri="{FF2B5EF4-FFF2-40B4-BE49-F238E27FC236}">
                <a16:creationId xmlns:a16="http://schemas.microsoft.com/office/drawing/2014/main" id="{09C73C5C-AF53-4291-AEF7-5D7CB6050F99}"/>
              </a:ext>
            </a:extLst>
          </p:cNvPr>
          <p:cNvSpPr/>
          <p:nvPr/>
        </p:nvSpPr>
        <p:spPr>
          <a:xfrm>
            <a:off x="5208704" y="1372880"/>
            <a:ext cx="1774592" cy="1799347"/>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0" name="Graphic 49" descr="Bar graph with upward trend with solid fill">
            <a:extLst>
              <a:ext uri="{FF2B5EF4-FFF2-40B4-BE49-F238E27FC236}">
                <a16:creationId xmlns:a16="http://schemas.microsoft.com/office/drawing/2014/main" id="{2E744C90-6AC4-68CD-229F-B02BF00B7D6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58830" y="1707808"/>
            <a:ext cx="1101325" cy="1101325"/>
          </a:xfrm>
          <a:prstGeom prst="rect">
            <a:avLst/>
          </a:prstGeom>
        </p:spPr>
      </p:pic>
    </p:spTree>
    <p:extLst>
      <p:ext uri="{BB962C8B-B14F-4D97-AF65-F5344CB8AC3E}">
        <p14:creationId xmlns:p14="http://schemas.microsoft.com/office/powerpoint/2010/main" val="4183057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0"/>
            <a:ext cx="12237541" cy="6858001"/>
          </a:xfrm>
          <a:prstGeom prst="rect">
            <a:avLst/>
          </a:prstGeom>
        </p:spPr>
      </p:pic>
      <p:sp>
        <p:nvSpPr>
          <p:cNvPr id="23" name="Oval 22">
            <a:extLst>
              <a:ext uri="{FF2B5EF4-FFF2-40B4-BE49-F238E27FC236}">
                <a16:creationId xmlns:a16="http://schemas.microsoft.com/office/drawing/2014/main" id="{A08E9339-77BB-5732-87CF-BD26A02451CE}"/>
              </a:ext>
            </a:extLst>
          </p:cNvPr>
          <p:cNvSpPr/>
          <p:nvPr/>
        </p:nvSpPr>
        <p:spPr>
          <a:xfrm>
            <a:off x="-6540093" y="115581"/>
            <a:ext cx="990000" cy="989320"/>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Subtitle 2">
            <a:extLst>
              <a:ext uri="{FF2B5EF4-FFF2-40B4-BE49-F238E27FC236}">
                <a16:creationId xmlns:a16="http://schemas.microsoft.com/office/drawing/2014/main" id="{F2FFD9EF-AB8C-C168-E186-E7729417EA70}"/>
              </a:ext>
            </a:extLst>
          </p:cNvPr>
          <p:cNvSpPr txBox="1">
            <a:spLocks/>
          </p:cNvSpPr>
          <p:nvPr/>
        </p:nvSpPr>
        <p:spPr>
          <a:xfrm>
            <a:off x="1201472" y="448620"/>
            <a:ext cx="4865499" cy="581491"/>
          </a:xfrm>
          <a:prstGeom prst="rect">
            <a:avLst/>
          </a:prstGeom>
        </p:spPr>
        <p:txBody>
          <a:bodyPr vert="horz" lIns="91440" tIns="45720" rIns="91440" bIns="45720" rtlCol="0" anchor="b">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BUSINESS CASE: </a:t>
            </a:r>
            <a:r>
              <a:rPr lang="en-GB" sz="2800" b="1" dirty="0">
                <a:solidFill>
                  <a:schemeClr val="tx2"/>
                </a:solidFill>
              </a:rPr>
              <a:t>Project Definition</a:t>
            </a:r>
          </a:p>
        </p:txBody>
      </p:sp>
      <p:pic>
        <p:nvPicPr>
          <p:cNvPr id="10" name="Graphic 9" descr="Bar graph with upward trend with solid fill">
            <a:extLst>
              <a:ext uri="{FF2B5EF4-FFF2-40B4-BE49-F238E27FC236}">
                <a16:creationId xmlns:a16="http://schemas.microsoft.com/office/drawing/2014/main" id="{2A1C79EA-C632-917D-C47E-ECBEEA19D15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09081" y="275441"/>
            <a:ext cx="669600" cy="669600"/>
          </a:xfrm>
          <a:prstGeom prst="rect">
            <a:avLst/>
          </a:prstGeom>
        </p:spPr>
      </p:pic>
      <p:sp>
        <p:nvSpPr>
          <p:cNvPr id="14" name="Rectangle 13">
            <a:extLst>
              <a:ext uri="{FF2B5EF4-FFF2-40B4-BE49-F238E27FC236}">
                <a16:creationId xmlns:a16="http://schemas.microsoft.com/office/drawing/2014/main" id="{51C98601-39A7-5CD0-FB5E-0A6C648F72D8}"/>
              </a:ext>
            </a:extLst>
          </p:cNvPr>
          <p:cNvSpPr/>
          <p:nvPr/>
        </p:nvSpPr>
        <p:spPr>
          <a:xfrm>
            <a:off x="-6704485"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A753AA5-4A26-9C77-EDB7-9895D0062BAC}"/>
              </a:ext>
            </a:extLst>
          </p:cNvPr>
          <p:cNvSpPr/>
          <p:nvPr/>
        </p:nvSpPr>
        <p:spPr>
          <a:xfrm>
            <a:off x="14224467"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24587B62-FA1F-9F17-E017-A61088C094A2}"/>
              </a:ext>
            </a:extLst>
          </p:cNvPr>
          <p:cNvSpPr/>
          <p:nvPr/>
        </p:nvSpPr>
        <p:spPr>
          <a:xfrm>
            <a:off x="-5848529" y="1831067"/>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D6C8AB8A-1170-2076-A2D7-DAE29847C3DC}"/>
              </a:ext>
            </a:extLst>
          </p:cNvPr>
          <p:cNvSpPr/>
          <p:nvPr/>
        </p:nvSpPr>
        <p:spPr>
          <a:xfrm>
            <a:off x="15086421"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28" descr="Books with solid fill">
            <a:extLst>
              <a:ext uri="{FF2B5EF4-FFF2-40B4-BE49-F238E27FC236}">
                <a16:creationId xmlns:a16="http://schemas.microsoft.com/office/drawing/2014/main" id="{54F6B44C-E19D-A7D2-DA10-03C4E6C071C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5541466" y="2287403"/>
            <a:ext cx="1440000" cy="1440000"/>
          </a:xfrm>
          <a:prstGeom prst="rect">
            <a:avLst/>
          </a:prstGeom>
        </p:spPr>
      </p:pic>
      <p:pic>
        <p:nvPicPr>
          <p:cNvPr id="33" name="Graphic 32" descr="Head with gears with solid fill">
            <a:extLst>
              <a:ext uri="{FF2B5EF4-FFF2-40B4-BE49-F238E27FC236}">
                <a16:creationId xmlns:a16="http://schemas.microsoft.com/office/drawing/2014/main" id="{E39844AB-767A-A16E-6B9F-F1F8F647570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381785" y="2287403"/>
            <a:ext cx="1440000" cy="1440000"/>
          </a:xfrm>
          <a:prstGeom prst="rect">
            <a:avLst/>
          </a:prstGeom>
        </p:spPr>
      </p:pic>
      <p:sp>
        <p:nvSpPr>
          <p:cNvPr id="34" name="Subtitle 2">
            <a:extLst>
              <a:ext uri="{FF2B5EF4-FFF2-40B4-BE49-F238E27FC236}">
                <a16:creationId xmlns:a16="http://schemas.microsoft.com/office/drawing/2014/main" id="{9E69AF45-338B-B0DA-9EC1-E4BD02DFE0D5}"/>
              </a:ext>
            </a:extLst>
          </p:cNvPr>
          <p:cNvSpPr txBox="1">
            <a:spLocks/>
          </p:cNvSpPr>
          <p:nvPr/>
        </p:nvSpPr>
        <p:spPr>
          <a:xfrm>
            <a:off x="-6704486"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36" name="Subtitle 2">
            <a:extLst>
              <a:ext uri="{FF2B5EF4-FFF2-40B4-BE49-F238E27FC236}">
                <a16:creationId xmlns:a16="http://schemas.microsoft.com/office/drawing/2014/main" id="{8FBC0A19-840B-D0E6-41FA-40FC4F29E834}"/>
              </a:ext>
            </a:extLst>
          </p:cNvPr>
          <p:cNvSpPr txBox="1">
            <a:spLocks/>
          </p:cNvSpPr>
          <p:nvPr/>
        </p:nvSpPr>
        <p:spPr>
          <a:xfrm>
            <a:off x="14218468"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sp>
        <p:nvSpPr>
          <p:cNvPr id="37" name="Oval 36">
            <a:extLst>
              <a:ext uri="{FF2B5EF4-FFF2-40B4-BE49-F238E27FC236}">
                <a16:creationId xmlns:a16="http://schemas.microsoft.com/office/drawing/2014/main" id="{0A819EFD-132C-232A-6B15-8155B6E555B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8" name="Graphic 37" descr="Bar graph with upward trend with solid fill">
            <a:extLst>
              <a:ext uri="{FF2B5EF4-FFF2-40B4-BE49-F238E27FC236}">
                <a16:creationId xmlns:a16="http://schemas.microsoft.com/office/drawing/2014/main" id="{AF27DB36-CF2D-F038-5DF1-56AD9EB02EE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41" name="Subtitle 2">
            <a:extLst>
              <a:ext uri="{FF2B5EF4-FFF2-40B4-BE49-F238E27FC236}">
                <a16:creationId xmlns:a16="http://schemas.microsoft.com/office/drawing/2014/main" id="{3EABDFCB-6247-F7BE-99B4-3D8C6BD42055}"/>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2" name="TextBox 1">
            <a:extLst>
              <a:ext uri="{FF2B5EF4-FFF2-40B4-BE49-F238E27FC236}">
                <a16:creationId xmlns:a16="http://schemas.microsoft.com/office/drawing/2014/main" id="{E1ACDF91-3D74-429F-DEA7-17958BB10C9F}"/>
              </a:ext>
            </a:extLst>
          </p:cNvPr>
          <p:cNvSpPr txBox="1"/>
          <p:nvPr/>
        </p:nvSpPr>
        <p:spPr>
          <a:xfrm>
            <a:off x="845438" y="2008871"/>
            <a:ext cx="4935906" cy="4247317"/>
          </a:xfrm>
          <a:prstGeom prst="rect">
            <a:avLst/>
          </a:prstGeom>
          <a:noFill/>
        </p:spPr>
        <p:txBody>
          <a:bodyPr wrap="square">
            <a:spAutoFit/>
          </a:bodyPr>
          <a:lstStyle/>
          <a:p>
            <a:r>
              <a:rPr lang="en-GB" dirty="0"/>
              <a:t>To </a:t>
            </a:r>
            <a:r>
              <a:rPr lang="en-GB" b="1" u="sng" dirty="0"/>
              <a:t>develop and implement </a:t>
            </a:r>
            <a:r>
              <a:rPr lang="en-GB" dirty="0"/>
              <a:t>a </a:t>
            </a:r>
            <a:r>
              <a:rPr lang="en-GB" b="1" u="sng" dirty="0"/>
              <a:t>digital</a:t>
            </a:r>
            <a:r>
              <a:rPr lang="en-GB" dirty="0"/>
              <a:t> permit to work system that streamlines the creation of documentation, and approval processes while incorporating </a:t>
            </a:r>
            <a:r>
              <a:rPr lang="en-GB" b="1" u="sng" dirty="0"/>
              <a:t>dynamic risk assessment</a:t>
            </a:r>
            <a:r>
              <a:rPr lang="en-GB" b="1" dirty="0"/>
              <a:t> </a:t>
            </a:r>
            <a:r>
              <a:rPr lang="en-GB" dirty="0"/>
              <a:t>capabilities. </a:t>
            </a:r>
          </a:p>
          <a:p>
            <a:r>
              <a:rPr lang="en-GB" dirty="0"/>
              <a:t>The system will enhance </a:t>
            </a:r>
            <a:r>
              <a:rPr lang="en-GB" b="1" u="sng" dirty="0"/>
              <a:t>efficiency</a:t>
            </a:r>
            <a:r>
              <a:rPr lang="en-GB" dirty="0"/>
              <a:t> in permit management, </a:t>
            </a:r>
            <a:r>
              <a:rPr lang="en-GB" b="1" u="sng" dirty="0"/>
              <a:t>risk assessment</a:t>
            </a:r>
            <a:r>
              <a:rPr lang="en-GB" dirty="0"/>
              <a:t>, and contractor monitoring, ensuring </a:t>
            </a:r>
            <a:r>
              <a:rPr lang="en-GB" b="1" u="sng" dirty="0"/>
              <a:t>information is securely stored</a:t>
            </a:r>
            <a:r>
              <a:rPr lang="en-GB" b="1" dirty="0"/>
              <a:t> </a:t>
            </a:r>
            <a:r>
              <a:rPr lang="en-GB" dirty="0"/>
              <a:t>and accessible for integration with other company systems.</a:t>
            </a:r>
          </a:p>
          <a:p>
            <a:r>
              <a:rPr lang="en-GB" dirty="0"/>
              <a:t>By implementing this digital system, the expectation is to optimise operational workflows, ensure </a:t>
            </a:r>
            <a:r>
              <a:rPr lang="en-GB" b="1" u="sng" dirty="0"/>
              <a:t>compliance with safety standards</a:t>
            </a:r>
            <a:r>
              <a:rPr lang="en-GB" dirty="0"/>
              <a:t>, and facilitate better data management practices. </a:t>
            </a:r>
          </a:p>
        </p:txBody>
      </p:sp>
      <p:sp>
        <p:nvSpPr>
          <p:cNvPr id="3" name="Subtitle 2">
            <a:extLst>
              <a:ext uri="{FF2B5EF4-FFF2-40B4-BE49-F238E27FC236}">
                <a16:creationId xmlns:a16="http://schemas.microsoft.com/office/drawing/2014/main" id="{5635636A-E390-DEDA-047D-60AA5F4DC38F}"/>
              </a:ext>
            </a:extLst>
          </p:cNvPr>
          <p:cNvSpPr txBox="1">
            <a:spLocks/>
          </p:cNvSpPr>
          <p:nvPr/>
        </p:nvSpPr>
        <p:spPr>
          <a:xfrm>
            <a:off x="845438" y="1367676"/>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OBJECTIVE</a:t>
            </a:r>
            <a:endParaRPr lang="en-GB" sz="2800" b="1" dirty="0">
              <a:solidFill>
                <a:schemeClr val="tx2"/>
              </a:solidFill>
            </a:endParaRPr>
          </a:p>
        </p:txBody>
      </p:sp>
      <p:sp>
        <p:nvSpPr>
          <p:cNvPr id="4" name="TextBox 3">
            <a:extLst>
              <a:ext uri="{FF2B5EF4-FFF2-40B4-BE49-F238E27FC236}">
                <a16:creationId xmlns:a16="http://schemas.microsoft.com/office/drawing/2014/main" id="{FDE4F769-52B6-FCA2-7D0C-0DF4B53D8925}"/>
              </a:ext>
            </a:extLst>
          </p:cNvPr>
          <p:cNvSpPr txBox="1"/>
          <p:nvPr/>
        </p:nvSpPr>
        <p:spPr>
          <a:xfrm>
            <a:off x="6799393" y="2008871"/>
            <a:ext cx="4935906" cy="4524315"/>
          </a:xfrm>
          <a:prstGeom prst="rect">
            <a:avLst/>
          </a:prstGeom>
          <a:noFill/>
        </p:spPr>
        <p:txBody>
          <a:bodyPr wrap="square">
            <a:spAutoFit/>
          </a:bodyPr>
          <a:lstStyle/>
          <a:p>
            <a:pPr marL="285750" indent="-285750">
              <a:buFont typeface="Arial" panose="020B0604020202020204" pitchFamily="34" charset="0"/>
              <a:buChar char="•"/>
            </a:pPr>
            <a:r>
              <a:rPr lang="en-GB" sz="1800" b="0" i="0" dirty="0">
                <a:effectLst/>
                <a:latin typeface="Aptos Body"/>
              </a:rPr>
              <a:t>Digital Permit Creation and Documentation </a:t>
            </a:r>
          </a:p>
          <a:p>
            <a:pPr marL="285750" indent="-285750">
              <a:buFont typeface="Arial" panose="020B0604020202020204" pitchFamily="34" charset="0"/>
              <a:buChar char="•"/>
            </a:pPr>
            <a:r>
              <a:rPr lang="en-GB" b="0" i="0" dirty="0">
                <a:effectLst/>
                <a:latin typeface="Aptos Body"/>
              </a:rPr>
              <a:t>Dynamic Risk Assessment</a:t>
            </a:r>
            <a:endParaRPr lang="en-GB" dirty="0">
              <a:latin typeface="Aptos Body"/>
            </a:endParaRPr>
          </a:p>
          <a:p>
            <a:pPr marL="285750" indent="-285750">
              <a:buFont typeface="Arial" panose="020B0604020202020204" pitchFamily="34" charset="0"/>
              <a:buChar char="•"/>
            </a:pPr>
            <a:r>
              <a:rPr lang="en-GB" sz="1800" b="0" i="0" dirty="0">
                <a:effectLst/>
                <a:latin typeface="Aptos Body"/>
              </a:rPr>
              <a:t>Contractor Information Management</a:t>
            </a:r>
          </a:p>
          <a:p>
            <a:pPr marL="285750" indent="-285750">
              <a:buFont typeface="Arial" panose="020B0604020202020204" pitchFamily="34" charset="0"/>
              <a:buChar char="•"/>
            </a:pPr>
            <a:r>
              <a:rPr lang="en-GB" sz="1800" b="0" i="0" dirty="0">
                <a:effectLst/>
                <a:latin typeface="Aptos Body"/>
              </a:rPr>
              <a:t>Approval Workflow</a:t>
            </a:r>
            <a:endParaRPr lang="en-GB" dirty="0">
              <a:latin typeface="Aptos Body"/>
            </a:endParaRPr>
          </a:p>
          <a:p>
            <a:pPr marL="285750" indent="-285750">
              <a:buFont typeface="Arial" panose="020B0604020202020204" pitchFamily="34" charset="0"/>
              <a:buChar char="•"/>
            </a:pPr>
            <a:r>
              <a:rPr lang="en-GB" b="0" i="0" dirty="0">
                <a:effectLst/>
                <a:latin typeface="Aptos Body"/>
              </a:rPr>
              <a:t>Secure Digital Storage</a:t>
            </a:r>
          </a:p>
          <a:p>
            <a:pPr marL="285750" indent="-285750">
              <a:buFont typeface="Arial" panose="020B0604020202020204" pitchFamily="34" charset="0"/>
              <a:buChar char="•"/>
            </a:pPr>
            <a:r>
              <a:rPr lang="en-GB" dirty="0">
                <a:latin typeface="Aptos Body"/>
              </a:rPr>
              <a:t>HSG250 integrated </a:t>
            </a:r>
          </a:p>
          <a:p>
            <a:endParaRPr lang="en-GB" dirty="0">
              <a:latin typeface="Aptos Body"/>
            </a:endParaRPr>
          </a:p>
          <a:p>
            <a:pPr marL="285750" indent="-285750">
              <a:buFont typeface="Arial" panose="020B0604020202020204" pitchFamily="34" charset="0"/>
              <a:buChar char="•"/>
            </a:pPr>
            <a:r>
              <a:rPr lang="en-GB" b="1" dirty="0">
                <a:latin typeface="Aptos Body"/>
              </a:rPr>
              <a:t>Efficiency: </a:t>
            </a:r>
            <a:r>
              <a:rPr lang="en-GB" dirty="0">
                <a:latin typeface="Aptos Body"/>
              </a:rPr>
              <a:t>Reduce time spent on writing, approving, and managing permits. </a:t>
            </a:r>
          </a:p>
          <a:p>
            <a:pPr marL="285750" indent="-285750">
              <a:buFont typeface="Arial" panose="020B0604020202020204" pitchFamily="34" charset="0"/>
              <a:buChar char="•"/>
            </a:pPr>
            <a:r>
              <a:rPr lang="en-GB" b="1" dirty="0">
                <a:latin typeface="Aptos Body"/>
              </a:rPr>
              <a:t>Risk Management: </a:t>
            </a:r>
            <a:r>
              <a:rPr lang="en-GB" dirty="0">
                <a:latin typeface="Aptos Body"/>
              </a:rPr>
              <a:t>Improve accuracy and responsiveness in risk assessments. </a:t>
            </a:r>
          </a:p>
          <a:p>
            <a:pPr marL="285750" indent="-285750">
              <a:buFont typeface="Arial" panose="020B0604020202020204" pitchFamily="34" charset="0"/>
              <a:buChar char="•"/>
            </a:pPr>
            <a:r>
              <a:rPr lang="en-GB" b="1" dirty="0">
                <a:latin typeface="Aptos Body"/>
              </a:rPr>
              <a:t>Monitoring: </a:t>
            </a:r>
            <a:r>
              <a:rPr lang="en-GB" dirty="0">
                <a:latin typeface="Aptos Body"/>
              </a:rPr>
              <a:t>Enhance oversight of contractors and employees. </a:t>
            </a:r>
          </a:p>
          <a:p>
            <a:pPr marL="285750" indent="-285750">
              <a:buFont typeface="Arial" panose="020B0604020202020204" pitchFamily="34" charset="0"/>
              <a:buChar char="•"/>
            </a:pPr>
            <a:r>
              <a:rPr lang="en-GB" b="1" dirty="0">
                <a:latin typeface="Aptos Body"/>
              </a:rPr>
              <a:t>Data Accessibility: </a:t>
            </a:r>
            <a:r>
              <a:rPr lang="en-GB" dirty="0">
                <a:latin typeface="Aptos Body"/>
              </a:rPr>
              <a:t>Ensure recorded information is available for other company applications and audits. </a:t>
            </a:r>
          </a:p>
        </p:txBody>
      </p:sp>
      <p:sp>
        <p:nvSpPr>
          <p:cNvPr id="5" name="Subtitle 2">
            <a:extLst>
              <a:ext uri="{FF2B5EF4-FFF2-40B4-BE49-F238E27FC236}">
                <a16:creationId xmlns:a16="http://schemas.microsoft.com/office/drawing/2014/main" id="{8D1531D2-7AB8-1589-E037-6091FC770EFA}"/>
              </a:ext>
            </a:extLst>
          </p:cNvPr>
          <p:cNvSpPr txBox="1">
            <a:spLocks/>
          </p:cNvSpPr>
          <p:nvPr/>
        </p:nvSpPr>
        <p:spPr>
          <a:xfrm>
            <a:off x="6869800" y="1367676"/>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DELIVERABLES</a:t>
            </a:r>
            <a:endParaRPr lang="en-GB" sz="2800" b="1" dirty="0">
              <a:solidFill>
                <a:schemeClr val="tx2"/>
              </a:solidFill>
            </a:endParaRPr>
          </a:p>
        </p:txBody>
      </p:sp>
      <p:sp>
        <p:nvSpPr>
          <p:cNvPr id="7" name="Subtitle 2">
            <a:extLst>
              <a:ext uri="{FF2B5EF4-FFF2-40B4-BE49-F238E27FC236}">
                <a16:creationId xmlns:a16="http://schemas.microsoft.com/office/drawing/2014/main" id="{0A637A35-6418-25BE-AA87-87645815CDDD}"/>
              </a:ext>
            </a:extLst>
          </p:cNvPr>
          <p:cNvSpPr txBox="1">
            <a:spLocks/>
          </p:cNvSpPr>
          <p:nvPr/>
        </p:nvSpPr>
        <p:spPr>
          <a:xfrm>
            <a:off x="1353872" y="745902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CASE: Scope</a:t>
            </a:r>
          </a:p>
        </p:txBody>
      </p:sp>
      <p:sp>
        <p:nvSpPr>
          <p:cNvPr id="8" name="Subtitle 2">
            <a:extLst>
              <a:ext uri="{FF2B5EF4-FFF2-40B4-BE49-F238E27FC236}">
                <a16:creationId xmlns:a16="http://schemas.microsoft.com/office/drawing/2014/main" id="{EB9B7D23-E252-9009-E997-6EEA74E5957C}"/>
              </a:ext>
            </a:extLst>
          </p:cNvPr>
          <p:cNvSpPr txBox="1">
            <a:spLocks/>
          </p:cNvSpPr>
          <p:nvPr/>
        </p:nvSpPr>
        <p:spPr>
          <a:xfrm>
            <a:off x="997838" y="8378076"/>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b="1" dirty="0">
                <a:solidFill>
                  <a:schemeClr val="tx2"/>
                </a:solidFill>
              </a:rPr>
              <a:t>EXCLUSIONS</a:t>
            </a:r>
          </a:p>
        </p:txBody>
      </p:sp>
      <p:sp>
        <p:nvSpPr>
          <p:cNvPr id="20" name="TextBox 19">
            <a:extLst>
              <a:ext uri="{FF2B5EF4-FFF2-40B4-BE49-F238E27FC236}">
                <a16:creationId xmlns:a16="http://schemas.microsoft.com/office/drawing/2014/main" id="{907C79E1-CFD4-3944-FEEB-66C4A36E080C}"/>
              </a:ext>
            </a:extLst>
          </p:cNvPr>
          <p:cNvSpPr txBox="1"/>
          <p:nvPr/>
        </p:nvSpPr>
        <p:spPr>
          <a:xfrm>
            <a:off x="997838" y="9133410"/>
            <a:ext cx="4935906" cy="452431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latin typeface="Aptos Body"/>
              </a:rPr>
              <a:t>Translation of system interfaces or documents into multiple languages unless specified in project requirements.</a:t>
            </a:r>
          </a:p>
          <a:p>
            <a:pPr marL="285750" indent="-285750">
              <a:lnSpc>
                <a:spcPct val="150000"/>
              </a:lnSpc>
              <a:buFont typeface="Arial" panose="020B0604020202020204" pitchFamily="34" charset="0"/>
              <a:buChar char="•"/>
            </a:pPr>
            <a:r>
              <a:rPr lang="en-GB" dirty="0">
                <a:latin typeface="Aptos Body"/>
              </a:rPr>
              <a:t>Compliance auditing/ monitoring of permit activities outside of system scope. </a:t>
            </a:r>
          </a:p>
          <a:p>
            <a:pPr marL="285750" indent="-285750">
              <a:lnSpc>
                <a:spcPct val="150000"/>
              </a:lnSpc>
              <a:buFont typeface="Arial" panose="020B0604020202020204" pitchFamily="34" charset="0"/>
              <a:buChar char="•"/>
            </a:pPr>
            <a:r>
              <a:rPr lang="en-GB" dirty="0">
                <a:latin typeface="Aptos Body"/>
              </a:rPr>
              <a:t>Hardware procurement or setup required to use </a:t>
            </a:r>
            <a:r>
              <a:rPr lang="en-GB" dirty="0" err="1">
                <a:latin typeface="Aptos Body"/>
              </a:rPr>
              <a:t>ePTW</a:t>
            </a:r>
            <a:r>
              <a:rPr lang="en-GB" dirty="0">
                <a:latin typeface="Aptos Body"/>
              </a:rPr>
              <a:t> system. </a:t>
            </a:r>
          </a:p>
          <a:p>
            <a:pPr marL="285750" indent="-285750">
              <a:lnSpc>
                <a:spcPct val="150000"/>
              </a:lnSpc>
              <a:buFont typeface="Arial" panose="020B0604020202020204" pitchFamily="34" charset="0"/>
              <a:buChar char="•"/>
            </a:pPr>
            <a:r>
              <a:rPr lang="en-GB" dirty="0">
                <a:latin typeface="Aptos Body"/>
              </a:rPr>
              <a:t>Data migration/ transfer from existing manual PTW systems.</a:t>
            </a:r>
          </a:p>
          <a:p>
            <a:pPr marL="285750" indent="-285750">
              <a:lnSpc>
                <a:spcPct val="150000"/>
              </a:lnSpc>
              <a:buFont typeface="Arial" panose="020B0604020202020204" pitchFamily="34" charset="0"/>
              <a:buChar char="•"/>
            </a:pPr>
            <a:r>
              <a:rPr lang="en-GB" dirty="0">
                <a:latin typeface="Aptos Body"/>
              </a:rPr>
              <a:t>Training package for front end users.</a:t>
            </a:r>
          </a:p>
          <a:p>
            <a:endParaRPr lang="en-GB" dirty="0">
              <a:latin typeface="Aptos Body"/>
            </a:endParaRPr>
          </a:p>
        </p:txBody>
      </p:sp>
      <p:sp>
        <p:nvSpPr>
          <p:cNvPr id="21" name="Subtitle 2">
            <a:extLst>
              <a:ext uri="{FF2B5EF4-FFF2-40B4-BE49-F238E27FC236}">
                <a16:creationId xmlns:a16="http://schemas.microsoft.com/office/drawing/2014/main" id="{EA588B24-47CB-20A6-C8F5-786BB4C84F00}"/>
              </a:ext>
            </a:extLst>
          </p:cNvPr>
          <p:cNvSpPr txBox="1">
            <a:spLocks/>
          </p:cNvSpPr>
          <p:nvPr/>
        </p:nvSpPr>
        <p:spPr>
          <a:xfrm>
            <a:off x="6708775" y="8378076"/>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b="1" dirty="0">
                <a:solidFill>
                  <a:schemeClr val="tx2"/>
                </a:solidFill>
              </a:rPr>
              <a:t>CONSTRAINTS </a:t>
            </a:r>
          </a:p>
        </p:txBody>
      </p:sp>
      <p:sp>
        <p:nvSpPr>
          <p:cNvPr id="22" name="TextBox 21">
            <a:extLst>
              <a:ext uri="{FF2B5EF4-FFF2-40B4-BE49-F238E27FC236}">
                <a16:creationId xmlns:a16="http://schemas.microsoft.com/office/drawing/2014/main" id="{C51A0160-F3CC-7924-9217-C07C9F2A970F}"/>
              </a:ext>
            </a:extLst>
          </p:cNvPr>
          <p:cNvSpPr txBox="1"/>
          <p:nvPr/>
        </p:nvSpPr>
        <p:spPr>
          <a:xfrm>
            <a:off x="6708775" y="9133410"/>
            <a:ext cx="4935906" cy="295786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latin typeface="Aptos Body"/>
              </a:rPr>
              <a:t>Consideration for a payback period of 3 years.</a:t>
            </a:r>
          </a:p>
          <a:p>
            <a:pPr marL="285750" indent="-285750">
              <a:lnSpc>
                <a:spcPct val="150000"/>
              </a:lnSpc>
              <a:buFont typeface="Arial" panose="020B0604020202020204" pitchFamily="34" charset="0"/>
              <a:buChar char="•"/>
            </a:pPr>
            <a:r>
              <a:rPr lang="en-GB" dirty="0">
                <a:latin typeface="Aptos Body"/>
              </a:rPr>
              <a:t>Maximum expenditure of $10k.</a:t>
            </a:r>
          </a:p>
          <a:p>
            <a:pPr marL="285750" indent="-285750">
              <a:lnSpc>
                <a:spcPct val="150000"/>
              </a:lnSpc>
              <a:buFont typeface="Arial" panose="020B0604020202020204" pitchFamily="34" charset="0"/>
              <a:buChar char="•"/>
            </a:pPr>
            <a:r>
              <a:rPr lang="en-GB" dirty="0">
                <a:latin typeface="Aptos Body"/>
              </a:rPr>
              <a:t>Usage of currently existing software applications in use for all three companies.</a:t>
            </a:r>
          </a:p>
          <a:p>
            <a:pPr marL="285750" indent="-285750">
              <a:lnSpc>
                <a:spcPct val="150000"/>
              </a:lnSpc>
              <a:buFont typeface="Arial" panose="020B0604020202020204" pitchFamily="34" charset="0"/>
              <a:buChar char="•"/>
            </a:pPr>
            <a:r>
              <a:rPr lang="en-GB" dirty="0">
                <a:latin typeface="Aptos Body"/>
              </a:rPr>
              <a:t>Completion deadline within university period.</a:t>
            </a:r>
          </a:p>
          <a:p>
            <a:pPr marL="285750" indent="-285750">
              <a:lnSpc>
                <a:spcPct val="150000"/>
              </a:lnSpc>
              <a:buFont typeface="Arial" panose="020B0604020202020204" pitchFamily="34" charset="0"/>
              <a:buChar char="•"/>
            </a:pPr>
            <a:r>
              <a:rPr lang="en-GB" dirty="0">
                <a:latin typeface="Aptos Body"/>
              </a:rPr>
              <a:t>No branding alignment for future customisation.</a:t>
            </a:r>
          </a:p>
        </p:txBody>
      </p:sp>
    </p:spTree>
    <p:extLst>
      <p:ext uri="{BB962C8B-B14F-4D97-AF65-F5344CB8AC3E}">
        <p14:creationId xmlns:p14="http://schemas.microsoft.com/office/powerpoint/2010/main" val="2055813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6137" y="-10027"/>
            <a:ext cx="12192000" cy="6858001"/>
          </a:xfrm>
          <a:prstGeom prst="rect">
            <a:avLst/>
          </a:prstGeom>
        </p:spPr>
      </p:pic>
      <p:sp>
        <p:nvSpPr>
          <p:cNvPr id="11" name="Subtitle 2">
            <a:extLst>
              <a:ext uri="{FF2B5EF4-FFF2-40B4-BE49-F238E27FC236}">
                <a16:creationId xmlns:a16="http://schemas.microsoft.com/office/drawing/2014/main" id="{F2FFD9EF-AB8C-C168-E186-E7729417EA70}"/>
              </a:ext>
            </a:extLst>
          </p:cNvPr>
          <p:cNvSpPr txBox="1">
            <a:spLocks/>
          </p:cNvSpPr>
          <p:nvPr/>
        </p:nvSpPr>
        <p:spPr>
          <a:xfrm>
            <a:off x="1201472" y="44862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CASE: Scope</a:t>
            </a:r>
          </a:p>
        </p:txBody>
      </p:sp>
      <p:sp>
        <p:nvSpPr>
          <p:cNvPr id="37" name="Oval 36">
            <a:extLst>
              <a:ext uri="{FF2B5EF4-FFF2-40B4-BE49-F238E27FC236}">
                <a16:creationId xmlns:a16="http://schemas.microsoft.com/office/drawing/2014/main" id="{0A819EFD-132C-232A-6B15-8155B6E555B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8" name="Graphic 37" descr="Bar graph with upward trend with solid fill">
            <a:extLst>
              <a:ext uri="{FF2B5EF4-FFF2-40B4-BE49-F238E27FC236}">
                <a16:creationId xmlns:a16="http://schemas.microsoft.com/office/drawing/2014/main" id="{AF27DB36-CF2D-F038-5DF1-56AD9EB02EE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41" name="Subtitle 2">
            <a:extLst>
              <a:ext uri="{FF2B5EF4-FFF2-40B4-BE49-F238E27FC236}">
                <a16:creationId xmlns:a16="http://schemas.microsoft.com/office/drawing/2014/main" id="{3EABDFCB-6247-F7BE-99B4-3D8C6BD42055}"/>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2" name="TextBox 1">
            <a:extLst>
              <a:ext uri="{FF2B5EF4-FFF2-40B4-BE49-F238E27FC236}">
                <a16:creationId xmlns:a16="http://schemas.microsoft.com/office/drawing/2014/main" id="{E1ACDF91-3D74-429F-DEA7-17958BB10C9F}"/>
              </a:ext>
            </a:extLst>
          </p:cNvPr>
          <p:cNvSpPr txBox="1"/>
          <p:nvPr/>
        </p:nvSpPr>
        <p:spPr>
          <a:xfrm>
            <a:off x="845438" y="-5369829"/>
            <a:ext cx="4935906" cy="4247317"/>
          </a:xfrm>
          <a:prstGeom prst="rect">
            <a:avLst/>
          </a:prstGeom>
          <a:noFill/>
        </p:spPr>
        <p:txBody>
          <a:bodyPr wrap="square">
            <a:spAutoFit/>
          </a:bodyPr>
          <a:lstStyle/>
          <a:p>
            <a:r>
              <a:rPr lang="en-GB" dirty="0">
                <a:solidFill>
                  <a:schemeClr val="bg1"/>
                </a:solidFill>
              </a:rPr>
              <a:t>To </a:t>
            </a:r>
            <a:r>
              <a:rPr lang="en-GB" b="1" u="sng" dirty="0">
                <a:solidFill>
                  <a:schemeClr val="bg1"/>
                </a:solidFill>
              </a:rPr>
              <a:t>develop and implement </a:t>
            </a:r>
            <a:r>
              <a:rPr lang="en-GB" dirty="0">
                <a:solidFill>
                  <a:schemeClr val="bg1"/>
                </a:solidFill>
              </a:rPr>
              <a:t>a </a:t>
            </a:r>
            <a:r>
              <a:rPr lang="en-GB" b="1" u="sng" dirty="0">
                <a:solidFill>
                  <a:schemeClr val="bg1"/>
                </a:solidFill>
              </a:rPr>
              <a:t>digital</a:t>
            </a:r>
            <a:r>
              <a:rPr lang="en-GB" dirty="0">
                <a:solidFill>
                  <a:schemeClr val="bg1"/>
                </a:solidFill>
              </a:rPr>
              <a:t> permit to work system that streamlines the creation of documentation, and approval processes while incorporating </a:t>
            </a:r>
            <a:r>
              <a:rPr lang="en-GB" b="1" u="sng" dirty="0">
                <a:solidFill>
                  <a:schemeClr val="bg1"/>
                </a:solidFill>
              </a:rPr>
              <a:t>dynamic risk assessment</a:t>
            </a:r>
            <a:r>
              <a:rPr lang="en-GB" b="1" dirty="0">
                <a:solidFill>
                  <a:schemeClr val="bg1"/>
                </a:solidFill>
              </a:rPr>
              <a:t> </a:t>
            </a:r>
            <a:r>
              <a:rPr lang="en-GB" dirty="0">
                <a:solidFill>
                  <a:schemeClr val="bg1"/>
                </a:solidFill>
              </a:rPr>
              <a:t>capabilities. </a:t>
            </a:r>
          </a:p>
          <a:p>
            <a:r>
              <a:rPr lang="en-GB" dirty="0">
                <a:solidFill>
                  <a:schemeClr val="bg1"/>
                </a:solidFill>
              </a:rPr>
              <a:t>The system will enhance </a:t>
            </a:r>
            <a:r>
              <a:rPr lang="en-GB" b="1" u="sng" dirty="0">
                <a:solidFill>
                  <a:schemeClr val="bg1"/>
                </a:solidFill>
              </a:rPr>
              <a:t>efficiency</a:t>
            </a:r>
            <a:r>
              <a:rPr lang="en-GB" dirty="0">
                <a:solidFill>
                  <a:schemeClr val="bg1"/>
                </a:solidFill>
              </a:rPr>
              <a:t> in permit management, </a:t>
            </a:r>
            <a:r>
              <a:rPr lang="en-GB" b="1" u="sng" dirty="0">
                <a:solidFill>
                  <a:schemeClr val="bg1"/>
                </a:solidFill>
              </a:rPr>
              <a:t>risk assessment</a:t>
            </a:r>
            <a:r>
              <a:rPr lang="en-GB" dirty="0">
                <a:solidFill>
                  <a:schemeClr val="bg1"/>
                </a:solidFill>
              </a:rPr>
              <a:t>, and contractor monitoring, ensuring </a:t>
            </a:r>
            <a:r>
              <a:rPr lang="en-GB" b="1" u="sng" dirty="0">
                <a:solidFill>
                  <a:schemeClr val="bg1"/>
                </a:solidFill>
              </a:rPr>
              <a:t>information is securely stored</a:t>
            </a:r>
            <a:r>
              <a:rPr lang="en-GB" b="1" dirty="0">
                <a:solidFill>
                  <a:schemeClr val="bg1"/>
                </a:solidFill>
              </a:rPr>
              <a:t> </a:t>
            </a:r>
            <a:r>
              <a:rPr lang="en-GB" dirty="0">
                <a:solidFill>
                  <a:schemeClr val="bg1"/>
                </a:solidFill>
              </a:rPr>
              <a:t>and accessible for integration with other company systems.</a:t>
            </a:r>
          </a:p>
          <a:p>
            <a:r>
              <a:rPr lang="en-GB" dirty="0">
                <a:solidFill>
                  <a:schemeClr val="bg1"/>
                </a:solidFill>
              </a:rPr>
              <a:t>By implementing this digital system, the expectation is to optimise operational workflows, ensure </a:t>
            </a:r>
            <a:r>
              <a:rPr lang="en-GB" b="1" u="sng" dirty="0">
                <a:solidFill>
                  <a:schemeClr val="bg1"/>
                </a:solidFill>
              </a:rPr>
              <a:t>compliance with safety standards</a:t>
            </a:r>
            <a:r>
              <a:rPr lang="en-GB" dirty="0">
                <a:solidFill>
                  <a:schemeClr val="bg1"/>
                </a:solidFill>
              </a:rPr>
              <a:t>, and facilitate better data management practices. </a:t>
            </a:r>
          </a:p>
        </p:txBody>
      </p:sp>
      <p:sp>
        <p:nvSpPr>
          <p:cNvPr id="3" name="Subtitle 2">
            <a:extLst>
              <a:ext uri="{FF2B5EF4-FFF2-40B4-BE49-F238E27FC236}">
                <a16:creationId xmlns:a16="http://schemas.microsoft.com/office/drawing/2014/main" id="{5635636A-E390-DEDA-047D-60AA5F4DC38F}"/>
              </a:ext>
            </a:extLst>
          </p:cNvPr>
          <p:cNvSpPr txBox="1">
            <a:spLocks/>
          </p:cNvSpPr>
          <p:nvPr/>
        </p:nvSpPr>
        <p:spPr>
          <a:xfrm>
            <a:off x="845438" y="-6011024"/>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solidFill>
              </a:rPr>
              <a:t>OBJECTIVE</a:t>
            </a:r>
            <a:endParaRPr lang="en-GB" sz="2800" b="1" dirty="0">
              <a:solidFill>
                <a:schemeClr val="bg1"/>
              </a:solidFill>
            </a:endParaRPr>
          </a:p>
        </p:txBody>
      </p:sp>
      <p:sp>
        <p:nvSpPr>
          <p:cNvPr id="5" name="Subtitle 2">
            <a:extLst>
              <a:ext uri="{FF2B5EF4-FFF2-40B4-BE49-F238E27FC236}">
                <a16:creationId xmlns:a16="http://schemas.microsoft.com/office/drawing/2014/main" id="{8D1531D2-7AB8-1589-E037-6091FC770EFA}"/>
              </a:ext>
            </a:extLst>
          </p:cNvPr>
          <p:cNvSpPr txBox="1">
            <a:spLocks/>
          </p:cNvSpPr>
          <p:nvPr/>
        </p:nvSpPr>
        <p:spPr>
          <a:xfrm>
            <a:off x="6869800" y="-7230223"/>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solidFill>
              </a:rPr>
              <a:t>DELIVERABLES</a:t>
            </a:r>
            <a:endParaRPr lang="en-GB" sz="2800" b="1" dirty="0">
              <a:solidFill>
                <a:schemeClr val="bg1"/>
              </a:solidFill>
            </a:endParaRPr>
          </a:p>
        </p:txBody>
      </p:sp>
      <p:sp>
        <p:nvSpPr>
          <p:cNvPr id="8" name="Subtitle 2">
            <a:extLst>
              <a:ext uri="{FF2B5EF4-FFF2-40B4-BE49-F238E27FC236}">
                <a16:creationId xmlns:a16="http://schemas.microsoft.com/office/drawing/2014/main" id="{BE10BFA5-848D-28D0-BE85-EEA4E162AB83}"/>
              </a:ext>
            </a:extLst>
          </p:cNvPr>
          <p:cNvSpPr txBox="1">
            <a:spLocks/>
          </p:cNvSpPr>
          <p:nvPr/>
        </p:nvSpPr>
        <p:spPr>
          <a:xfrm>
            <a:off x="845438" y="1367676"/>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b="1" dirty="0">
                <a:solidFill>
                  <a:schemeClr val="tx2"/>
                </a:solidFill>
              </a:rPr>
              <a:t>EXCLUSIONS</a:t>
            </a:r>
          </a:p>
        </p:txBody>
      </p:sp>
      <p:sp>
        <p:nvSpPr>
          <p:cNvPr id="14" name="TextBox 13">
            <a:extLst>
              <a:ext uri="{FF2B5EF4-FFF2-40B4-BE49-F238E27FC236}">
                <a16:creationId xmlns:a16="http://schemas.microsoft.com/office/drawing/2014/main" id="{733B515A-9205-E747-9450-4C96E819F68B}"/>
              </a:ext>
            </a:extLst>
          </p:cNvPr>
          <p:cNvSpPr txBox="1"/>
          <p:nvPr/>
        </p:nvSpPr>
        <p:spPr>
          <a:xfrm>
            <a:off x="845438" y="2123010"/>
            <a:ext cx="4935906" cy="452431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latin typeface="Aptos Body"/>
              </a:rPr>
              <a:t>Translation of system interfaces or documents into multiple languages unless specified in project requirements.</a:t>
            </a:r>
          </a:p>
          <a:p>
            <a:pPr marL="285750" indent="-285750">
              <a:lnSpc>
                <a:spcPct val="150000"/>
              </a:lnSpc>
              <a:buFont typeface="Arial" panose="020B0604020202020204" pitchFamily="34" charset="0"/>
              <a:buChar char="•"/>
            </a:pPr>
            <a:r>
              <a:rPr lang="en-GB" dirty="0">
                <a:latin typeface="Aptos Body"/>
              </a:rPr>
              <a:t>Compliance auditing/ monitoring of permit activities outside of system scope. </a:t>
            </a:r>
          </a:p>
          <a:p>
            <a:pPr marL="285750" indent="-285750">
              <a:lnSpc>
                <a:spcPct val="150000"/>
              </a:lnSpc>
              <a:buFont typeface="Arial" panose="020B0604020202020204" pitchFamily="34" charset="0"/>
              <a:buChar char="•"/>
            </a:pPr>
            <a:r>
              <a:rPr lang="en-GB" dirty="0">
                <a:latin typeface="Aptos Body"/>
              </a:rPr>
              <a:t>Hardware procurement or setup required to use </a:t>
            </a:r>
            <a:r>
              <a:rPr lang="en-GB" dirty="0" err="1">
                <a:latin typeface="Aptos Body"/>
              </a:rPr>
              <a:t>ePTW</a:t>
            </a:r>
            <a:r>
              <a:rPr lang="en-GB" dirty="0">
                <a:latin typeface="Aptos Body"/>
              </a:rPr>
              <a:t> system. </a:t>
            </a:r>
          </a:p>
          <a:p>
            <a:pPr marL="285750" indent="-285750">
              <a:lnSpc>
                <a:spcPct val="150000"/>
              </a:lnSpc>
              <a:buFont typeface="Arial" panose="020B0604020202020204" pitchFamily="34" charset="0"/>
              <a:buChar char="•"/>
            </a:pPr>
            <a:r>
              <a:rPr lang="en-GB" dirty="0">
                <a:latin typeface="Aptos Body"/>
              </a:rPr>
              <a:t>Data migration/ transfer from existing manual PTW systems.</a:t>
            </a:r>
          </a:p>
          <a:p>
            <a:pPr marL="285750" indent="-285750">
              <a:lnSpc>
                <a:spcPct val="150000"/>
              </a:lnSpc>
              <a:buFont typeface="Arial" panose="020B0604020202020204" pitchFamily="34" charset="0"/>
              <a:buChar char="•"/>
            </a:pPr>
            <a:r>
              <a:rPr lang="en-GB" dirty="0">
                <a:latin typeface="Aptos Body"/>
              </a:rPr>
              <a:t>Training package for front end users.</a:t>
            </a:r>
          </a:p>
          <a:p>
            <a:endParaRPr lang="en-GB" dirty="0">
              <a:latin typeface="Aptos Body"/>
            </a:endParaRPr>
          </a:p>
        </p:txBody>
      </p:sp>
      <p:sp>
        <p:nvSpPr>
          <p:cNvPr id="18" name="Subtitle 2">
            <a:extLst>
              <a:ext uri="{FF2B5EF4-FFF2-40B4-BE49-F238E27FC236}">
                <a16:creationId xmlns:a16="http://schemas.microsoft.com/office/drawing/2014/main" id="{65BB8C8F-FB64-7B87-5CB6-626EE2AA377E}"/>
              </a:ext>
            </a:extLst>
          </p:cNvPr>
          <p:cNvSpPr txBox="1">
            <a:spLocks/>
          </p:cNvSpPr>
          <p:nvPr/>
        </p:nvSpPr>
        <p:spPr>
          <a:xfrm>
            <a:off x="6556375" y="1367676"/>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b="1" dirty="0">
                <a:solidFill>
                  <a:schemeClr val="tx2"/>
                </a:solidFill>
              </a:rPr>
              <a:t>CONSTRAINTS </a:t>
            </a:r>
          </a:p>
        </p:txBody>
      </p:sp>
      <p:sp>
        <p:nvSpPr>
          <p:cNvPr id="19" name="TextBox 18">
            <a:extLst>
              <a:ext uri="{FF2B5EF4-FFF2-40B4-BE49-F238E27FC236}">
                <a16:creationId xmlns:a16="http://schemas.microsoft.com/office/drawing/2014/main" id="{52A65FBB-3A05-D3E2-ED66-0282C901EDC9}"/>
              </a:ext>
            </a:extLst>
          </p:cNvPr>
          <p:cNvSpPr txBox="1"/>
          <p:nvPr/>
        </p:nvSpPr>
        <p:spPr>
          <a:xfrm>
            <a:off x="6556375" y="2123010"/>
            <a:ext cx="4935906" cy="295786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latin typeface="Aptos Body"/>
              </a:rPr>
              <a:t>Consideration for a payback period of 3 years.</a:t>
            </a:r>
          </a:p>
          <a:p>
            <a:pPr marL="285750" indent="-285750">
              <a:lnSpc>
                <a:spcPct val="150000"/>
              </a:lnSpc>
              <a:buFont typeface="Arial" panose="020B0604020202020204" pitchFamily="34" charset="0"/>
              <a:buChar char="•"/>
            </a:pPr>
            <a:r>
              <a:rPr lang="en-GB" dirty="0">
                <a:latin typeface="Aptos Body"/>
              </a:rPr>
              <a:t>Maximum expenditure of $10k.</a:t>
            </a:r>
          </a:p>
          <a:p>
            <a:pPr marL="285750" indent="-285750">
              <a:lnSpc>
                <a:spcPct val="150000"/>
              </a:lnSpc>
              <a:buFont typeface="Arial" panose="020B0604020202020204" pitchFamily="34" charset="0"/>
              <a:buChar char="•"/>
            </a:pPr>
            <a:r>
              <a:rPr lang="en-GB" dirty="0">
                <a:latin typeface="Aptos Body"/>
              </a:rPr>
              <a:t>Usage of currently existing software applications in use for all three companies.</a:t>
            </a:r>
          </a:p>
          <a:p>
            <a:pPr marL="285750" indent="-285750">
              <a:lnSpc>
                <a:spcPct val="150000"/>
              </a:lnSpc>
              <a:buFont typeface="Arial" panose="020B0604020202020204" pitchFamily="34" charset="0"/>
              <a:buChar char="•"/>
            </a:pPr>
            <a:r>
              <a:rPr lang="en-GB" dirty="0">
                <a:latin typeface="Aptos Body"/>
              </a:rPr>
              <a:t>Completion deadline within university period.</a:t>
            </a:r>
          </a:p>
          <a:p>
            <a:pPr marL="285750" indent="-285750">
              <a:lnSpc>
                <a:spcPct val="150000"/>
              </a:lnSpc>
              <a:buFont typeface="Arial" panose="020B0604020202020204" pitchFamily="34" charset="0"/>
              <a:buChar char="•"/>
            </a:pPr>
            <a:r>
              <a:rPr lang="en-GB" dirty="0">
                <a:latin typeface="Aptos Body"/>
              </a:rPr>
              <a:t>No branding alignment for future customisation.</a:t>
            </a:r>
          </a:p>
        </p:txBody>
      </p:sp>
      <p:sp>
        <p:nvSpPr>
          <p:cNvPr id="32" name="TextBox 31">
            <a:extLst>
              <a:ext uri="{FF2B5EF4-FFF2-40B4-BE49-F238E27FC236}">
                <a16:creationId xmlns:a16="http://schemas.microsoft.com/office/drawing/2014/main" id="{033DF3F8-DBD2-B628-0B96-D3A671DD06D6}"/>
              </a:ext>
            </a:extLst>
          </p:cNvPr>
          <p:cNvSpPr txBox="1"/>
          <p:nvPr/>
        </p:nvSpPr>
        <p:spPr>
          <a:xfrm>
            <a:off x="6799393" y="-6572426"/>
            <a:ext cx="4935906" cy="4524315"/>
          </a:xfrm>
          <a:prstGeom prst="rect">
            <a:avLst/>
          </a:prstGeom>
          <a:noFill/>
        </p:spPr>
        <p:txBody>
          <a:bodyPr wrap="square">
            <a:spAutoFit/>
          </a:bodyPr>
          <a:lstStyle/>
          <a:p>
            <a:pPr marL="285750" indent="-285750">
              <a:buFont typeface="Arial" panose="020B0604020202020204" pitchFamily="34" charset="0"/>
              <a:buChar char="•"/>
            </a:pPr>
            <a:r>
              <a:rPr lang="en-GB" sz="1800" b="0" i="0" dirty="0">
                <a:solidFill>
                  <a:schemeClr val="bg1"/>
                </a:solidFill>
                <a:effectLst/>
                <a:latin typeface="Aptos Body"/>
              </a:rPr>
              <a:t>Digital Permit Creation and Documentation </a:t>
            </a:r>
          </a:p>
          <a:p>
            <a:pPr marL="285750" indent="-285750">
              <a:buFont typeface="Arial" panose="020B0604020202020204" pitchFamily="34" charset="0"/>
              <a:buChar char="•"/>
            </a:pPr>
            <a:r>
              <a:rPr lang="en-GB" b="0" i="0" dirty="0">
                <a:solidFill>
                  <a:schemeClr val="bg1"/>
                </a:solidFill>
                <a:effectLst/>
                <a:latin typeface="Aptos Body"/>
              </a:rPr>
              <a:t>Dynamic Risk Assessment</a:t>
            </a:r>
            <a:endParaRPr lang="en-GB" dirty="0">
              <a:solidFill>
                <a:schemeClr val="bg1"/>
              </a:solidFill>
              <a:latin typeface="Aptos Body"/>
            </a:endParaRPr>
          </a:p>
          <a:p>
            <a:pPr marL="285750" indent="-285750">
              <a:buFont typeface="Arial" panose="020B0604020202020204" pitchFamily="34" charset="0"/>
              <a:buChar char="•"/>
            </a:pPr>
            <a:r>
              <a:rPr lang="en-GB" sz="1800" b="0" i="0" dirty="0">
                <a:solidFill>
                  <a:schemeClr val="bg1"/>
                </a:solidFill>
                <a:effectLst/>
                <a:latin typeface="Aptos Body"/>
              </a:rPr>
              <a:t>Contractor Information Management</a:t>
            </a:r>
          </a:p>
          <a:p>
            <a:pPr marL="285750" indent="-285750">
              <a:buFont typeface="Arial" panose="020B0604020202020204" pitchFamily="34" charset="0"/>
              <a:buChar char="•"/>
            </a:pPr>
            <a:r>
              <a:rPr lang="en-GB" sz="1800" b="0" i="0" dirty="0">
                <a:solidFill>
                  <a:schemeClr val="bg1"/>
                </a:solidFill>
                <a:effectLst/>
                <a:latin typeface="Aptos Body"/>
              </a:rPr>
              <a:t>Approval Workflow</a:t>
            </a:r>
            <a:endParaRPr lang="en-GB" dirty="0">
              <a:solidFill>
                <a:schemeClr val="bg1"/>
              </a:solidFill>
              <a:latin typeface="Aptos Body"/>
            </a:endParaRPr>
          </a:p>
          <a:p>
            <a:pPr marL="285750" indent="-285750">
              <a:buFont typeface="Arial" panose="020B0604020202020204" pitchFamily="34" charset="0"/>
              <a:buChar char="•"/>
            </a:pPr>
            <a:r>
              <a:rPr lang="en-GB" b="0" i="0" dirty="0">
                <a:solidFill>
                  <a:schemeClr val="bg1"/>
                </a:solidFill>
                <a:effectLst/>
                <a:latin typeface="Aptos Body"/>
              </a:rPr>
              <a:t>Secure Digital Storage</a:t>
            </a:r>
          </a:p>
          <a:p>
            <a:pPr marL="285750" indent="-285750">
              <a:buFont typeface="Arial" panose="020B0604020202020204" pitchFamily="34" charset="0"/>
              <a:buChar char="•"/>
            </a:pPr>
            <a:r>
              <a:rPr lang="en-GB" dirty="0">
                <a:solidFill>
                  <a:schemeClr val="bg1"/>
                </a:solidFill>
                <a:latin typeface="Aptos Body"/>
              </a:rPr>
              <a:t>HSG250 integrated </a:t>
            </a:r>
          </a:p>
          <a:p>
            <a:endParaRPr lang="en-GB" dirty="0">
              <a:solidFill>
                <a:schemeClr val="bg1"/>
              </a:solidFill>
              <a:latin typeface="Aptos Body"/>
            </a:endParaRPr>
          </a:p>
          <a:p>
            <a:pPr marL="285750" indent="-285750">
              <a:buFont typeface="Arial" panose="020B0604020202020204" pitchFamily="34" charset="0"/>
              <a:buChar char="•"/>
            </a:pPr>
            <a:r>
              <a:rPr lang="en-GB" b="1" dirty="0">
                <a:solidFill>
                  <a:schemeClr val="bg1"/>
                </a:solidFill>
                <a:latin typeface="Aptos Body"/>
              </a:rPr>
              <a:t>Efficiency: </a:t>
            </a:r>
            <a:r>
              <a:rPr lang="en-GB" dirty="0">
                <a:solidFill>
                  <a:schemeClr val="bg1"/>
                </a:solidFill>
                <a:latin typeface="Aptos Body"/>
              </a:rPr>
              <a:t>Reduce time spent on writing, approving, and managing permits. </a:t>
            </a:r>
          </a:p>
          <a:p>
            <a:pPr marL="285750" indent="-285750">
              <a:buFont typeface="Arial" panose="020B0604020202020204" pitchFamily="34" charset="0"/>
              <a:buChar char="•"/>
            </a:pPr>
            <a:r>
              <a:rPr lang="en-GB" b="1" dirty="0">
                <a:solidFill>
                  <a:schemeClr val="bg1"/>
                </a:solidFill>
                <a:latin typeface="Aptos Body"/>
              </a:rPr>
              <a:t>Risk Management: </a:t>
            </a:r>
            <a:r>
              <a:rPr lang="en-GB" dirty="0">
                <a:solidFill>
                  <a:schemeClr val="bg1"/>
                </a:solidFill>
                <a:latin typeface="Aptos Body"/>
              </a:rPr>
              <a:t>Improve accuracy and responsiveness in risk assessments. </a:t>
            </a:r>
          </a:p>
          <a:p>
            <a:pPr marL="285750" indent="-285750">
              <a:buFont typeface="Arial" panose="020B0604020202020204" pitchFamily="34" charset="0"/>
              <a:buChar char="•"/>
            </a:pPr>
            <a:r>
              <a:rPr lang="en-GB" b="1" dirty="0">
                <a:solidFill>
                  <a:schemeClr val="bg1"/>
                </a:solidFill>
                <a:latin typeface="Aptos Body"/>
              </a:rPr>
              <a:t>Monitoring: </a:t>
            </a:r>
            <a:r>
              <a:rPr lang="en-GB" dirty="0">
                <a:solidFill>
                  <a:schemeClr val="bg1"/>
                </a:solidFill>
                <a:latin typeface="Aptos Body"/>
              </a:rPr>
              <a:t>Enhance oversight of contractors and employees. </a:t>
            </a:r>
          </a:p>
          <a:p>
            <a:pPr marL="285750" indent="-285750">
              <a:buFont typeface="Arial" panose="020B0604020202020204" pitchFamily="34" charset="0"/>
              <a:buChar char="•"/>
            </a:pPr>
            <a:r>
              <a:rPr lang="en-GB" b="1" dirty="0">
                <a:solidFill>
                  <a:schemeClr val="bg1"/>
                </a:solidFill>
                <a:latin typeface="Aptos Body"/>
              </a:rPr>
              <a:t>Data Accessibility: </a:t>
            </a:r>
            <a:r>
              <a:rPr lang="en-GB" dirty="0">
                <a:solidFill>
                  <a:schemeClr val="bg1"/>
                </a:solidFill>
                <a:latin typeface="Aptos Body"/>
              </a:rPr>
              <a:t>Ensure recorded information is available for other company applications and audits. </a:t>
            </a:r>
          </a:p>
        </p:txBody>
      </p:sp>
      <p:pic>
        <p:nvPicPr>
          <p:cNvPr id="34" name="Picture 4">
            <a:extLst>
              <a:ext uri="{FF2B5EF4-FFF2-40B4-BE49-F238E27FC236}">
                <a16:creationId xmlns:a16="http://schemas.microsoft.com/office/drawing/2014/main" id="{3A646FCD-F2BD-C36B-534E-BE95D9575853}"/>
              </a:ext>
            </a:extLst>
          </p:cNvPr>
          <p:cNvPicPr>
            <a:picLocks noChangeAspect="1" noChangeArrowheads="1"/>
          </p:cNvPicPr>
          <p:nvPr/>
        </p:nvPicPr>
        <p:blipFill>
          <a:blip r:embed="rId6">
            <a:alphaModFix amt="35000"/>
            <a:extLst>
              <a:ext uri="{BEBA8EAE-BF5A-486C-A8C5-ECC9F3942E4B}">
                <a14:imgProps xmlns:a14="http://schemas.microsoft.com/office/drawing/2010/main">
                  <a14:imgLayer r:embed="rId7">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0" y="7162925"/>
            <a:ext cx="12279092" cy="6828425"/>
          </a:xfrm>
          <a:prstGeom prst="rect">
            <a:avLst/>
          </a:prstGeom>
          <a:noFill/>
          <a:effectLst>
            <a:glow rad="63500">
              <a:schemeClr val="tx1">
                <a:lumMod val="75000"/>
                <a:alpha val="40000"/>
              </a:schemeClr>
            </a:glow>
          </a:effectLst>
          <a:extLst>
            <a:ext uri="{909E8E84-426E-40DD-AFC4-6F175D3DCCD1}">
              <a14:hiddenFill xmlns:a14="http://schemas.microsoft.com/office/drawing/2010/main">
                <a:solidFill>
                  <a:srgbClr val="FFFFFF"/>
                </a:solidFill>
              </a14:hiddenFill>
            </a:ext>
          </a:extLst>
        </p:spPr>
      </p:pic>
      <p:sp>
        <p:nvSpPr>
          <p:cNvPr id="35" name="Subtitle 2">
            <a:extLst>
              <a:ext uri="{FF2B5EF4-FFF2-40B4-BE49-F238E27FC236}">
                <a16:creationId xmlns:a16="http://schemas.microsoft.com/office/drawing/2014/main" id="{A7604477-C658-DFBC-934E-9D0C153EDD96}"/>
              </a:ext>
            </a:extLst>
          </p:cNvPr>
          <p:cNvSpPr txBox="1">
            <a:spLocks/>
          </p:cNvSpPr>
          <p:nvPr/>
        </p:nvSpPr>
        <p:spPr>
          <a:xfrm>
            <a:off x="1201472" y="7599707"/>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STRATEGY</a:t>
            </a:r>
          </a:p>
        </p:txBody>
      </p:sp>
      <p:sp>
        <p:nvSpPr>
          <p:cNvPr id="36" name="Oval 35">
            <a:extLst>
              <a:ext uri="{FF2B5EF4-FFF2-40B4-BE49-F238E27FC236}">
                <a16:creationId xmlns:a16="http://schemas.microsoft.com/office/drawing/2014/main" id="{732CADE1-FED9-FE6C-ED2F-DDDD514DAA6A}"/>
              </a:ext>
            </a:extLst>
          </p:cNvPr>
          <p:cNvSpPr/>
          <p:nvPr/>
        </p:nvSpPr>
        <p:spPr>
          <a:xfrm>
            <a:off x="170787" y="7266870"/>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9" name="Graphic 38" descr="Bar graph with upward trend with solid fill">
            <a:extLst>
              <a:ext uri="{FF2B5EF4-FFF2-40B4-BE49-F238E27FC236}">
                <a16:creationId xmlns:a16="http://schemas.microsoft.com/office/drawing/2014/main" id="{EB71AF58-5599-AF35-AD3B-54327251493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7426730"/>
            <a:ext cx="669600" cy="669600"/>
          </a:xfrm>
          <a:prstGeom prst="rect">
            <a:avLst/>
          </a:prstGeom>
        </p:spPr>
      </p:pic>
      <p:sp>
        <p:nvSpPr>
          <p:cNvPr id="40" name="Subtitle 2">
            <a:extLst>
              <a:ext uri="{FF2B5EF4-FFF2-40B4-BE49-F238E27FC236}">
                <a16:creationId xmlns:a16="http://schemas.microsoft.com/office/drawing/2014/main" id="{A1415355-8441-C39C-D0DF-97AD48871818}"/>
              </a:ext>
            </a:extLst>
          </p:cNvPr>
          <p:cNvSpPr txBox="1">
            <a:spLocks/>
          </p:cNvSpPr>
          <p:nvPr/>
        </p:nvSpPr>
        <p:spPr>
          <a:xfrm>
            <a:off x="1200333" y="7324930"/>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42" name="AutoShape 2" descr="EnerSys Aerospace and Defense auf LinkedIn: With less than three weeks to  go, we are counting down and putting the…">
            <a:extLst>
              <a:ext uri="{FF2B5EF4-FFF2-40B4-BE49-F238E27FC236}">
                <a16:creationId xmlns:a16="http://schemas.microsoft.com/office/drawing/2014/main" id="{92871D37-0DDC-BFA9-EF4B-2A4C890A6F87}"/>
              </a:ext>
            </a:extLst>
          </p:cNvPr>
          <p:cNvSpPr>
            <a:spLocks noChangeAspect="1" noChangeArrowheads="1"/>
          </p:cNvSpPr>
          <p:nvPr/>
        </p:nvSpPr>
        <p:spPr bwMode="auto">
          <a:xfrm>
            <a:off x="4818387" y="11417342"/>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TextBox 42">
            <a:extLst>
              <a:ext uri="{FF2B5EF4-FFF2-40B4-BE49-F238E27FC236}">
                <a16:creationId xmlns:a16="http://schemas.microsoft.com/office/drawing/2014/main" id="{13CAFD1E-9059-329A-E693-471505A4B3FF}"/>
              </a:ext>
            </a:extLst>
          </p:cNvPr>
          <p:cNvSpPr txBox="1"/>
          <p:nvPr/>
        </p:nvSpPr>
        <p:spPr>
          <a:xfrm>
            <a:off x="319301" y="9293683"/>
            <a:ext cx="5509999" cy="4247317"/>
          </a:xfrm>
          <a:prstGeom prst="rect">
            <a:avLst/>
          </a:prstGeom>
          <a:noFill/>
        </p:spPr>
        <p:txBody>
          <a:bodyPr wrap="square">
            <a:spAutoFit/>
          </a:bodyPr>
          <a:lstStyle/>
          <a:p>
            <a:r>
              <a:rPr lang="en-GB" b="0" i="0" dirty="0">
                <a:effectLst/>
              </a:rPr>
              <a:t>Tata Steel strives to strengthen through the effective utilisation of staff and materials. The means envisaged to achieve this are cutting-edge technology and high productivity, consistent with modern management practices.</a:t>
            </a:r>
            <a:br>
              <a:rPr lang="en-GB" dirty="0"/>
            </a:br>
            <a:br>
              <a:rPr lang="en-GB" dirty="0"/>
            </a:br>
            <a:r>
              <a:rPr lang="en-GB" b="0" i="0" dirty="0">
                <a:effectLst/>
              </a:rPr>
              <a:t>Tata Steel recognises that while honesty and integrity are essential ingredients of a strong and stable enterprise, profitability provides the main spark for economic activity.</a:t>
            </a:r>
            <a:br>
              <a:rPr lang="en-GB" dirty="0"/>
            </a:br>
            <a:br>
              <a:rPr lang="en-GB" dirty="0"/>
            </a:br>
            <a:r>
              <a:rPr lang="en-GB" b="0" i="0" dirty="0">
                <a:effectLst/>
              </a:rPr>
              <a:t>Overall, the Company seeks to scale the heights of excellence in all it does in an atmosphere free from fear and thereby reaffirms its faith in democratic values.</a:t>
            </a:r>
            <a:endParaRPr lang="en-GB" dirty="0"/>
          </a:p>
        </p:txBody>
      </p:sp>
      <p:sp>
        <p:nvSpPr>
          <p:cNvPr id="44" name="TextBox 43">
            <a:extLst>
              <a:ext uri="{FF2B5EF4-FFF2-40B4-BE49-F238E27FC236}">
                <a16:creationId xmlns:a16="http://schemas.microsoft.com/office/drawing/2014/main" id="{C49600F0-03A3-D21F-EADF-58F3469F98C4}"/>
              </a:ext>
            </a:extLst>
          </p:cNvPr>
          <p:cNvSpPr txBox="1"/>
          <p:nvPr/>
        </p:nvSpPr>
        <p:spPr>
          <a:xfrm>
            <a:off x="612705" y="8371107"/>
            <a:ext cx="4325420" cy="830997"/>
          </a:xfrm>
          <a:prstGeom prst="rect">
            <a:avLst/>
          </a:prstGeom>
          <a:noFill/>
          <a:effectLst/>
        </p:spPr>
        <p:txBody>
          <a:bodyPr wrap="square" rtlCol="0">
            <a:spAutoFit/>
          </a:bodyPr>
          <a:lstStyle/>
          <a:p>
            <a:r>
              <a:rPr lang="en-GB" sz="4800" b="1" dirty="0"/>
              <a:t>Tata Steel</a:t>
            </a:r>
          </a:p>
        </p:txBody>
      </p:sp>
      <p:pic>
        <p:nvPicPr>
          <p:cNvPr id="45" name="Content Placeholder 4">
            <a:extLst>
              <a:ext uri="{FF2B5EF4-FFF2-40B4-BE49-F238E27FC236}">
                <a16:creationId xmlns:a16="http://schemas.microsoft.com/office/drawing/2014/main" id="{F2B17529-D67D-8C92-8797-34698FACCA20}"/>
              </a:ext>
            </a:extLst>
          </p:cNvPr>
          <p:cNvPicPr>
            <a:picLocks noChangeAspect="1"/>
          </p:cNvPicPr>
          <p:nvPr/>
        </p:nvPicPr>
        <p:blipFill>
          <a:blip r:embed="rId8"/>
          <a:stretch>
            <a:fillRect/>
          </a:stretch>
        </p:blipFill>
        <p:spPr>
          <a:xfrm>
            <a:off x="7067034" y="7761530"/>
            <a:ext cx="4865499" cy="5810083"/>
          </a:xfrm>
          <a:prstGeom prst="rect">
            <a:avLst/>
          </a:prstGeom>
        </p:spPr>
      </p:pic>
    </p:spTree>
    <p:extLst>
      <p:ext uri="{BB962C8B-B14F-4D97-AF65-F5344CB8AC3E}">
        <p14:creationId xmlns:p14="http://schemas.microsoft.com/office/powerpoint/2010/main" val="28585907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9" descr="A large industrial building with a light shining through&#10;&#10;Description automatically generated with medium confidence">
            <a:extLst>
              <a:ext uri="{FF2B5EF4-FFF2-40B4-BE49-F238E27FC236}">
                <a16:creationId xmlns:a16="http://schemas.microsoft.com/office/drawing/2014/main" id="{7FFBC0BA-CA5D-1224-34C7-283796794C8F}"/>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7033855"/>
            <a:ext cx="12192000" cy="6858001"/>
          </a:xfrm>
          <a:prstGeom prst="rect">
            <a:avLst/>
          </a:prstGeom>
        </p:spPr>
      </p:pic>
      <p:sp>
        <p:nvSpPr>
          <p:cNvPr id="26" name="Subtitle 2">
            <a:extLst>
              <a:ext uri="{FF2B5EF4-FFF2-40B4-BE49-F238E27FC236}">
                <a16:creationId xmlns:a16="http://schemas.microsoft.com/office/drawing/2014/main" id="{CCD8BCBD-D5F2-712F-02D6-AA1DE1509D7D}"/>
              </a:ext>
            </a:extLst>
          </p:cNvPr>
          <p:cNvSpPr txBox="1">
            <a:spLocks/>
          </p:cNvSpPr>
          <p:nvPr/>
        </p:nvSpPr>
        <p:spPr>
          <a:xfrm>
            <a:off x="845438" y="-5764644"/>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b="1" dirty="0">
                <a:solidFill>
                  <a:schemeClr val="tx2"/>
                </a:solidFill>
              </a:rPr>
              <a:t>EXCLUSIONS</a:t>
            </a:r>
          </a:p>
        </p:txBody>
      </p:sp>
      <p:sp>
        <p:nvSpPr>
          <p:cNvPr id="27" name="TextBox 26">
            <a:extLst>
              <a:ext uri="{FF2B5EF4-FFF2-40B4-BE49-F238E27FC236}">
                <a16:creationId xmlns:a16="http://schemas.microsoft.com/office/drawing/2014/main" id="{68A76003-3821-C1F6-5B96-B2D6AE5F92A5}"/>
              </a:ext>
            </a:extLst>
          </p:cNvPr>
          <p:cNvSpPr txBox="1"/>
          <p:nvPr/>
        </p:nvSpPr>
        <p:spPr>
          <a:xfrm>
            <a:off x="845438" y="-5009310"/>
            <a:ext cx="4935906" cy="452431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latin typeface="Aptos Body"/>
              </a:rPr>
              <a:t>Translation of system interfaces or documents into multiple languages unless specified in project requirements.</a:t>
            </a:r>
          </a:p>
          <a:p>
            <a:pPr marL="285750" indent="-285750">
              <a:lnSpc>
                <a:spcPct val="150000"/>
              </a:lnSpc>
              <a:buFont typeface="Arial" panose="020B0604020202020204" pitchFamily="34" charset="0"/>
              <a:buChar char="•"/>
            </a:pPr>
            <a:r>
              <a:rPr lang="en-GB" dirty="0">
                <a:latin typeface="Aptos Body"/>
              </a:rPr>
              <a:t>Compliance auditing/ monitoring of permit activities outside of system scope. </a:t>
            </a:r>
          </a:p>
          <a:p>
            <a:pPr marL="285750" indent="-285750">
              <a:lnSpc>
                <a:spcPct val="150000"/>
              </a:lnSpc>
              <a:buFont typeface="Arial" panose="020B0604020202020204" pitchFamily="34" charset="0"/>
              <a:buChar char="•"/>
            </a:pPr>
            <a:r>
              <a:rPr lang="en-GB" dirty="0">
                <a:latin typeface="Aptos Body"/>
              </a:rPr>
              <a:t>Hardware procurement or setup required to use </a:t>
            </a:r>
            <a:r>
              <a:rPr lang="en-GB" dirty="0" err="1">
                <a:latin typeface="Aptos Body"/>
              </a:rPr>
              <a:t>ePTW</a:t>
            </a:r>
            <a:r>
              <a:rPr lang="en-GB" dirty="0">
                <a:latin typeface="Aptos Body"/>
              </a:rPr>
              <a:t> system. </a:t>
            </a:r>
          </a:p>
          <a:p>
            <a:pPr marL="285750" indent="-285750">
              <a:lnSpc>
                <a:spcPct val="150000"/>
              </a:lnSpc>
              <a:buFont typeface="Arial" panose="020B0604020202020204" pitchFamily="34" charset="0"/>
              <a:buChar char="•"/>
            </a:pPr>
            <a:r>
              <a:rPr lang="en-GB" dirty="0">
                <a:latin typeface="Aptos Body"/>
              </a:rPr>
              <a:t>Data migration/ transfer from existing manual PTW systems.</a:t>
            </a:r>
          </a:p>
          <a:p>
            <a:pPr marL="285750" indent="-285750">
              <a:lnSpc>
                <a:spcPct val="150000"/>
              </a:lnSpc>
              <a:buFont typeface="Arial" panose="020B0604020202020204" pitchFamily="34" charset="0"/>
              <a:buChar char="•"/>
            </a:pPr>
            <a:r>
              <a:rPr lang="en-GB" dirty="0">
                <a:latin typeface="Aptos Body"/>
              </a:rPr>
              <a:t>Training package for front end users.</a:t>
            </a:r>
          </a:p>
          <a:p>
            <a:endParaRPr lang="en-GB" dirty="0">
              <a:latin typeface="Aptos Body"/>
            </a:endParaRPr>
          </a:p>
        </p:txBody>
      </p:sp>
      <p:sp>
        <p:nvSpPr>
          <p:cNvPr id="28" name="Subtitle 2">
            <a:extLst>
              <a:ext uri="{FF2B5EF4-FFF2-40B4-BE49-F238E27FC236}">
                <a16:creationId xmlns:a16="http://schemas.microsoft.com/office/drawing/2014/main" id="{E0673666-96CE-2F8E-1F73-8BC51E54BB8D}"/>
              </a:ext>
            </a:extLst>
          </p:cNvPr>
          <p:cNvSpPr txBox="1">
            <a:spLocks/>
          </p:cNvSpPr>
          <p:nvPr/>
        </p:nvSpPr>
        <p:spPr>
          <a:xfrm>
            <a:off x="6556375" y="-5764644"/>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b="1" dirty="0">
                <a:solidFill>
                  <a:schemeClr val="tx2"/>
                </a:solidFill>
              </a:rPr>
              <a:t>CONSTRAINTS </a:t>
            </a:r>
          </a:p>
        </p:txBody>
      </p:sp>
      <p:sp>
        <p:nvSpPr>
          <p:cNvPr id="29" name="TextBox 28">
            <a:extLst>
              <a:ext uri="{FF2B5EF4-FFF2-40B4-BE49-F238E27FC236}">
                <a16:creationId xmlns:a16="http://schemas.microsoft.com/office/drawing/2014/main" id="{84BF694B-18DE-9F54-BC1A-9F59BC941088}"/>
              </a:ext>
            </a:extLst>
          </p:cNvPr>
          <p:cNvSpPr txBox="1"/>
          <p:nvPr/>
        </p:nvSpPr>
        <p:spPr>
          <a:xfrm>
            <a:off x="6556375" y="-5009310"/>
            <a:ext cx="4935906" cy="295786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latin typeface="Aptos Body"/>
              </a:rPr>
              <a:t>Consideration for a payback period of 3 years.</a:t>
            </a:r>
          </a:p>
          <a:p>
            <a:pPr marL="285750" indent="-285750">
              <a:lnSpc>
                <a:spcPct val="150000"/>
              </a:lnSpc>
              <a:buFont typeface="Arial" panose="020B0604020202020204" pitchFamily="34" charset="0"/>
              <a:buChar char="•"/>
            </a:pPr>
            <a:r>
              <a:rPr lang="en-GB" dirty="0">
                <a:latin typeface="Aptos Body"/>
              </a:rPr>
              <a:t>Maximum expenditure of $10k.</a:t>
            </a:r>
          </a:p>
          <a:p>
            <a:pPr marL="285750" indent="-285750">
              <a:lnSpc>
                <a:spcPct val="150000"/>
              </a:lnSpc>
              <a:buFont typeface="Arial" panose="020B0604020202020204" pitchFamily="34" charset="0"/>
              <a:buChar char="•"/>
            </a:pPr>
            <a:r>
              <a:rPr lang="en-GB" dirty="0">
                <a:latin typeface="Aptos Body"/>
              </a:rPr>
              <a:t>Usage of currently existing software applications in use for all three companies.</a:t>
            </a:r>
          </a:p>
          <a:p>
            <a:pPr marL="285750" indent="-285750">
              <a:lnSpc>
                <a:spcPct val="150000"/>
              </a:lnSpc>
              <a:buFont typeface="Arial" panose="020B0604020202020204" pitchFamily="34" charset="0"/>
              <a:buChar char="•"/>
            </a:pPr>
            <a:r>
              <a:rPr lang="en-GB" dirty="0">
                <a:latin typeface="Aptos Body"/>
              </a:rPr>
              <a:t>Completion deadline within university period.</a:t>
            </a:r>
          </a:p>
          <a:p>
            <a:pPr marL="285750" indent="-285750">
              <a:lnSpc>
                <a:spcPct val="150000"/>
              </a:lnSpc>
              <a:buFont typeface="Arial" panose="020B0604020202020204" pitchFamily="34" charset="0"/>
              <a:buChar char="•"/>
            </a:pPr>
            <a:r>
              <a:rPr lang="en-GB" dirty="0">
                <a:latin typeface="Aptos Body"/>
              </a:rPr>
              <a:t>No branding alignment for future customisation.</a:t>
            </a:r>
          </a:p>
        </p:txBody>
      </p:sp>
      <p:pic>
        <p:nvPicPr>
          <p:cNvPr id="30" name="Picture 29" descr="A large pipes in a factory&#10;&#10;Description automatically generated">
            <a:extLst>
              <a:ext uri="{FF2B5EF4-FFF2-40B4-BE49-F238E27FC236}">
                <a16:creationId xmlns:a16="http://schemas.microsoft.com/office/drawing/2014/main" id="{720B2C1F-5C06-1839-F823-A35A8BCED0A6}"/>
              </a:ext>
            </a:extLst>
          </p:cNvPr>
          <p:cNvPicPr>
            <a:picLocks noChangeAspect="1"/>
          </p:cNvPicPr>
          <p:nvPr/>
        </p:nvPicPr>
        <p:blipFill>
          <a:blip r:embed="rId5">
            <a:alphaModFix amt="32000"/>
            <a:extLst>
              <a:ext uri="{28A0092B-C50C-407E-A947-70E740481C1C}">
                <a14:useLocalDpi xmlns:a14="http://schemas.microsoft.com/office/drawing/2010/main" val="0"/>
              </a:ext>
            </a:extLst>
          </a:blip>
          <a:stretch>
            <a:fillRect/>
          </a:stretch>
        </p:blipFill>
        <p:spPr>
          <a:xfrm>
            <a:off x="-15240" y="7010400"/>
            <a:ext cx="12260424" cy="6896489"/>
          </a:xfrm>
          <a:prstGeom prst="rect">
            <a:avLst/>
          </a:prstGeom>
        </p:spPr>
      </p:pic>
      <p:sp>
        <p:nvSpPr>
          <p:cNvPr id="35" name="AutoShape 2" descr="EnerSys Aerospace and Defense auf LinkedIn: With less than three weeks to  go, we are counting down and putting the…">
            <a:extLst>
              <a:ext uri="{FF2B5EF4-FFF2-40B4-BE49-F238E27FC236}">
                <a16:creationId xmlns:a16="http://schemas.microsoft.com/office/drawing/2014/main" id="{FD2F018A-9687-D63C-3103-45E5E40B2409}"/>
              </a:ext>
            </a:extLst>
          </p:cNvPr>
          <p:cNvSpPr>
            <a:spLocks noChangeAspect="1" noChangeArrowheads="1"/>
          </p:cNvSpPr>
          <p:nvPr/>
        </p:nvSpPr>
        <p:spPr bwMode="auto">
          <a:xfrm>
            <a:off x="4803147" y="11276655"/>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6" name="TextBox 35">
            <a:extLst>
              <a:ext uri="{FF2B5EF4-FFF2-40B4-BE49-F238E27FC236}">
                <a16:creationId xmlns:a16="http://schemas.microsoft.com/office/drawing/2014/main" id="{6C4F0797-9E23-E991-4C5B-C4B57871FF4C}"/>
              </a:ext>
            </a:extLst>
          </p:cNvPr>
          <p:cNvSpPr txBox="1"/>
          <p:nvPr/>
        </p:nvSpPr>
        <p:spPr>
          <a:xfrm>
            <a:off x="597465" y="8230420"/>
            <a:ext cx="4325420" cy="830997"/>
          </a:xfrm>
          <a:prstGeom prst="rect">
            <a:avLst/>
          </a:prstGeom>
          <a:noFill/>
          <a:effectLst/>
        </p:spPr>
        <p:txBody>
          <a:bodyPr wrap="square" rtlCol="0">
            <a:spAutoFit/>
          </a:bodyPr>
          <a:lstStyle/>
          <a:p>
            <a:r>
              <a:rPr lang="en-GB" sz="4800" b="1" dirty="0"/>
              <a:t>Welsh Water</a:t>
            </a:r>
          </a:p>
        </p:txBody>
      </p:sp>
      <p:pic>
        <p:nvPicPr>
          <p:cNvPr id="37" name="Picture 36" descr="A pair of blue drops with white text&#10;&#10;Description automatically generated">
            <a:extLst>
              <a:ext uri="{FF2B5EF4-FFF2-40B4-BE49-F238E27FC236}">
                <a16:creationId xmlns:a16="http://schemas.microsoft.com/office/drawing/2014/main" id="{EC3C92AC-81C0-67B2-93AB-4972D545583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78412" y="7765734"/>
            <a:ext cx="6459894" cy="1400198"/>
          </a:xfrm>
          <a:prstGeom prst="rect">
            <a:avLst/>
          </a:prstGeom>
        </p:spPr>
      </p:pic>
      <p:sp>
        <p:nvSpPr>
          <p:cNvPr id="38" name="TextBox 37">
            <a:extLst>
              <a:ext uri="{FF2B5EF4-FFF2-40B4-BE49-F238E27FC236}">
                <a16:creationId xmlns:a16="http://schemas.microsoft.com/office/drawing/2014/main" id="{763F80F9-8884-6D16-E953-A9953E5AF83C}"/>
              </a:ext>
            </a:extLst>
          </p:cNvPr>
          <p:cNvSpPr txBox="1"/>
          <p:nvPr/>
        </p:nvSpPr>
        <p:spPr>
          <a:xfrm>
            <a:off x="372887" y="9367941"/>
            <a:ext cx="5509999" cy="3574889"/>
          </a:xfrm>
          <a:prstGeom prst="rect">
            <a:avLst/>
          </a:prstGeom>
          <a:noFill/>
        </p:spPr>
        <p:txBody>
          <a:bodyPr wrap="square">
            <a:spAutoFit/>
          </a:bodyPr>
          <a:lstStyle/>
          <a:p>
            <a:pPr>
              <a:lnSpc>
                <a:spcPct val="107000"/>
              </a:lnSpc>
              <a:spcAft>
                <a:spcPts val="800"/>
              </a:spcAft>
            </a:pPr>
            <a:r>
              <a:rPr lang="en-GB" sz="1800" dirty="0">
                <a:effectLst/>
                <a:ea typeface="Calibri" panose="020F0502020204030204" pitchFamily="34" charset="0"/>
                <a:cs typeface="Times New Roman" panose="02020603050405020304" pitchFamily="18" charset="0"/>
              </a:rPr>
              <a:t>The values of Welsh Water are to deliver high quality, essential services which help to protect the health of our customers, colleagues, and our environment.</a:t>
            </a:r>
          </a:p>
          <a:p>
            <a:pPr fontAlgn="base"/>
            <a:r>
              <a:rPr lang="en-GB" sz="1800" dirty="0">
                <a:effectLst/>
                <a:ea typeface="Times New Roman" panose="02020603050405020304" pitchFamily="18" charset="0"/>
              </a:rPr>
              <a:t>In essence, Welsh Water is a company based on trust, openness, respect, commitment, and honesty. The creation of a digital permit to work system and one stop shop for procedures and creation of dynamic risk assessments aligns with all the core principles in ensuring safety and excellence whilst being open to new ideas.</a:t>
            </a:r>
          </a:p>
          <a:p>
            <a:pPr fontAlgn="base"/>
            <a:r>
              <a:rPr lang="en-GB" sz="1800" dirty="0">
                <a:effectLst/>
                <a:ea typeface="Times New Roman" panose="02020603050405020304" pitchFamily="18" charset="0"/>
              </a:rPr>
              <a:t> </a:t>
            </a: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9" name="TextBox 38">
            <a:extLst>
              <a:ext uri="{FF2B5EF4-FFF2-40B4-BE49-F238E27FC236}">
                <a16:creationId xmlns:a16="http://schemas.microsoft.com/office/drawing/2014/main" id="{2A9D5ED5-6AF0-7BB2-A3FC-AA6A98302F4E}"/>
              </a:ext>
            </a:extLst>
          </p:cNvPr>
          <p:cNvSpPr txBox="1"/>
          <p:nvPr/>
        </p:nvSpPr>
        <p:spPr>
          <a:xfrm>
            <a:off x="6016035" y="9367941"/>
            <a:ext cx="6096000" cy="3970318"/>
          </a:xfrm>
          <a:prstGeom prst="rect">
            <a:avLst/>
          </a:prstGeom>
          <a:noFill/>
        </p:spPr>
        <p:txBody>
          <a:bodyPr wrap="square">
            <a:spAutoFit/>
          </a:bodyPr>
          <a:lstStyle/>
          <a:p>
            <a:pPr fontAlgn="base"/>
            <a:r>
              <a:rPr lang="en-GB" sz="1800" dirty="0">
                <a:effectLst/>
                <a:ea typeface="Times New Roman" panose="02020603050405020304" pitchFamily="18" charset="0"/>
              </a:rPr>
              <a:t>Currently the Health and Safety department’s procedures, guidance and communications source page contains:</a:t>
            </a:r>
          </a:p>
          <a:p>
            <a:pPr fontAlgn="base"/>
            <a:endParaRPr lang="en-GB" sz="1800" dirty="0">
              <a:effectLst/>
              <a:ea typeface="Times New Roman" panose="02020603050405020304" pitchFamily="18" charset="0"/>
            </a:endParaRPr>
          </a:p>
          <a:p>
            <a:pPr fontAlgn="base"/>
            <a:r>
              <a:rPr lang="en-GB" sz="1800" dirty="0">
                <a:effectLst/>
                <a:ea typeface="Times New Roman" panose="02020603050405020304" pitchFamily="18" charset="0"/>
              </a:rPr>
              <a:t>169 health and safety forms</a:t>
            </a:r>
          </a:p>
          <a:p>
            <a:pPr fontAlgn="base"/>
            <a:r>
              <a:rPr lang="en-GB" sz="1800" dirty="0">
                <a:effectLst/>
                <a:ea typeface="Times New Roman" panose="02020603050405020304" pitchFamily="18" charset="0"/>
              </a:rPr>
              <a:t>66 health and safety procedures</a:t>
            </a:r>
          </a:p>
          <a:p>
            <a:pPr fontAlgn="base"/>
            <a:r>
              <a:rPr lang="en-GB" sz="1800" dirty="0">
                <a:effectLst/>
                <a:ea typeface="Times New Roman" panose="02020603050405020304" pitchFamily="18" charset="0"/>
              </a:rPr>
              <a:t> </a:t>
            </a:r>
          </a:p>
          <a:p>
            <a:pPr fontAlgn="base"/>
            <a:r>
              <a:rPr lang="en-GB" sz="1800" dirty="0">
                <a:effectLst/>
                <a:ea typeface="Times New Roman" panose="02020603050405020304" pitchFamily="18" charset="0"/>
              </a:rPr>
              <a:t>Feedback from field engineers are that the permits to work current format is time consuming and entails an administrative burden to access all procedures and guidance. Due to the geographical spread of Welsh Water and access to internet, procedural f</a:t>
            </a:r>
            <a:r>
              <a:rPr lang="en-GB" dirty="0">
                <a:ea typeface="Times New Roman" panose="02020603050405020304" pitchFamily="18" charset="0"/>
              </a:rPr>
              <a:t>orms </a:t>
            </a:r>
            <a:r>
              <a:rPr lang="en-GB" sz="1800" dirty="0">
                <a:effectLst/>
                <a:ea typeface="Times New Roman" panose="02020603050405020304" pitchFamily="18" charset="0"/>
              </a:rPr>
              <a:t>require collating beforehand and transported to point of need. There is no </a:t>
            </a:r>
            <a:r>
              <a:rPr lang="en-GB" dirty="0">
                <a:ea typeface="Times New Roman" panose="02020603050405020304" pitchFamily="18" charset="0"/>
              </a:rPr>
              <a:t>method in place for management to </a:t>
            </a:r>
            <a:r>
              <a:rPr lang="en-GB" sz="1800" dirty="0">
                <a:effectLst/>
                <a:ea typeface="Times New Roman" panose="02020603050405020304" pitchFamily="18" charset="0"/>
              </a:rPr>
              <a:t>check these were complete prior to work starting or complete retrospectively.</a:t>
            </a:r>
          </a:p>
        </p:txBody>
      </p:sp>
      <p:pic>
        <p:nvPicPr>
          <p:cNvPr id="52" name="Picture 4">
            <a:extLst>
              <a:ext uri="{FF2B5EF4-FFF2-40B4-BE49-F238E27FC236}">
                <a16:creationId xmlns:a16="http://schemas.microsoft.com/office/drawing/2014/main" id="{38EF5CEF-0DE4-52D2-7720-A9FCECD17C7C}"/>
              </a:ext>
            </a:extLst>
          </p:cNvPr>
          <p:cNvPicPr>
            <a:picLocks noChangeAspect="1" noChangeArrowheads="1"/>
          </p:cNvPicPr>
          <p:nvPr/>
        </p:nvPicPr>
        <p:blipFill>
          <a:blip r:embed="rId7">
            <a:alphaModFix amt="35000"/>
            <a:extLst>
              <a:ext uri="{BEBA8EAE-BF5A-486C-A8C5-ECC9F3942E4B}">
                <a14:imgProps xmlns:a14="http://schemas.microsoft.com/office/drawing/2010/main">
                  <a14:imgLayer r:embed="rId8">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0" y="11838"/>
            <a:ext cx="12279092" cy="6828425"/>
          </a:xfrm>
          <a:prstGeom prst="rect">
            <a:avLst/>
          </a:prstGeom>
          <a:noFill/>
          <a:effectLst>
            <a:glow rad="63500">
              <a:schemeClr val="tx1">
                <a:lumMod val="75000"/>
                <a:alpha val="40000"/>
              </a:schemeClr>
            </a:glow>
          </a:effectLst>
          <a:extLst>
            <a:ext uri="{909E8E84-426E-40DD-AFC4-6F175D3DCCD1}">
              <a14:hiddenFill xmlns:a14="http://schemas.microsoft.com/office/drawing/2010/main">
                <a:solidFill>
                  <a:srgbClr val="FFFFFF"/>
                </a:solidFill>
              </a14:hiddenFill>
            </a:ext>
          </a:extLst>
        </p:spPr>
      </p:pic>
      <p:sp>
        <p:nvSpPr>
          <p:cNvPr id="53" name="Subtitle 2">
            <a:extLst>
              <a:ext uri="{FF2B5EF4-FFF2-40B4-BE49-F238E27FC236}">
                <a16:creationId xmlns:a16="http://schemas.microsoft.com/office/drawing/2014/main" id="{439B3E7B-2632-D829-9A4F-832A7EEC2A6D}"/>
              </a:ext>
            </a:extLst>
          </p:cNvPr>
          <p:cNvSpPr txBox="1">
            <a:spLocks/>
          </p:cNvSpPr>
          <p:nvPr/>
        </p:nvSpPr>
        <p:spPr>
          <a:xfrm>
            <a:off x="1201472" y="44862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STRATEGY</a:t>
            </a:r>
          </a:p>
        </p:txBody>
      </p:sp>
      <p:sp>
        <p:nvSpPr>
          <p:cNvPr id="54" name="Oval 53">
            <a:extLst>
              <a:ext uri="{FF2B5EF4-FFF2-40B4-BE49-F238E27FC236}">
                <a16:creationId xmlns:a16="http://schemas.microsoft.com/office/drawing/2014/main" id="{984F959D-E1C4-CCEF-8EAF-D7C34619558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5" name="Graphic 54" descr="Bar graph with upward trend with solid fill">
            <a:extLst>
              <a:ext uri="{FF2B5EF4-FFF2-40B4-BE49-F238E27FC236}">
                <a16:creationId xmlns:a16="http://schemas.microsoft.com/office/drawing/2014/main" id="{8268F771-779E-C37D-C755-EE4226504D6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19301" y="275643"/>
            <a:ext cx="669600" cy="669600"/>
          </a:xfrm>
          <a:prstGeom prst="rect">
            <a:avLst/>
          </a:prstGeom>
        </p:spPr>
      </p:pic>
      <p:sp>
        <p:nvSpPr>
          <p:cNvPr id="56" name="Subtitle 2">
            <a:extLst>
              <a:ext uri="{FF2B5EF4-FFF2-40B4-BE49-F238E27FC236}">
                <a16:creationId xmlns:a16="http://schemas.microsoft.com/office/drawing/2014/main" id="{485F45E6-EAC1-0274-C679-81A504DEE559}"/>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57" name="AutoShape 2" descr="EnerSys Aerospace and Defense auf LinkedIn: With less than three weeks to  go, we are counting down and putting the…">
            <a:extLst>
              <a:ext uri="{FF2B5EF4-FFF2-40B4-BE49-F238E27FC236}">
                <a16:creationId xmlns:a16="http://schemas.microsoft.com/office/drawing/2014/main" id="{EDA80C24-B527-A525-421B-0EE1A07E5FBF}"/>
              </a:ext>
            </a:extLst>
          </p:cNvPr>
          <p:cNvSpPr>
            <a:spLocks noChangeAspect="1" noChangeArrowheads="1"/>
          </p:cNvSpPr>
          <p:nvPr/>
        </p:nvSpPr>
        <p:spPr bwMode="auto">
          <a:xfrm>
            <a:off x="4818387" y="4266255"/>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8" name="TextBox 57">
            <a:extLst>
              <a:ext uri="{FF2B5EF4-FFF2-40B4-BE49-F238E27FC236}">
                <a16:creationId xmlns:a16="http://schemas.microsoft.com/office/drawing/2014/main" id="{39615A2B-03D7-A9B7-ECD4-CBACB9362600}"/>
              </a:ext>
            </a:extLst>
          </p:cNvPr>
          <p:cNvSpPr txBox="1"/>
          <p:nvPr/>
        </p:nvSpPr>
        <p:spPr>
          <a:xfrm>
            <a:off x="319301" y="2142596"/>
            <a:ext cx="5509999" cy="4247317"/>
          </a:xfrm>
          <a:prstGeom prst="rect">
            <a:avLst/>
          </a:prstGeom>
          <a:noFill/>
        </p:spPr>
        <p:txBody>
          <a:bodyPr wrap="square">
            <a:spAutoFit/>
          </a:bodyPr>
          <a:lstStyle/>
          <a:p>
            <a:r>
              <a:rPr lang="en-GB" b="0" i="0" dirty="0">
                <a:effectLst/>
              </a:rPr>
              <a:t>Tata Steel strives to strengthen through the effective utilisation of staff and materials. The means envisaged to achieve this are cutting-edge technology and high productivity, consistent with modern management practices.</a:t>
            </a:r>
            <a:br>
              <a:rPr lang="en-GB" dirty="0"/>
            </a:br>
            <a:br>
              <a:rPr lang="en-GB" dirty="0"/>
            </a:br>
            <a:r>
              <a:rPr lang="en-GB" b="0" i="0" dirty="0">
                <a:effectLst/>
              </a:rPr>
              <a:t>Tata Steel recognises that while honesty and integrity are essential ingredients of a strong and stable enterprise, profitability provides the main spark for economic activity.</a:t>
            </a:r>
            <a:br>
              <a:rPr lang="en-GB" dirty="0"/>
            </a:br>
            <a:br>
              <a:rPr lang="en-GB" dirty="0"/>
            </a:br>
            <a:r>
              <a:rPr lang="en-GB" b="0" i="0" dirty="0">
                <a:effectLst/>
              </a:rPr>
              <a:t>Overall, the Company seeks to scale the heights of excellence in all it does in an atmosphere free from fear and thereby reaffirms its faith in democratic values.</a:t>
            </a:r>
            <a:endParaRPr lang="en-GB" dirty="0"/>
          </a:p>
        </p:txBody>
      </p:sp>
      <p:sp>
        <p:nvSpPr>
          <p:cNvPr id="59" name="TextBox 58">
            <a:extLst>
              <a:ext uri="{FF2B5EF4-FFF2-40B4-BE49-F238E27FC236}">
                <a16:creationId xmlns:a16="http://schemas.microsoft.com/office/drawing/2014/main" id="{93D43C76-ADF5-776C-481F-CC7FA6FA567A}"/>
              </a:ext>
            </a:extLst>
          </p:cNvPr>
          <p:cNvSpPr txBox="1"/>
          <p:nvPr/>
        </p:nvSpPr>
        <p:spPr>
          <a:xfrm>
            <a:off x="612705" y="1220020"/>
            <a:ext cx="4325420" cy="830997"/>
          </a:xfrm>
          <a:prstGeom prst="rect">
            <a:avLst/>
          </a:prstGeom>
          <a:noFill/>
          <a:effectLst/>
        </p:spPr>
        <p:txBody>
          <a:bodyPr wrap="square" rtlCol="0">
            <a:spAutoFit/>
          </a:bodyPr>
          <a:lstStyle/>
          <a:p>
            <a:r>
              <a:rPr lang="en-GB" sz="4800" b="1" dirty="0"/>
              <a:t>Tata Steel</a:t>
            </a:r>
          </a:p>
        </p:txBody>
      </p:sp>
      <p:pic>
        <p:nvPicPr>
          <p:cNvPr id="60" name="Content Placeholder 4">
            <a:extLst>
              <a:ext uri="{FF2B5EF4-FFF2-40B4-BE49-F238E27FC236}">
                <a16:creationId xmlns:a16="http://schemas.microsoft.com/office/drawing/2014/main" id="{2B5CC68D-A801-EA8C-65F4-618CFE869A59}"/>
              </a:ext>
            </a:extLst>
          </p:cNvPr>
          <p:cNvPicPr>
            <a:picLocks noChangeAspect="1"/>
          </p:cNvPicPr>
          <p:nvPr/>
        </p:nvPicPr>
        <p:blipFill>
          <a:blip r:embed="rId11"/>
          <a:stretch>
            <a:fillRect/>
          </a:stretch>
        </p:blipFill>
        <p:spPr>
          <a:xfrm>
            <a:off x="7067034" y="610443"/>
            <a:ext cx="4865499" cy="5810083"/>
          </a:xfrm>
          <a:prstGeom prst="rect">
            <a:avLst/>
          </a:prstGeom>
        </p:spPr>
      </p:pic>
    </p:spTree>
    <p:extLst>
      <p:ext uri="{BB962C8B-B14F-4D97-AF65-F5344CB8AC3E}">
        <p14:creationId xmlns:p14="http://schemas.microsoft.com/office/powerpoint/2010/main" val="3827805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arge pipes in a factory&#10;&#10;Description automatically generated">
            <a:extLst>
              <a:ext uri="{FF2B5EF4-FFF2-40B4-BE49-F238E27FC236}">
                <a16:creationId xmlns:a16="http://schemas.microsoft.com/office/drawing/2014/main" id="{D67E638F-888F-BD88-C4BF-02F7A15D945E}"/>
              </a:ext>
            </a:extLst>
          </p:cNvPr>
          <p:cNvPicPr>
            <a:picLocks noChangeAspect="1"/>
          </p:cNvPicPr>
          <p:nvPr/>
        </p:nvPicPr>
        <p:blipFill>
          <a:blip r:embed="rId2">
            <a:alphaModFix amt="32000"/>
            <a:extLst>
              <a:ext uri="{28A0092B-C50C-407E-A947-70E740481C1C}">
                <a14:useLocalDpi xmlns:a14="http://schemas.microsoft.com/office/drawing/2010/main" val="0"/>
              </a:ext>
            </a:extLst>
          </a:blip>
          <a:stretch>
            <a:fillRect/>
          </a:stretch>
        </p:blipFill>
        <p:spPr>
          <a:xfrm>
            <a:off x="0" y="0"/>
            <a:ext cx="12260424" cy="6896489"/>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1472" y="44862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STRATEGY</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21" name="AutoShape 2" descr="EnerSys Aerospace and Defense auf LinkedIn: With less than three weeks to  go, we are counting down and putting the…">
            <a:extLst>
              <a:ext uri="{FF2B5EF4-FFF2-40B4-BE49-F238E27FC236}">
                <a16:creationId xmlns:a16="http://schemas.microsoft.com/office/drawing/2014/main" id="{83061C32-F27A-3405-E8F8-CDB372F7B24C}"/>
              </a:ext>
            </a:extLst>
          </p:cNvPr>
          <p:cNvSpPr>
            <a:spLocks noChangeAspect="1" noChangeArrowheads="1"/>
          </p:cNvSpPr>
          <p:nvPr/>
        </p:nvSpPr>
        <p:spPr bwMode="auto">
          <a:xfrm>
            <a:off x="4818387" y="4266255"/>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Box 1">
            <a:extLst>
              <a:ext uri="{FF2B5EF4-FFF2-40B4-BE49-F238E27FC236}">
                <a16:creationId xmlns:a16="http://schemas.microsoft.com/office/drawing/2014/main" id="{C1EBCF1D-9FF7-CB47-C4E5-4465134C88BD}"/>
              </a:ext>
            </a:extLst>
          </p:cNvPr>
          <p:cNvSpPr txBox="1"/>
          <p:nvPr/>
        </p:nvSpPr>
        <p:spPr>
          <a:xfrm>
            <a:off x="612705" y="1220020"/>
            <a:ext cx="4325420" cy="830997"/>
          </a:xfrm>
          <a:prstGeom prst="rect">
            <a:avLst/>
          </a:prstGeom>
          <a:noFill/>
          <a:effectLst/>
        </p:spPr>
        <p:txBody>
          <a:bodyPr wrap="square" rtlCol="0">
            <a:spAutoFit/>
          </a:bodyPr>
          <a:lstStyle/>
          <a:p>
            <a:r>
              <a:rPr lang="en-GB" sz="4800" b="1" dirty="0"/>
              <a:t>Welsh Water</a:t>
            </a:r>
          </a:p>
        </p:txBody>
      </p:sp>
      <p:pic>
        <p:nvPicPr>
          <p:cNvPr id="7" name="Picture 6" descr="A pair of blue drops with white text&#10;&#10;Description automatically generated">
            <a:extLst>
              <a:ext uri="{FF2B5EF4-FFF2-40B4-BE49-F238E27FC236}">
                <a16:creationId xmlns:a16="http://schemas.microsoft.com/office/drawing/2014/main" id="{493E7E25-1F6C-C813-5473-02738C3628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93652" y="755334"/>
            <a:ext cx="6459894" cy="1400198"/>
          </a:xfrm>
          <a:prstGeom prst="rect">
            <a:avLst/>
          </a:prstGeom>
        </p:spPr>
      </p:pic>
      <p:sp>
        <p:nvSpPr>
          <p:cNvPr id="9" name="TextBox 8">
            <a:extLst>
              <a:ext uri="{FF2B5EF4-FFF2-40B4-BE49-F238E27FC236}">
                <a16:creationId xmlns:a16="http://schemas.microsoft.com/office/drawing/2014/main" id="{3512A1FA-95A2-767F-B6EB-0AB2E92D65A7}"/>
              </a:ext>
            </a:extLst>
          </p:cNvPr>
          <p:cNvSpPr txBox="1"/>
          <p:nvPr/>
        </p:nvSpPr>
        <p:spPr>
          <a:xfrm>
            <a:off x="388127" y="2357541"/>
            <a:ext cx="5509999" cy="3574889"/>
          </a:xfrm>
          <a:prstGeom prst="rect">
            <a:avLst/>
          </a:prstGeom>
          <a:noFill/>
        </p:spPr>
        <p:txBody>
          <a:bodyPr wrap="square">
            <a:spAutoFit/>
          </a:bodyPr>
          <a:lstStyle/>
          <a:p>
            <a:pPr>
              <a:lnSpc>
                <a:spcPct val="107000"/>
              </a:lnSpc>
              <a:spcAft>
                <a:spcPts val="800"/>
              </a:spcAft>
            </a:pPr>
            <a:r>
              <a:rPr lang="en-GB" sz="1800" dirty="0">
                <a:effectLst/>
                <a:ea typeface="Calibri" panose="020F0502020204030204" pitchFamily="34" charset="0"/>
                <a:cs typeface="Times New Roman" panose="02020603050405020304" pitchFamily="18" charset="0"/>
              </a:rPr>
              <a:t>The values of Welsh Water are to deliver high quality, essential services which help to protect the health of our customers, colleagues, and our environment.</a:t>
            </a:r>
          </a:p>
          <a:p>
            <a:pPr fontAlgn="base"/>
            <a:r>
              <a:rPr lang="en-GB" sz="1800" dirty="0">
                <a:effectLst/>
                <a:ea typeface="Times New Roman" panose="02020603050405020304" pitchFamily="18" charset="0"/>
              </a:rPr>
              <a:t>In essence, Welsh Water is a company based on trust, openness, respect, commitment, and honesty. The creation of a digital permit to work system and one stop shop for procedures and creation of dynamic risk assessments aligns with all the core principles in ensuring safety and excellence whilst being open to new ideas.</a:t>
            </a:r>
          </a:p>
          <a:p>
            <a:pPr fontAlgn="base"/>
            <a:r>
              <a:rPr lang="en-GB" sz="1800" dirty="0">
                <a:effectLst/>
                <a:ea typeface="Times New Roman" panose="02020603050405020304" pitchFamily="18" charset="0"/>
              </a:rPr>
              <a:t> </a:t>
            </a: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8FF7EAFC-83AC-2529-F73D-9A4F9922A759}"/>
              </a:ext>
            </a:extLst>
          </p:cNvPr>
          <p:cNvSpPr txBox="1"/>
          <p:nvPr/>
        </p:nvSpPr>
        <p:spPr>
          <a:xfrm>
            <a:off x="6031275" y="2357541"/>
            <a:ext cx="6096000" cy="3970318"/>
          </a:xfrm>
          <a:prstGeom prst="rect">
            <a:avLst/>
          </a:prstGeom>
          <a:noFill/>
        </p:spPr>
        <p:txBody>
          <a:bodyPr wrap="square">
            <a:spAutoFit/>
          </a:bodyPr>
          <a:lstStyle/>
          <a:p>
            <a:pPr fontAlgn="base"/>
            <a:r>
              <a:rPr lang="en-GB" sz="1800" dirty="0">
                <a:effectLst/>
                <a:ea typeface="Times New Roman" panose="02020603050405020304" pitchFamily="18" charset="0"/>
              </a:rPr>
              <a:t>Currently the Health and Safety department’s procedures, guidance and communications source page contains:</a:t>
            </a:r>
          </a:p>
          <a:p>
            <a:pPr fontAlgn="base"/>
            <a:endParaRPr lang="en-GB" sz="1800" dirty="0">
              <a:effectLst/>
              <a:ea typeface="Times New Roman" panose="02020603050405020304" pitchFamily="18" charset="0"/>
            </a:endParaRPr>
          </a:p>
          <a:p>
            <a:pPr fontAlgn="base"/>
            <a:r>
              <a:rPr lang="en-GB" sz="1800" dirty="0">
                <a:effectLst/>
                <a:ea typeface="Times New Roman" panose="02020603050405020304" pitchFamily="18" charset="0"/>
              </a:rPr>
              <a:t>169 health and safety forms</a:t>
            </a:r>
          </a:p>
          <a:p>
            <a:pPr fontAlgn="base"/>
            <a:r>
              <a:rPr lang="en-GB" sz="1800" dirty="0">
                <a:effectLst/>
                <a:ea typeface="Times New Roman" panose="02020603050405020304" pitchFamily="18" charset="0"/>
              </a:rPr>
              <a:t>66 health and safety procedures</a:t>
            </a:r>
          </a:p>
          <a:p>
            <a:pPr fontAlgn="base"/>
            <a:r>
              <a:rPr lang="en-GB" sz="1800" dirty="0">
                <a:effectLst/>
                <a:ea typeface="Times New Roman" panose="02020603050405020304" pitchFamily="18" charset="0"/>
              </a:rPr>
              <a:t> </a:t>
            </a:r>
          </a:p>
          <a:p>
            <a:pPr fontAlgn="base"/>
            <a:r>
              <a:rPr lang="en-GB" sz="1800" dirty="0">
                <a:effectLst/>
                <a:ea typeface="Times New Roman" panose="02020603050405020304" pitchFamily="18" charset="0"/>
              </a:rPr>
              <a:t>Feedback from field engineers are that the permits to work current format is time consuming and entails an administrative burden to access all procedures and guidance. Due to the geographical spread of Welsh Water and access to internet, procedural f</a:t>
            </a:r>
            <a:r>
              <a:rPr lang="en-GB" dirty="0">
                <a:ea typeface="Times New Roman" panose="02020603050405020304" pitchFamily="18" charset="0"/>
              </a:rPr>
              <a:t>orms </a:t>
            </a:r>
            <a:r>
              <a:rPr lang="en-GB" sz="1800" dirty="0">
                <a:effectLst/>
                <a:ea typeface="Times New Roman" panose="02020603050405020304" pitchFamily="18" charset="0"/>
              </a:rPr>
              <a:t>require collating beforehand and transported to point of need. There is no </a:t>
            </a:r>
            <a:r>
              <a:rPr lang="en-GB" dirty="0">
                <a:ea typeface="Times New Roman" panose="02020603050405020304" pitchFamily="18" charset="0"/>
              </a:rPr>
              <a:t>method in place for management to </a:t>
            </a:r>
            <a:r>
              <a:rPr lang="en-GB" sz="1800" dirty="0">
                <a:effectLst/>
                <a:ea typeface="Times New Roman" panose="02020603050405020304" pitchFamily="18" charset="0"/>
              </a:rPr>
              <a:t>check these were complete prior to work starting or complete retrospectively.</a:t>
            </a:r>
          </a:p>
        </p:txBody>
      </p:sp>
      <p:pic>
        <p:nvPicPr>
          <p:cNvPr id="20" name="Picture 19" descr="A planet with bright lights&#10;&#10;Description automatically generated">
            <a:extLst>
              <a:ext uri="{FF2B5EF4-FFF2-40B4-BE49-F238E27FC236}">
                <a16:creationId xmlns:a16="http://schemas.microsoft.com/office/drawing/2014/main" id="{EF47696C-09BE-2786-FDE0-44DC1F74D89C}"/>
              </a:ext>
            </a:extLst>
          </p:cNvPr>
          <p:cNvPicPr>
            <a:picLocks noChangeAspect="1"/>
          </p:cNvPicPr>
          <p:nvPr/>
        </p:nvPicPr>
        <p:blipFill rotWithShape="1">
          <a:blip r:embed="rId6">
            <a:extLst>
              <a:ext uri="{28A0092B-C50C-407E-A947-70E740481C1C}">
                <a14:useLocalDpi xmlns:a14="http://schemas.microsoft.com/office/drawing/2010/main" val="0"/>
              </a:ext>
            </a:extLst>
          </a:blip>
          <a:srcRect l="8554" t="17943" b="9890"/>
          <a:stretch/>
        </p:blipFill>
        <p:spPr>
          <a:xfrm>
            <a:off x="44442" y="6979920"/>
            <a:ext cx="12192000" cy="6858000"/>
          </a:xfrm>
          <a:prstGeom prst="rect">
            <a:avLst/>
          </a:prstGeom>
        </p:spPr>
      </p:pic>
      <p:sp>
        <p:nvSpPr>
          <p:cNvPr id="22" name="Rectangle 21">
            <a:extLst>
              <a:ext uri="{FF2B5EF4-FFF2-40B4-BE49-F238E27FC236}">
                <a16:creationId xmlns:a16="http://schemas.microsoft.com/office/drawing/2014/main" id="{53F259FE-060F-6F6C-35DD-D993BB13CFE3}"/>
              </a:ext>
            </a:extLst>
          </p:cNvPr>
          <p:cNvSpPr/>
          <p:nvPr/>
        </p:nvSpPr>
        <p:spPr>
          <a:xfrm>
            <a:off x="-3818" y="6982460"/>
            <a:ext cx="12276000" cy="6849257"/>
          </a:xfrm>
          <a:prstGeom prst="rect">
            <a:avLst/>
          </a:prstGeom>
          <a:solidFill>
            <a:schemeClr val="tx2">
              <a:lumMod val="25000"/>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white text on a black background&#10;&#10;Description automatically generated">
            <a:extLst>
              <a:ext uri="{FF2B5EF4-FFF2-40B4-BE49-F238E27FC236}">
                <a16:creationId xmlns:a16="http://schemas.microsoft.com/office/drawing/2014/main" id="{2E001CF4-C0BA-B05E-8060-4308DEF618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00259" y="12427051"/>
            <a:ext cx="2437381" cy="1236897"/>
          </a:xfrm>
          <a:prstGeom prst="rect">
            <a:avLst/>
          </a:prstGeom>
        </p:spPr>
      </p:pic>
      <p:sp>
        <p:nvSpPr>
          <p:cNvPr id="24" name="TextBox 23">
            <a:extLst>
              <a:ext uri="{FF2B5EF4-FFF2-40B4-BE49-F238E27FC236}">
                <a16:creationId xmlns:a16="http://schemas.microsoft.com/office/drawing/2014/main" id="{BD4F43C1-7BF7-27CA-8516-6197FFB3E3F3}"/>
              </a:ext>
            </a:extLst>
          </p:cNvPr>
          <p:cNvSpPr txBox="1"/>
          <p:nvPr/>
        </p:nvSpPr>
        <p:spPr>
          <a:xfrm>
            <a:off x="380261" y="8419982"/>
            <a:ext cx="5582314" cy="1200329"/>
          </a:xfrm>
          <a:prstGeom prst="rect">
            <a:avLst/>
          </a:prstGeom>
          <a:noFill/>
        </p:spPr>
        <p:txBody>
          <a:bodyPr wrap="square">
            <a:spAutoFit/>
          </a:bodyPr>
          <a:lstStyle/>
          <a:p>
            <a:r>
              <a:rPr lang="en-GB" dirty="0"/>
              <a:t>EnerSys is the industrial technology leader serving the global community with mission critical stored energy solutions that meet the growing need for energy efficiency, reliability, and sustainability.</a:t>
            </a:r>
          </a:p>
        </p:txBody>
      </p:sp>
      <p:sp>
        <p:nvSpPr>
          <p:cNvPr id="25" name="TextBox 24">
            <a:extLst>
              <a:ext uri="{FF2B5EF4-FFF2-40B4-BE49-F238E27FC236}">
                <a16:creationId xmlns:a16="http://schemas.microsoft.com/office/drawing/2014/main" id="{B8807919-5627-DEA3-1E1F-17EAD78D5F21}"/>
              </a:ext>
            </a:extLst>
          </p:cNvPr>
          <p:cNvSpPr txBox="1"/>
          <p:nvPr/>
        </p:nvSpPr>
        <p:spPr>
          <a:xfrm>
            <a:off x="3270242" y="13254432"/>
            <a:ext cx="6134100" cy="369332"/>
          </a:xfrm>
          <a:prstGeom prst="rect">
            <a:avLst/>
          </a:prstGeom>
          <a:noFill/>
        </p:spPr>
        <p:txBody>
          <a:bodyPr wrap="square">
            <a:spAutoFit/>
          </a:bodyPr>
          <a:lstStyle/>
          <a:p>
            <a:r>
              <a:rPr lang="en-GB" b="1" dirty="0">
                <a:solidFill>
                  <a:srgbClr val="C60C30"/>
                </a:solidFill>
              </a:rPr>
              <a:t>POWERING</a:t>
            </a:r>
            <a:r>
              <a:rPr lang="en-GB" dirty="0"/>
              <a:t> THE FUTURE – EVERYWHERE </a:t>
            </a:r>
            <a:r>
              <a:rPr lang="en-GB" b="1" dirty="0">
                <a:solidFill>
                  <a:srgbClr val="C60C30"/>
                </a:solidFill>
              </a:rPr>
              <a:t>FOR EVERYONE</a:t>
            </a:r>
          </a:p>
        </p:txBody>
      </p:sp>
      <p:sp>
        <p:nvSpPr>
          <p:cNvPr id="26" name="TextBox 25">
            <a:extLst>
              <a:ext uri="{FF2B5EF4-FFF2-40B4-BE49-F238E27FC236}">
                <a16:creationId xmlns:a16="http://schemas.microsoft.com/office/drawing/2014/main" id="{AD521007-244B-3EBF-581A-0BB55FD46683}"/>
              </a:ext>
            </a:extLst>
          </p:cNvPr>
          <p:cNvSpPr txBox="1"/>
          <p:nvPr/>
        </p:nvSpPr>
        <p:spPr>
          <a:xfrm>
            <a:off x="6313246" y="8403531"/>
            <a:ext cx="5839246" cy="3754874"/>
          </a:xfrm>
          <a:prstGeom prst="rect">
            <a:avLst/>
          </a:prstGeom>
          <a:noFill/>
        </p:spPr>
        <p:txBody>
          <a:bodyPr wrap="square">
            <a:spAutoFit/>
          </a:bodyPr>
          <a:lstStyle/>
          <a:p>
            <a:r>
              <a:rPr lang="en-GB" sz="1400" dirty="0"/>
              <a:t>Safety and Environment</a:t>
            </a:r>
          </a:p>
          <a:p>
            <a:pPr marL="742950" lvl="1" indent="-285750">
              <a:buFont typeface="Arial" panose="020B0604020202020204" pitchFamily="34" charset="0"/>
              <a:buChar char="•"/>
            </a:pPr>
            <a:r>
              <a:rPr lang="en-GB" sz="1400" dirty="0"/>
              <a:t>Ensuring that both employees and suppliers are safe, monitoring the work aspects</a:t>
            </a:r>
          </a:p>
          <a:p>
            <a:r>
              <a:rPr lang="en-GB" sz="1400" dirty="0"/>
              <a:t>Engagement</a:t>
            </a:r>
          </a:p>
          <a:p>
            <a:pPr marL="742950" lvl="1" indent="-285750">
              <a:buFont typeface="Arial" panose="020B0604020202020204" pitchFamily="34" charset="0"/>
              <a:buChar char="•"/>
            </a:pPr>
            <a:r>
              <a:rPr lang="en-GB" sz="1400" dirty="0"/>
              <a:t>Engaging both the suppliers and internal employees on safe working systems</a:t>
            </a:r>
          </a:p>
          <a:p>
            <a:r>
              <a:rPr lang="en-GB" sz="1400" dirty="0"/>
              <a:t>Continuous Improvement</a:t>
            </a:r>
          </a:p>
          <a:p>
            <a:pPr marL="742950" lvl="1" indent="-285750">
              <a:buFont typeface="Arial" panose="020B0604020202020204" pitchFamily="34" charset="0"/>
              <a:buChar char="•"/>
            </a:pPr>
            <a:r>
              <a:rPr lang="en-GB" sz="1400" dirty="0">
                <a:latin typeface="Aptos (body)"/>
              </a:rPr>
              <a:t>Current process is </a:t>
            </a:r>
            <a:r>
              <a:rPr lang="en-GB" sz="1400" b="0" i="0" dirty="0">
                <a:solidFill>
                  <a:srgbClr val="FFFFFF"/>
                </a:solidFill>
                <a:effectLst/>
                <a:latin typeface="Aptos (body)"/>
              </a:rPr>
              <a:t>time consuming and prone to mistakes</a:t>
            </a:r>
            <a:endParaRPr lang="en-GB" sz="1400" dirty="0">
              <a:latin typeface="Aptos (body)"/>
            </a:endParaRPr>
          </a:p>
          <a:p>
            <a:r>
              <a:rPr lang="en-GB" sz="1400" dirty="0"/>
              <a:t>Customer Experience</a:t>
            </a:r>
          </a:p>
          <a:p>
            <a:r>
              <a:rPr lang="en-GB" sz="1400" dirty="0"/>
              <a:t>Teamwork</a:t>
            </a:r>
          </a:p>
          <a:p>
            <a:pPr marL="742950" lvl="1" indent="-285750">
              <a:buFont typeface="Arial" panose="020B0604020202020204" pitchFamily="34" charset="0"/>
              <a:buChar char="•"/>
            </a:pPr>
            <a:r>
              <a:rPr lang="en-GB" sz="1400" dirty="0"/>
              <a:t>Employees and suppliers/contractors working together</a:t>
            </a:r>
          </a:p>
          <a:p>
            <a:r>
              <a:rPr lang="en-GB" sz="1400" dirty="0"/>
              <a:t>Ethics</a:t>
            </a:r>
          </a:p>
          <a:p>
            <a:pPr marL="742950" lvl="1" indent="-285750">
              <a:buFont typeface="Arial" panose="020B0604020202020204" pitchFamily="34" charset="0"/>
              <a:buChar char="•"/>
            </a:pPr>
            <a:r>
              <a:rPr lang="en-GB" sz="1400" dirty="0"/>
              <a:t>Ensuring the supplier/contractor can raise any concerns and feel safe.</a:t>
            </a:r>
          </a:p>
          <a:p>
            <a:r>
              <a:rPr lang="en-GB" sz="1400" dirty="0"/>
              <a:t>Accountability</a:t>
            </a:r>
          </a:p>
          <a:p>
            <a:pPr marL="742950" lvl="1" indent="-285750">
              <a:buFont typeface="Arial" panose="020B0604020202020204" pitchFamily="34" charset="0"/>
              <a:buChar char="•"/>
            </a:pPr>
            <a:r>
              <a:rPr lang="en-GB" sz="1400" dirty="0"/>
              <a:t>Accountability and responsibility for the correct completion of permitted work.</a:t>
            </a:r>
          </a:p>
        </p:txBody>
      </p:sp>
      <p:sp>
        <p:nvSpPr>
          <p:cNvPr id="27" name="Subtitle 2">
            <a:extLst>
              <a:ext uri="{FF2B5EF4-FFF2-40B4-BE49-F238E27FC236}">
                <a16:creationId xmlns:a16="http://schemas.microsoft.com/office/drawing/2014/main" id="{CA019F05-BEE0-7349-40D3-08818CCECD5F}"/>
              </a:ext>
            </a:extLst>
          </p:cNvPr>
          <p:cNvSpPr txBox="1">
            <a:spLocks/>
          </p:cNvSpPr>
          <p:nvPr/>
        </p:nvSpPr>
        <p:spPr>
          <a:xfrm>
            <a:off x="369560" y="7902622"/>
            <a:ext cx="2570428"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EnerSys</a:t>
            </a:r>
          </a:p>
        </p:txBody>
      </p:sp>
      <p:sp>
        <p:nvSpPr>
          <p:cNvPr id="28" name="Subtitle 2">
            <a:extLst>
              <a:ext uri="{FF2B5EF4-FFF2-40B4-BE49-F238E27FC236}">
                <a16:creationId xmlns:a16="http://schemas.microsoft.com/office/drawing/2014/main" id="{2D7C9526-1D97-A1D2-263D-79D84654562D}"/>
              </a:ext>
            </a:extLst>
          </p:cNvPr>
          <p:cNvSpPr txBox="1">
            <a:spLocks/>
          </p:cNvSpPr>
          <p:nvPr/>
        </p:nvSpPr>
        <p:spPr>
          <a:xfrm>
            <a:off x="6313246" y="7780740"/>
            <a:ext cx="2570428"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CORE VALUES</a:t>
            </a:r>
          </a:p>
        </p:txBody>
      </p:sp>
      <p:sp>
        <p:nvSpPr>
          <p:cNvPr id="29" name="AutoShape 2" descr="EnerSys Aerospace and Defense auf LinkedIn: With less than three weeks to  go, we are counting down and putting the…">
            <a:extLst>
              <a:ext uri="{FF2B5EF4-FFF2-40B4-BE49-F238E27FC236}">
                <a16:creationId xmlns:a16="http://schemas.microsoft.com/office/drawing/2014/main" id="{C2352BB6-33FC-0B37-32E0-D839FEEAFCE9}"/>
              </a:ext>
            </a:extLst>
          </p:cNvPr>
          <p:cNvSpPr>
            <a:spLocks noChangeAspect="1" noChangeArrowheads="1"/>
          </p:cNvSpPr>
          <p:nvPr/>
        </p:nvSpPr>
        <p:spPr bwMode="auto">
          <a:xfrm>
            <a:off x="4879347" y="11154735"/>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 name="Picture 29">
            <a:extLst>
              <a:ext uri="{FF2B5EF4-FFF2-40B4-BE49-F238E27FC236}">
                <a16:creationId xmlns:a16="http://schemas.microsoft.com/office/drawing/2014/main" id="{4B613FFB-29EC-13E6-F19E-9E11030F1AF8}"/>
              </a:ext>
            </a:extLst>
          </p:cNvPr>
          <p:cNvPicPr>
            <a:picLocks noChangeAspect="1"/>
          </p:cNvPicPr>
          <p:nvPr/>
        </p:nvPicPr>
        <p:blipFill>
          <a:blip r:embed="rId8"/>
          <a:stretch>
            <a:fillRect/>
          </a:stretch>
        </p:blipFill>
        <p:spPr>
          <a:xfrm>
            <a:off x="398384" y="9822633"/>
            <a:ext cx="4228233" cy="3063831"/>
          </a:xfrm>
          <a:prstGeom prst="rect">
            <a:avLst/>
          </a:prstGeom>
          <a:effectLst>
            <a:softEdge rad="31750"/>
          </a:effectLst>
        </p:spPr>
      </p:pic>
      <p:pic>
        <p:nvPicPr>
          <p:cNvPr id="35" name="Picture 4">
            <a:extLst>
              <a:ext uri="{FF2B5EF4-FFF2-40B4-BE49-F238E27FC236}">
                <a16:creationId xmlns:a16="http://schemas.microsoft.com/office/drawing/2014/main" id="{978909BC-2A42-F846-712B-170F3580332B}"/>
              </a:ext>
            </a:extLst>
          </p:cNvPr>
          <p:cNvPicPr>
            <a:picLocks noChangeAspect="1" noChangeArrowheads="1"/>
          </p:cNvPicPr>
          <p:nvPr/>
        </p:nvPicPr>
        <p:blipFill>
          <a:blip r:embed="rId9">
            <a:alphaModFix amt="35000"/>
            <a:extLst>
              <a:ext uri="{28A0092B-C50C-407E-A947-70E740481C1C}">
                <a14:useLocalDpi xmlns:a14="http://schemas.microsoft.com/office/drawing/2010/main" val="0"/>
              </a:ext>
            </a:extLst>
          </a:blip>
          <a:srcRect/>
          <a:stretch>
            <a:fillRect/>
          </a:stretch>
        </p:blipFill>
        <p:spPr bwMode="auto">
          <a:xfrm>
            <a:off x="0" y="-7444046"/>
            <a:ext cx="12279092" cy="6828425"/>
          </a:xfrm>
          <a:prstGeom prst="rect">
            <a:avLst/>
          </a:prstGeom>
          <a:noFill/>
          <a:effectLst>
            <a:glow rad="63500">
              <a:schemeClr val="tx1">
                <a:lumMod val="75000"/>
                <a:alpha val="40000"/>
              </a:schemeClr>
            </a:glow>
          </a:effectLst>
          <a:extLst>
            <a:ext uri="{909E8E84-426E-40DD-AFC4-6F175D3DCCD1}">
              <a14:hiddenFill xmlns:a14="http://schemas.microsoft.com/office/drawing/2010/main">
                <a:solidFill>
                  <a:srgbClr val="FFFFFF"/>
                </a:solidFill>
              </a14:hiddenFill>
            </a:ext>
          </a:extLst>
        </p:spPr>
      </p:pic>
      <p:sp>
        <p:nvSpPr>
          <p:cNvPr id="36" name="Subtitle 2">
            <a:extLst>
              <a:ext uri="{FF2B5EF4-FFF2-40B4-BE49-F238E27FC236}">
                <a16:creationId xmlns:a16="http://schemas.microsoft.com/office/drawing/2014/main" id="{90A96AFA-1682-13D2-99CC-F14B61E65786}"/>
              </a:ext>
            </a:extLst>
          </p:cNvPr>
          <p:cNvSpPr txBox="1">
            <a:spLocks/>
          </p:cNvSpPr>
          <p:nvPr/>
        </p:nvSpPr>
        <p:spPr>
          <a:xfrm>
            <a:off x="1201472" y="-7007264"/>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STRATEGY</a:t>
            </a:r>
          </a:p>
        </p:txBody>
      </p:sp>
      <p:sp>
        <p:nvSpPr>
          <p:cNvPr id="37" name="Oval 36">
            <a:extLst>
              <a:ext uri="{FF2B5EF4-FFF2-40B4-BE49-F238E27FC236}">
                <a16:creationId xmlns:a16="http://schemas.microsoft.com/office/drawing/2014/main" id="{8EB25CC5-CB5F-0FEF-8C8A-415D02728498}"/>
              </a:ext>
            </a:extLst>
          </p:cNvPr>
          <p:cNvSpPr/>
          <p:nvPr/>
        </p:nvSpPr>
        <p:spPr>
          <a:xfrm>
            <a:off x="170787" y="-7340101"/>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8" name="Graphic 37" descr="Bar graph with upward trend with solid fill">
            <a:extLst>
              <a:ext uri="{FF2B5EF4-FFF2-40B4-BE49-F238E27FC236}">
                <a16:creationId xmlns:a16="http://schemas.microsoft.com/office/drawing/2014/main" id="{019661C8-79A7-FF27-2BC3-9FE6EDF93E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9301" y="-7180241"/>
            <a:ext cx="669600" cy="669600"/>
          </a:xfrm>
          <a:prstGeom prst="rect">
            <a:avLst/>
          </a:prstGeom>
        </p:spPr>
      </p:pic>
      <p:sp>
        <p:nvSpPr>
          <p:cNvPr id="39" name="Subtitle 2">
            <a:extLst>
              <a:ext uri="{FF2B5EF4-FFF2-40B4-BE49-F238E27FC236}">
                <a16:creationId xmlns:a16="http://schemas.microsoft.com/office/drawing/2014/main" id="{09BE9C53-2DEE-A228-6177-8960D226DA60}"/>
              </a:ext>
            </a:extLst>
          </p:cNvPr>
          <p:cNvSpPr txBox="1">
            <a:spLocks/>
          </p:cNvSpPr>
          <p:nvPr/>
        </p:nvSpPr>
        <p:spPr>
          <a:xfrm>
            <a:off x="1200333" y="-7282041"/>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40" name="AutoShape 2" descr="EnerSys Aerospace and Defense auf LinkedIn: With less than three weeks to  go, we are counting down and putting the…">
            <a:extLst>
              <a:ext uri="{FF2B5EF4-FFF2-40B4-BE49-F238E27FC236}">
                <a16:creationId xmlns:a16="http://schemas.microsoft.com/office/drawing/2014/main" id="{78528D65-748B-8C8E-045D-DD28FB4D2579}"/>
              </a:ext>
            </a:extLst>
          </p:cNvPr>
          <p:cNvSpPr>
            <a:spLocks noChangeAspect="1" noChangeArrowheads="1"/>
          </p:cNvSpPr>
          <p:nvPr/>
        </p:nvSpPr>
        <p:spPr bwMode="auto">
          <a:xfrm>
            <a:off x="4818387" y="-3189629"/>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TextBox 40">
            <a:extLst>
              <a:ext uri="{FF2B5EF4-FFF2-40B4-BE49-F238E27FC236}">
                <a16:creationId xmlns:a16="http://schemas.microsoft.com/office/drawing/2014/main" id="{02968822-EAD8-726F-F75B-453187908241}"/>
              </a:ext>
            </a:extLst>
          </p:cNvPr>
          <p:cNvSpPr txBox="1"/>
          <p:nvPr/>
        </p:nvSpPr>
        <p:spPr>
          <a:xfrm>
            <a:off x="319301" y="-5313288"/>
            <a:ext cx="5509999" cy="4247317"/>
          </a:xfrm>
          <a:prstGeom prst="rect">
            <a:avLst/>
          </a:prstGeom>
          <a:noFill/>
        </p:spPr>
        <p:txBody>
          <a:bodyPr wrap="square">
            <a:spAutoFit/>
          </a:bodyPr>
          <a:lstStyle/>
          <a:p>
            <a:r>
              <a:rPr lang="en-GB" b="0" i="0" dirty="0">
                <a:effectLst/>
              </a:rPr>
              <a:t>Tata Steel strives to strengthen through the effective utilisation of staff and materials. The means envisaged to achieve this are cutting-edge technology and high productivity, consistent with modern management practices.</a:t>
            </a:r>
            <a:br>
              <a:rPr lang="en-GB" dirty="0"/>
            </a:br>
            <a:br>
              <a:rPr lang="en-GB" dirty="0"/>
            </a:br>
            <a:r>
              <a:rPr lang="en-GB" b="0" i="0" dirty="0">
                <a:effectLst/>
              </a:rPr>
              <a:t>Tata Steel recognises that while honesty and integrity are essential ingredients of a strong and stable enterprise, profitability provides the main spark for economic activity.</a:t>
            </a:r>
            <a:br>
              <a:rPr lang="en-GB" dirty="0"/>
            </a:br>
            <a:br>
              <a:rPr lang="en-GB" dirty="0"/>
            </a:br>
            <a:r>
              <a:rPr lang="en-GB" b="0" i="0" dirty="0">
                <a:effectLst/>
              </a:rPr>
              <a:t>Overall, the Company seeks to scale the heights of excellence in all it does in an atmosphere free from fear and thereby reaffirms its faith in democratic values.</a:t>
            </a:r>
            <a:endParaRPr lang="en-GB" dirty="0"/>
          </a:p>
        </p:txBody>
      </p:sp>
      <p:sp>
        <p:nvSpPr>
          <p:cNvPr id="42" name="TextBox 41">
            <a:extLst>
              <a:ext uri="{FF2B5EF4-FFF2-40B4-BE49-F238E27FC236}">
                <a16:creationId xmlns:a16="http://schemas.microsoft.com/office/drawing/2014/main" id="{8B28BDE0-C20D-3806-0377-18987135CC35}"/>
              </a:ext>
            </a:extLst>
          </p:cNvPr>
          <p:cNvSpPr txBox="1"/>
          <p:nvPr/>
        </p:nvSpPr>
        <p:spPr>
          <a:xfrm>
            <a:off x="612705" y="-6235864"/>
            <a:ext cx="4325420" cy="830997"/>
          </a:xfrm>
          <a:prstGeom prst="rect">
            <a:avLst/>
          </a:prstGeom>
          <a:noFill/>
          <a:effectLst/>
        </p:spPr>
        <p:txBody>
          <a:bodyPr wrap="square" rtlCol="0">
            <a:spAutoFit/>
          </a:bodyPr>
          <a:lstStyle/>
          <a:p>
            <a:r>
              <a:rPr lang="en-GB" sz="4800" b="1" dirty="0"/>
              <a:t>Tata Steel</a:t>
            </a:r>
          </a:p>
        </p:txBody>
      </p:sp>
      <p:pic>
        <p:nvPicPr>
          <p:cNvPr id="43" name="Content Placeholder 4">
            <a:extLst>
              <a:ext uri="{FF2B5EF4-FFF2-40B4-BE49-F238E27FC236}">
                <a16:creationId xmlns:a16="http://schemas.microsoft.com/office/drawing/2014/main" id="{13C02469-FD62-AF12-B6CE-590007EE0B03}"/>
              </a:ext>
            </a:extLst>
          </p:cNvPr>
          <p:cNvPicPr>
            <a:picLocks noChangeAspect="1"/>
          </p:cNvPicPr>
          <p:nvPr/>
        </p:nvPicPr>
        <p:blipFill>
          <a:blip r:embed="rId10"/>
          <a:stretch>
            <a:fillRect/>
          </a:stretch>
        </p:blipFill>
        <p:spPr>
          <a:xfrm>
            <a:off x="7067034" y="-6845441"/>
            <a:ext cx="4865499" cy="5810083"/>
          </a:xfrm>
          <a:prstGeom prst="rect">
            <a:avLst/>
          </a:prstGeom>
        </p:spPr>
      </p:pic>
    </p:spTree>
    <p:extLst>
      <p:ext uri="{BB962C8B-B14F-4D97-AF65-F5344CB8AC3E}">
        <p14:creationId xmlns:p14="http://schemas.microsoft.com/office/powerpoint/2010/main" val="1267909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lanet with bright lights&#10;&#10;Description automatically generated">
            <a:extLst>
              <a:ext uri="{FF2B5EF4-FFF2-40B4-BE49-F238E27FC236}">
                <a16:creationId xmlns:a16="http://schemas.microsoft.com/office/drawing/2014/main" id="{806D2E9B-A25B-7FD6-86F3-D63A9B18D2E9}"/>
              </a:ext>
            </a:extLst>
          </p:cNvPr>
          <p:cNvPicPr>
            <a:picLocks noChangeAspect="1"/>
          </p:cNvPicPr>
          <p:nvPr/>
        </p:nvPicPr>
        <p:blipFill rotWithShape="1">
          <a:blip r:embed="rId2">
            <a:extLst>
              <a:ext uri="{28A0092B-C50C-407E-A947-70E740481C1C}">
                <a14:useLocalDpi xmlns:a14="http://schemas.microsoft.com/office/drawing/2010/main" val="0"/>
              </a:ext>
            </a:extLst>
          </a:blip>
          <a:srcRect l="8554" t="17943" b="9890"/>
          <a:stretch/>
        </p:blipFill>
        <p:spPr>
          <a:xfrm>
            <a:off x="-16518" y="0"/>
            <a:ext cx="12192000" cy="6858000"/>
          </a:xfrm>
          <a:prstGeom prst="rect">
            <a:avLst/>
          </a:prstGeom>
        </p:spPr>
      </p:pic>
      <p:sp>
        <p:nvSpPr>
          <p:cNvPr id="13" name="Rectangle 12">
            <a:extLst>
              <a:ext uri="{FF2B5EF4-FFF2-40B4-BE49-F238E27FC236}">
                <a16:creationId xmlns:a16="http://schemas.microsoft.com/office/drawing/2014/main" id="{B9E46B97-944C-98EF-E9CF-EF1175FDDE03}"/>
              </a:ext>
            </a:extLst>
          </p:cNvPr>
          <p:cNvSpPr/>
          <p:nvPr/>
        </p:nvSpPr>
        <p:spPr>
          <a:xfrm>
            <a:off x="-64778" y="2540"/>
            <a:ext cx="12276000" cy="6849257"/>
          </a:xfrm>
          <a:prstGeom prst="rect">
            <a:avLst/>
          </a:prstGeom>
          <a:solidFill>
            <a:schemeClr val="tx2">
              <a:lumMod val="25000"/>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white text on a black background&#10;&#10;Description automatically generated">
            <a:extLst>
              <a:ext uri="{FF2B5EF4-FFF2-40B4-BE49-F238E27FC236}">
                <a16:creationId xmlns:a16="http://schemas.microsoft.com/office/drawing/2014/main" id="{F73BAFC9-B97A-CEDB-D89B-40BE1210FA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9299" y="5447131"/>
            <a:ext cx="2437381" cy="1236897"/>
          </a:xfrm>
          <a:prstGeom prst="rect">
            <a:avLst/>
          </a:prstGeom>
        </p:spPr>
      </p:pic>
      <p:sp>
        <p:nvSpPr>
          <p:cNvPr id="22" name="TextBox 21">
            <a:extLst>
              <a:ext uri="{FF2B5EF4-FFF2-40B4-BE49-F238E27FC236}">
                <a16:creationId xmlns:a16="http://schemas.microsoft.com/office/drawing/2014/main" id="{13B91FC3-4352-9EA6-8F62-1009FADA40E8}"/>
              </a:ext>
            </a:extLst>
          </p:cNvPr>
          <p:cNvSpPr txBox="1"/>
          <p:nvPr/>
        </p:nvSpPr>
        <p:spPr>
          <a:xfrm>
            <a:off x="319301" y="1440062"/>
            <a:ext cx="5582314" cy="1200329"/>
          </a:xfrm>
          <a:prstGeom prst="rect">
            <a:avLst/>
          </a:prstGeom>
          <a:noFill/>
        </p:spPr>
        <p:txBody>
          <a:bodyPr wrap="square">
            <a:spAutoFit/>
          </a:bodyPr>
          <a:lstStyle/>
          <a:p>
            <a:r>
              <a:rPr lang="en-GB" dirty="0"/>
              <a:t>EnerSys is the industrial technology leader serving the global community with mission critical stored energy solutions that meet the growing need for energy efficiency, reliability, and sustainability.</a:t>
            </a:r>
          </a:p>
        </p:txBody>
      </p:sp>
      <p:sp>
        <p:nvSpPr>
          <p:cNvPr id="24" name="TextBox 23">
            <a:extLst>
              <a:ext uri="{FF2B5EF4-FFF2-40B4-BE49-F238E27FC236}">
                <a16:creationId xmlns:a16="http://schemas.microsoft.com/office/drawing/2014/main" id="{F16D9545-A24F-46BA-B5DF-53FD3220DC9E}"/>
              </a:ext>
            </a:extLst>
          </p:cNvPr>
          <p:cNvSpPr txBox="1"/>
          <p:nvPr/>
        </p:nvSpPr>
        <p:spPr>
          <a:xfrm>
            <a:off x="3209282" y="6274512"/>
            <a:ext cx="6134100" cy="369332"/>
          </a:xfrm>
          <a:prstGeom prst="rect">
            <a:avLst/>
          </a:prstGeom>
          <a:noFill/>
        </p:spPr>
        <p:txBody>
          <a:bodyPr wrap="square">
            <a:spAutoFit/>
          </a:bodyPr>
          <a:lstStyle/>
          <a:p>
            <a:r>
              <a:rPr lang="en-GB" b="1" dirty="0">
                <a:solidFill>
                  <a:srgbClr val="C60C30"/>
                </a:solidFill>
              </a:rPr>
              <a:t>POWERING</a:t>
            </a:r>
            <a:r>
              <a:rPr lang="en-GB" dirty="0"/>
              <a:t> THE FUTURE – EVERYWHERE </a:t>
            </a:r>
            <a:r>
              <a:rPr lang="en-GB" b="1" dirty="0">
                <a:solidFill>
                  <a:srgbClr val="C60C30"/>
                </a:solidFill>
              </a:rPr>
              <a:t>FOR EVERYONE</a:t>
            </a:r>
          </a:p>
        </p:txBody>
      </p:sp>
      <p:sp>
        <p:nvSpPr>
          <p:cNvPr id="26" name="TextBox 25">
            <a:extLst>
              <a:ext uri="{FF2B5EF4-FFF2-40B4-BE49-F238E27FC236}">
                <a16:creationId xmlns:a16="http://schemas.microsoft.com/office/drawing/2014/main" id="{912D0D5D-4E58-4C6B-D9E8-D6B0946E4C34}"/>
              </a:ext>
            </a:extLst>
          </p:cNvPr>
          <p:cNvSpPr txBox="1"/>
          <p:nvPr/>
        </p:nvSpPr>
        <p:spPr>
          <a:xfrm>
            <a:off x="6252286" y="1423611"/>
            <a:ext cx="5839246" cy="3754874"/>
          </a:xfrm>
          <a:prstGeom prst="rect">
            <a:avLst/>
          </a:prstGeom>
          <a:noFill/>
        </p:spPr>
        <p:txBody>
          <a:bodyPr wrap="square">
            <a:spAutoFit/>
          </a:bodyPr>
          <a:lstStyle/>
          <a:p>
            <a:r>
              <a:rPr lang="en-GB" sz="1400" dirty="0"/>
              <a:t>Safety and Environment</a:t>
            </a:r>
          </a:p>
          <a:p>
            <a:pPr marL="742950" lvl="1" indent="-285750">
              <a:buFont typeface="Arial" panose="020B0604020202020204" pitchFamily="34" charset="0"/>
              <a:buChar char="•"/>
            </a:pPr>
            <a:r>
              <a:rPr lang="en-GB" sz="1400" dirty="0"/>
              <a:t>Ensuring that both employees and suppliers are safe, monitoring the work aspects</a:t>
            </a:r>
          </a:p>
          <a:p>
            <a:r>
              <a:rPr lang="en-GB" sz="1400" dirty="0"/>
              <a:t>Engagement</a:t>
            </a:r>
          </a:p>
          <a:p>
            <a:pPr marL="742950" lvl="1" indent="-285750">
              <a:buFont typeface="Arial" panose="020B0604020202020204" pitchFamily="34" charset="0"/>
              <a:buChar char="•"/>
            </a:pPr>
            <a:r>
              <a:rPr lang="en-GB" sz="1400" dirty="0"/>
              <a:t>Engaging both the suppliers and internal employees on safe working systems</a:t>
            </a:r>
          </a:p>
          <a:p>
            <a:r>
              <a:rPr lang="en-GB" sz="1400" dirty="0"/>
              <a:t>Continuous Improvement</a:t>
            </a:r>
          </a:p>
          <a:p>
            <a:pPr marL="742950" lvl="1" indent="-285750">
              <a:buFont typeface="Arial" panose="020B0604020202020204" pitchFamily="34" charset="0"/>
              <a:buChar char="•"/>
            </a:pPr>
            <a:r>
              <a:rPr lang="en-GB" sz="1400" dirty="0">
                <a:latin typeface="Aptos (body)"/>
              </a:rPr>
              <a:t>Current process is </a:t>
            </a:r>
            <a:r>
              <a:rPr lang="en-GB" sz="1400" b="0" i="0" dirty="0">
                <a:solidFill>
                  <a:srgbClr val="FFFFFF"/>
                </a:solidFill>
                <a:effectLst/>
                <a:latin typeface="Aptos (body)"/>
              </a:rPr>
              <a:t>time consuming and prone to mistakes</a:t>
            </a:r>
            <a:endParaRPr lang="en-GB" sz="1400" dirty="0">
              <a:latin typeface="Aptos (body)"/>
            </a:endParaRPr>
          </a:p>
          <a:p>
            <a:r>
              <a:rPr lang="en-GB" sz="1400" dirty="0"/>
              <a:t>Customer Experience</a:t>
            </a:r>
          </a:p>
          <a:p>
            <a:r>
              <a:rPr lang="en-GB" sz="1400" dirty="0"/>
              <a:t>Teamwork</a:t>
            </a:r>
          </a:p>
          <a:p>
            <a:pPr marL="742950" lvl="1" indent="-285750">
              <a:buFont typeface="Arial" panose="020B0604020202020204" pitchFamily="34" charset="0"/>
              <a:buChar char="•"/>
            </a:pPr>
            <a:r>
              <a:rPr lang="en-GB" sz="1400" dirty="0"/>
              <a:t>Employees and suppliers/contractors working together</a:t>
            </a:r>
          </a:p>
          <a:p>
            <a:r>
              <a:rPr lang="en-GB" sz="1400" dirty="0"/>
              <a:t>Ethics</a:t>
            </a:r>
          </a:p>
          <a:p>
            <a:pPr marL="742950" lvl="1" indent="-285750">
              <a:buFont typeface="Arial" panose="020B0604020202020204" pitchFamily="34" charset="0"/>
              <a:buChar char="•"/>
            </a:pPr>
            <a:r>
              <a:rPr lang="en-GB" sz="1400" dirty="0"/>
              <a:t>Ensuring the supplier/contractor can raise any concerns and feel safe.</a:t>
            </a:r>
          </a:p>
          <a:p>
            <a:r>
              <a:rPr lang="en-GB" sz="1400" dirty="0"/>
              <a:t>Accountability</a:t>
            </a:r>
          </a:p>
          <a:p>
            <a:pPr marL="742950" lvl="1" indent="-285750">
              <a:buFont typeface="Arial" panose="020B0604020202020204" pitchFamily="34" charset="0"/>
              <a:buChar char="•"/>
            </a:pPr>
            <a:r>
              <a:rPr lang="en-GB" sz="1400" dirty="0"/>
              <a:t>Accountability and responsibility for the correct completion of permitted work.</a:t>
            </a:r>
          </a:p>
        </p:txBody>
      </p:sp>
      <p:sp>
        <p:nvSpPr>
          <p:cNvPr id="27" name="Subtitle 2">
            <a:extLst>
              <a:ext uri="{FF2B5EF4-FFF2-40B4-BE49-F238E27FC236}">
                <a16:creationId xmlns:a16="http://schemas.microsoft.com/office/drawing/2014/main" id="{1E19AF14-48DC-B1EB-0AE7-C170B21DFE0A}"/>
              </a:ext>
            </a:extLst>
          </p:cNvPr>
          <p:cNvSpPr txBox="1">
            <a:spLocks/>
          </p:cNvSpPr>
          <p:nvPr/>
        </p:nvSpPr>
        <p:spPr>
          <a:xfrm>
            <a:off x="308600" y="922702"/>
            <a:ext cx="2570428"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EnerSys</a:t>
            </a:r>
          </a:p>
        </p:txBody>
      </p:sp>
      <p:sp>
        <p:nvSpPr>
          <p:cNvPr id="28" name="Subtitle 2">
            <a:extLst>
              <a:ext uri="{FF2B5EF4-FFF2-40B4-BE49-F238E27FC236}">
                <a16:creationId xmlns:a16="http://schemas.microsoft.com/office/drawing/2014/main" id="{420F5C14-4717-2195-AB3D-DBECD5AC5330}"/>
              </a:ext>
            </a:extLst>
          </p:cNvPr>
          <p:cNvSpPr txBox="1">
            <a:spLocks/>
          </p:cNvSpPr>
          <p:nvPr/>
        </p:nvSpPr>
        <p:spPr>
          <a:xfrm>
            <a:off x="6252286" y="800820"/>
            <a:ext cx="2570428"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CORE VALUES</a:t>
            </a:r>
          </a:p>
        </p:txBody>
      </p:sp>
      <p:sp>
        <p:nvSpPr>
          <p:cNvPr id="29" name="AutoShape 2" descr="EnerSys Aerospace and Defense auf LinkedIn: With less than three weeks to  go, we are counting down and putting the…">
            <a:extLst>
              <a:ext uri="{FF2B5EF4-FFF2-40B4-BE49-F238E27FC236}">
                <a16:creationId xmlns:a16="http://schemas.microsoft.com/office/drawing/2014/main" id="{91DE1F30-C358-CA11-7F9C-212EBF4CFF75}"/>
              </a:ext>
            </a:extLst>
          </p:cNvPr>
          <p:cNvSpPr>
            <a:spLocks noChangeAspect="1" noChangeArrowheads="1"/>
          </p:cNvSpPr>
          <p:nvPr/>
        </p:nvSpPr>
        <p:spPr bwMode="auto">
          <a:xfrm>
            <a:off x="4818387" y="4174815"/>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1" name="Picture 30">
            <a:extLst>
              <a:ext uri="{FF2B5EF4-FFF2-40B4-BE49-F238E27FC236}">
                <a16:creationId xmlns:a16="http://schemas.microsoft.com/office/drawing/2014/main" id="{1AB1F564-A1C8-A09B-57E8-4AFCC2DECD78}"/>
              </a:ext>
            </a:extLst>
          </p:cNvPr>
          <p:cNvPicPr>
            <a:picLocks noChangeAspect="1"/>
          </p:cNvPicPr>
          <p:nvPr/>
        </p:nvPicPr>
        <p:blipFill>
          <a:blip r:embed="rId4"/>
          <a:stretch>
            <a:fillRect/>
          </a:stretch>
        </p:blipFill>
        <p:spPr>
          <a:xfrm>
            <a:off x="337424" y="2842713"/>
            <a:ext cx="4228233" cy="3063831"/>
          </a:xfrm>
          <a:prstGeom prst="rect">
            <a:avLst/>
          </a:prstGeom>
          <a:effectLst>
            <a:softEdge rad="31750"/>
          </a:effectLst>
        </p:spPr>
      </p:pic>
      <p:pic>
        <p:nvPicPr>
          <p:cNvPr id="2" name="Picture 1" descr="A large industrial building with a light shining through&#10;&#10;Description automatically generated with medium confidence">
            <a:extLst>
              <a:ext uri="{FF2B5EF4-FFF2-40B4-BE49-F238E27FC236}">
                <a16:creationId xmlns:a16="http://schemas.microsoft.com/office/drawing/2014/main" id="{B888D503-09BD-B18A-1B15-5567E20382ED}"/>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7031375"/>
            <a:ext cx="12192000" cy="6858001"/>
          </a:xfrm>
          <a:prstGeom prst="rect">
            <a:avLst/>
          </a:prstGeom>
        </p:spPr>
      </p:pic>
      <p:sp>
        <p:nvSpPr>
          <p:cNvPr id="3" name="Subtitle 2">
            <a:extLst>
              <a:ext uri="{FF2B5EF4-FFF2-40B4-BE49-F238E27FC236}">
                <a16:creationId xmlns:a16="http://schemas.microsoft.com/office/drawing/2014/main" id="{7355299D-BD73-7151-FB1B-D3DCC1D3A9A8}"/>
              </a:ext>
            </a:extLst>
          </p:cNvPr>
          <p:cNvSpPr txBox="1">
            <a:spLocks/>
          </p:cNvSpPr>
          <p:nvPr/>
        </p:nvSpPr>
        <p:spPr>
          <a:xfrm>
            <a:off x="1201472" y="748950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MARKET ANALYSIS</a:t>
            </a:r>
          </a:p>
        </p:txBody>
      </p:sp>
      <p:sp>
        <p:nvSpPr>
          <p:cNvPr id="8" name="TextBox 7">
            <a:extLst>
              <a:ext uri="{FF2B5EF4-FFF2-40B4-BE49-F238E27FC236}">
                <a16:creationId xmlns:a16="http://schemas.microsoft.com/office/drawing/2014/main" id="{B9BE1753-303D-A46D-0E71-36148800C37C}"/>
              </a:ext>
            </a:extLst>
          </p:cNvPr>
          <p:cNvSpPr txBox="1"/>
          <p:nvPr/>
        </p:nvSpPr>
        <p:spPr>
          <a:xfrm>
            <a:off x="654101" y="8854135"/>
            <a:ext cx="5050013" cy="1477328"/>
          </a:xfrm>
          <a:prstGeom prst="rect">
            <a:avLst/>
          </a:prstGeom>
          <a:noFill/>
        </p:spPr>
        <p:txBody>
          <a:bodyPr wrap="square">
            <a:spAutoFit/>
          </a:bodyPr>
          <a:lstStyle/>
          <a:p>
            <a:r>
              <a:rPr lang="en-GB"/>
              <a:t>The United Kingdom has a strong and diverse workforce in the construction, manufacturing, oil and gas, and healthcare sectors. Permit-to-work systems are essential in these industries to ensure work is conducted safely and effectively. </a:t>
            </a:r>
            <a:endParaRPr lang="en-GB" dirty="0"/>
          </a:p>
        </p:txBody>
      </p:sp>
      <p:sp>
        <p:nvSpPr>
          <p:cNvPr id="10" name="TextBox 9">
            <a:extLst>
              <a:ext uri="{FF2B5EF4-FFF2-40B4-BE49-F238E27FC236}">
                <a16:creationId xmlns:a16="http://schemas.microsoft.com/office/drawing/2014/main" id="{78C16B91-E629-1F4F-0ACD-E6BADF9EC613}"/>
              </a:ext>
            </a:extLst>
          </p:cNvPr>
          <p:cNvSpPr txBox="1"/>
          <p:nvPr/>
        </p:nvSpPr>
        <p:spPr>
          <a:xfrm>
            <a:off x="564450" y="10643286"/>
            <a:ext cx="5337165" cy="2308324"/>
          </a:xfrm>
          <a:prstGeom prst="rect">
            <a:avLst/>
          </a:prstGeom>
          <a:noFill/>
        </p:spPr>
        <p:txBody>
          <a:bodyPr wrap="square">
            <a:spAutoFit/>
          </a:bodyPr>
          <a:lstStyle/>
          <a:p>
            <a:r>
              <a:rPr lang="en-GB" dirty="0"/>
              <a:t>ADVANTAGES: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Streamlining the permit issuance process</a:t>
            </a:r>
          </a:p>
          <a:p>
            <a:pPr marL="285750" indent="-285750">
              <a:buFont typeface="Arial" panose="020B0604020202020204" pitchFamily="34" charset="0"/>
              <a:buChar char="•"/>
            </a:pPr>
            <a:r>
              <a:rPr lang="en-GB" dirty="0"/>
              <a:t>Ensuring compliance</a:t>
            </a:r>
          </a:p>
          <a:p>
            <a:pPr marL="285750" indent="-285750">
              <a:buFont typeface="Arial" panose="020B0604020202020204" pitchFamily="34" charset="0"/>
              <a:buChar char="•"/>
            </a:pPr>
            <a:r>
              <a:rPr lang="en-GB" dirty="0"/>
              <a:t>Real-time tracking</a:t>
            </a:r>
          </a:p>
          <a:p>
            <a:pPr marL="285750" indent="-285750">
              <a:buFont typeface="Arial" panose="020B0604020202020204" pitchFamily="34" charset="0"/>
              <a:buChar char="•"/>
            </a:pPr>
            <a:r>
              <a:rPr lang="en-GB" dirty="0"/>
              <a:t>Risk management</a:t>
            </a:r>
          </a:p>
          <a:p>
            <a:pPr marL="285750" indent="-285750">
              <a:buFont typeface="Arial" panose="020B0604020202020204" pitchFamily="34" charset="0"/>
              <a:buChar char="•"/>
            </a:pPr>
            <a:r>
              <a:rPr lang="en-GB" dirty="0"/>
              <a:t>Improved communication</a:t>
            </a:r>
          </a:p>
          <a:p>
            <a:pPr marL="285750" indent="-285750">
              <a:buFont typeface="Arial" panose="020B0604020202020204" pitchFamily="34" charset="0"/>
              <a:buChar char="•"/>
            </a:pPr>
            <a:r>
              <a:rPr lang="en-GB" dirty="0"/>
              <a:t>Data analytics and reporting</a:t>
            </a:r>
          </a:p>
        </p:txBody>
      </p:sp>
      <p:grpSp>
        <p:nvGrpSpPr>
          <p:cNvPr id="11" name="Group 10">
            <a:extLst>
              <a:ext uri="{FF2B5EF4-FFF2-40B4-BE49-F238E27FC236}">
                <a16:creationId xmlns:a16="http://schemas.microsoft.com/office/drawing/2014/main" id="{B5BAD9FD-3F18-EFDC-F1FC-E657CBAF22DD}"/>
              </a:ext>
            </a:extLst>
          </p:cNvPr>
          <p:cNvGrpSpPr/>
          <p:nvPr/>
        </p:nvGrpSpPr>
        <p:grpSpPr>
          <a:xfrm>
            <a:off x="7571544" y="10737841"/>
            <a:ext cx="4135509" cy="2720067"/>
            <a:chOff x="6735690" y="7120267"/>
            <a:chExt cx="4135509" cy="2720067"/>
          </a:xfrm>
        </p:grpSpPr>
        <p:pic>
          <p:nvPicPr>
            <p:cNvPr id="15" name="Picture 2">
              <a:extLst>
                <a:ext uri="{FF2B5EF4-FFF2-40B4-BE49-F238E27FC236}">
                  <a16:creationId xmlns:a16="http://schemas.microsoft.com/office/drawing/2014/main" id="{768DCAC9-4751-AC06-DF98-A140370814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5690" y="7120267"/>
              <a:ext cx="4135509" cy="272006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6637832D-02BE-B399-5025-07E96F1B2670}"/>
                </a:ext>
              </a:extLst>
            </p:cNvPr>
            <p:cNvSpPr txBox="1"/>
            <p:nvPr/>
          </p:nvSpPr>
          <p:spPr>
            <a:xfrm>
              <a:off x="6735691" y="9567351"/>
              <a:ext cx="4135508" cy="261610"/>
            </a:xfrm>
            <a:prstGeom prst="rect">
              <a:avLst/>
            </a:prstGeom>
            <a:noFill/>
          </p:spPr>
          <p:txBody>
            <a:bodyPr wrap="square">
              <a:spAutoFit/>
            </a:bodyPr>
            <a:lstStyle/>
            <a:p>
              <a:pPr algn="ctr"/>
              <a:r>
                <a:rPr lang="en-GB" sz="1100" dirty="0">
                  <a:solidFill>
                    <a:schemeClr val="bg1"/>
                  </a:solidFill>
                </a:rPr>
                <a:t>https://elecosoft.com/products/shiresystem/permit-to-work</a:t>
              </a:r>
              <a:r>
                <a:rPr lang="en-GB" sz="1100" dirty="0"/>
                <a:t>/</a:t>
              </a:r>
            </a:p>
          </p:txBody>
        </p:sp>
      </p:grpSp>
      <p:grpSp>
        <p:nvGrpSpPr>
          <p:cNvPr id="20" name="Group 19">
            <a:extLst>
              <a:ext uri="{FF2B5EF4-FFF2-40B4-BE49-F238E27FC236}">
                <a16:creationId xmlns:a16="http://schemas.microsoft.com/office/drawing/2014/main" id="{898AB642-AC0A-8A08-86D1-9D53C3794EB2}"/>
              </a:ext>
            </a:extLst>
          </p:cNvPr>
          <p:cNvGrpSpPr/>
          <p:nvPr/>
        </p:nvGrpSpPr>
        <p:grpSpPr>
          <a:xfrm>
            <a:off x="6605062" y="7849084"/>
            <a:ext cx="3638344" cy="2728758"/>
            <a:chOff x="6735690" y="4138746"/>
            <a:chExt cx="3638344" cy="2728758"/>
          </a:xfrm>
        </p:grpSpPr>
        <p:pic>
          <p:nvPicPr>
            <p:cNvPr id="21" name="Picture 4">
              <a:extLst>
                <a:ext uri="{FF2B5EF4-FFF2-40B4-BE49-F238E27FC236}">
                  <a16:creationId xmlns:a16="http://schemas.microsoft.com/office/drawing/2014/main" id="{3D80B5C4-C5A2-6199-7B0C-015410E342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35690" y="4138746"/>
              <a:ext cx="3638344" cy="2728758"/>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1ED009E3-98FE-08A9-7476-EA0780936221}"/>
                </a:ext>
              </a:extLst>
            </p:cNvPr>
            <p:cNvSpPr txBox="1"/>
            <p:nvPr/>
          </p:nvSpPr>
          <p:spPr>
            <a:xfrm>
              <a:off x="6735690" y="6556228"/>
              <a:ext cx="3638344" cy="261610"/>
            </a:xfrm>
            <a:prstGeom prst="rect">
              <a:avLst/>
            </a:prstGeom>
            <a:noFill/>
          </p:spPr>
          <p:txBody>
            <a:bodyPr wrap="square">
              <a:spAutoFit/>
            </a:bodyPr>
            <a:lstStyle/>
            <a:p>
              <a:pPr algn="ctr"/>
              <a:r>
                <a:rPr lang="en-GB" sz="1100" dirty="0"/>
                <a:t>https://gdm-catalog-fmapi-prod.imgix.net</a:t>
              </a:r>
              <a:endParaRPr lang="en-GB" dirty="0"/>
            </a:p>
          </p:txBody>
        </p:sp>
      </p:grpSp>
      <p:sp>
        <p:nvSpPr>
          <p:cNvPr id="40" name="Subtitle 2">
            <a:extLst>
              <a:ext uri="{FF2B5EF4-FFF2-40B4-BE49-F238E27FC236}">
                <a16:creationId xmlns:a16="http://schemas.microsoft.com/office/drawing/2014/main" id="{FBAC3AB1-01BE-90D7-8BFF-A561ABDCB9F7}"/>
              </a:ext>
            </a:extLst>
          </p:cNvPr>
          <p:cNvSpPr txBox="1">
            <a:spLocks/>
          </p:cNvSpPr>
          <p:nvPr/>
        </p:nvSpPr>
        <p:spPr>
          <a:xfrm>
            <a:off x="1201472" y="44862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STRATEGY</a:t>
            </a:r>
          </a:p>
        </p:txBody>
      </p:sp>
      <p:sp>
        <p:nvSpPr>
          <p:cNvPr id="41" name="Oval 40">
            <a:extLst>
              <a:ext uri="{FF2B5EF4-FFF2-40B4-BE49-F238E27FC236}">
                <a16:creationId xmlns:a16="http://schemas.microsoft.com/office/drawing/2014/main" id="{37349A65-491A-0013-EAF5-CFCEAD71ED2C}"/>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2" name="Graphic 41" descr="Bar graph with upward trend with solid fill">
            <a:extLst>
              <a:ext uri="{FF2B5EF4-FFF2-40B4-BE49-F238E27FC236}">
                <a16:creationId xmlns:a16="http://schemas.microsoft.com/office/drawing/2014/main" id="{D8106491-49F0-438A-E3C0-C5AE01E2525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19301" y="275643"/>
            <a:ext cx="669600" cy="669600"/>
          </a:xfrm>
          <a:prstGeom prst="rect">
            <a:avLst/>
          </a:prstGeom>
        </p:spPr>
      </p:pic>
      <p:sp>
        <p:nvSpPr>
          <p:cNvPr id="43" name="Subtitle 2">
            <a:extLst>
              <a:ext uri="{FF2B5EF4-FFF2-40B4-BE49-F238E27FC236}">
                <a16:creationId xmlns:a16="http://schemas.microsoft.com/office/drawing/2014/main" id="{243F875C-392A-FAE8-EBE1-5437B3544518}"/>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pic>
        <p:nvPicPr>
          <p:cNvPr id="44" name="Picture 43" descr="A large pipes in a factory&#10;&#10;Description automatically generated">
            <a:extLst>
              <a:ext uri="{FF2B5EF4-FFF2-40B4-BE49-F238E27FC236}">
                <a16:creationId xmlns:a16="http://schemas.microsoft.com/office/drawing/2014/main" id="{713A24A5-02CC-94F1-41DF-ED748B2D9231}"/>
              </a:ext>
            </a:extLst>
          </p:cNvPr>
          <p:cNvPicPr>
            <a:picLocks noChangeAspect="1"/>
          </p:cNvPicPr>
          <p:nvPr/>
        </p:nvPicPr>
        <p:blipFill>
          <a:blip r:embed="rId11">
            <a:alphaModFix amt="32000"/>
            <a:extLst>
              <a:ext uri="{28A0092B-C50C-407E-A947-70E740481C1C}">
                <a14:useLocalDpi xmlns:a14="http://schemas.microsoft.com/office/drawing/2010/main" val="0"/>
              </a:ext>
            </a:extLst>
          </a:blip>
          <a:stretch>
            <a:fillRect/>
          </a:stretch>
        </p:blipFill>
        <p:spPr>
          <a:xfrm>
            <a:off x="0" y="-7025640"/>
            <a:ext cx="12260424" cy="6896489"/>
          </a:xfrm>
          <a:prstGeom prst="rect">
            <a:avLst/>
          </a:prstGeom>
        </p:spPr>
      </p:pic>
      <p:sp>
        <p:nvSpPr>
          <p:cNvPr id="49" name="AutoShape 2" descr="EnerSys Aerospace and Defense auf LinkedIn: With less than three weeks to  go, we are counting down and putting the…">
            <a:extLst>
              <a:ext uri="{FF2B5EF4-FFF2-40B4-BE49-F238E27FC236}">
                <a16:creationId xmlns:a16="http://schemas.microsoft.com/office/drawing/2014/main" id="{BB73A804-9F76-D2F9-16F2-1EA98BDA303F}"/>
              </a:ext>
            </a:extLst>
          </p:cNvPr>
          <p:cNvSpPr>
            <a:spLocks noChangeAspect="1" noChangeArrowheads="1"/>
          </p:cNvSpPr>
          <p:nvPr/>
        </p:nvSpPr>
        <p:spPr bwMode="auto">
          <a:xfrm>
            <a:off x="4818387" y="-2759385"/>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0" name="TextBox 49">
            <a:extLst>
              <a:ext uri="{FF2B5EF4-FFF2-40B4-BE49-F238E27FC236}">
                <a16:creationId xmlns:a16="http://schemas.microsoft.com/office/drawing/2014/main" id="{B0EE5F5C-C08B-0B05-D054-C63CE159B182}"/>
              </a:ext>
            </a:extLst>
          </p:cNvPr>
          <p:cNvSpPr txBox="1"/>
          <p:nvPr/>
        </p:nvSpPr>
        <p:spPr>
          <a:xfrm>
            <a:off x="612705" y="-5805620"/>
            <a:ext cx="4325420" cy="830997"/>
          </a:xfrm>
          <a:prstGeom prst="rect">
            <a:avLst/>
          </a:prstGeom>
          <a:noFill/>
          <a:effectLst/>
        </p:spPr>
        <p:txBody>
          <a:bodyPr wrap="square" rtlCol="0">
            <a:spAutoFit/>
          </a:bodyPr>
          <a:lstStyle/>
          <a:p>
            <a:r>
              <a:rPr lang="en-GB" sz="4800" b="1" dirty="0"/>
              <a:t>Welsh Water</a:t>
            </a:r>
          </a:p>
        </p:txBody>
      </p:sp>
      <p:pic>
        <p:nvPicPr>
          <p:cNvPr id="51" name="Picture 50" descr="A pair of blue drops with white text&#10;&#10;Description automatically generated">
            <a:extLst>
              <a:ext uri="{FF2B5EF4-FFF2-40B4-BE49-F238E27FC236}">
                <a16:creationId xmlns:a16="http://schemas.microsoft.com/office/drawing/2014/main" id="{9181434A-6846-3D88-79F8-7CFE1EB04D6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093652" y="-6270306"/>
            <a:ext cx="6459894" cy="1400198"/>
          </a:xfrm>
          <a:prstGeom prst="rect">
            <a:avLst/>
          </a:prstGeom>
        </p:spPr>
      </p:pic>
      <p:sp>
        <p:nvSpPr>
          <p:cNvPr id="52" name="TextBox 51">
            <a:extLst>
              <a:ext uri="{FF2B5EF4-FFF2-40B4-BE49-F238E27FC236}">
                <a16:creationId xmlns:a16="http://schemas.microsoft.com/office/drawing/2014/main" id="{92A9901C-4CD4-ADAA-EB96-9543E288734A}"/>
              </a:ext>
            </a:extLst>
          </p:cNvPr>
          <p:cNvSpPr txBox="1"/>
          <p:nvPr/>
        </p:nvSpPr>
        <p:spPr>
          <a:xfrm>
            <a:off x="388127" y="-4668099"/>
            <a:ext cx="5509999" cy="3574889"/>
          </a:xfrm>
          <a:prstGeom prst="rect">
            <a:avLst/>
          </a:prstGeom>
          <a:noFill/>
        </p:spPr>
        <p:txBody>
          <a:bodyPr wrap="square">
            <a:spAutoFit/>
          </a:bodyPr>
          <a:lstStyle/>
          <a:p>
            <a:pPr>
              <a:lnSpc>
                <a:spcPct val="107000"/>
              </a:lnSpc>
              <a:spcAft>
                <a:spcPts val="800"/>
              </a:spcAft>
            </a:pPr>
            <a:r>
              <a:rPr lang="en-GB" sz="1800" dirty="0">
                <a:effectLst/>
                <a:ea typeface="Calibri" panose="020F0502020204030204" pitchFamily="34" charset="0"/>
                <a:cs typeface="Times New Roman" panose="02020603050405020304" pitchFamily="18" charset="0"/>
              </a:rPr>
              <a:t>The values of Welsh Water are to deliver high quality, essential services which help to protect the health of our customers, colleagues, and our environment.</a:t>
            </a:r>
          </a:p>
          <a:p>
            <a:pPr fontAlgn="base"/>
            <a:r>
              <a:rPr lang="en-GB" sz="1800" dirty="0">
                <a:effectLst/>
                <a:ea typeface="Times New Roman" panose="02020603050405020304" pitchFamily="18" charset="0"/>
              </a:rPr>
              <a:t>In essence, Welsh Water is a company based on trust, openness, respect, commitment, and honesty. The creation of a digital permit to work system and one stop shop for procedures and creation of dynamic risk assessments aligns with all the core principles in ensuring safety and excellence whilst being open to new ideas.</a:t>
            </a:r>
          </a:p>
          <a:p>
            <a:pPr fontAlgn="base"/>
            <a:r>
              <a:rPr lang="en-GB" sz="1800" dirty="0">
                <a:effectLst/>
                <a:ea typeface="Times New Roman" panose="02020603050405020304" pitchFamily="18" charset="0"/>
              </a:rPr>
              <a:t> </a:t>
            </a: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3" name="TextBox 52">
            <a:extLst>
              <a:ext uri="{FF2B5EF4-FFF2-40B4-BE49-F238E27FC236}">
                <a16:creationId xmlns:a16="http://schemas.microsoft.com/office/drawing/2014/main" id="{A6D57C88-44AD-4734-4D4D-B1691AF89E79}"/>
              </a:ext>
            </a:extLst>
          </p:cNvPr>
          <p:cNvSpPr txBox="1"/>
          <p:nvPr/>
        </p:nvSpPr>
        <p:spPr>
          <a:xfrm>
            <a:off x="6031275" y="-4668099"/>
            <a:ext cx="6096000" cy="3970318"/>
          </a:xfrm>
          <a:prstGeom prst="rect">
            <a:avLst/>
          </a:prstGeom>
          <a:noFill/>
        </p:spPr>
        <p:txBody>
          <a:bodyPr wrap="square">
            <a:spAutoFit/>
          </a:bodyPr>
          <a:lstStyle/>
          <a:p>
            <a:pPr fontAlgn="base"/>
            <a:r>
              <a:rPr lang="en-GB" sz="1800" dirty="0">
                <a:effectLst/>
                <a:ea typeface="Times New Roman" panose="02020603050405020304" pitchFamily="18" charset="0"/>
              </a:rPr>
              <a:t>Currently the Health and Safety department’s procedures, guidance and communications source page contains:</a:t>
            </a:r>
          </a:p>
          <a:p>
            <a:pPr fontAlgn="base"/>
            <a:endParaRPr lang="en-GB" sz="1800" dirty="0">
              <a:effectLst/>
              <a:ea typeface="Times New Roman" panose="02020603050405020304" pitchFamily="18" charset="0"/>
            </a:endParaRPr>
          </a:p>
          <a:p>
            <a:pPr fontAlgn="base"/>
            <a:r>
              <a:rPr lang="en-GB" sz="1800" dirty="0">
                <a:effectLst/>
                <a:ea typeface="Times New Roman" panose="02020603050405020304" pitchFamily="18" charset="0"/>
              </a:rPr>
              <a:t>169 health and safety forms</a:t>
            </a:r>
          </a:p>
          <a:p>
            <a:pPr fontAlgn="base"/>
            <a:r>
              <a:rPr lang="en-GB" sz="1800" dirty="0">
                <a:effectLst/>
                <a:ea typeface="Times New Roman" panose="02020603050405020304" pitchFamily="18" charset="0"/>
              </a:rPr>
              <a:t>66 health and safety procedures</a:t>
            </a:r>
          </a:p>
          <a:p>
            <a:pPr fontAlgn="base"/>
            <a:r>
              <a:rPr lang="en-GB" sz="1800" dirty="0">
                <a:effectLst/>
                <a:ea typeface="Times New Roman" panose="02020603050405020304" pitchFamily="18" charset="0"/>
              </a:rPr>
              <a:t> </a:t>
            </a:r>
          </a:p>
          <a:p>
            <a:pPr fontAlgn="base"/>
            <a:r>
              <a:rPr lang="en-GB" sz="1800" dirty="0">
                <a:effectLst/>
                <a:ea typeface="Times New Roman" panose="02020603050405020304" pitchFamily="18" charset="0"/>
              </a:rPr>
              <a:t>Feedback from field engineers are that the permits to work current format is time consuming and entails an administrative burden to access all procedures and guidance. Due to the geographical spread of Welsh Water and access to internet, procedural f</a:t>
            </a:r>
            <a:r>
              <a:rPr lang="en-GB" dirty="0">
                <a:ea typeface="Times New Roman" panose="02020603050405020304" pitchFamily="18" charset="0"/>
              </a:rPr>
              <a:t>orms </a:t>
            </a:r>
            <a:r>
              <a:rPr lang="en-GB" sz="1800" dirty="0">
                <a:effectLst/>
                <a:ea typeface="Times New Roman" panose="02020603050405020304" pitchFamily="18" charset="0"/>
              </a:rPr>
              <a:t>require collating beforehand and transported to point of need. There is no </a:t>
            </a:r>
            <a:r>
              <a:rPr lang="en-GB" dirty="0">
                <a:ea typeface="Times New Roman" panose="02020603050405020304" pitchFamily="18" charset="0"/>
              </a:rPr>
              <a:t>method in place for management to </a:t>
            </a:r>
            <a:r>
              <a:rPr lang="en-GB" sz="1800" dirty="0">
                <a:effectLst/>
                <a:ea typeface="Times New Roman" panose="02020603050405020304" pitchFamily="18" charset="0"/>
              </a:rPr>
              <a:t>check these were complete prior to work starting or complete retrospectively.</a:t>
            </a:r>
          </a:p>
        </p:txBody>
      </p:sp>
    </p:spTree>
    <p:extLst>
      <p:ext uri="{BB962C8B-B14F-4D97-AF65-F5344CB8AC3E}">
        <p14:creationId xmlns:p14="http://schemas.microsoft.com/office/powerpoint/2010/main" val="1997707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9505"/>
            <a:ext cx="12192000" cy="6858001"/>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1472" y="44862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MARKET ANALYSIS</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pic>
        <p:nvPicPr>
          <p:cNvPr id="2" name="Picture 1" descr="A planet with bright lights&#10;&#10;Description automatically generated">
            <a:extLst>
              <a:ext uri="{FF2B5EF4-FFF2-40B4-BE49-F238E27FC236}">
                <a16:creationId xmlns:a16="http://schemas.microsoft.com/office/drawing/2014/main" id="{8E686883-9BBF-3647-48DC-794B077F261F}"/>
              </a:ext>
            </a:extLst>
          </p:cNvPr>
          <p:cNvPicPr>
            <a:picLocks noChangeAspect="1"/>
          </p:cNvPicPr>
          <p:nvPr/>
        </p:nvPicPr>
        <p:blipFill rotWithShape="1">
          <a:blip r:embed="rId6">
            <a:extLst>
              <a:ext uri="{28A0092B-C50C-407E-A947-70E740481C1C}">
                <a14:useLocalDpi xmlns:a14="http://schemas.microsoft.com/office/drawing/2010/main" val="0"/>
              </a:ext>
            </a:extLst>
          </a:blip>
          <a:srcRect l="8554" t="17943" b="9890"/>
          <a:stretch/>
        </p:blipFill>
        <p:spPr>
          <a:xfrm>
            <a:off x="-16518" y="-6908805"/>
            <a:ext cx="12192000" cy="6858000"/>
          </a:xfrm>
          <a:prstGeom prst="rect">
            <a:avLst/>
          </a:prstGeom>
        </p:spPr>
      </p:pic>
      <p:sp>
        <p:nvSpPr>
          <p:cNvPr id="3" name="Rectangle 2">
            <a:extLst>
              <a:ext uri="{FF2B5EF4-FFF2-40B4-BE49-F238E27FC236}">
                <a16:creationId xmlns:a16="http://schemas.microsoft.com/office/drawing/2014/main" id="{A062C7BE-AD46-F828-098E-5539F46CFAAA}"/>
              </a:ext>
            </a:extLst>
          </p:cNvPr>
          <p:cNvSpPr/>
          <p:nvPr/>
        </p:nvSpPr>
        <p:spPr>
          <a:xfrm>
            <a:off x="-80018" y="-6921505"/>
            <a:ext cx="12276000" cy="6912000"/>
          </a:xfrm>
          <a:prstGeom prst="rect">
            <a:avLst/>
          </a:prstGeom>
          <a:solidFill>
            <a:schemeClr val="tx2">
              <a:lumMod val="25000"/>
              <a:alpha val="4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white text on a black background&#10;&#10;Description automatically generated">
            <a:extLst>
              <a:ext uri="{FF2B5EF4-FFF2-40B4-BE49-F238E27FC236}">
                <a16:creationId xmlns:a16="http://schemas.microsoft.com/office/drawing/2014/main" id="{B477A1B1-80F3-9DD0-782A-3DEE2CEA94E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39299" y="-1370234"/>
            <a:ext cx="2437381" cy="1236897"/>
          </a:xfrm>
          <a:prstGeom prst="rect">
            <a:avLst/>
          </a:prstGeom>
        </p:spPr>
      </p:pic>
      <p:sp>
        <p:nvSpPr>
          <p:cNvPr id="5" name="Subtitle 2">
            <a:extLst>
              <a:ext uri="{FF2B5EF4-FFF2-40B4-BE49-F238E27FC236}">
                <a16:creationId xmlns:a16="http://schemas.microsoft.com/office/drawing/2014/main" id="{34C60C55-455C-845B-BA38-274F9ECA813D}"/>
              </a:ext>
            </a:extLst>
          </p:cNvPr>
          <p:cNvSpPr txBox="1">
            <a:spLocks/>
          </p:cNvSpPr>
          <p:nvPr/>
        </p:nvSpPr>
        <p:spPr>
          <a:xfrm>
            <a:off x="1201472" y="-6460185"/>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BUSINESS STRATEGY</a:t>
            </a:r>
          </a:p>
        </p:txBody>
      </p:sp>
      <p:sp>
        <p:nvSpPr>
          <p:cNvPr id="9" name="TextBox 8">
            <a:extLst>
              <a:ext uri="{FF2B5EF4-FFF2-40B4-BE49-F238E27FC236}">
                <a16:creationId xmlns:a16="http://schemas.microsoft.com/office/drawing/2014/main" id="{78CF5EAF-CB18-F005-6324-DB8AD53E10C2}"/>
              </a:ext>
            </a:extLst>
          </p:cNvPr>
          <p:cNvSpPr txBox="1"/>
          <p:nvPr/>
        </p:nvSpPr>
        <p:spPr>
          <a:xfrm>
            <a:off x="319301" y="-5377303"/>
            <a:ext cx="5582314" cy="1200329"/>
          </a:xfrm>
          <a:prstGeom prst="rect">
            <a:avLst/>
          </a:prstGeom>
          <a:noFill/>
        </p:spPr>
        <p:txBody>
          <a:bodyPr wrap="square">
            <a:spAutoFit/>
          </a:bodyPr>
          <a:lstStyle/>
          <a:p>
            <a:r>
              <a:rPr lang="en-GB" dirty="0"/>
              <a:t>EnerSys is the industrial technology leader serving the global community with mission critical stored energy solutions that meet the growing need for energy efficiency, reliability, and sustainability.</a:t>
            </a:r>
          </a:p>
        </p:txBody>
      </p:sp>
      <p:sp>
        <p:nvSpPr>
          <p:cNvPr id="11" name="TextBox 10">
            <a:extLst>
              <a:ext uri="{FF2B5EF4-FFF2-40B4-BE49-F238E27FC236}">
                <a16:creationId xmlns:a16="http://schemas.microsoft.com/office/drawing/2014/main" id="{AF9EEEEA-AD32-5EF9-4696-3FDE334104CF}"/>
              </a:ext>
            </a:extLst>
          </p:cNvPr>
          <p:cNvSpPr txBox="1"/>
          <p:nvPr/>
        </p:nvSpPr>
        <p:spPr>
          <a:xfrm>
            <a:off x="3209282" y="-542853"/>
            <a:ext cx="6134100" cy="369332"/>
          </a:xfrm>
          <a:prstGeom prst="rect">
            <a:avLst/>
          </a:prstGeom>
          <a:noFill/>
        </p:spPr>
        <p:txBody>
          <a:bodyPr wrap="square">
            <a:spAutoFit/>
          </a:bodyPr>
          <a:lstStyle/>
          <a:p>
            <a:r>
              <a:rPr lang="en-GB" b="1" dirty="0">
                <a:solidFill>
                  <a:srgbClr val="C60C30"/>
                </a:solidFill>
              </a:rPr>
              <a:t>POWERING</a:t>
            </a:r>
            <a:r>
              <a:rPr lang="en-GB" dirty="0"/>
              <a:t> THE FUTURE – EVERYWHERE </a:t>
            </a:r>
            <a:r>
              <a:rPr lang="en-GB" b="1" dirty="0">
                <a:solidFill>
                  <a:srgbClr val="C60C30"/>
                </a:solidFill>
              </a:rPr>
              <a:t>FOR EVERYONE</a:t>
            </a:r>
          </a:p>
        </p:txBody>
      </p:sp>
      <p:sp>
        <p:nvSpPr>
          <p:cNvPr id="15" name="TextBox 14">
            <a:extLst>
              <a:ext uri="{FF2B5EF4-FFF2-40B4-BE49-F238E27FC236}">
                <a16:creationId xmlns:a16="http://schemas.microsoft.com/office/drawing/2014/main" id="{104D83F9-B671-50C8-7470-99A64728F98E}"/>
              </a:ext>
            </a:extLst>
          </p:cNvPr>
          <p:cNvSpPr txBox="1"/>
          <p:nvPr/>
        </p:nvSpPr>
        <p:spPr>
          <a:xfrm>
            <a:off x="6252286" y="-5393754"/>
            <a:ext cx="5839246" cy="3754874"/>
          </a:xfrm>
          <a:prstGeom prst="rect">
            <a:avLst/>
          </a:prstGeom>
          <a:noFill/>
        </p:spPr>
        <p:txBody>
          <a:bodyPr wrap="square">
            <a:spAutoFit/>
          </a:bodyPr>
          <a:lstStyle/>
          <a:p>
            <a:r>
              <a:rPr lang="en-GB" sz="1400" dirty="0"/>
              <a:t>Safety and Environment</a:t>
            </a:r>
          </a:p>
          <a:p>
            <a:pPr marL="742950" lvl="1" indent="-285750">
              <a:buFont typeface="Arial" panose="020B0604020202020204" pitchFamily="34" charset="0"/>
              <a:buChar char="•"/>
            </a:pPr>
            <a:r>
              <a:rPr lang="en-GB" sz="1400" dirty="0"/>
              <a:t>Ensuring that both employees and suppliers are safe, monitoring the work aspects</a:t>
            </a:r>
          </a:p>
          <a:p>
            <a:r>
              <a:rPr lang="en-GB" sz="1400" dirty="0"/>
              <a:t>Engagement</a:t>
            </a:r>
          </a:p>
          <a:p>
            <a:pPr marL="742950" lvl="1" indent="-285750">
              <a:buFont typeface="Arial" panose="020B0604020202020204" pitchFamily="34" charset="0"/>
              <a:buChar char="•"/>
            </a:pPr>
            <a:r>
              <a:rPr lang="en-GB" sz="1400" dirty="0"/>
              <a:t>Engaging both the suppliers and internal employees on safe working systems</a:t>
            </a:r>
          </a:p>
          <a:p>
            <a:r>
              <a:rPr lang="en-GB" sz="1400" dirty="0"/>
              <a:t>Continuous Improvement</a:t>
            </a:r>
          </a:p>
          <a:p>
            <a:pPr marL="742950" lvl="1" indent="-285750">
              <a:buFont typeface="Arial" panose="020B0604020202020204" pitchFamily="34" charset="0"/>
              <a:buChar char="•"/>
            </a:pPr>
            <a:r>
              <a:rPr lang="en-GB" sz="1400" dirty="0">
                <a:latin typeface="Aptos (body)"/>
              </a:rPr>
              <a:t>Current process is </a:t>
            </a:r>
            <a:r>
              <a:rPr lang="en-GB" sz="1400" b="0" i="0" dirty="0">
                <a:solidFill>
                  <a:srgbClr val="FFFFFF"/>
                </a:solidFill>
                <a:effectLst/>
                <a:latin typeface="Aptos (body)"/>
              </a:rPr>
              <a:t>time consuming and prone to mistakes</a:t>
            </a:r>
            <a:endParaRPr lang="en-GB" sz="1400" dirty="0">
              <a:latin typeface="Aptos (body)"/>
            </a:endParaRPr>
          </a:p>
          <a:p>
            <a:r>
              <a:rPr lang="en-GB" sz="1400" dirty="0"/>
              <a:t>Customer Experience</a:t>
            </a:r>
          </a:p>
          <a:p>
            <a:r>
              <a:rPr lang="en-GB" sz="1400" dirty="0"/>
              <a:t>Teamwork</a:t>
            </a:r>
          </a:p>
          <a:p>
            <a:pPr marL="742950" lvl="1" indent="-285750">
              <a:buFont typeface="Arial" panose="020B0604020202020204" pitchFamily="34" charset="0"/>
              <a:buChar char="•"/>
            </a:pPr>
            <a:r>
              <a:rPr lang="en-GB" sz="1400" dirty="0"/>
              <a:t>Employees and suppliers/contractors working together</a:t>
            </a:r>
          </a:p>
          <a:p>
            <a:r>
              <a:rPr lang="en-GB" sz="1400" dirty="0"/>
              <a:t>Ethics</a:t>
            </a:r>
          </a:p>
          <a:p>
            <a:pPr marL="742950" lvl="1" indent="-285750">
              <a:buFont typeface="Arial" panose="020B0604020202020204" pitchFamily="34" charset="0"/>
              <a:buChar char="•"/>
            </a:pPr>
            <a:r>
              <a:rPr lang="en-GB" sz="1400" dirty="0"/>
              <a:t>Ensuring the supplier/contractor can raise any concerns and feel safe.</a:t>
            </a:r>
          </a:p>
          <a:p>
            <a:r>
              <a:rPr lang="en-GB" sz="1400" dirty="0"/>
              <a:t>Accountability</a:t>
            </a:r>
          </a:p>
          <a:p>
            <a:pPr marL="742950" lvl="1" indent="-285750">
              <a:buFont typeface="Arial" panose="020B0604020202020204" pitchFamily="34" charset="0"/>
              <a:buChar char="•"/>
            </a:pPr>
            <a:r>
              <a:rPr lang="en-GB" sz="1400" dirty="0"/>
              <a:t>Accountability and responsibility for the correct completion of permitted work.</a:t>
            </a:r>
          </a:p>
        </p:txBody>
      </p:sp>
      <p:sp>
        <p:nvSpPr>
          <p:cNvPr id="16" name="Subtitle 2">
            <a:extLst>
              <a:ext uri="{FF2B5EF4-FFF2-40B4-BE49-F238E27FC236}">
                <a16:creationId xmlns:a16="http://schemas.microsoft.com/office/drawing/2014/main" id="{6562E183-44F3-ED89-88EE-7DC0C8F88468}"/>
              </a:ext>
            </a:extLst>
          </p:cNvPr>
          <p:cNvSpPr txBox="1">
            <a:spLocks/>
          </p:cNvSpPr>
          <p:nvPr/>
        </p:nvSpPr>
        <p:spPr>
          <a:xfrm>
            <a:off x="308600" y="-5894663"/>
            <a:ext cx="2570428"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EnerSys</a:t>
            </a:r>
          </a:p>
        </p:txBody>
      </p:sp>
      <p:sp>
        <p:nvSpPr>
          <p:cNvPr id="17" name="Subtitle 2">
            <a:extLst>
              <a:ext uri="{FF2B5EF4-FFF2-40B4-BE49-F238E27FC236}">
                <a16:creationId xmlns:a16="http://schemas.microsoft.com/office/drawing/2014/main" id="{49A5382B-03FD-AEF3-E867-46D9C4F30CB8}"/>
              </a:ext>
            </a:extLst>
          </p:cNvPr>
          <p:cNvSpPr txBox="1">
            <a:spLocks/>
          </p:cNvSpPr>
          <p:nvPr/>
        </p:nvSpPr>
        <p:spPr>
          <a:xfrm>
            <a:off x="6252286" y="-6016545"/>
            <a:ext cx="2570428"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CORE VALUES</a:t>
            </a:r>
          </a:p>
        </p:txBody>
      </p:sp>
      <p:sp>
        <p:nvSpPr>
          <p:cNvPr id="18" name="AutoShape 2" descr="EnerSys Aerospace and Defense auf LinkedIn: With less than three weeks to  go, we are counting down and putting the…">
            <a:extLst>
              <a:ext uri="{FF2B5EF4-FFF2-40B4-BE49-F238E27FC236}">
                <a16:creationId xmlns:a16="http://schemas.microsoft.com/office/drawing/2014/main" id="{EF75FBFB-4B9A-C586-2C15-AA829EF4211F}"/>
              </a:ext>
            </a:extLst>
          </p:cNvPr>
          <p:cNvSpPr>
            <a:spLocks noChangeAspect="1" noChangeArrowheads="1"/>
          </p:cNvSpPr>
          <p:nvPr/>
        </p:nvSpPr>
        <p:spPr bwMode="auto">
          <a:xfrm>
            <a:off x="4818387" y="-2642550"/>
            <a:ext cx="254945" cy="2549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9" name="Picture 18">
            <a:extLst>
              <a:ext uri="{FF2B5EF4-FFF2-40B4-BE49-F238E27FC236}">
                <a16:creationId xmlns:a16="http://schemas.microsoft.com/office/drawing/2014/main" id="{4341EDF7-567C-392F-8E65-E20DACFBC8EA}"/>
              </a:ext>
            </a:extLst>
          </p:cNvPr>
          <p:cNvPicPr>
            <a:picLocks noChangeAspect="1"/>
          </p:cNvPicPr>
          <p:nvPr/>
        </p:nvPicPr>
        <p:blipFill>
          <a:blip r:embed="rId8"/>
          <a:stretch>
            <a:fillRect/>
          </a:stretch>
        </p:blipFill>
        <p:spPr>
          <a:xfrm>
            <a:off x="337424" y="-3974652"/>
            <a:ext cx="4228233" cy="3063831"/>
          </a:xfrm>
          <a:prstGeom prst="rect">
            <a:avLst/>
          </a:prstGeom>
          <a:effectLst>
            <a:softEdge rad="31750"/>
          </a:effectLst>
        </p:spPr>
      </p:pic>
      <p:sp>
        <p:nvSpPr>
          <p:cNvPr id="25" name="TextBox 24">
            <a:extLst>
              <a:ext uri="{FF2B5EF4-FFF2-40B4-BE49-F238E27FC236}">
                <a16:creationId xmlns:a16="http://schemas.microsoft.com/office/drawing/2014/main" id="{D55E590E-2B0E-F4B1-D0FD-EA1EEB0C506D}"/>
              </a:ext>
            </a:extLst>
          </p:cNvPr>
          <p:cNvSpPr txBox="1"/>
          <p:nvPr/>
        </p:nvSpPr>
        <p:spPr>
          <a:xfrm>
            <a:off x="654101" y="1813255"/>
            <a:ext cx="5050013" cy="1477328"/>
          </a:xfrm>
          <a:prstGeom prst="rect">
            <a:avLst/>
          </a:prstGeom>
          <a:noFill/>
        </p:spPr>
        <p:txBody>
          <a:bodyPr wrap="square">
            <a:spAutoFit/>
          </a:bodyPr>
          <a:lstStyle/>
          <a:p>
            <a:r>
              <a:rPr lang="en-GB"/>
              <a:t>The United Kingdom has a strong and diverse workforce in the construction, manufacturing, oil and gas, and healthcare sectors. Permit-to-work systems are essential in these industries to ensure work is conducted safely and effectively. </a:t>
            </a:r>
            <a:endParaRPr lang="en-GB" dirty="0"/>
          </a:p>
        </p:txBody>
      </p:sp>
      <p:sp>
        <p:nvSpPr>
          <p:cNvPr id="33" name="TextBox 32">
            <a:extLst>
              <a:ext uri="{FF2B5EF4-FFF2-40B4-BE49-F238E27FC236}">
                <a16:creationId xmlns:a16="http://schemas.microsoft.com/office/drawing/2014/main" id="{ED59155F-413E-8A41-3EC5-D5BCD33F286E}"/>
              </a:ext>
            </a:extLst>
          </p:cNvPr>
          <p:cNvSpPr txBox="1"/>
          <p:nvPr/>
        </p:nvSpPr>
        <p:spPr>
          <a:xfrm>
            <a:off x="564450" y="3602406"/>
            <a:ext cx="5337165" cy="2308324"/>
          </a:xfrm>
          <a:prstGeom prst="rect">
            <a:avLst/>
          </a:prstGeom>
          <a:noFill/>
        </p:spPr>
        <p:txBody>
          <a:bodyPr wrap="square">
            <a:spAutoFit/>
          </a:bodyPr>
          <a:lstStyle/>
          <a:p>
            <a:r>
              <a:rPr lang="en-GB" dirty="0"/>
              <a:t>ADVANTAGES: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Streamlining the permit issuance process</a:t>
            </a:r>
          </a:p>
          <a:p>
            <a:pPr marL="285750" indent="-285750">
              <a:buFont typeface="Arial" panose="020B0604020202020204" pitchFamily="34" charset="0"/>
              <a:buChar char="•"/>
            </a:pPr>
            <a:r>
              <a:rPr lang="en-GB" dirty="0"/>
              <a:t>Ensuring compliance</a:t>
            </a:r>
          </a:p>
          <a:p>
            <a:pPr marL="285750" indent="-285750">
              <a:buFont typeface="Arial" panose="020B0604020202020204" pitchFamily="34" charset="0"/>
              <a:buChar char="•"/>
            </a:pPr>
            <a:r>
              <a:rPr lang="en-GB" dirty="0"/>
              <a:t>Real-time tracking</a:t>
            </a:r>
          </a:p>
          <a:p>
            <a:pPr marL="285750" indent="-285750">
              <a:buFont typeface="Arial" panose="020B0604020202020204" pitchFamily="34" charset="0"/>
              <a:buChar char="•"/>
            </a:pPr>
            <a:r>
              <a:rPr lang="en-GB" dirty="0"/>
              <a:t>Risk management</a:t>
            </a:r>
          </a:p>
          <a:p>
            <a:pPr marL="285750" indent="-285750">
              <a:buFont typeface="Arial" panose="020B0604020202020204" pitchFamily="34" charset="0"/>
              <a:buChar char="•"/>
            </a:pPr>
            <a:r>
              <a:rPr lang="en-GB" dirty="0"/>
              <a:t>Improved communication</a:t>
            </a:r>
          </a:p>
          <a:p>
            <a:pPr marL="285750" indent="-285750">
              <a:buFont typeface="Arial" panose="020B0604020202020204" pitchFamily="34" charset="0"/>
              <a:buChar char="•"/>
            </a:pPr>
            <a:r>
              <a:rPr lang="en-GB" dirty="0"/>
              <a:t>Data analytics and reporting</a:t>
            </a:r>
          </a:p>
        </p:txBody>
      </p:sp>
      <p:sp>
        <p:nvSpPr>
          <p:cNvPr id="37" name="TextBox 36">
            <a:extLst>
              <a:ext uri="{FF2B5EF4-FFF2-40B4-BE49-F238E27FC236}">
                <a16:creationId xmlns:a16="http://schemas.microsoft.com/office/drawing/2014/main" id="{AB93EDB2-061B-B34E-2D60-099B4F06F632}"/>
              </a:ext>
            </a:extLst>
          </p:cNvPr>
          <p:cNvSpPr txBox="1"/>
          <p:nvPr/>
        </p:nvSpPr>
        <p:spPr>
          <a:xfrm>
            <a:off x="654100" y="7120267"/>
            <a:ext cx="5050013" cy="3693319"/>
          </a:xfrm>
          <a:prstGeom prst="rect">
            <a:avLst/>
          </a:prstGeom>
          <a:noFill/>
        </p:spPr>
        <p:txBody>
          <a:bodyPr wrap="square">
            <a:spAutoFit/>
          </a:bodyPr>
          <a:lstStyle/>
          <a:p>
            <a:r>
              <a:rPr lang="en-GB" dirty="0"/>
              <a:t>The electronic permit-to-work systems market in the UK is projected to experience steady growth due to the growing focus on workplace safety and compliance standards. Given the high-risk nature of the work involved, the construction industry is a key contributor to the demand for permit-to-work systems.</a:t>
            </a:r>
          </a:p>
          <a:p>
            <a:endParaRPr lang="en-GB" dirty="0"/>
          </a:p>
          <a:p>
            <a:r>
              <a:rPr lang="en-GB" dirty="0"/>
              <a:t>Key considerations for the success of a permit-to-work system in the market include user-friendliness, customisation options, integration with existing systems, and quality customer support services. </a:t>
            </a:r>
          </a:p>
        </p:txBody>
      </p:sp>
      <p:grpSp>
        <p:nvGrpSpPr>
          <p:cNvPr id="44" name="Group 43">
            <a:extLst>
              <a:ext uri="{FF2B5EF4-FFF2-40B4-BE49-F238E27FC236}">
                <a16:creationId xmlns:a16="http://schemas.microsoft.com/office/drawing/2014/main" id="{AC80C215-04B1-1AFA-52BA-389E1AAE3DA0}"/>
              </a:ext>
            </a:extLst>
          </p:cNvPr>
          <p:cNvGrpSpPr/>
          <p:nvPr/>
        </p:nvGrpSpPr>
        <p:grpSpPr>
          <a:xfrm>
            <a:off x="7571544" y="3696961"/>
            <a:ext cx="4135509" cy="2720067"/>
            <a:chOff x="6735690" y="7120267"/>
            <a:chExt cx="4135509" cy="2720067"/>
          </a:xfrm>
        </p:grpSpPr>
        <p:pic>
          <p:nvPicPr>
            <p:cNvPr id="2050" name="Picture 2">
              <a:extLst>
                <a:ext uri="{FF2B5EF4-FFF2-40B4-BE49-F238E27FC236}">
                  <a16:creationId xmlns:a16="http://schemas.microsoft.com/office/drawing/2014/main" id="{AAA962D7-6D18-A8B0-6564-2BB53769DA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35690" y="7120267"/>
              <a:ext cx="4135509" cy="2720067"/>
            </a:xfrm>
            <a:prstGeom prst="rect">
              <a:avLst/>
            </a:prstGeom>
            <a:noFill/>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3FE4DBA5-202D-6093-FAC6-005CA3E609A2}"/>
                </a:ext>
              </a:extLst>
            </p:cNvPr>
            <p:cNvSpPr txBox="1"/>
            <p:nvPr/>
          </p:nvSpPr>
          <p:spPr>
            <a:xfrm>
              <a:off x="6735691" y="9567351"/>
              <a:ext cx="4135508" cy="261610"/>
            </a:xfrm>
            <a:prstGeom prst="rect">
              <a:avLst/>
            </a:prstGeom>
            <a:noFill/>
          </p:spPr>
          <p:txBody>
            <a:bodyPr wrap="square">
              <a:spAutoFit/>
            </a:bodyPr>
            <a:lstStyle/>
            <a:p>
              <a:pPr algn="ctr"/>
              <a:r>
                <a:rPr lang="en-GB" sz="1100" dirty="0">
                  <a:solidFill>
                    <a:schemeClr val="bg1"/>
                  </a:solidFill>
                </a:rPr>
                <a:t>https://elecosoft.com/products/shiresystem/permit-to-work</a:t>
              </a:r>
              <a:r>
                <a:rPr lang="en-GB" sz="1100" dirty="0"/>
                <a:t>/</a:t>
              </a:r>
            </a:p>
          </p:txBody>
        </p:sp>
      </p:grpSp>
      <p:grpSp>
        <p:nvGrpSpPr>
          <p:cNvPr id="47" name="Group 46">
            <a:extLst>
              <a:ext uri="{FF2B5EF4-FFF2-40B4-BE49-F238E27FC236}">
                <a16:creationId xmlns:a16="http://schemas.microsoft.com/office/drawing/2014/main" id="{CC6E86BA-1877-73FD-F75B-FEBC34AC93CC}"/>
              </a:ext>
            </a:extLst>
          </p:cNvPr>
          <p:cNvGrpSpPr/>
          <p:nvPr/>
        </p:nvGrpSpPr>
        <p:grpSpPr>
          <a:xfrm>
            <a:off x="6605062" y="808204"/>
            <a:ext cx="3638344" cy="2728758"/>
            <a:chOff x="6735690" y="4138746"/>
            <a:chExt cx="3638344" cy="2728758"/>
          </a:xfrm>
        </p:grpSpPr>
        <p:pic>
          <p:nvPicPr>
            <p:cNvPr id="2052" name="Picture 4">
              <a:extLst>
                <a:ext uri="{FF2B5EF4-FFF2-40B4-BE49-F238E27FC236}">
                  <a16:creationId xmlns:a16="http://schemas.microsoft.com/office/drawing/2014/main" id="{B7DAC054-F8D3-EF31-4A3F-56CF37FEF1B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735690" y="4138746"/>
              <a:ext cx="3638344" cy="2728758"/>
            </a:xfrm>
            <a:prstGeom prst="rect">
              <a:avLst/>
            </a:prstGeom>
            <a:noFill/>
            <a:extLst>
              <a:ext uri="{909E8E84-426E-40DD-AFC4-6F175D3DCCD1}">
                <a14:hiddenFill xmlns:a14="http://schemas.microsoft.com/office/drawing/2010/main">
                  <a:solidFill>
                    <a:srgbClr val="FFFFFF"/>
                  </a:solidFill>
                </a14:hiddenFill>
              </a:ext>
            </a:extLst>
          </p:spPr>
        </p:pic>
        <p:sp>
          <p:nvSpPr>
            <p:cNvPr id="46" name="TextBox 45">
              <a:extLst>
                <a:ext uri="{FF2B5EF4-FFF2-40B4-BE49-F238E27FC236}">
                  <a16:creationId xmlns:a16="http://schemas.microsoft.com/office/drawing/2014/main" id="{4CE80E74-F171-02E2-AB1B-39232B55A46D}"/>
                </a:ext>
              </a:extLst>
            </p:cNvPr>
            <p:cNvSpPr txBox="1"/>
            <p:nvPr/>
          </p:nvSpPr>
          <p:spPr>
            <a:xfrm>
              <a:off x="6735690" y="6556228"/>
              <a:ext cx="3638344" cy="261610"/>
            </a:xfrm>
            <a:prstGeom prst="rect">
              <a:avLst/>
            </a:prstGeom>
            <a:noFill/>
          </p:spPr>
          <p:txBody>
            <a:bodyPr wrap="square">
              <a:spAutoFit/>
            </a:bodyPr>
            <a:lstStyle/>
            <a:p>
              <a:pPr algn="ctr"/>
              <a:r>
                <a:rPr lang="en-GB" sz="1100" dirty="0"/>
                <a:t>https://gdm-catalog-fmapi-prod.imgix.net</a:t>
              </a:r>
              <a:endParaRPr lang="en-GB" dirty="0"/>
            </a:p>
          </p:txBody>
        </p:sp>
      </p:grpSp>
    </p:spTree>
    <p:extLst>
      <p:ext uri="{BB962C8B-B14F-4D97-AF65-F5344CB8AC3E}">
        <p14:creationId xmlns:p14="http://schemas.microsoft.com/office/powerpoint/2010/main" val="20537008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14418"/>
            <a:ext cx="12192000" cy="6858001"/>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1472" y="448620"/>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MARKET ANALYSIS</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37" name="TextBox 36">
            <a:extLst>
              <a:ext uri="{FF2B5EF4-FFF2-40B4-BE49-F238E27FC236}">
                <a16:creationId xmlns:a16="http://schemas.microsoft.com/office/drawing/2014/main" id="{AB93EDB2-061B-B34E-2D60-099B4F06F632}"/>
              </a:ext>
            </a:extLst>
          </p:cNvPr>
          <p:cNvSpPr txBox="1"/>
          <p:nvPr/>
        </p:nvSpPr>
        <p:spPr>
          <a:xfrm>
            <a:off x="543227" y="1798741"/>
            <a:ext cx="5050013" cy="3693319"/>
          </a:xfrm>
          <a:prstGeom prst="rect">
            <a:avLst/>
          </a:prstGeom>
          <a:noFill/>
        </p:spPr>
        <p:txBody>
          <a:bodyPr wrap="square">
            <a:spAutoFit/>
          </a:bodyPr>
          <a:lstStyle/>
          <a:p>
            <a:r>
              <a:rPr lang="en-GB" dirty="0"/>
              <a:t>The electronic permit-to-work systems market in the UK is projected to experience steady growth due to the growing focus on workplace safety and compliance standards. Given the high-risk nature of the work involved, the construction industry is a key contributor to the demand for permit-to-work systems.</a:t>
            </a:r>
          </a:p>
          <a:p>
            <a:endParaRPr lang="en-GB" dirty="0"/>
          </a:p>
          <a:p>
            <a:r>
              <a:rPr lang="en-GB" dirty="0"/>
              <a:t>Key considerations for the success of a permit-to-work system in the market include user-friendliness, customisation options, integration with existing systems, and quality customer support services. </a:t>
            </a:r>
          </a:p>
        </p:txBody>
      </p:sp>
      <p:grpSp>
        <p:nvGrpSpPr>
          <p:cNvPr id="44" name="Group 43">
            <a:extLst>
              <a:ext uri="{FF2B5EF4-FFF2-40B4-BE49-F238E27FC236}">
                <a16:creationId xmlns:a16="http://schemas.microsoft.com/office/drawing/2014/main" id="{AC80C215-04B1-1AFA-52BA-389E1AAE3DA0}"/>
              </a:ext>
            </a:extLst>
          </p:cNvPr>
          <p:cNvGrpSpPr/>
          <p:nvPr/>
        </p:nvGrpSpPr>
        <p:grpSpPr>
          <a:xfrm>
            <a:off x="7222789" y="930116"/>
            <a:ext cx="3767739" cy="2449030"/>
            <a:chOff x="6735690" y="7120267"/>
            <a:chExt cx="4135509" cy="2720067"/>
          </a:xfrm>
        </p:grpSpPr>
        <p:pic>
          <p:nvPicPr>
            <p:cNvPr id="2050" name="Picture 2">
              <a:extLst>
                <a:ext uri="{FF2B5EF4-FFF2-40B4-BE49-F238E27FC236}">
                  <a16:creationId xmlns:a16="http://schemas.microsoft.com/office/drawing/2014/main" id="{AAA962D7-6D18-A8B0-6564-2BB53769DA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35690" y="7120267"/>
              <a:ext cx="4135509" cy="2720067"/>
            </a:xfrm>
            <a:prstGeom prst="rect">
              <a:avLst/>
            </a:prstGeom>
            <a:noFill/>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3FE4DBA5-202D-6093-FAC6-005CA3E609A2}"/>
                </a:ext>
              </a:extLst>
            </p:cNvPr>
            <p:cNvSpPr txBox="1"/>
            <p:nvPr/>
          </p:nvSpPr>
          <p:spPr>
            <a:xfrm>
              <a:off x="6735691" y="9567351"/>
              <a:ext cx="4135508" cy="261610"/>
            </a:xfrm>
            <a:prstGeom prst="rect">
              <a:avLst/>
            </a:prstGeom>
            <a:noFill/>
          </p:spPr>
          <p:txBody>
            <a:bodyPr wrap="square">
              <a:spAutoFit/>
            </a:bodyPr>
            <a:lstStyle/>
            <a:p>
              <a:pPr algn="ctr"/>
              <a:r>
                <a:rPr lang="en-GB" sz="1100" dirty="0">
                  <a:solidFill>
                    <a:schemeClr val="bg1"/>
                  </a:solidFill>
                </a:rPr>
                <a:t>https://elecosoft.com/products/shiresystem/permit-to-work</a:t>
              </a:r>
              <a:r>
                <a:rPr lang="en-GB" sz="1100" dirty="0"/>
                <a:t>/</a:t>
              </a:r>
            </a:p>
          </p:txBody>
        </p:sp>
      </p:grpSp>
      <p:grpSp>
        <p:nvGrpSpPr>
          <p:cNvPr id="47" name="Group 46">
            <a:extLst>
              <a:ext uri="{FF2B5EF4-FFF2-40B4-BE49-F238E27FC236}">
                <a16:creationId xmlns:a16="http://schemas.microsoft.com/office/drawing/2014/main" id="{CC6E86BA-1877-73FD-F75B-FEBC34AC93CC}"/>
              </a:ext>
            </a:extLst>
          </p:cNvPr>
          <p:cNvGrpSpPr/>
          <p:nvPr/>
        </p:nvGrpSpPr>
        <p:grpSpPr>
          <a:xfrm>
            <a:off x="6590548" y="-3178607"/>
            <a:ext cx="3638344" cy="2728758"/>
            <a:chOff x="6735690" y="4138746"/>
            <a:chExt cx="3638344" cy="2728758"/>
          </a:xfrm>
        </p:grpSpPr>
        <p:pic>
          <p:nvPicPr>
            <p:cNvPr id="2052" name="Picture 4">
              <a:extLst>
                <a:ext uri="{FF2B5EF4-FFF2-40B4-BE49-F238E27FC236}">
                  <a16:creationId xmlns:a16="http://schemas.microsoft.com/office/drawing/2014/main" id="{B7DAC054-F8D3-EF31-4A3F-56CF37FEF1B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5690" y="4138746"/>
              <a:ext cx="3638344" cy="2728758"/>
            </a:xfrm>
            <a:prstGeom prst="rect">
              <a:avLst/>
            </a:prstGeom>
            <a:noFill/>
            <a:extLst>
              <a:ext uri="{909E8E84-426E-40DD-AFC4-6F175D3DCCD1}">
                <a14:hiddenFill xmlns:a14="http://schemas.microsoft.com/office/drawing/2010/main">
                  <a:solidFill>
                    <a:srgbClr val="FFFFFF"/>
                  </a:solidFill>
                </a14:hiddenFill>
              </a:ext>
            </a:extLst>
          </p:spPr>
        </p:pic>
        <p:sp>
          <p:nvSpPr>
            <p:cNvPr id="46" name="TextBox 45">
              <a:extLst>
                <a:ext uri="{FF2B5EF4-FFF2-40B4-BE49-F238E27FC236}">
                  <a16:creationId xmlns:a16="http://schemas.microsoft.com/office/drawing/2014/main" id="{4CE80E74-F171-02E2-AB1B-39232B55A46D}"/>
                </a:ext>
              </a:extLst>
            </p:cNvPr>
            <p:cNvSpPr txBox="1"/>
            <p:nvPr/>
          </p:nvSpPr>
          <p:spPr>
            <a:xfrm>
              <a:off x="6735690" y="6556228"/>
              <a:ext cx="3638344" cy="261610"/>
            </a:xfrm>
            <a:prstGeom prst="rect">
              <a:avLst/>
            </a:prstGeom>
            <a:noFill/>
          </p:spPr>
          <p:txBody>
            <a:bodyPr wrap="square">
              <a:spAutoFit/>
            </a:bodyPr>
            <a:lstStyle/>
            <a:p>
              <a:pPr algn="ctr"/>
              <a:r>
                <a:rPr lang="en-GB" sz="1100" dirty="0"/>
                <a:t>https://gdm-catalog-fmapi-prod.imgix.net</a:t>
              </a:r>
              <a:endParaRPr lang="en-GB" dirty="0"/>
            </a:p>
          </p:txBody>
        </p:sp>
      </p:grpSp>
      <p:sp>
        <p:nvSpPr>
          <p:cNvPr id="24" name="TextBox 23">
            <a:extLst>
              <a:ext uri="{FF2B5EF4-FFF2-40B4-BE49-F238E27FC236}">
                <a16:creationId xmlns:a16="http://schemas.microsoft.com/office/drawing/2014/main" id="{371D760D-36FA-B11A-621B-067E0E54D130}"/>
              </a:ext>
            </a:extLst>
          </p:cNvPr>
          <p:cNvSpPr txBox="1"/>
          <p:nvPr/>
        </p:nvSpPr>
        <p:spPr>
          <a:xfrm>
            <a:off x="6498828" y="3878660"/>
            <a:ext cx="5215659" cy="2585323"/>
          </a:xfrm>
          <a:prstGeom prst="rect">
            <a:avLst/>
          </a:prstGeom>
          <a:noFill/>
        </p:spPr>
        <p:txBody>
          <a:bodyPr wrap="square">
            <a:spAutoFit/>
          </a:bodyPr>
          <a:lstStyle/>
          <a:p>
            <a:pPr marL="342900" indent="-342900">
              <a:buFont typeface="+mj-lt"/>
              <a:buAutoNum type="arabicPeriod"/>
            </a:pPr>
            <a:r>
              <a:rPr lang="en-GB" dirty="0"/>
              <a:t>Integrating electronic permit-to-work systems with IoT devices and wearable technology</a:t>
            </a:r>
          </a:p>
          <a:p>
            <a:pPr marL="342900" indent="-342900">
              <a:buFont typeface="+mj-lt"/>
              <a:buAutoNum type="arabicPeriod"/>
            </a:pPr>
            <a:r>
              <a:rPr lang="en-GB" dirty="0"/>
              <a:t>compatible with smartphones and tablets has increased, driven by the growing use of mobile devices in the workplace.</a:t>
            </a:r>
          </a:p>
          <a:p>
            <a:pPr marL="342900" indent="-342900">
              <a:buFont typeface="+mj-lt"/>
              <a:buAutoNum type="arabicPeriod"/>
            </a:pPr>
            <a:r>
              <a:rPr lang="en-GB" dirty="0"/>
              <a:t>Businesses are increasingly opting for cloud-based permit-to-work systems due to the scalability, security, and accessibility advantages</a:t>
            </a:r>
          </a:p>
        </p:txBody>
      </p:sp>
      <p:sp>
        <p:nvSpPr>
          <p:cNvPr id="26" name="TextBox 25">
            <a:extLst>
              <a:ext uri="{FF2B5EF4-FFF2-40B4-BE49-F238E27FC236}">
                <a16:creationId xmlns:a16="http://schemas.microsoft.com/office/drawing/2014/main" id="{EBAA02CD-86B0-68B9-E095-41B8B54D83CD}"/>
              </a:ext>
            </a:extLst>
          </p:cNvPr>
          <p:cNvSpPr txBox="1"/>
          <p:nvPr/>
        </p:nvSpPr>
        <p:spPr>
          <a:xfrm>
            <a:off x="408952" y="-4816654"/>
            <a:ext cx="5050013" cy="1477328"/>
          </a:xfrm>
          <a:prstGeom prst="rect">
            <a:avLst/>
          </a:prstGeom>
          <a:noFill/>
        </p:spPr>
        <p:txBody>
          <a:bodyPr wrap="square">
            <a:spAutoFit/>
          </a:bodyPr>
          <a:lstStyle/>
          <a:p>
            <a:r>
              <a:rPr lang="en-GB" dirty="0"/>
              <a:t>The United Kingdom has a strong and diverse workforce in the construction, manufacturing, oil and gas, and healthcare sectors. Permit-to-work systems are essential in these industries to ensure work is conducted safely and effectively. </a:t>
            </a:r>
          </a:p>
        </p:txBody>
      </p:sp>
      <p:sp>
        <p:nvSpPr>
          <p:cNvPr id="27" name="TextBox 26">
            <a:extLst>
              <a:ext uri="{FF2B5EF4-FFF2-40B4-BE49-F238E27FC236}">
                <a16:creationId xmlns:a16="http://schemas.microsoft.com/office/drawing/2014/main" id="{266FF019-D51F-6C10-D721-B5CA819F3F72}"/>
              </a:ext>
            </a:extLst>
          </p:cNvPr>
          <p:cNvSpPr txBox="1"/>
          <p:nvPr/>
        </p:nvSpPr>
        <p:spPr>
          <a:xfrm>
            <a:off x="319301" y="-3027503"/>
            <a:ext cx="5337165" cy="2308324"/>
          </a:xfrm>
          <a:prstGeom prst="rect">
            <a:avLst/>
          </a:prstGeom>
          <a:noFill/>
        </p:spPr>
        <p:txBody>
          <a:bodyPr wrap="square">
            <a:spAutoFit/>
          </a:bodyPr>
          <a:lstStyle/>
          <a:p>
            <a:r>
              <a:rPr lang="en-GB" dirty="0"/>
              <a:t>ADVANTAGES: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Streamlining the permit issuance process</a:t>
            </a:r>
          </a:p>
          <a:p>
            <a:pPr marL="285750" indent="-285750">
              <a:buFont typeface="Arial" panose="020B0604020202020204" pitchFamily="34" charset="0"/>
              <a:buChar char="•"/>
            </a:pPr>
            <a:r>
              <a:rPr lang="en-GB" dirty="0"/>
              <a:t>Ensuring compliance</a:t>
            </a:r>
          </a:p>
          <a:p>
            <a:pPr marL="285750" indent="-285750">
              <a:buFont typeface="Arial" panose="020B0604020202020204" pitchFamily="34" charset="0"/>
              <a:buChar char="•"/>
            </a:pPr>
            <a:r>
              <a:rPr lang="en-GB" dirty="0"/>
              <a:t>Real-time tracking</a:t>
            </a:r>
          </a:p>
          <a:p>
            <a:pPr marL="285750" indent="-285750">
              <a:buFont typeface="Arial" panose="020B0604020202020204" pitchFamily="34" charset="0"/>
              <a:buChar char="•"/>
            </a:pPr>
            <a:r>
              <a:rPr lang="en-GB" dirty="0"/>
              <a:t>Risk management</a:t>
            </a:r>
          </a:p>
          <a:p>
            <a:pPr marL="285750" indent="-285750">
              <a:buFont typeface="Arial" panose="020B0604020202020204" pitchFamily="34" charset="0"/>
              <a:buChar char="•"/>
            </a:pPr>
            <a:r>
              <a:rPr lang="en-GB" dirty="0"/>
              <a:t>Improved communication</a:t>
            </a:r>
          </a:p>
          <a:p>
            <a:pPr marL="285750" indent="-285750">
              <a:buFont typeface="Arial" panose="020B0604020202020204" pitchFamily="34" charset="0"/>
              <a:buChar char="•"/>
            </a:pPr>
            <a:r>
              <a:rPr lang="en-GB" dirty="0"/>
              <a:t>Data analytics and reporting</a:t>
            </a:r>
          </a:p>
        </p:txBody>
      </p:sp>
    </p:spTree>
    <p:extLst>
      <p:ext uri="{BB962C8B-B14F-4D97-AF65-F5344CB8AC3E}">
        <p14:creationId xmlns:p14="http://schemas.microsoft.com/office/powerpoint/2010/main" val="20301777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83593"/>
            <a:ext cx="12192000" cy="6858001"/>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137415" y="650422"/>
            <a:ext cx="6447103"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Stakeholder Management</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pic>
        <p:nvPicPr>
          <p:cNvPr id="3" name="Picture 2" descr="A screenshot of a computer screen&#10;&#10;Description automatically generated">
            <a:extLst>
              <a:ext uri="{FF2B5EF4-FFF2-40B4-BE49-F238E27FC236}">
                <a16:creationId xmlns:a16="http://schemas.microsoft.com/office/drawing/2014/main" id="{6A0FE6AE-CDD7-0716-7E02-CE69B1EC55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4636" y="1815021"/>
            <a:ext cx="10566164" cy="3827435"/>
          </a:xfrm>
          <a:prstGeom prst="rect">
            <a:avLst/>
          </a:prstGeom>
        </p:spPr>
      </p:pic>
      <p:sp>
        <p:nvSpPr>
          <p:cNvPr id="5" name="TextBox 4">
            <a:extLst>
              <a:ext uri="{FF2B5EF4-FFF2-40B4-BE49-F238E27FC236}">
                <a16:creationId xmlns:a16="http://schemas.microsoft.com/office/drawing/2014/main" id="{7083CAB5-7B4F-766D-4BA7-59779BB33C8A}"/>
              </a:ext>
            </a:extLst>
          </p:cNvPr>
          <p:cNvSpPr txBox="1"/>
          <p:nvPr/>
        </p:nvSpPr>
        <p:spPr>
          <a:xfrm>
            <a:off x="512747" y="-5028779"/>
            <a:ext cx="5050013" cy="3693319"/>
          </a:xfrm>
          <a:prstGeom prst="rect">
            <a:avLst/>
          </a:prstGeom>
          <a:noFill/>
        </p:spPr>
        <p:txBody>
          <a:bodyPr wrap="square">
            <a:spAutoFit/>
          </a:bodyPr>
          <a:lstStyle/>
          <a:p>
            <a:r>
              <a:rPr lang="en-GB" dirty="0"/>
              <a:t>The electronic permit-to-work systems market in the UK is projected to experience steady growth due to the growing focus on workplace safety and compliance standards. Given the high-risk nature of the work involved, the construction industry is a key contributor to the demand for permit-to-work systems.</a:t>
            </a:r>
          </a:p>
          <a:p>
            <a:endParaRPr lang="en-GB" dirty="0"/>
          </a:p>
          <a:p>
            <a:r>
              <a:rPr lang="en-GB" dirty="0"/>
              <a:t>Key considerations for the success of a permit-to-work system in the market include user-friendliness, customisation options, integration with existing systems, and quality customer support services. </a:t>
            </a:r>
          </a:p>
        </p:txBody>
      </p:sp>
      <p:grpSp>
        <p:nvGrpSpPr>
          <p:cNvPr id="6" name="Group 5">
            <a:extLst>
              <a:ext uri="{FF2B5EF4-FFF2-40B4-BE49-F238E27FC236}">
                <a16:creationId xmlns:a16="http://schemas.microsoft.com/office/drawing/2014/main" id="{6B15AF77-DF45-BA9F-ACF8-38B9002E46AF}"/>
              </a:ext>
            </a:extLst>
          </p:cNvPr>
          <p:cNvGrpSpPr/>
          <p:nvPr/>
        </p:nvGrpSpPr>
        <p:grpSpPr>
          <a:xfrm>
            <a:off x="7192309" y="-5897404"/>
            <a:ext cx="3767739" cy="2449030"/>
            <a:chOff x="6735690" y="7120267"/>
            <a:chExt cx="4135509" cy="2720067"/>
          </a:xfrm>
        </p:grpSpPr>
        <p:pic>
          <p:nvPicPr>
            <p:cNvPr id="7" name="Picture 2">
              <a:extLst>
                <a:ext uri="{FF2B5EF4-FFF2-40B4-BE49-F238E27FC236}">
                  <a16:creationId xmlns:a16="http://schemas.microsoft.com/office/drawing/2014/main" id="{9C5A2D99-B5B2-8728-BAE0-D677E76CE4E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5690" y="7120267"/>
              <a:ext cx="4135509" cy="272006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56D9375-3A76-58DB-8539-61AA013896D2}"/>
                </a:ext>
              </a:extLst>
            </p:cNvPr>
            <p:cNvSpPr txBox="1"/>
            <p:nvPr/>
          </p:nvSpPr>
          <p:spPr>
            <a:xfrm>
              <a:off x="6735691" y="9567351"/>
              <a:ext cx="4135508" cy="261610"/>
            </a:xfrm>
            <a:prstGeom prst="rect">
              <a:avLst/>
            </a:prstGeom>
            <a:noFill/>
          </p:spPr>
          <p:txBody>
            <a:bodyPr wrap="square">
              <a:spAutoFit/>
            </a:bodyPr>
            <a:lstStyle/>
            <a:p>
              <a:pPr algn="ctr"/>
              <a:r>
                <a:rPr lang="en-GB" sz="1100" dirty="0">
                  <a:solidFill>
                    <a:schemeClr val="bg1"/>
                  </a:solidFill>
                </a:rPr>
                <a:t>https://elecosoft.com/products/shiresystem/permit-to-work</a:t>
              </a:r>
              <a:r>
                <a:rPr lang="en-GB" sz="1100" dirty="0"/>
                <a:t>/</a:t>
              </a:r>
            </a:p>
          </p:txBody>
        </p:sp>
      </p:grpSp>
      <p:sp>
        <p:nvSpPr>
          <p:cNvPr id="9" name="TextBox 8">
            <a:extLst>
              <a:ext uri="{FF2B5EF4-FFF2-40B4-BE49-F238E27FC236}">
                <a16:creationId xmlns:a16="http://schemas.microsoft.com/office/drawing/2014/main" id="{17B40ADA-E3F5-DF4B-6D7F-01585F51349F}"/>
              </a:ext>
            </a:extLst>
          </p:cNvPr>
          <p:cNvSpPr txBox="1"/>
          <p:nvPr/>
        </p:nvSpPr>
        <p:spPr>
          <a:xfrm>
            <a:off x="6468348" y="-2948860"/>
            <a:ext cx="5215659" cy="2585323"/>
          </a:xfrm>
          <a:prstGeom prst="rect">
            <a:avLst/>
          </a:prstGeom>
          <a:noFill/>
        </p:spPr>
        <p:txBody>
          <a:bodyPr wrap="square">
            <a:spAutoFit/>
          </a:bodyPr>
          <a:lstStyle/>
          <a:p>
            <a:pPr marL="342900" indent="-342900">
              <a:buFont typeface="+mj-lt"/>
              <a:buAutoNum type="arabicPeriod"/>
            </a:pPr>
            <a:r>
              <a:rPr lang="en-GB" dirty="0"/>
              <a:t>Integrating electronic permit-to-work systems with IoT devices and wearable technology</a:t>
            </a:r>
          </a:p>
          <a:p>
            <a:pPr marL="342900" indent="-342900">
              <a:buFont typeface="+mj-lt"/>
              <a:buAutoNum type="arabicPeriod"/>
            </a:pPr>
            <a:r>
              <a:rPr lang="en-GB" dirty="0"/>
              <a:t>compatible with smartphones and tablets has increased, driven by the growing use of mobile devices in the workplace.</a:t>
            </a:r>
          </a:p>
          <a:p>
            <a:pPr marL="342900" indent="-342900">
              <a:buFont typeface="+mj-lt"/>
              <a:buAutoNum type="arabicPeriod"/>
            </a:pPr>
            <a:r>
              <a:rPr lang="en-GB" dirty="0"/>
              <a:t>Businesses are increasingly opting for cloud-based permit-to-work systems due to the scalability, security, and accessibility advantages</a:t>
            </a:r>
          </a:p>
        </p:txBody>
      </p:sp>
    </p:spTree>
    <p:extLst>
      <p:ext uri="{BB962C8B-B14F-4D97-AF65-F5344CB8AC3E}">
        <p14:creationId xmlns:p14="http://schemas.microsoft.com/office/powerpoint/2010/main" val="476408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arge industrial building with a light shining through&#10;&#10;Description automatically generated with medium confidence">
            <a:extLst>
              <a:ext uri="{FF2B5EF4-FFF2-40B4-BE49-F238E27FC236}">
                <a16:creationId xmlns:a16="http://schemas.microsoft.com/office/drawing/2014/main" id="{978D4E28-E86E-FA92-E874-68448BDD6F39}"/>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7039435"/>
            <a:ext cx="12192000" cy="6858001"/>
          </a:xfrm>
          <a:prstGeom prst="rect">
            <a:avLst/>
          </a:prstGeom>
        </p:spPr>
      </p:pic>
      <p:pic>
        <p:nvPicPr>
          <p:cNvPr id="3" name="Picture 2" descr="A graph on a computer screen&#10;&#10;Description automatically generated">
            <a:extLst>
              <a:ext uri="{FF2B5EF4-FFF2-40B4-BE49-F238E27FC236}">
                <a16:creationId xmlns:a16="http://schemas.microsoft.com/office/drawing/2014/main" id="{50E9CBC8-6E74-64C9-0BD9-3981B8E3A5F4}"/>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33000"/>
                    </a14:imgEffect>
                    <a14:imgEffect>
                      <a14:brightnessContrast bright="-40000" contrast="20000"/>
                    </a14:imgEffect>
                  </a14:imgLayer>
                </a14:imgProps>
              </a:ext>
              <a:ext uri="{28A0092B-C50C-407E-A947-70E740481C1C}">
                <a14:useLocalDpi xmlns:a14="http://schemas.microsoft.com/office/drawing/2010/main" val="0"/>
              </a:ext>
            </a:extLst>
          </a:blip>
          <a:srcRect t="8262" b="7363"/>
          <a:stretch/>
        </p:blipFill>
        <p:spPr>
          <a:xfrm>
            <a:off x="1" y="1"/>
            <a:ext cx="12191999" cy="6858000"/>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1472" y="-6532755"/>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MARKET ANALYSIS</a:t>
            </a:r>
          </a:p>
        </p:txBody>
      </p:sp>
      <p:sp>
        <p:nvSpPr>
          <p:cNvPr id="12" name="Oval 11">
            <a:extLst>
              <a:ext uri="{FF2B5EF4-FFF2-40B4-BE49-F238E27FC236}">
                <a16:creationId xmlns:a16="http://schemas.microsoft.com/office/drawing/2014/main" id="{B1559BF8-7E64-944B-5B80-93C8CBA35117}"/>
              </a:ext>
            </a:extLst>
          </p:cNvPr>
          <p:cNvSpPr/>
          <p:nvPr/>
        </p:nvSpPr>
        <p:spPr>
          <a:xfrm>
            <a:off x="170787" y="-6865592"/>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19301" y="-6705732"/>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6807532"/>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37" name="TextBox 36">
            <a:extLst>
              <a:ext uri="{FF2B5EF4-FFF2-40B4-BE49-F238E27FC236}">
                <a16:creationId xmlns:a16="http://schemas.microsoft.com/office/drawing/2014/main" id="{AB93EDB2-061B-B34E-2D60-099B4F06F632}"/>
              </a:ext>
            </a:extLst>
          </p:cNvPr>
          <p:cNvSpPr txBox="1"/>
          <p:nvPr/>
        </p:nvSpPr>
        <p:spPr>
          <a:xfrm>
            <a:off x="543227" y="-5182634"/>
            <a:ext cx="5050013" cy="3693319"/>
          </a:xfrm>
          <a:prstGeom prst="rect">
            <a:avLst/>
          </a:prstGeom>
          <a:noFill/>
        </p:spPr>
        <p:txBody>
          <a:bodyPr wrap="square">
            <a:spAutoFit/>
          </a:bodyPr>
          <a:lstStyle/>
          <a:p>
            <a:r>
              <a:rPr lang="en-GB" dirty="0"/>
              <a:t>The electronic permit-to-work systems market in the UK is projected to experience steady growth due to the growing focus on workplace safety and compliance standards. Given the high-risk nature of the work involved, the construction industry is a key contributor to the demand for permit-to-work systems.</a:t>
            </a:r>
          </a:p>
          <a:p>
            <a:endParaRPr lang="en-GB" dirty="0"/>
          </a:p>
          <a:p>
            <a:r>
              <a:rPr lang="en-GB" dirty="0"/>
              <a:t>Key considerations for the success of a permit-to-work system in the market include user-friendliness, customisation options, integration with existing systems, and quality customer support services. </a:t>
            </a:r>
          </a:p>
        </p:txBody>
      </p:sp>
      <p:grpSp>
        <p:nvGrpSpPr>
          <p:cNvPr id="44" name="Group 43">
            <a:extLst>
              <a:ext uri="{FF2B5EF4-FFF2-40B4-BE49-F238E27FC236}">
                <a16:creationId xmlns:a16="http://schemas.microsoft.com/office/drawing/2014/main" id="{AC80C215-04B1-1AFA-52BA-389E1AAE3DA0}"/>
              </a:ext>
            </a:extLst>
          </p:cNvPr>
          <p:cNvGrpSpPr/>
          <p:nvPr/>
        </p:nvGrpSpPr>
        <p:grpSpPr>
          <a:xfrm>
            <a:off x="7222789" y="-6051259"/>
            <a:ext cx="3767739" cy="2449030"/>
            <a:chOff x="6735690" y="7120267"/>
            <a:chExt cx="4135509" cy="2720067"/>
          </a:xfrm>
        </p:grpSpPr>
        <p:pic>
          <p:nvPicPr>
            <p:cNvPr id="2050" name="Picture 2">
              <a:extLst>
                <a:ext uri="{FF2B5EF4-FFF2-40B4-BE49-F238E27FC236}">
                  <a16:creationId xmlns:a16="http://schemas.microsoft.com/office/drawing/2014/main" id="{AAA962D7-6D18-A8B0-6564-2BB53769DA7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35690" y="7120267"/>
              <a:ext cx="4135509" cy="2720067"/>
            </a:xfrm>
            <a:prstGeom prst="rect">
              <a:avLst/>
            </a:prstGeom>
            <a:noFill/>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3FE4DBA5-202D-6093-FAC6-005CA3E609A2}"/>
                </a:ext>
              </a:extLst>
            </p:cNvPr>
            <p:cNvSpPr txBox="1"/>
            <p:nvPr/>
          </p:nvSpPr>
          <p:spPr>
            <a:xfrm>
              <a:off x="6735691" y="9567351"/>
              <a:ext cx="4135508" cy="261610"/>
            </a:xfrm>
            <a:prstGeom prst="rect">
              <a:avLst/>
            </a:prstGeom>
            <a:noFill/>
          </p:spPr>
          <p:txBody>
            <a:bodyPr wrap="square">
              <a:spAutoFit/>
            </a:bodyPr>
            <a:lstStyle/>
            <a:p>
              <a:pPr algn="ctr"/>
              <a:r>
                <a:rPr lang="en-GB" sz="1100" dirty="0">
                  <a:solidFill>
                    <a:schemeClr val="bg1"/>
                  </a:solidFill>
                </a:rPr>
                <a:t>https://elecosoft.com/products/shiresystem/permit-to-work</a:t>
              </a:r>
              <a:r>
                <a:rPr lang="en-GB" sz="1100" dirty="0"/>
                <a:t>/</a:t>
              </a:r>
            </a:p>
          </p:txBody>
        </p:sp>
      </p:grpSp>
      <p:sp>
        <p:nvSpPr>
          <p:cNvPr id="24" name="TextBox 23">
            <a:extLst>
              <a:ext uri="{FF2B5EF4-FFF2-40B4-BE49-F238E27FC236}">
                <a16:creationId xmlns:a16="http://schemas.microsoft.com/office/drawing/2014/main" id="{371D760D-36FA-B11A-621B-067E0E54D130}"/>
              </a:ext>
            </a:extLst>
          </p:cNvPr>
          <p:cNvSpPr txBox="1"/>
          <p:nvPr/>
        </p:nvSpPr>
        <p:spPr>
          <a:xfrm>
            <a:off x="6498828" y="-3102715"/>
            <a:ext cx="5215659" cy="2585323"/>
          </a:xfrm>
          <a:prstGeom prst="rect">
            <a:avLst/>
          </a:prstGeom>
          <a:noFill/>
        </p:spPr>
        <p:txBody>
          <a:bodyPr wrap="square">
            <a:spAutoFit/>
          </a:bodyPr>
          <a:lstStyle/>
          <a:p>
            <a:pPr marL="342900" indent="-342900">
              <a:buFont typeface="+mj-lt"/>
              <a:buAutoNum type="arabicPeriod"/>
            </a:pPr>
            <a:r>
              <a:rPr lang="en-GB" dirty="0"/>
              <a:t>Integrating electronic permit-to-work systems with IoT devices and wearable technology</a:t>
            </a:r>
          </a:p>
          <a:p>
            <a:pPr marL="342900" indent="-342900">
              <a:buFont typeface="+mj-lt"/>
              <a:buAutoNum type="arabicPeriod"/>
            </a:pPr>
            <a:r>
              <a:rPr lang="en-GB" dirty="0"/>
              <a:t>compatible with smartphones and tablets has increased, driven by the growing use of mobile devices in the workplace.</a:t>
            </a:r>
          </a:p>
          <a:p>
            <a:pPr marL="342900" indent="-342900">
              <a:buFont typeface="+mj-lt"/>
              <a:buAutoNum type="arabicPeriod"/>
            </a:pPr>
            <a:r>
              <a:rPr lang="en-GB" dirty="0"/>
              <a:t>Businesses are increasingly opting for cloud-based permit-to-work systems due to the scalability, security, and accessibility advantages</a:t>
            </a:r>
          </a:p>
        </p:txBody>
      </p:sp>
      <p:sp>
        <p:nvSpPr>
          <p:cNvPr id="5" name="Subtitle 2">
            <a:extLst>
              <a:ext uri="{FF2B5EF4-FFF2-40B4-BE49-F238E27FC236}">
                <a16:creationId xmlns:a16="http://schemas.microsoft.com/office/drawing/2014/main" id="{38D39026-2A14-A93C-FE1B-00FA2A4D20DB}"/>
              </a:ext>
            </a:extLst>
          </p:cNvPr>
          <p:cNvSpPr txBox="1">
            <a:spLocks/>
          </p:cNvSpPr>
          <p:nvPr/>
        </p:nvSpPr>
        <p:spPr>
          <a:xfrm>
            <a:off x="1252274" y="441364"/>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FINANCIAL ANALYSIS</a:t>
            </a:r>
          </a:p>
        </p:txBody>
      </p:sp>
      <p:sp>
        <p:nvSpPr>
          <p:cNvPr id="6" name="Oval 5">
            <a:extLst>
              <a:ext uri="{FF2B5EF4-FFF2-40B4-BE49-F238E27FC236}">
                <a16:creationId xmlns:a16="http://schemas.microsoft.com/office/drawing/2014/main" id="{3AD8E064-EAFC-06E1-2D38-EF4C15858060}"/>
              </a:ext>
            </a:extLst>
          </p:cNvPr>
          <p:cNvSpPr/>
          <p:nvPr/>
        </p:nvSpPr>
        <p:spPr>
          <a:xfrm>
            <a:off x="221589" y="108527"/>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r graph with upward trend with solid fill">
            <a:extLst>
              <a:ext uri="{FF2B5EF4-FFF2-40B4-BE49-F238E27FC236}">
                <a16:creationId xmlns:a16="http://schemas.microsoft.com/office/drawing/2014/main" id="{508A7578-E09A-0A74-3749-0A9C103359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70103" y="268387"/>
            <a:ext cx="669600" cy="669600"/>
          </a:xfrm>
          <a:prstGeom prst="rect">
            <a:avLst/>
          </a:prstGeom>
        </p:spPr>
      </p:pic>
      <p:sp>
        <p:nvSpPr>
          <p:cNvPr id="8" name="Subtitle 2">
            <a:extLst>
              <a:ext uri="{FF2B5EF4-FFF2-40B4-BE49-F238E27FC236}">
                <a16:creationId xmlns:a16="http://schemas.microsoft.com/office/drawing/2014/main" id="{E763ACB5-A9CF-20EB-3047-007787045473}"/>
              </a:ext>
            </a:extLst>
          </p:cNvPr>
          <p:cNvSpPr txBox="1">
            <a:spLocks/>
          </p:cNvSpPr>
          <p:nvPr/>
        </p:nvSpPr>
        <p:spPr>
          <a:xfrm>
            <a:off x="1251135" y="166587"/>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15" name="Rectangle 14">
            <a:extLst>
              <a:ext uri="{FF2B5EF4-FFF2-40B4-BE49-F238E27FC236}">
                <a16:creationId xmlns:a16="http://schemas.microsoft.com/office/drawing/2014/main" id="{7546EBEA-0B81-7079-5126-F84E2741C5D8}"/>
              </a:ext>
            </a:extLst>
          </p:cNvPr>
          <p:cNvSpPr/>
          <p:nvPr/>
        </p:nvSpPr>
        <p:spPr>
          <a:xfrm>
            <a:off x="370103" y="1825627"/>
            <a:ext cx="11473553" cy="4717378"/>
          </a:xfrm>
          <a:prstGeom prst="rect">
            <a:avLst/>
          </a:prstGeom>
          <a:solidFill>
            <a:schemeClr val="tx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Table 8">
            <a:extLst>
              <a:ext uri="{FF2B5EF4-FFF2-40B4-BE49-F238E27FC236}">
                <a16:creationId xmlns:a16="http://schemas.microsoft.com/office/drawing/2014/main" id="{A265BAD2-F521-FCD9-6D66-08D15C897E5A}"/>
              </a:ext>
            </a:extLst>
          </p:cNvPr>
          <p:cNvGraphicFramePr>
            <a:graphicFrameLocks noGrp="1"/>
          </p:cNvGraphicFramePr>
          <p:nvPr>
            <p:extLst>
              <p:ext uri="{D42A27DB-BD31-4B8C-83A1-F6EECF244321}">
                <p14:modId xmlns:p14="http://schemas.microsoft.com/office/powerpoint/2010/main" val="2035096941"/>
              </p:ext>
            </p:extLst>
          </p:nvPr>
        </p:nvGraphicFramePr>
        <p:xfrm>
          <a:off x="370103" y="1825627"/>
          <a:ext cx="11473553" cy="4717378"/>
        </p:xfrm>
        <a:graphic>
          <a:graphicData uri="http://schemas.openxmlformats.org/drawingml/2006/table">
            <a:tbl>
              <a:tblPr/>
              <a:tblGrid>
                <a:gridCol w="1628888">
                  <a:extLst>
                    <a:ext uri="{9D8B030D-6E8A-4147-A177-3AD203B41FA5}">
                      <a16:colId xmlns:a16="http://schemas.microsoft.com/office/drawing/2014/main" val="884183341"/>
                    </a:ext>
                  </a:extLst>
                </a:gridCol>
                <a:gridCol w="1804855">
                  <a:extLst>
                    <a:ext uri="{9D8B030D-6E8A-4147-A177-3AD203B41FA5}">
                      <a16:colId xmlns:a16="http://schemas.microsoft.com/office/drawing/2014/main" val="2460577733"/>
                    </a:ext>
                  </a:extLst>
                </a:gridCol>
                <a:gridCol w="3971158">
                  <a:extLst>
                    <a:ext uri="{9D8B030D-6E8A-4147-A177-3AD203B41FA5}">
                      <a16:colId xmlns:a16="http://schemas.microsoft.com/office/drawing/2014/main" val="700602951"/>
                    </a:ext>
                  </a:extLst>
                </a:gridCol>
                <a:gridCol w="863192">
                  <a:extLst>
                    <a:ext uri="{9D8B030D-6E8A-4147-A177-3AD203B41FA5}">
                      <a16:colId xmlns:a16="http://schemas.microsoft.com/office/drawing/2014/main" val="4241495158"/>
                    </a:ext>
                  </a:extLst>
                </a:gridCol>
                <a:gridCol w="863192">
                  <a:extLst>
                    <a:ext uri="{9D8B030D-6E8A-4147-A177-3AD203B41FA5}">
                      <a16:colId xmlns:a16="http://schemas.microsoft.com/office/drawing/2014/main" val="3578257161"/>
                    </a:ext>
                  </a:extLst>
                </a:gridCol>
                <a:gridCol w="998734">
                  <a:extLst>
                    <a:ext uri="{9D8B030D-6E8A-4147-A177-3AD203B41FA5}">
                      <a16:colId xmlns:a16="http://schemas.microsoft.com/office/drawing/2014/main" val="1019579499"/>
                    </a:ext>
                  </a:extLst>
                </a:gridCol>
                <a:gridCol w="1343534">
                  <a:extLst>
                    <a:ext uri="{9D8B030D-6E8A-4147-A177-3AD203B41FA5}">
                      <a16:colId xmlns:a16="http://schemas.microsoft.com/office/drawing/2014/main" val="2792550178"/>
                    </a:ext>
                  </a:extLst>
                </a:gridCol>
              </a:tblGrid>
              <a:tr h="220209">
                <a:tc gridSpan="7">
                  <a:txBody>
                    <a:bodyPr/>
                    <a:lstStyle/>
                    <a:p>
                      <a:pPr algn="l" fontAlgn="b"/>
                      <a:r>
                        <a:rPr lang="en-GB" sz="1800" b="0" i="0" u="none" strike="noStrike">
                          <a:solidFill>
                            <a:schemeClr val="bg1"/>
                          </a:solidFill>
                          <a:effectLst/>
                          <a:latin typeface="Aptos Narrow" panose="020B0004020202020204" pitchFamily="34" charset="0"/>
                        </a:rPr>
                        <a:t>Financial Analysis - Expected Costs</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82849222"/>
                  </a:ext>
                </a:extLst>
              </a:tr>
              <a:tr h="145967">
                <a:tc>
                  <a:txBody>
                    <a:bodyPr/>
                    <a:lstStyle/>
                    <a:p>
                      <a:pPr algn="l" fontAlgn="b"/>
                      <a:endParaRPr lang="en-GB" sz="1000" b="0" i="0" u="none" strike="noStrike" dirty="0">
                        <a:solidFill>
                          <a:schemeClr val="bg1"/>
                        </a:solidFill>
                        <a:effectLst/>
                        <a:latin typeface="Aptos Narrow" panose="020B0004020202020204" pitchFamily="34" charset="0"/>
                      </a:endParaRPr>
                    </a:p>
                  </a:txBody>
                  <a:tcPr marL="5033" marR="5033" marT="5033" marB="3020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chemeClr val="bg1"/>
                        </a:solidFill>
                        <a:effectLst/>
                        <a:latin typeface="Aptos Narrow" panose="020B0004020202020204" pitchFamily="34" charset="0"/>
                      </a:endParaRPr>
                    </a:p>
                  </a:txBody>
                  <a:tcPr marL="5033" marR="5033" marT="5033" marB="3020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chemeClr val="bg1"/>
                        </a:solidFill>
                        <a:effectLst/>
                        <a:latin typeface="Aptos Narrow" panose="020B0004020202020204" pitchFamily="34" charset="0"/>
                      </a:endParaRPr>
                    </a:p>
                  </a:txBody>
                  <a:tcPr marL="5033" marR="5033" marT="5033" marB="3020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dirty="0">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68829988"/>
                  </a:ext>
                </a:extLst>
              </a:tr>
              <a:tr h="145967">
                <a:tc gridSpan="3">
                  <a:txBody>
                    <a:bodyPr/>
                    <a:lstStyle/>
                    <a:p>
                      <a:pPr algn="ctr" fontAlgn="b"/>
                      <a:r>
                        <a:rPr lang="en-GB" sz="1000" b="0" i="0" u="none" strike="noStrike" dirty="0">
                          <a:solidFill>
                            <a:schemeClr val="bg1"/>
                          </a:solidFill>
                          <a:effectLst/>
                          <a:latin typeface="Aptos Narrow" panose="020B0004020202020204" pitchFamily="34" charset="0"/>
                        </a:rPr>
                        <a:t>Required costs</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3">
                  <a:txBody>
                    <a:bodyPr/>
                    <a:lstStyle/>
                    <a:p>
                      <a:pPr algn="ctr" fontAlgn="ctr"/>
                      <a:r>
                        <a:rPr lang="en-GB" sz="1000" b="0" i="0" u="none" strike="noStrike" dirty="0">
                          <a:solidFill>
                            <a:schemeClr val="bg1"/>
                          </a:solidFill>
                          <a:effectLst/>
                          <a:latin typeface="Aptos Narrow" panose="020B0004020202020204" pitchFamily="34" charset="0"/>
                        </a:rPr>
                        <a:t>Cost</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rowSpan="2">
                  <a:txBody>
                    <a:bodyPr/>
                    <a:lstStyle/>
                    <a:p>
                      <a:pPr algn="ctr" fontAlgn="ctr"/>
                      <a:r>
                        <a:rPr lang="en-GB" sz="1000" b="0" i="0" u="none" strike="noStrike">
                          <a:solidFill>
                            <a:schemeClr val="bg1"/>
                          </a:solidFill>
                          <a:effectLst/>
                          <a:latin typeface="Aptos Narrow" panose="020B0004020202020204" pitchFamily="34" charset="0"/>
                        </a:rPr>
                        <a:t>Normally Available</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21470196"/>
                  </a:ext>
                </a:extLst>
              </a:tr>
              <a:tr h="145967">
                <a:tc>
                  <a:txBody>
                    <a:bodyPr/>
                    <a:lstStyle/>
                    <a:p>
                      <a:pPr algn="l" fontAlgn="b"/>
                      <a:r>
                        <a:rPr lang="en-GB" sz="1000" b="0" i="0" u="none" strike="noStrike" dirty="0">
                          <a:solidFill>
                            <a:schemeClr val="bg1"/>
                          </a:solidFill>
                          <a:effectLst/>
                          <a:latin typeface="Aptos Narrow" panose="020B0004020202020204" pitchFamily="34" charset="0"/>
                        </a:rPr>
                        <a:t>Section</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chemeClr val="bg1"/>
                          </a:solidFill>
                          <a:effectLst/>
                          <a:latin typeface="Aptos Narrow" panose="020B0004020202020204" pitchFamily="34" charset="0"/>
                        </a:rPr>
                        <a:t>Item</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chemeClr val="bg1"/>
                          </a:solidFill>
                          <a:effectLst/>
                          <a:latin typeface="Aptos Narrow" panose="020B0004020202020204" pitchFamily="34" charset="0"/>
                        </a:rPr>
                        <a:t>Description</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Cost (£)</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Quantity</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Total Cost</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868657441"/>
                  </a:ext>
                </a:extLst>
              </a:tr>
              <a:tr h="346043">
                <a:tc rowSpan="3">
                  <a:txBody>
                    <a:bodyPr/>
                    <a:lstStyle/>
                    <a:p>
                      <a:pPr algn="l" fontAlgn="ctr"/>
                      <a:r>
                        <a:rPr lang="en-GB" sz="1000" b="0" i="0" u="none" strike="noStrike">
                          <a:solidFill>
                            <a:schemeClr val="bg1"/>
                          </a:solidFill>
                          <a:effectLst/>
                          <a:latin typeface="Aptos Narrow" panose="020B0004020202020204" pitchFamily="34" charset="0"/>
                        </a:rPr>
                        <a:t>Hardware</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Mobile/Tablet</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For contractor or employee use, based in specific areas or provided for tasks.</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£250.00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dirty="0">
                          <a:solidFill>
                            <a:schemeClr val="bg1"/>
                          </a:solidFill>
                          <a:effectLst/>
                          <a:latin typeface="Aptos Narrow" panose="020B0004020202020204" pitchFamily="34" charset="0"/>
                        </a:rPr>
                        <a:t>£2,500.00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Yes</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01949445"/>
                  </a:ext>
                </a:extLst>
              </a:tr>
              <a:tr h="346043">
                <a:tc vMerge="1">
                  <a:txBody>
                    <a:bodyPr/>
                    <a:lstStyle/>
                    <a:p>
                      <a:endParaRPr lang="en-GB"/>
                    </a:p>
                  </a:txBody>
                  <a:tcPr/>
                </a:tc>
                <a:tc>
                  <a:txBody>
                    <a:bodyPr/>
                    <a:lstStyle/>
                    <a:p>
                      <a:pPr algn="l" fontAlgn="ctr"/>
                      <a:r>
                        <a:rPr lang="en-GB" sz="1000" b="0" i="0" u="none" strike="noStrike">
                          <a:solidFill>
                            <a:schemeClr val="bg1"/>
                          </a:solidFill>
                          <a:effectLst/>
                          <a:latin typeface="Aptos Narrow" panose="020B0004020202020204" pitchFamily="34" charset="0"/>
                        </a:rPr>
                        <a:t>Monitors</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chemeClr val="bg1"/>
                          </a:solidFill>
                          <a:effectLst/>
                          <a:latin typeface="Aptos Narrow" panose="020B0004020202020204" pitchFamily="34" charset="0"/>
                        </a:rPr>
                        <a:t>Use with Desktop/Laptop</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£100.00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£1,000.00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Yes</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85945237"/>
                  </a:ext>
                </a:extLst>
              </a:tr>
              <a:tr h="346043">
                <a:tc vMerge="1">
                  <a:txBody>
                    <a:bodyPr/>
                    <a:lstStyle/>
                    <a:p>
                      <a:endParaRPr lang="en-GB"/>
                    </a:p>
                  </a:txBody>
                  <a:tcPr/>
                </a:tc>
                <a:tc>
                  <a:txBody>
                    <a:bodyPr/>
                    <a:lstStyle/>
                    <a:p>
                      <a:pPr algn="l" fontAlgn="ctr"/>
                      <a:r>
                        <a:rPr lang="en-GB" sz="1000" b="0" i="0" u="none" strike="noStrike" dirty="0">
                          <a:solidFill>
                            <a:schemeClr val="bg1"/>
                          </a:solidFill>
                          <a:effectLst/>
                          <a:latin typeface="Aptos Narrow" panose="020B0004020202020204" pitchFamily="34" charset="0"/>
                        </a:rPr>
                        <a:t>Desktop/Laptop</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dirty="0">
                          <a:solidFill>
                            <a:schemeClr val="bg1"/>
                          </a:solidFill>
                          <a:effectLst/>
                          <a:latin typeface="Aptos Narrow" panose="020B0004020202020204" pitchFamily="34" charset="0"/>
                        </a:rPr>
                        <a:t>Complete and Monitor the process and provide further information.</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£500.00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5</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£2,500.00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Yes</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9882459"/>
                  </a:ext>
                </a:extLst>
              </a:tr>
              <a:tr h="346043">
                <a:tc rowSpan="3">
                  <a:txBody>
                    <a:bodyPr/>
                    <a:lstStyle/>
                    <a:p>
                      <a:pPr algn="l" fontAlgn="ctr"/>
                      <a:r>
                        <a:rPr lang="en-GB" sz="1000" b="0" i="0" u="none" strike="noStrike" dirty="0">
                          <a:solidFill>
                            <a:schemeClr val="bg1"/>
                          </a:solidFill>
                          <a:effectLst/>
                          <a:latin typeface="Aptos Narrow" panose="020B0004020202020204" pitchFamily="34" charset="0"/>
                        </a:rPr>
                        <a:t>Software</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Microsoft Basic Office</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3">
                  <a:txBody>
                    <a:bodyPr/>
                    <a:lstStyle/>
                    <a:p>
                      <a:pPr algn="l" fontAlgn="ctr"/>
                      <a:r>
                        <a:rPr lang="en-GB" sz="1000" b="0" i="0" u="none" strike="noStrike" dirty="0">
                          <a:solidFill>
                            <a:schemeClr val="bg1"/>
                          </a:solidFill>
                          <a:effectLst/>
                          <a:latin typeface="Aptos Narrow" panose="020B0004020202020204" pitchFamily="34" charset="0"/>
                        </a:rPr>
                        <a:t>All used for the processes required. Cost is a yearly subscription per user.</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£76.80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£768.00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Yes</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6386778"/>
                  </a:ext>
                </a:extLst>
              </a:tr>
              <a:tr h="346043">
                <a:tc vMerge="1">
                  <a:txBody>
                    <a:bodyPr/>
                    <a:lstStyle/>
                    <a:p>
                      <a:endParaRPr lang="en-GB"/>
                    </a:p>
                  </a:txBody>
                  <a:tcPr/>
                </a:tc>
                <a:tc>
                  <a:txBody>
                    <a:bodyPr/>
                    <a:lstStyle/>
                    <a:p>
                      <a:pPr algn="l" fontAlgn="ctr"/>
                      <a:r>
                        <a:rPr lang="en-GB" sz="1000" b="0" i="0" u="none" strike="noStrike">
                          <a:solidFill>
                            <a:schemeClr val="bg1"/>
                          </a:solidFill>
                          <a:effectLst/>
                          <a:latin typeface="Aptos Narrow" panose="020B0004020202020204" pitchFamily="34" charset="0"/>
                        </a:rPr>
                        <a:t>Microsoft Extended Office</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lang="en-GB"/>
                    </a:p>
                  </a:txBody>
                  <a:tcPr/>
                </a:tc>
                <a:tc>
                  <a:txBody>
                    <a:bodyPr/>
                    <a:lstStyle/>
                    <a:p>
                      <a:pPr algn="l" fontAlgn="ctr"/>
                      <a:r>
                        <a:rPr lang="en-GB" sz="1000" b="0" i="0" u="none" strike="noStrike">
                          <a:solidFill>
                            <a:schemeClr val="bg1"/>
                          </a:solidFill>
                          <a:effectLst/>
                          <a:latin typeface="Aptos Narrow" panose="020B0004020202020204" pitchFamily="34" charset="0"/>
                        </a:rPr>
                        <a:t>£199.00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£1,990.00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No</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5526290"/>
                  </a:ext>
                </a:extLst>
              </a:tr>
              <a:tr h="346043">
                <a:tc vMerge="1">
                  <a:txBody>
                    <a:bodyPr/>
                    <a:lstStyle/>
                    <a:p>
                      <a:endParaRPr lang="en-GB"/>
                    </a:p>
                  </a:txBody>
                  <a:tcPr/>
                </a:tc>
                <a:tc>
                  <a:txBody>
                    <a:bodyPr/>
                    <a:lstStyle/>
                    <a:p>
                      <a:pPr algn="l" fontAlgn="ctr"/>
                      <a:r>
                        <a:rPr lang="en-GB" sz="1000" b="0" i="0" u="none" strike="noStrike">
                          <a:solidFill>
                            <a:schemeClr val="bg1"/>
                          </a:solidFill>
                          <a:effectLst/>
                          <a:latin typeface="Aptos Narrow" panose="020B0004020202020204" pitchFamily="34" charset="0"/>
                        </a:rPr>
                        <a:t>Microsoft Security Services</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vMerge="1">
                  <a:txBody>
                    <a:bodyPr/>
                    <a:lstStyle/>
                    <a:p>
                      <a:endParaRPr lang="en-GB"/>
                    </a:p>
                  </a:txBody>
                  <a:tcPr/>
                </a:tc>
                <a:tc>
                  <a:txBody>
                    <a:bodyPr/>
                    <a:lstStyle/>
                    <a:p>
                      <a:pPr algn="l" fontAlgn="ctr"/>
                      <a:r>
                        <a:rPr lang="en-GB" sz="1000" b="0" i="0" u="none" strike="noStrike">
                          <a:solidFill>
                            <a:schemeClr val="bg1"/>
                          </a:solidFill>
                          <a:effectLst/>
                          <a:latin typeface="Aptos Narrow" panose="020B0004020202020204" pitchFamily="34" charset="0"/>
                        </a:rPr>
                        <a:t>£122.20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£1,222.00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No</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1778890"/>
                  </a:ext>
                </a:extLst>
              </a:tr>
              <a:tr h="346043">
                <a:tc rowSpan="3">
                  <a:txBody>
                    <a:bodyPr/>
                    <a:lstStyle/>
                    <a:p>
                      <a:pPr algn="l" fontAlgn="ctr"/>
                      <a:r>
                        <a:rPr lang="en-GB" sz="1000" b="0" i="0" u="none" strike="noStrike" dirty="0">
                          <a:solidFill>
                            <a:schemeClr val="bg1"/>
                          </a:solidFill>
                          <a:effectLst/>
                          <a:latin typeface="Aptos Narrow" panose="020B0004020202020204" pitchFamily="34" charset="0"/>
                        </a:rPr>
                        <a:t>Labour</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l" fontAlgn="ctr"/>
                      <a:r>
                        <a:rPr lang="en-GB" sz="1000" b="0" i="0" u="none" strike="noStrike">
                          <a:solidFill>
                            <a:schemeClr val="bg1"/>
                          </a:solidFill>
                          <a:effectLst/>
                          <a:latin typeface="Aptos Narrow" panose="020B0004020202020204" pitchFamily="34" charset="0"/>
                        </a:rPr>
                        <a:t>Design</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chemeClr val="bg1"/>
                          </a:solidFill>
                          <a:effectLst/>
                          <a:latin typeface="Aptos Narrow" panose="020B0004020202020204" pitchFamily="34" charset="0"/>
                        </a:rPr>
                        <a:t>Design of the application and system</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£17.00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16</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£272.00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No</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4803501"/>
                  </a:ext>
                </a:extLst>
              </a:tr>
              <a:tr h="346043">
                <a:tc vMerge="1">
                  <a:txBody>
                    <a:bodyPr/>
                    <a:lstStyle/>
                    <a:p>
                      <a:endParaRPr lang="en-GB"/>
                    </a:p>
                  </a:txBody>
                  <a:tcPr/>
                </a:tc>
                <a:tc>
                  <a:txBody>
                    <a:bodyPr/>
                    <a:lstStyle/>
                    <a:p>
                      <a:pPr algn="l" fontAlgn="ctr"/>
                      <a:r>
                        <a:rPr lang="en-GB" sz="1000" b="0" i="0" u="none" strike="noStrike" dirty="0">
                          <a:solidFill>
                            <a:schemeClr val="bg1"/>
                          </a:solidFill>
                          <a:effectLst/>
                          <a:latin typeface="Aptos Narrow" panose="020B0004020202020204" pitchFamily="34" charset="0"/>
                        </a:rPr>
                        <a:t>Customisation</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chemeClr val="bg1"/>
                          </a:solidFill>
                          <a:effectLst/>
                          <a:latin typeface="Aptos Narrow" panose="020B0004020202020204" pitchFamily="34" charset="0"/>
                        </a:rPr>
                        <a:t>Customisation based on buisness use case</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£17.00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8</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£136.00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No</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06172028"/>
                  </a:ext>
                </a:extLst>
              </a:tr>
              <a:tr h="346043">
                <a:tc vMerge="1">
                  <a:txBody>
                    <a:bodyPr/>
                    <a:lstStyle/>
                    <a:p>
                      <a:endParaRPr lang="en-GB"/>
                    </a:p>
                  </a:txBody>
                  <a:tcPr/>
                </a:tc>
                <a:tc>
                  <a:txBody>
                    <a:bodyPr/>
                    <a:lstStyle/>
                    <a:p>
                      <a:pPr algn="l" fontAlgn="ctr"/>
                      <a:r>
                        <a:rPr lang="en-GB" sz="1000" b="0" i="0" u="none" strike="noStrike">
                          <a:solidFill>
                            <a:schemeClr val="bg1"/>
                          </a:solidFill>
                          <a:effectLst/>
                          <a:latin typeface="Aptos Narrow" panose="020B0004020202020204" pitchFamily="34" charset="0"/>
                        </a:rPr>
                        <a:t>Implementation</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chemeClr val="bg1"/>
                          </a:solidFill>
                          <a:effectLst/>
                          <a:latin typeface="Aptos Narrow" panose="020B0004020202020204" pitchFamily="34" charset="0"/>
                        </a:rPr>
                        <a:t>Implementation costs</a:t>
                      </a:r>
                    </a:p>
                  </a:txBody>
                  <a:tcPr marL="5033" marR="5033" marT="5033" marB="3020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£17.00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24</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£408.00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chemeClr val="bg1"/>
                          </a:solidFill>
                          <a:effectLst/>
                          <a:latin typeface="Aptos Narrow" panose="020B0004020202020204" pitchFamily="34" charset="0"/>
                        </a:rPr>
                        <a:t>No</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27312589"/>
                  </a:ext>
                </a:extLst>
              </a:tr>
              <a:tr h="145967">
                <a:tc>
                  <a:txBody>
                    <a:bodyPr/>
                    <a:lstStyle/>
                    <a:p>
                      <a:pPr algn="l" fontAlgn="b"/>
                      <a:endParaRPr lang="en-GB" sz="1000" b="0" i="0" u="none" strike="noStrike">
                        <a:solidFill>
                          <a:schemeClr val="bg1"/>
                        </a:solidFill>
                        <a:effectLst/>
                        <a:latin typeface="Aptos Narrow" panose="020B0004020202020204" pitchFamily="34" charset="0"/>
                      </a:endParaRPr>
                    </a:p>
                  </a:txBody>
                  <a:tcPr marL="5033" marR="5033" marT="5033" marB="3020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chemeClr val="bg1"/>
                        </a:solidFill>
                        <a:effectLst/>
                        <a:latin typeface="Aptos Narrow" panose="020B0004020202020204" pitchFamily="34" charset="0"/>
                      </a:endParaRPr>
                    </a:p>
                  </a:txBody>
                  <a:tcPr marL="5033" marR="5033" marT="5033" marB="3020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chemeClr val="bg1"/>
                        </a:solidFill>
                        <a:effectLst/>
                        <a:latin typeface="Aptos Narrow" panose="020B0004020202020204" pitchFamily="34" charset="0"/>
                      </a:endParaRPr>
                    </a:p>
                  </a:txBody>
                  <a:tcPr marL="5033" marR="5033" marT="5033" marB="3020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chemeClr val="bg1"/>
                        </a:solidFill>
                        <a:effectLst/>
                        <a:latin typeface="Aptos Narrow" panose="020B0004020202020204" pitchFamily="34" charset="0"/>
                      </a:endParaRPr>
                    </a:p>
                  </a:txBody>
                  <a:tcPr marL="5033" marR="5033" marT="5033" marB="3020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6836127"/>
                  </a:ext>
                </a:extLst>
              </a:tr>
              <a:tr h="256701">
                <a:tc rowSpan="2" gridSpan="4">
                  <a:txBody>
                    <a:bodyPr/>
                    <a:lstStyle/>
                    <a:p>
                      <a:pPr algn="ctr" fontAlgn="ctr"/>
                      <a:r>
                        <a:rPr lang="en-GB" sz="1100" b="0" i="0" u="none" strike="noStrike">
                          <a:solidFill>
                            <a:schemeClr val="bg1"/>
                          </a:solidFill>
                          <a:effectLst/>
                          <a:latin typeface="Aptos Narrow" panose="020B0004020202020204" pitchFamily="34" charset="0"/>
                        </a:rPr>
                        <a:t>Total Cost</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2" hMerge="1">
                  <a:txBody>
                    <a:bodyPr/>
                    <a:lstStyle/>
                    <a:p>
                      <a:endParaRPr lang="en-GB"/>
                    </a:p>
                  </a:txBody>
                  <a:tcPr/>
                </a:tc>
                <a:tc rowSpan="2" hMerge="1">
                  <a:txBody>
                    <a:bodyPr/>
                    <a:lstStyle/>
                    <a:p>
                      <a:endParaRPr lang="en-GB"/>
                    </a:p>
                  </a:txBody>
                  <a:tcPr/>
                </a:tc>
                <a:tc rowSpan="2" hMerge="1">
                  <a:txBody>
                    <a:bodyPr/>
                    <a:lstStyle/>
                    <a:p>
                      <a:endParaRPr lang="en-GB"/>
                    </a:p>
                  </a:txBody>
                  <a:tcPr/>
                </a:tc>
                <a:tc>
                  <a:txBody>
                    <a:bodyPr/>
                    <a:lstStyle/>
                    <a:p>
                      <a:pPr algn="ctr" fontAlgn="ctr"/>
                      <a:r>
                        <a:rPr lang="en-GB" sz="1000" b="0" i="0" u="none" strike="noStrike">
                          <a:solidFill>
                            <a:schemeClr val="bg1"/>
                          </a:solidFill>
                          <a:effectLst/>
                          <a:latin typeface="Aptos Narrow" panose="020B0004020202020204" pitchFamily="34" charset="0"/>
                        </a:rPr>
                        <a:t>Availability (Worst)</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chemeClr val="bg1"/>
                          </a:solidFill>
                          <a:effectLst/>
                          <a:latin typeface="Aptos Narrow" panose="020B0004020202020204" pitchFamily="34" charset="0"/>
                        </a:rPr>
                        <a:t>Availability (Expected)</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dirty="0">
                          <a:solidFill>
                            <a:schemeClr val="bg1"/>
                          </a:solidFill>
                          <a:effectLst/>
                          <a:latin typeface="Aptos Narrow" panose="020B0004020202020204" pitchFamily="34" charset="0"/>
                        </a:rPr>
                        <a:t>Availability (Best)</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1928177"/>
                  </a:ext>
                </a:extLst>
              </a:tr>
              <a:tr h="176168">
                <a:tc gridSpan="4" vMerge="1">
                  <a:txBody>
                    <a:bodyPr/>
                    <a:lstStyle/>
                    <a:p>
                      <a:endParaRPr lang="en-GB"/>
                    </a:p>
                  </a:txBody>
                  <a:tcPr/>
                </a:tc>
                <a:tc hMerge="1"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algn="ctr" fontAlgn="ctr"/>
                      <a:r>
                        <a:rPr lang="en-GB" sz="1100" b="0" i="0" u="none" strike="noStrike">
                          <a:solidFill>
                            <a:schemeClr val="bg1"/>
                          </a:solidFill>
                          <a:effectLst/>
                          <a:latin typeface="Aptos Narrow" panose="020B0004020202020204" pitchFamily="34" charset="0"/>
                        </a:rPr>
                        <a:t>£8,806.00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chemeClr val="bg1"/>
                          </a:solidFill>
                          <a:effectLst/>
                          <a:latin typeface="Aptos Narrow" panose="020B0004020202020204" pitchFamily="34" charset="0"/>
                        </a:rPr>
                        <a:t>£4,538.00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dirty="0">
                          <a:solidFill>
                            <a:schemeClr val="bg1"/>
                          </a:solidFill>
                          <a:effectLst/>
                          <a:latin typeface="Aptos Narrow" panose="020B0004020202020204" pitchFamily="34" charset="0"/>
                        </a:rPr>
                        <a:t>£2,038.00</a:t>
                      </a:r>
                    </a:p>
                  </a:txBody>
                  <a:tcPr marL="5033" marR="5033" marT="5033" marB="3020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85280020"/>
                  </a:ext>
                </a:extLst>
              </a:tr>
            </a:tbl>
          </a:graphicData>
        </a:graphic>
      </p:graphicFrame>
    </p:spTree>
    <p:extLst>
      <p:ext uri="{BB962C8B-B14F-4D97-AF65-F5344CB8AC3E}">
        <p14:creationId xmlns:p14="http://schemas.microsoft.com/office/powerpoint/2010/main" val="399188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n a computer screen&#10;&#10;Description automatically generated">
            <a:extLst>
              <a:ext uri="{FF2B5EF4-FFF2-40B4-BE49-F238E27FC236}">
                <a16:creationId xmlns:a16="http://schemas.microsoft.com/office/drawing/2014/main" id="{50E9CBC8-6E74-64C9-0BD9-3981B8E3A5F4}"/>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3000"/>
                    </a14:imgEffect>
                    <a14:imgEffect>
                      <a14:brightnessContrast bright="-40000" contrast="20000"/>
                    </a14:imgEffect>
                  </a14:imgLayer>
                </a14:imgProps>
              </a:ext>
              <a:ext uri="{28A0092B-C50C-407E-A947-70E740481C1C}">
                <a14:useLocalDpi xmlns:a14="http://schemas.microsoft.com/office/drawing/2010/main" val="0"/>
              </a:ext>
            </a:extLst>
          </a:blip>
          <a:srcRect t="8262" b="7363"/>
          <a:stretch/>
        </p:blipFill>
        <p:spPr>
          <a:xfrm>
            <a:off x="1" y="1"/>
            <a:ext cx="12191999" cy="6858000"/>
          </a:xfrm>
          <a:prstGeom prst="rect">
            <a:avLst/>
          </a:prstGeom>
        </p:spPr>
      </p:pic>
      <p:sp>
        <p:nvSpPr>
          <p:cNvPr id="5" name="Subtitle 2">
            <a:extLst>
              <a:ext uri="{FF2B5EF4-FFF2-40B4-BE49-F238E27FC236}">
                <a16:creationId xmlns:a16="http://schemas.microsoft.com/office/drawing/2014/main" id="{38D39026-2A14-A93C-FE1B-00FA2A4D20DB}"/>
              </a:ext>
            </a:extLst>
          </p:cNvPr>
          <p:cNvSpPr txBox="1">
            <a:spLocks/>
          </p:cNvSpPr>
          <p:nvPr/>
        </p:nvSpPr>
        <p:spPr>
          <a:xfrm>
            <a:off x="1252274" y="441364"/>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FINANCIAL ANALYSIS</a:t>
            </a:r>
          </a:p>
        </p:txBody>
      </p:sp>
      <p:sp>
        <p:nvSpPr>
          <p:cNvPr id="6" name="Oval 5">
            <a:extLst>
              <a:ext uri="{FF2B5EF4-FFF2-40B4-BE49-F238E27FC236}">
                <a16:creationId xmlns:a16="http://schemas.microsoft.com/office/drawing/2014/main" id="{3AD8E064-EAFC-06E1-2D38-EF4C15858060}"/>
              </a:ext>
            </a:extLst>
          </p:cNvPr>
          <p:cNvSpPr/>
          <p:nvPr/>
        </p:nvSpPr>
        <p:spPr>
          <a:xfrm>
            <a:off x="221589" y="108527"/>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r graph with upward trend with solid fill">
            <a:extLst>
              <a:ext uri="{FF2B5EF4-FFF2-40B4-BE49-F238E27FC236}">
                <a16:creationId xmlns:a16="http://schemas.microsoft.com/office/drawing/2014/main" id="{508A7578-E09A-0A74-3749-0A9C1033591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0103" y="268387"/>
            <a:ext cx="669600" cy="669600"/>
          </a:xfrm>
          <a:prstGeom prst="rect">
            <a:avLst/>
          </a:prstGeom>
        </p:spPr>
      </p:pic>
      <p:sp>
        <p:nvSpPr>
          <p:cNvPr id="8" name="Subtitle 2">
            <a:extLst>
              <a:ext uri="{FF2B5EF4-FFF2-40B4-BE49-F238E27FC236}">
                <a16:creationId xmlns:a16="http://schemas.microsoft.com/office/drawing/2014/main" id="{E763ACB5-A9CF-20EB-3047-007787045473}"/>
              </a:ext>
            </a:extLst>
          </p:cNvPr>
          <p:cNvSpPr txBox="1">
            <a:spLocks/>
          </p:cNvSpPr>
          <p:nvPr/>
        </p:nvSpPr>
        <p:spPr>
          <a:xfrm>
            <a:off x="1251135" y="166587"/>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15" name="Rectangle 14">
            <a:extLst>
              <a:ext uri="{FF2B5EF4-FFF2-40B4-BE49-F238E27FC236}">
                <a16:creationId xmlns:a16="http://schemas.microsoft.com/office/drawing/2014/main" id="{7546EBEA-0B81-7079-5126-F84E2741C5D8}"/>
              </a:ext>
            </a:extLst>
          </p:cNvPr>
          <p:cNvSpPr/>
          <p:nvPr/>
        </p:nvSpPr>
        <p:spPr>
          <a:xfrm>
            <a:off x="370103" y="1825627"/>
            <a:ext cx="11473553" cy="4717378"/>
          </a:xfrm>
          <a:prstGeom prst="rect">
            <a:avLst/>
          </a:prstGeom>
          <a:solidFill>
            <a:schemeClr val="tx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 name="Table 1">
            <a:extLst>
              <a:ext uri="{FF2B5EF4-FFF2-40B4-BE49-F238E27FC236}">
                <a16:creationId xmlns:a16="http://schemas.microsoft.com/office/drawing/2014/main" id="{0813F866-32A9-7E9A-6926-C9D24A5981D2}"/>
              </a:ext>
            </a:extLst>
          </p:cNvPr>
          <p:cNvGraphicFramePr>
            <a:graphicFrameLocks noGrp="1"/>
          </p:cNvGraphicFramePr>
          <p:nvPr>
            <p:extLst>
              <p:ext uri="{D42A27DB-BD31-4B8C-83A1-F6EECF244321}">
                <p14:modId xmlns:p14="http://schemas.microsoft.com/office/powerpoint/2010/main" val="1946851410"/>
              </p:ext>
            </p:extLst>
          </p:nvPr>
        </p:nvGraphicFramePr>
        <p:xfrm>
          <a:off x="348344" y="1825625"/>
          <a:ext cx="11473552" cy="4765864"/>
        </p:xfrm>
        <a:graphic>
          <a:graphicData uri="http://schemas.openxmlformats.org/drawingml/2006/table">
            <a:tbl>
              <a:tblPr/>
              <a:tblGrid>
                <a:gridCol w="1397472">
                  <a:extLst>
                    <a:ext uri="{9D8B030D-6E8A-4147-A177-3AD203B41FA5}">
                      <a16:colId xmlns:a16="http://schemas.microsoft.com/office/drawing/2014/main" val="3828866253"/>
                    </a:ext>
                  </a:extLst>
                </a:gridCol>
                <a:gridCol w="3406976">
                  <a:extLst>
                    <a:ext uri="{9D8B030D-6E8A-4147-A177-3AD203B41FA5}">
                      <a16:colId xmlns:a16="http://schemas.microsoft.com/office/drawing/2014/main" val="2303136832"/>
                    </a:ext>
                  </a:extLst>
                </a:gridCol>
                <a:gridCol w="3406976">
                  <a:extLst>
                    <a:ext uri="{9D8B030D-6E8A-4147-A177-3AD203B41FA5}">
                      <a16:colId xmlns:a16="http://schemas.microsoft.com/office/drawing/2014/main" val="823330746"/>
                    </a:ext>
                  </a:extLst>
                </a:gridCol>
                <a:gridCol w="740558">
                  <a:extLst>
                    <a:ext uri="{9D8B030D-6E8A-4147-A177-3AD203B41FA5}">
                      <a16:colId xmlns:a16="http://schemas.microsoft.com/office/drawing/2014/main" val="768464708"/>
                    </a:ext>
                  </a:extLst>
                </a:gridCol>
                <a:gridCol w="740558">
                  <a:extLst>
                    <a:ext uri="{9D8B030D-6E8A-4147-A177-3AD203B41FA5}">
                      <a16:colId xmlns:a16="http://schemas.microsoft.com/office/drawing/2014/main" val="4193685629"/>
                    </a:ext>
                  </a:extLst>
                </a:gridCol>
                <a:gridCol w="856844">
                  <a:extLst>
                    <a:ext uri="{9D8B030D-6E8A-4147-A177-3AD203B41FA5}">
                      <a16:colId xmlns:a16="http://schemas.microsoft.com/office/drawing/2014/main" val="204945998"/>
                    </a:ext>
                  </a:extLst>
                </a:gridCol>
                <a:gridCol w="924168">
                  <a:extLst>
                    <a:ext uri="{9D8B030D-6E8A-4147-A177-3AD203B41FA5}">
                      <a16:colId xmlns:a16="http://schemas.microsoft.com/office/drawing/2014/main" val="1238558477"/>
                    </a:ext>
                  </a:extLst>
                </a:gridCol>
              </a:tblGrid>
              <a:tr h="302150">
                <a:tc gridSpan="7">
                  <a:txBody>
                    <a:bodyPr/>
                    <a:lstStyle/>
                    <a:p>
                      <a:pPr algn="l" fontAlgn="b"/>
                      <a:r>
                        <a:rPr lang="en-GB" sz="1800" b="0" i="0" u="none" strike="noStrike" dirty="0">
                          <a:solidFill>
                            <a:srgbClr val="000000"/>
                          </a:solidFill>
                          <a:effectLst/>
                          <a:latin typeface="Aptos Narrow" panose="020B0004020202020204" pitchFamily="34" charset="0"/>
                        </a:rPr>
                        <a:t>Financial Analysis - Current Costs</a:t>
                      </a:r>
                    </a:p>
                  </a:txBody>
                  <a:tcPr marL="5079" marR="5079" marT="5079" marB="3047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15299493"/>
                  </a:ext>
                </a:extLst>
              </a:tr>
              <a:tr h="183268">
                <a:tc>
                  <a:txBody>
                    <a:bodyPr/>
                    <a:lstStyle/>
                    <a:p>
                      <a:pPr algn="l" fontAlgn="b"/>
                      <a:endParaRPr lang="en-GB" sz="1000" b="0" i="0" u="none" strike="noStrike">
                        <a:solidFill>
                          <a:srgbClr val="000000"/>
                        </a:solidFill>
                        <a:effectLst/>
                        <a:latin typeface="Aptos Narrow" panose="020B0004020202020204" pitchFamily="34" charset="0"/>
                      </a:endParaRPr>
                    </a:p>
                  </a:txBody>
                  <a:tcPr marL="5079" marR="5079" marT="5079" marB="3047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079" marR="5079" marT="5079" marB="3047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079" marR="5079" marT="5079" marB="3047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406545211"/>
                  </a:ext>
                </a:extLst>
              </a:tr>
              <a:tr h="183268">
                <a:tc gridSpan="3">
                  <a:txBody>
                    <a:bodyPr/>
                    <a:lstStyle/>
                    <a:p>
                      <a:pPr algn="ctr" fontAlgn="b"/>
                      <a:r>
                        <a:rPr lang="en-GB" sz="1000" b="0" i="0" u="none" strike="noStrike">
                          <a:solidFill>
                            <a:srgbClr val="000000"/>
                          </a:solidFill>
                          <a:effectLst/>
                          <a:latin typeface="Aptos Narrow" panose="020B0004020202020204" pitchFamily="34" charset="0"/>
                        </a:rPr>
                        <a:t>Required costs</a:t>
                      </a:r>
                    </a:p>
                  </a:txBody>
                  <a:tcPr marL="5079" marR="5079" marT="5079" marB="3047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3">
                  <a:txBody>
                    <a:bodyPr/>
                    <a:lstStyle/>
                    <a:p>
                      <a:pPr algn="ctr" fontAlgn="ctr"/>
                      <a:r>
                        <a:rPr lang="en-GB" sz="1000" b="0" i="0" u="none" strike="noStrike">
                          <a:solidFill>
                            <a:srgbClr val="000000"/>
                          </a:solidFill>
                          <a:effectLst/>
                          <a:latin typeface="Aptos Narrow" panose="020B0004020202020204" pitchFamily="34" charset="0"/>
                        </a:rPr>
                        <a:t>Cost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633415531"/>
                  </a:ext>
                </a:extLst>
              </a:tr>
              <a:tr h="183268">
                <a:tc>
                  <a:txBody>
                    <a:bodyPr/>
                    <a:lstStyle/>
                    <a:p>
                      <a:pPr algn="l" fontAlgn="b"/>
                      <a:r>
                        <a:rPr lang="en-GB" sz="1000" b="0" i="0" u="none" strike="noStrike">
                          <a:solidFill>
                            <a:srgbClr val="000000"/>
                          </a:solidFill>
                          <a:effectLst/>
                          <a:latin typeface="Aptos Narrow" panose="020B0004020202020204" pitchFamily="34" charset="0"/>
                        </a:rPr>
                        <a:t>Section</a:t>
                      </a:r>
                    </a:p>
                  </a:txBody>
                  <a:tcPr marL="5079" marR="5079" marT="5079" marB="3047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Item</a:t>
                      </a:r>
                    </a:p>
                  </a:txBody>
                  <a:tcPr marL="5079" marR="5079" marT="5079" marB="3047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Description</a:t>
                      </a:r>
                    </a:p>
                  </a:txBody>
                  <a:tcPr marL="5079" marR="5079" marT="5079" marB="3047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Cost (£)</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Quantity</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Total Cost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622434811"/>
                  </a:ext>
                </a:extLst>
              </a:tr>
              <a:tr h="352536">
                <a:tc rowSpan="6">
                  <a:txBody>
                    <a:bodyPr/>
                    <a:lstStyle/>
                    <a:p>
                      <a:pPr algn="ctr" fontAlgn="ctr"/>
                      <a:r>
                        <a:rPr lang="en-GB" sz="1000" b="0" i="0" u="none" strike="noStrike">
                          <a:solidFill>
                            <a:srgbClr val="000000"/>
                          </a:solidFill>
                          <a:effectLst/>
                          <a:latin typeface="Aptos Narrow" panose="020B0004020202020204" pitchFamily="34" charset="0"/>
                        </a:rPr>
                        <a:t>Equipment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Pens/Pencils</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Price per 50, expectation 25 per month across 10 people</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£2.00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8</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£16.00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645864866"/>
                  </a:ext>
                </a:extLst>
              </a:tr>
              <a:tr h="352536">
                <a:tc vMerge="1">
                  <a:txBody>
                    <a:bodyPr/>
                    <a:lstStyle/>
                    <a:p>
                      <a:endParaRPr lang="en-GB"/>
                    </a:p>
                  </a:txBody>
                  <a:tcPr/>
                </a:tc>
                <a:tc>
                  <a:txBody>
                    <a:bodyPr/>
                    <a:lstStyle/>
                    <a:p>
                      <a:pPr algn="l" fontAlgn="ctr"/>
                      <a:r>
                        <a:rPr lang="en-GB" sz="1000" b="0" i="0" u="none" strike="noStrike" dirty="0">
                          <a:solidFill>
                            <a:srgbClr val="000000"/>
                          </a:solidFill>
                          <a:effectLst/>
                          <a:latin typeface="Aptos Narrow" panose="020B0004020202020204" pitchFamily="34" charset="0"/>
                        </a:rPr>
                        <a:t>Custom Permit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Price per 100, expectation of 100 a month</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£100.00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12</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£1,200.00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75080542"/>
                  </a:ext>
                </a:extLst>
              </a:tr>
              <a:tr h="352536">
                <a:tc vMerge="1">
                  <a:txBody>
                    <a:bodyPr/>
                    <a:lstStyle/>
                    <a:p>
                      <a:endParaRPr lang="en-GB"/>
                    </a:p>
                  </a:txBody>
                  <a:tcPr/>
                </a:tc>
                <a:tc>
                  <a:txBody>
                    <a:bodyPr/>
                    <a:lstStyle/>
                    <a:p>
                      <a:pPr algn="l" fontAlgn="ctr"/>
                      <a:r>
                        <a:rPr lang="en-GB" sz="1000" b="0" i="0" u="none" strike="noStrike">
                          <a:solidFill>
                            <a:srgbClr val="000000"/>
                          </a:solidFill>
                          <a:effectLst/>
                          <a:latin typeface="Aptos Narrow" panose="020B0004020202020204" pitchFamily="34" charset="0"/>
                        </a:rPr>
                        <a:t>Generic Permits</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Outsourced permits are seperated by regulation (Hot work, Pressure systems etc.) expectation 20 of each per month</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£48.80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36</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£1,756.80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422625746"/>
                  </a:ext>
                </a:extLst>
              </a:tr>
              <a:tr h="352536">
                <a:tc vMerge="1">
                  <a:txBody>
                    <a:bodyPr/>
                    <a:lstStyle/>
                    <a:p>
                      <a:endParaRPr lang="en-GB"/>
                    </a:p>
                  </a:txBody>
                  <a:tcPr/>
                </a:tc>
                <a:tc>
                  <a:txBody>
                    <a:bodyPr/>
                    <a:lstStyle/>
                    <a:p>
                      <a:pPr algn="l" fontAlgn="ctr"/>
                      <a:r>
                        <a:rPr lang="en-GB" sz="1000" b="0" i="0" u="none" strike="noStrike" dirty="0">
                          <a:solidFill>
                            <a:srgbClr val="000000"/>
                          </a:solidFill>
                          <a:effectLst/>
                          <a:latin typeface="Aptos Narrow" panose="020B0004020202020204" pitchFamily="34" charset="0"/>
                        </a:rPr>
                        <a:t>Folders</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2 each per year, per authorised permit signatory.</a:t>
                      </a:r>
                      <a:br>
                        <a:rPr lang="en-GB" sz="1000" b="0" i="0" u="none" strike="noStrike">
                          <a:solidFill>
                            <a:srgbClr val="000000"/>
                          </a:solidFill>
                          <a:effectLst/>
                          <a:latin typeface="Aptos Narrow" panose="020B0004020202020204" pitchFamily="34" charset="0"/>
                        </a:rPr>
                      </a:br>
                      <a:r>
                        <a:rPr lang="en-GB" sz="1000" b="0" i="0" u="none" strike="noStrike">
                          <a:solidFill>
                            <a:srgbClr val="000000"/>
                          </a:solidFill>
                          <a:effectLst/>
                          <a:latin typeface="Aptos Narrow" panose="020B0004020202020204" pitchFamily="34" charset="0"/>
                        </a:rPr>
                        <a:t>Cost is for 10 folders.</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£13.09</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2</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£26.18</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989372103"/>
                  </a:ext>
                </a:extLst>
              </a:tr>
              <a:tr h="352536">
                <a:tc vMerge="1">
                  <a:txBody>
                    <a:bodyPr/>
                    <a:lstStyle/>
                    <a:p>
                      <a:endParaRPr lang="en-GB"/>
                    </a:p>
                  </a:txBody>
                  <a:tcPr/>
                </a:tc>
                <a:tc>
                  <a:txBody>
                    <a:bodyPr/>
                    <a:lstStyle/>
                    <a:p>
                      <a:pPr algn="l" fontAlgn="ctr"/>
                      <a:r>
                        <a:rPr lang="en-GB" sz="1000" b="0" i="0" u="none" strike="noStrike" dirty="0">
                          <a:solidFill>
                            <a:srgbClr val="000000"/>
                          </a:solidFill>
                          <a:effectLst/>
                          <a:latin typeface="Aptos Narrow" panose="020B0004020202020204" pitchFamily="34" charset="0"/>
                        </a:rPr>
                        <a:t>Locked Cabinet Storage</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Cabinet per person</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£70.00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dirty="0">
                          <a:solidFill>
                            <a:srgbClr val="000000"/>
                          </a:solidFill>
                          <a:effectLst/>
                          <a:latin typeface="Aptos Narrow" panose="020B0004020202020204" pitchFamily="34" charset="0"/>
                        </a:rPr>
                        <a:t>10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£700.00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400531465"/>
                  </a:ext>
                </a:extLst>
              </a:tr>
              <a:tr h="352536">
                <a:tc vMerge="1">
                  <a:txBody>
                    <a:bodyPr/>
                    <a:lstStyle/>
                    <a:p>
                      <a:endParaRPr lang="en-GB"/>
                    </a:p>
                  </a:txBody>
                  <a:tcPr/>
                </a:tc>
                <a:tc>
                  <a:txBody>
                    <a:bodyPr/>
                    <a:lstStyle/>
                    <a:p>
                      <a:pPr algn="l" fontAlgn="ctr"/>
                      <a:r>
                        <a:rPr lang="en-GB" sz="1000" b="0" i="0" u="none" strike="noStrike">
                          <a:solidFill>
                            <a:srgbClr val="000000"/>
                          </a:solidFill>
                          <a:effectLst/>
                          <a:latin typeface="Aptos Narrow" panose="020B0004020202020204" pitchFamily="34" charset="0"/>
                        </a:rPr>
                        <a:t>Other</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dirty="0">
                          <a:solidFill>
                            <a:srgbClr val="000000"/>
                          </a:solidFill>
                          <a:effectLst/>
                          <a:latin typeface="Aptos Narrow" panose="020B0004020202020204" pitchFamily="34" charset="0"/>
                        </a:rPr>
                        <a:t>Other required items (poly-pockets, post it notes, dividers etc.)</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£10.00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52</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£520.00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2002095412"/>
                  </a:ext>
                </a:extLst>
              </a:tr>
              <a:tr h="352536">
                <a:tc rowSpan="3">
                  <a:txBody>
                    <a:bodyPr/>
                    <a:lstStyle/>
                    <a:p>
                      <a:pPr algn="l" fontAlgn="ctr"/>
                      <a:r>
                        <a:rPr lang="en-GB" sz="1000" b="0" i="0" u="none" strike="noStrike">
                          <a:solidFill>
                            <a:srgbClr val="000000"/>
                          </a:solidFill>
                          <a:effectLst/>
                          <a:latin typeface="Aptos Narrow" panose="020B0004020202020204" pitchFamily="34" charset="0"/>
                        </a:rPr>
                        <a:t>Labour</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Writing permits (Time spent)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15mins/permit, 3 permits a day, 5 days a week 50 weeks of the year. (hours)</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£17.00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187.5</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£3,187.50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715255014"/>
                  </a:ext>
                </a:extLst>
              </a:tr>
              <a:tr h="352536">
                <a:tc vMerge="1">
                  <a:txBody>
                    <a:bodyPr/>
                    <a:lstStyle/>
                    <a:p>
                      <a:endParaRPr lang="en-GB"/>
                    </a:p>
                  </a:txBody>
                  <a:tcPr/>
                </a:tc>
                <a:tc>
                  <a:txBody>
                    <a:bodyPr/>
                    <a:lstStyle/>
                    <a:p>
                      <a:pPr algn="l" fontAlgn="ctr"/>
                      <a:r>
                        <a:rPr lang="en-GB" sz="1000" b="0" i="0" u="none" strike="noStrike">
                          <a:solidFill>
                            <a:srgbClr val="000000"/>
                          </a:solidFill>
                          <a:effectLst/>
                          <a:latin typeface="Aptos Narrow" panose="020B0004020202020204" pitchFamily="34" charset="0"/>
                        </a:rPr>
                        <a:t>Risk Assessment (Time spent)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dirty="0">
                          <a:solidFill>
                            <a:srgbClr val="000000"/>
                          </a:solidFill>
                          <a:effectLst/>
                          <a:latin typeface="Aptos Narrow" panose="020B0004020202020204" pitchFamily="34" charset="0"/>
                        </a:rPr>
                        <a:t>20mins/RA, 1 a day, 3 days a week 50 weeks of the year. (hours)</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£17.00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50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£850.00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4000172227"/>
                  </a:ext>
                </a:extLst>
              </a:tr>
              <a:tr h="480473">
                <a:tc vMerge="1">
                  <a:txBody>
                    <a:bodyPr/>
                    <a:lstStyle/>
                    <a:p>
                      <a:endParaRPr lang="en-GB"/>
                    </a:p>
                  </a:txBody>
                  <a:tcPr/>
                </a:tc>
                <a:tc>
                  <a:txBody>
                    <a:bodyPr/>
                    <a:lstStyle/>
                    <a:p>
                      <a:pPr algn="l" fontAlgn="ctr"/>
                      <a:r>
                        <a:rPr lang="en-GB" sz="1000" b="0" i="0" u="none" strike="noStrike">
                          <a:solidFill>
                            <a:srgbClr val="000000"/>
                          </a:solidFill>
                          <a:effectLst/>
                          <a:latin typeface="Aptos Narrow" panose="020B0004020202020204" pitchFamily="34" charset="0"/>
                        </a:rPr>
                        <a:t>Documentation Organising (Time spent)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5mins/permit and documentation per day, 5 days a week 50 weeks yearly. (Hours) + 3mins/RA, 1 a day, 3 dats a week 50 weeks yearly (hours)</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a:solidFill>
                            <a:srgbClr val="000000"/>
                          </a:solidFill>
                          <a:effectLst/>
                          <a:latin typeface="Aptos Narrow" panose="020B0004020202020204" pitchFamily="34" charset="0"/>
                        </a:rPr>
                        <a:t>£17.00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dirty="0">
                          <a:solidFill>
                            <a:srgbClr val="000000"/>
                          </a:solidFill>
                          <a:effectLst/>
                          <a:latin typeface="Aptos Narrow" panose="020B0004020202020204" pitchFamily="34" charset="0"/>
                        </a:rPr>
                        <a:t>28.3</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en-GB" sz="1000" b="0" i="0" u="none" strike="noStrike" dirty="0">
                          <a:solidFill>
                            <a:srgbClr val="000000"/>
                          </a:solidFill>
                          <a:effectLst/>
                          <a:latin typeface="Aptos Narrow" panose="020B0004020202020204" pitchFamily="34" charset="0"/>
                        </a:rPr>
                        <a:t>£481.10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w="635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407298939"/>
                  </a:ext>
                </a:extLst>
              </a:tr>
              <a:tr h="183268">
                <a:tc>
                  <a:txBody>
                    <a:bodyPr/>
                    <a:lstStyle/>
                    <a:p>
                      <a:pPr algn="l" fontAlgn="b"/>
                      <a:endParaRPr lang="en-GB" sz="1000" b="0" i="0" u="none" strike="noStrike">
                        <a:solidFill>
                          <a:srgbClr val="000000"/>
                        </a:solidFill>
                        <a:effectLst/>
                        <a:latin typeface="Aptos Narrow" panose="020B0004020202020204" pitchFamily="34" charset="0"/>
                      </a:endParaRPr>
                    </a:p>
                  </a:txBody>
                  <a:tcPr marL="5079" marR="5079" marT="5079" marB="3047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079" marR="5079" marT="5079" marB="3047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079" marR="5079" marT="5079" marB="3047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079" marR="5079" marT="5079" marB="30473" anchor="ctr">
                    <a:lnL>
                      <a:noFill/>
                    </a:lnL>
                    <a:lnR>
                      <a:noFill/>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39927973"/>
                  </a:ext>
                </a:extLst>
              </a:tr>
              <a:tr h="183268">
                <a:tc rowSpan="2" gridSpan="4">
                  <a:txBody>
                    <a:bodyPr/>
                    <a:lstStyle/>
                    <a:p>
                      <a:pPr algn="ctr" fontAlgn="ctr"/>
                      <a:r>
                        <a:rPr lang="en-GB" sz="1100" b="0" i="0" u="none" strike="noStrike">
                          <a:solidFill>
                            <a:srgbClr val="000000"/>
                          </a:solidFill>
                          <a:effectLst/>
                          <a:latin typeface="Aptos Narrow" panose="020B0004020202020204" pitchFamily="34" charset="0"/>
                        </a:rPr>
                        <a:t>Total Cost</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2" hMerge="1">
                  <a:txBody>
                    <a:bodyPr/>
                    <a:lstStyle/>
                    <a:p>
                      <a:endParaRPr lang="en-GB"/>
                    </a:p>
                  </a:txBody>
                  <a:tcPr/>
                </a:tc>
                <a:tc rowSpan="2" hMerge="1">
                  <a:txBody>
                    <a:bodyPr/>
                    <a:lstStyle/>
                    <a:p>
                      <a:endParaRPr lang="en-GB"/>
                    </a:p>
                  </a:txBody>
                  <a:tcPr/>
                </a:tc>
                <a:tc rowSpan="2" hMerge="1">
                  <a:txBody>
                    <a:bodyPr/>
                    <a:lstStyle/>
                    <a:p>
                      <a:endParaRPr lang="en-GB"/>
                    </a:p>
                  </a:txBody>
                  <a:tcPr/>
                </a:tc>
                <a:tc>
                  <a:txBody>
                    <a:bodyPr/>
                    <a:lstStyle/>
                    <a:p>
                      <a:pPr algn="ctr" fontAlgn="ctr"/>
                      <a:r>
                        <a:rPr lang="en-GB" sz="1000" b="0" i="0" u="none" strike="noStrike">
                          <a:solidFill>
                            <a:srgbClr val="000000"/>
                          </a:solidFill>
                          <a:effectLst/>
                          <a:latin typeface="Aptos Narrow" panose="020B0004020202020204" pitchFamily="34" charset="0"/>
                        </a:rPr>
                        <a:t>Worst Case</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Expected</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dirty="0">
                          <a:solidFill>
                            <a:srgbClr val="000000"/>
                          </a:solidFill>
                          <a:effectLst/>
                          <a:latin typeface="Aptos Narrow" panose="020B0004020202020204" pitchFamily="34" charset="0"/>
                        </a:rPr>
                        <a:t>Best Case</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96027988"/>
                  </a:ext>
                </a:extLst>
              </a:tr>
              <a:tr h="198129">
                <a:tc gridSpan="4" vMerge="1">
                  <a:txBody>
                    <a:bodyPr/>
                    <a:lstStyle/>
                    <a:p>
                      <a:endParaRPr lang="en-GB"/>
                    </a:p>
                  </a:txBody>
                  <a:tcPr/>
                </a:tc>
                <a:tc hMerge="1"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algn="ctr" fontAlgn="ctr"/>
                      <a:r>
                        <a:rPr lang="en-GB" sz="1100" b="0" i="0" u="none" strike="noStrike">
                          <a:solidFill>
                            <a:srgbClr val="000000"/>
                          </a:solidFill>
                          <a:effectLst/>
                          <a:latin typeface="Aptos Narrow" panose="020B0004020202020204" pitchFamily="34" charset="0"/>
                        </a:rPr>
                        <a:t>£8,737.58</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£6,280.78</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dirty="0">
                          <a:solidFill>
                            <a:srgbClr val="000000"/>
                          </a:solidFill>
                          <a:effectLst/>
                          <a:latin typeface="Aptos Narrow" panose="020B0004020202020204" pitchFamily="34" charset="0"/>
                        </a:rPr>
                        <a:t>£5,734.60</a:t>
                      </a:r>
                    </a:p>
                  </a:txBody>
                  <a:tcPr marL="5079" marR="5079" marT="5079" marB="3047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89341020"/>
                  </a:ext>
                </a:extLst>
              </a:tr>
            </a:tbl>
          </a:graphicData>
        </a:graphic>
      </p:graphicFrame>
    </p:spTree>
    <p:extLst>
      <p:ext uri="{BB962C8B-B14F-4D97-AF65-F5344CB8AC3E}">
        <p14:creationId xmlns:p14="http://schemas.microsoft.com/office/powerpoint/2010/main" val="393890850"/>
      </p:ext>
    </p:extLst>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n a computer screen&#10;&#10;Description automatically generated">
            <a:extLst>
              <a:ext uri="{FF2B5EF4-FFF2-40B4-BE49-F238E27FC236}">
                <a16:creationId xmlns:a16="http://schemas.microsoft.com/office/drawing/2014/main" id="{50E9CBC8-6E74-64C9-0BD9-3981B8E3A5F4}"/>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3000"/>
                    </a14:imgEffect>
                    <a14:imgEffect>
                      <a14:brightnessContrast bright="-40000" contrast="20000"/>
                    </a14:imgEffect>
                  </a14:imgLayer>
                </a14:imgProps>
              </a:ext>
              <a:ext uri="{28A0092B-C50C-407E-A947-70E740481C1C}">
                <a14:useLocalDpi xmlns:a14="http://schemas.microsoft.com/office/drawing/2010/main" val="0"/>
              </a:ext>
            </a:extLst>
          </a:blip>
          <a:srcRect t="8262" b="7363"/>
          <a:stretch/>
        </p:blipFill>
        <p:spPr>
          <a:xfrm>
            <a:off x="1" y="1"/>
            <a:ext cx="12191999" cy="6858000"/>
          </a:xfrm>
          <a:prstGeom prst="rect">
            <a:avLst/>
          </a:prstGeom>
        </p:spPr>
      </p:pic>
      <p:sp>
        <p:nvSpPr>
          <p:cNvPr id="5" name="Subtitle 2">
            <a:extLst>
              <a:ext uri="{FF2B5EF4-FFF2-40B4-BE49-F238E27FC236}">
                <a16:creationId xmlns:a16="http://schemas.microsoft.com/office/drawing/2014/main" id="{38D39026-2A14-A93C-FE1B-00FA2A4D20DB}"/>
              </a:ext>
            </a:extLst>
          </p:cNvPr>
          <p:cNvSpPr txBox="1">
            <a:spLocks/>
          </p:cNvSpPr>
          <p:nvPr/>
        </p:nvSpPr>
        <p:spPr>
          <a:xfrm>
            <a:off x="1252274" y="441364"/>
            <a:ext cx="4865499"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FINANCIAL ANALYSIS</a:t>
            </a:r>
          </a:p>
        </p:txBody>
      </p:sp>
      <p:sp>
        <p:nvSpPr>
          <p:cNvPr id="6" name="Oval 5">
            <a:extLst>
              <a:ext uri="{FF2B5EF4-FFF2-40B4-BE49-F238E27FC236}">
                <a16:creationId xmlns:a16="http://schemas.microsoft.com/office/drawing/2014/main" id="{3AD8E064-EAFC-06E1-2D38-EF4C15858060}"/>
              </a:ext>
            </a:extLst>
          </p:cNvPr>
          <p:cNvSpPr/>
          <p:nvPr/>
        </p:nvSpPr>
        <p:spPr>
          <a:xfrm>
            <a:off x="221589" y="108527"/>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r graph with upward trend with solid fill">
            <a:extLst>
              <a:ext uri="{FF2B5EF4-FFF2-40B4-BE49-F238E27FC236}">
                <a16:creationId xmlns:a16="http://schemas.microsoft.com/office/drawing/2014/main" id="{508A7578-E09A-0A74-3749-0A9C1033591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0103" y="268387"/>
            <a:ext cx="669600" cy="669600"/>
          </a:xfrm>
          <a:prstGeom prst="rect">
            <a:avLst/>
          </a:prstGeom>
        </p:spPr>
      </p:pic>
      <p:sp>
        <p:nvSpPr>
          <p:cNvPr id="8" name="Subtitle 2">
            <a:extLst>
              <a:ext uri="{FF2B5EF4-FFF2-40B4-BE49-F238E27FC236}">
                <a16:creationId xmlns:a16="http://schemas.microsoft.com/office/drawing/2014/main" id="{E763ACB5-A9CF-20EB-3047-007787045473}"/>
              </a:ext>
            </a:extLst>
          </p:cNvPr>
          <p:cNvSpPr txBox="1">
            <a:spLocks/>
          </p:cNvSpPr>
          <p:nvPr/>
        </p:nvSpPr>
        <p:spPr>
          <a:xfrm>
            <a:off x="1251135" y="166587"/>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4" name="Rectangle 3">
            <a:extLst>
              <a:ext uri="{FF2B5EF4-FFF2-40B4-BE49-F238E27FC236}">
                <a16:creationId xmlns:a16="http://schemas.microsoft.com/office/drawing/2014/main" id="{7126EF37-A8C7-3CF2-6100-367384E16D5F}"/>
              </a:ext>
            </a:extLst>
          </p:cNvPr>
          <p:cNvSpPr/>
          <p:nvPr/>
        </p:nvSpPr>
        <p:spPr>
          <a:xfrm>
            <a:off x="362850" y="1847401"/>
            <a:ext cx="11473553" cy="4717378"/>
          </a:xfrm>
          <a:prstGeom prst="rect">
            <a:avLst/>
          </a:prstGeom>
          <a:solidFill>
            <a:schemeClr val="tx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Table 8">
            <a:extLst>
              <a:ext uri="{FF2B5EF4-FFF2-40B4-BE49-F238E27FC236}">
                <a16:creationId xmlns:a16="http://schemas.microsoft.com/office/drawing/2014/main" id="{7F78C13F-4E79-43AA-0CE7-44F5458290B5}"/>
              </a:ext>
            </a:extLst>
          </p:cNvPr>
          <p:cNvGraphicFramePr>
            <a:graphicFrameLocks noGrp="1"/>
          </p:cNvGraphicFramePr>
          <p:nvPr>
            <p:extLst>
              <p:ext uri="{D42A27DB-BD31-4B8C-83A1-F6EECF244321}">
                <p14:modId xmlns:p14="http://schemas.microsoft.com/office/powerpoint/2010/main" val="2604451216"/>
              </p:ext>
            </p:extLst>
          </p:nvPr>
        </p:nvGraphicFramePr>
        <p:xfrm>
          <a:off x="355598" y="1847401"/>
          <a:ext cx="11473553" cy="4695600"/>
        </p:xfrm>
        <a:graphic>
          <a:graphicData uri="http://schemas.openxmlformats.org/drawingml/2006/table">
            <a:tbl>
              <a:tblPr/>
              <a:tblGrid>
                <a:gridCol w="1477839">
                  <a:extLst>
                    <a:ext uri="{9D8B030D-6E8A-4147-A177-3AD203B41FA5}">
                      <a16:colId xmlns:a16="http://schemas.microsoft.com/office/drawing/2014/main" val="3625182859"/>
                    </a:ext>
                  </a:extLst>
                </a:gridCol>
                <a:gridCol w="2054358">
                  <a:extLst>
                    <a:ext uri="{9D8B030D-6E8A-4147-A177-3AD203B41FA5}">
                      <a16:colId xmlns:a16="http://schemas.microsoft.com/office/drawing/2014/main" val="1059439348"/>
                    </a:ext>
                  </a:extLst>
                </a:gridCol>
                <a:gridCol w="3613397">
                  <a:extLst>
                    <a:ext uri="{9D8B030D-6E8A-4147-A177-3AD203B41FA5}">
                      <a16:colId xmlns:a16="http://schemas.microsoft.com/office/drawing/2014/main" val="2727342331"/>
                    </a:ext>
                  </a:extLst>
                </a:gridCol>
                <a:gridCol w="982520">
                  <a:extLst>
                    <a:ext uri="{9D8B030D-6E8A-4147-A177-3AD203B41FA5}">
                      <a16:colId xmlns:a16="http://schemas.microsoft.com/office/drawing/2014/main" val="3243243818"/>
                    </a:ext>
                  </a:extLst>
                </a:gridCol>
                <a:gridCol w="982520">
                  <a:extLst>
                    <a:ext uri="{9D8B030D-6E8A-4147-A177-3AD203B41FA5}">
                      <a16:colId xmlns:a16="http://schemas.microsoft.com/office/drawing/2014/main" val="4090855894"/>
                    </a:ext>
                  </a:extLst>
                </a:gridCol>
                <a:gridCol w="1136800">
                  <a:extLst>
                    <a:ext uri="{9D8B030D-6E8A-4147-A177-3AD203B41FA5}">
                      <a16:colId xmlns:a16="http://schemas.microsoft.com/office/drawing/2014/main" val="3447703212"/>
                    </a:ext>
                  </a:extLst>
                </a:gridCol>
                <a:gridCol w="1226119">
                  <a:extLst>
                    <a:ext uri="{9D8B030D-6E8A-4147-A177-3AD203B41FA5}">
                      <a16:colId xmlns:a16="http://schemas.microsoft.com/office/drawing/2014/main" val="2012877129"/>
                    </a:ext>
                  </a:extLst>
                </a:gridCol>
              </a:tblGrid>
              <a:tr h="343990">
                <a:tc gridSpan="7">
                  <a:txBody>
                    <a:bodyPr/>
                    <a:lstStyle/>
                    <a:p>
                      <a:pPr algn="l" fontAlgn="b"/>
                      <a:r>
                        <a:rPr lang="en-GB" sz="1600" b="0" i="0" u="none" strike="noStrike">
                          <a:solidFill>
                            <a:srgbClr val="000000"/>
                          </a:solidFill>
                          <a:effectLst/>
                          <a:latin typeface="Aptos Narrow" panose="020B0004020202020204" pitchFamily="34" charset="0"/>
                        </a:rPr>
                        <a:t>Financial Analysis - ROI</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08012834"/>
                  </a:ext>
                </a:extLst>
              </a:tr>
              <a:tr h="240340">
                <a:tc>
                  <a:txBody>
                    <a:bodyPr/>
                    <a:lstStyle/>
                    <a:p>
                      <a:pPr algn="l" fontAlgn="b"/>
                      <a:endParaRPr lang="en-GB" sz="1000" b="0" i="0" u="none" strike="noStrike">
                        <a:solidFill>
                          <a:srgbClr val="000000"/>
                        </a:solidFill>
                        <a:effectLst/>
                        <a:latin typeface="Aptos Narrow" panose="020B0004020202020204" pitchFamily="34" charset="0"/>
                      </a:endParaRPr>
                    </a:p>
                  </a:txBody>
                  <a:tcPr marL="5952" marR="5952" marT="5952" marB="3571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952" marR="5952" marT="5952" marB="3571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952" marR="5952" marT="5952" marB="3571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9285939"/>
                  </a:ext>
                </a:extLst>
              </a:tr>
              <a:tr h="240340">
                <a:tc>
                  <a:txBody>
                    <a:bodyPr/>
                    <a:lstStyle/>
                    <a:p>
                      <a:pPr algn="l" fontAlgn="b"/>
                      <a:r>
                        <a:rPr lang="en-GB" sz="1000" b="0" i="0" u="none" strike="noStrike">
                          <a:solidFill>
                            <a:srgbClr val="000000"/>
                          </a:solidFill>
                          <a:effectLst/>
                          <a:latin typeface="Aptos Narrow" panose="020B0004020202020204" pitchFamily="34" charset="0"/>
                        </a:rPr>
                        <a:t>Period</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6">
                  <a:txBody>
                    <a:bodyPr/>
                    <a:lstStyle/>
                    <a:p>
                      <a:pPr algn="ctr" fontAlgn="b"/>
                      <a:r>
                        <a:rPr lang="en-GB" sz="1000" b="0" i="0" u="none" strike="noStrike">
                          <a:solidFill>
                            <a:srgbClr val="000000"/>
                          </a:solidFill>
                          <a:effectLst/>
                          <a:latin typeface="Aptos Narrow" panose="020B0004020202020204" pitchFamily="34" charset="0"/>
                        </a:rPr>
                        <a:t>Accumulative</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78321168"/>
                  </a:ext>
                </a:extLst>
              </a:tr>
              <a:tr h="240340">
                <a:tc>
                  <a:txBody>
                    <a:bodyPr/>
                    <a:lstStyle/>
                    <a:p>
                      <a:pPr algn="ctr" fontAlgn="b"/>
                      <a:r>
                        <a:rPr lang="en-GB" sz="1000" b="0" i="0" u="none" strike="noStrike">
                          <a:solidFill>
                            <a:srgbClr val="000000"/>
                          </a:solidFill>
                          <a:effectLst/>
                          <a:latin typeface="Aptos Narrow" panose="020B0004020202020204" pitchFamily="34" charset="0"/>
                        </a:rPr>
                        <a:t>Year</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r>
                        <a:rPr lang="en-GB" sz="1000" b="0" i="0" u="none" strike="noStrike">
                          <a:solidFill>
                            <a:srgbClr val="000000"/>
                          </a:solidFill>
                          <a:effectLst/>
                          <a:latin typeface="Aptos Narrow" panose="020B0004020202020204" pitchFamily="34" charset="0"/>
                        </a:rPr>
                        <a:t>Expected Cost (New Process)</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r>
                        <a:rPr lang="en-GB" sz="1000" b="0" i="0" u="none" strike="noStrike">
                          <a:solidFill>
                            <a:srgbClr val="000000"/>
                          </a:solidFill>
                          <a:effectLst/>
                          <a:latin typeface="Aptos Narrow" panose="020B0004020202020204" pitchFamily="34" charset="0"/>
                        </a:rPr>
                        <a:t>Expected Costs (Old Process)</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Expected Savings (Old process)</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fontAlgn="ctr"/>
                      <a:r>
                        <a:rPr lang="en-GB" sz="1000" b="0" i="0" u="none" strike="noStrike">
                          <a:solidFill>
                            <a:srgbClr val="000000"/>
                          </a:solidFill>
                          <a:effectLst/>
                          <a:latin typeface="Aptos Narrow" panose="020B0004020202020204" pitchFamily="34" charset="0"/>
                        </a:rPr>
                        <a:t>Actual savings (Implemented)</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2410881058"/>
                  </a:ext>
                </a:extLst>
              </a:tr>
              <a:tr h="309991">
                <a:tc>
                  <a:txBody>
                    <a:bodyPr/>
                    <a:lstStyle/>
                    <a:p>
                      <a:pPr algn="ctr" fontAlgn="b"/>
                      <a:r>
                        <a:rPr lang="en-GB" sz="1000" b="0" i="0" u="none" strike="noStrike">
                          <a:solidFill>
                            <a:srgbClr val="000000"/>
                          </a:solidFill>
                          <a:effectLst/>
                          <a:latin typeface="Aptos Narrow" panose="020B0004020202020204" pitchFamily="34" charset="0"/>
                        </a:rPr>
                        <a:t>1</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£4,538.00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£6,280.78</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£4,909.08</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fontAlgn="ctr"/>
                      <a:r>
                        <a:rPr lang="en-GB" sz="1000" b="0" i="0" u="none" strike="noStrike">
                          <a:solidFill>
                            <a:srgbClr val="000000"/>
                          </a:solidFill>
                          <a:effectLst/>
                          <a:latin typeface="Aptos Narrow" panose="020B0004020202020204" pitchFamily="34" charset="0"/>
                        </a:rPr>
                        <a:t>£371.08</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534190201"/>
                  </a:ext>
                </a:extLst>
              </a:tr>
              <a:tr h="309991">
                <a:tc>
                  <a:txBody>
                    <a:bodyPr/>
                    <a:lstStyle/>
                    <a:p>
                      <a:pPr algn="ctr" fontAlgn="b"/>
                      <a:r>
                        <a:rPr lang="en-GB" sz="1000" b="0" i="0" u="none" strike="noStrike">
                          <a:solidFill>
                            <a:srgbClr val="000000"/>
                          </a:solidFill>
                          <a:effectLst/>
                          <a:latin typeface="Aptos Narrow" panose="020B0004020202020204" pitchFamily="34" charset="0"/>
                        </a:rPr>
                        <a:t>2</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£6,778.00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£12,554.56</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£9,818.16</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fontAlgn="ctr"/>
                      <a:r>
                        <a:rPr lang="en-GB" sz="1000" b="0" i="0" u="none" strike="noStrike">
                          <a:solidFill>
                            <a:srgbClr val="000000"/>
                          </a:solidFill>
                          <a:effectLst/>
                          <a:latin typeface="Aptos Narrow" panose="020B0004020202020204" pitchFamily="34" charset="0"/>
                        </a:rPr>
                        <a:t>£3,040.16</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3078038757"/>
                  </a:ext>
                </a:extLst>
              </a:tr>
              <a:tr h="309991">
                <a:tc>
                  <a:txBody>
                    <a:bodyPr/>
                    <a:lstStyle/>
                    <a:p>
                      <a:pPr algn="ctr" fontAlgn="b"/>
                      <a:r>
                        <a:rPr lang="en-GB" sz="1000" b="0" i="0" u="none" strike="noStrike">
                          <a:solidFill>
                            <a:srgbClr val="000000"/>
                          </a:solidFill>
                          <a:effectLst/>
                          <a:latin typeface="Aptos Narrow" panose="020B0004020202020204" pitchFamily="34" charset="0"/>
                        </a:rPr>
                        <a:t>3</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£9,018.00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£18,828.34</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£14,727.24</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fontAlgn="ctr"/>
                      <a:r>
                        <a:rPr lang="en-GB" sz="1000" b="0" i="0" u="none" strike="noStrike">
                          <a:solidFill>
                            <a:srgbClr val="000000"/>
                          </a:solidFill>
                          <a:effectLst/>
                          <a:latin typeface="Aptos Narrow" panose="020B0004020202020204" pitchFamily="34" charset="0"/>
                        </a:rPr>
                        <a:t>£5,709.24</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4091293140"/>
                  </a:ext>
                </a:extLst>
              </a:tr>
              <a:tr h="309991">
                <a:tc>
                  <a:txBody>
                    <a:bodyPr/>
                    <a:lstStyle/>
                    <a:p>
                      <a:pPr algn="ctr" fontAlgn="b"/>
                      <a:r>
                        <a:rPr lang="en-GB" sz="1000" b="0" i="0" u="none" strike="noStrike">
                          <a:solidFill>
                            <a:srgbClr val="000000"/>
                          </a:solidFill>
                          <a:effectLst/>
                          <a:latin typeface="Aptos Narrow" panose="020B0004020202020204" pitchFamily="34" charset="0"/>
                        </a:rPr>
                        <a:t>4</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£11,258.00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£25,102.12</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£19,636.32</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fontAlgn="ctr"/>
                      <a:r>
                        <a:rPr lang="en-GB" sz="1000" b="0" i="0" u="none" strike="noStrike">
                          <a:solidFill>
                            <a:srgbClr val="000000"/>
                          </a:solidFill>
                          <a:effectLst/>
                          <a:latin typeface="Aptos Narrow" panose="020B0004020202020204" pitchFamily="34" charset="0"/>
                        </a:rPr>
                        <a:t>£8,378.32</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796178665"/>
                  </a:ext>
                </a:extLst>
              </a:tr>
              <a:tr h="309991">
                <a:tc>
                  <a:txBody>
                    <a:bodyPr/>
                    <a:lstStyle/>
                    <a:p>
                      <a:pPr algn="ctr" fontAlgn="b"/>
                      <a:r>
                        <a:rPr lang="en-GB" sz="1000" b="0" i="0" u="none" strike="noStrike">
                          <a:solidFill>
                            <a:srgbClr val="000000"/>
                          </a:solidFill>
                          <a:effectLst/>
                          <a:latin typeface="Aptos Narrow" panose="020B0004020202020204" pitchFamily="34" charset="0"/>
                        </a:rPr>
                        <a:t>5</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£13,498.00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£31,375.90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£24,545.40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fontAlgn="ctr"/>
                      <a:r>
                        <a:rPr lang="en-GB" sz="1000" b="0" i="0" u="none" strike="noStrike">
                          <a:solidFill>
                            <a:srgbClr val="000000"/>
                          </a:solidFill>
                          <a:effectLst/>
                          <a:latin typeface="Aptos Narrow" panose="020B0004020202020204" pitchFamily="34" charset="0"/>
                        </a:rPr>
                        <a:t>£11,047.40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4179669112"/>
                  </a:ext>
                </a:extLst>
              </a:tr>
              <a:tr h="240340">
                <a:tc>
                  <a:txBody>
                    <a:bodyPr/>
                    <a:lstStyle/>
                    <a:p>
                      <a:pPr algn="l" fontAlgn="b"/>
                      <a:endParaRPr lang="en-GB" sz="1000" b="0" i="0" u="none" strike="noStrike">
                        <a:solidFill>
                          <a:srgbClr val="000000"/>
                        </a:solidFill>
                        <a:effectLst/>
                        <a:latin typeface="Aptos Narrow" panose="020B0004020202020204" pitchFamily="34" charset="0"/>
                      </a:endParaRPr>
                    </a:p>
                  </a:txBody>
                  <a:tcPr marL="5952" marR="5952" marT="5952" marB="3571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952" marR="5952" marT="5952" marB="3571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endParaRPr lang="en-GB" sz="1000" b="0" i="0" u="none" strike="noStrike">
                        <a:solidFill>
                          <a:srgbClr val="000000"/>
                        </a:solidFill>
                        <a:effectLst/>
                        <a:latin typeface="Aptos Narrow" panose="020B0004020202020204" pitchFamily="34" charset="0"/>
                      </a:endParaRPr>
                    </a:p>
                  </a:txBody>
                  <a:tcPr marL="5952" marR="5952" marT="5952" marB="35713"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2121646243"/>
                  </a:ext>
                </a:extLst>
              </a:tr>
              <a:tr h="240340">
                <a:tc>
                  <a:txBody>
                    <a:bodyPr/>
                    <a:lstStyle/>
                    <a:p>
                      <a:pPr algn="ctr" fontAlgn="b"/>
                      <a:r>
                        <a:rPr lang="en-GB" sz="1000" b="0" i="0" u="none" strike="noStrike">
                          <a:solidFill>
                            <a:srgbClr val="000000"/>
                          </a:solidFill>
                          <a:effectLst/>
                          <a:latin typeface="Aptos Narrow" panose="020B0004020202020204" pitchFamily="34" charset="0"/>
                        </a:rPr>
                        <a:t>Year</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Investment Gain</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000" b="0" i="0" u="none" strike="noStrike">
                          <a:solidFill>
                            <a:srgbClr val="000000"/>
                          </a:solidFill>
                          <a:effectLst/>
                          <a:latin typeface="Aptos Narrow" panose="020B0004020202020204" pitchFamily="34" charset="0"/>
                        </a:rPr>
                        <a:t>ROI</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Annualised ROI</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a:noFill/>
                    </a:lnT>
                    <a:lnB>
                      <a:noFill/>
                    </a:lnB>
                    <a:noFill/>
                  </a:tcPr>
                </a:tc>
                <a:extLst>
                  <a:ext uri="{0D108BD9-81ED-4DB2-BD59-A6C34878D82A}">
                    <a16:rowId xmlns:a16="http://schemas.microsoft.com/office/drawing/2014/main" val="2497039336"/>
                  </a:ext>
                </a:extLst>
              </a:tr>
              <a:tr h="319991">
                <a:tc>
                  <a:txBody>
                    <a:bodyPr/>
                    <a:lstStyle/>
                    <a:p>
                      <a:pPr algn="ctr" fontAlgn="b"/>
                      <a:r>
                        <a:rPr lang="en-GB" sz="1000" b="0" i="0" u="none" strike="noStrike">
                          <a:solidFill>
                            <a:srgbClr val="000000"/>
                          </a:solidFill>
                          <a:effectLst/>
                          <a:latin typeface="Aptos Narrow" panose="020B0004020202020204" pitchFamily="34" charset="0"/>
                        </a:rPr>
                        <a:t>1</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£371.08</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8.18%</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8.18%</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a:noFill/>
                    </a:lnT>
                    <a:lnB>
                      <a:noFill/>
                    </a:lnB>
                    <a:noFill/>
                  </a:tcPr>
                </a:tc>
                <a:extLst>
                  <a:ext uri="{0D108BD9-81ED-4DB2-BD59-A6C34878D82A}">
                    <a16:rowId xmlns:a16="http://schemas.microsoft.com/office/drawing/2014/main" val="2981266581"/>
                  </a:ext>
                </a:extLst>
              </a:tr>
              <a:tr h="319991">
                <a:tc>
                  <a:txBody>
                    <a:bodyPr/>
                    <a:lstStyle/>
                    <a:p>
                      <a:pPr algn="ctr" fontAlgn="b"/>
                      <a:r>
                        <a:rPr lang="en-GB" sz="1000" b="0" i="0" u="none" strike="noStrike">
                          <a:solidFill>
                            <a:srgbClr val="000000"/>
                          </a:solidFill>
                          <a:effectLst/>
                          <a:latin typeface="Aptos Narrow" panose="020B0004020202020204" pitchFamily="34" charset="0"/>
                        </a:rPr>
                        <a:t>2</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£3,040.16</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44.85%</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22.43%</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a:noFill/>
                    </a:lnT>
                    <a:lnB>
                      <a:noFill/>
                    </a:lnB>
                    <a:noFill/>
                  </a:tcPr>
                </a:tc>
                <a:extLst>
                  <a:ext uri="{0D108BD9-81ED-4DB2-BD59-A6C34878D82A}">
                    <a16:rowId xmlns:a16="http://schemas.microsoft.com/office/drawing/2014/main" val="1008192572"/>
                  </a:ext>
                </a:extLst>
              </a:tr>
              <a:tr h="319991">
                <a:tc>
                  <a:txBody>
                    <a:bodyPr/>
                    <a:lstStyle/>
                    <a:p>
                      <a:pPr algn="ctr" fontAlgn="b"/>
                      <a:r>
                        <a:rPr lang="en-GB" sz="1000" b="0" i="0" u="none" strike="noStrike">
                          <a:solidFill>
                            <a:srgbClr val="000000"/>
                          </a:solidFill>
                          <a:effectLst/>
                          <a:latin typeface="Aptos Narrow" panose="020B0004020202020204" pitchFamily="34" charset="0"/>
                        </a:rPr>
                        <a:t>3</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£5,709.24</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63.31%</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21.10%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a:noFill/>
                    </a:lnT>
                    <a:lnB>
                      <a:noFill/>
                    </a:lnB>
                    <a:noFill/>
                  </a:tcPr>
                </a:tc>
                <a:extLst>
                  <a:ext uri="{0D108BD9-81ED-4DB2-BD59-A6C34878D82A}">
                    <a16:rowId xmlns:a16="http://schemas.microsoft.com/office/drawing/2014/main" val="2953017906"/>
                  </a:ext>
                </a:extLst>
              </a:tr>
              <a:tr h="319991">
                <a:tc>
                  <a:txBody>
                    <a:bodyPr/>
                    <a:lstStyle/>
                    <a:p>
                      <a:pPr algn="ctr" fontAlgn="b"/>
                      <a:r>
                        <a:rPr lang="en-GB" sz="1000" b="0" i="0" u="none" strike="noStrike">
                          <a:solidFill>
                            <a:srgbClr val="000000"/>
                          </a:solidFill>
                          <a:effectLst/>
                          <a:latin typeface="Aptos Narrow" panose="020B0004020202020204" pitchFamily="34" charset="0"/>
                        </a:rPr>
                        <a:t>4</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£8,378.32</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74.42%</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18.61%</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a:noFill/>
                    </a:lnL>
                    <a:lnR>
                      <a:noFill/>
                    </a:lnR>
                    <a:lnT>
                      <a:noFill/>
                    </a:lnT>
                    <a:lnB>
                      <a:noFill/>
                    </a:lnB>
                    <a:noFill/>
                  </a:tcPr>
                </a:tc>
                <a:extLst>
                  <a:ext uri="{0D108BD9-81ED-4DB2-BD59-A6C34878D82A}">
                    <a16:rowId xmlns:a16="http://schemas.microsoft.com/office/drawing/2014/main" val="3659734371"/>
                  </a:ext>
                </a:extLst>
              </a:tr>
              <a:tr h="319991">
                <a:tc>
                  <a:txBody>
                    <a:bodyPr/>
                    <a:lstStyle/>
                    <a:p>
                      <a:pPr algn="ctr" fontAlgn="b"/>
                      <a:r>
                        <a:rPr lang="en-GB" sz="1000" b="0" i="0" u="none" strike="noStrike">
                          <a:solidFill>
                            <a:srgbClr val="000000"/>
                          </a:solidFill>
                          <a:effectLst/>
                          <a:latin typeface="Aptos Narrow" panose="020B0004020202020204" pitchFamily="34" charset="0"/>
                        </a:rPr>
                        <a:t>5</a:t>
                      </a:r>
                    </a:p>
                  </a:txBody>
                  <a:tcPr marL="5952" marR="5952" marT="5952" marB="35713"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£11,047.40</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000" b="0" i="0" u="none" strike="noStrike">
                          <a:solidFill>
                            <a:srgbClr val="000000"/>
                          </a:solidFill>
                          <a:effectLst/>
                          <a:latin typeface="Aptos Narrow" panose="020B0004020202020204" pitchFamily="34" charset="0"/>
                        </a:rPr>
                        <a:t>81.84%</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000" b="0" i="0" u="none" strike="noStrike">
                          <a:solidFill>
                            <a:srgbClr val="000000"/>
                          </a:solidFill>
                          <a:effectLst/>
                          <a:latin typeface="Aptos Narrow" panose="020B0004020202020204" pitchFamily="34" charset="0"/>
                        </a:rPr>
                        <a:t>16.37%</a:t>
                      </a:r>
                    </a:p>
                  </a:txBody>
                  <a:tcPr marL="5952" marR="5952" marT="5952" marB="3571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fontAlgn="ctr"/>
                      <a:endParaRPr lang="en-GB" sz="1000" b="0" i="0" u="none" strike="noStrike">
                        <a:solidFill>
                          <a:srgbClr val="000000"/>
                        </a:solidFill>
                        <a:effectLst/>
                        <a:latin typeface="Aptos Narrow" panose="020B0004020202020204" pitchFamily="34" charset="0"/>
                      </a:endParaRPr>
                    </a:p>
                  </a:txBody>
                  <a:tcPr marL="5952" marR="5952" marT="5952" marB="35713" anchor="ctr">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ctr"/>
                      <a:endParaRPr lang="en-GB" sz="1000" b="0" i="0" u="none" strike="noStrike" dirty="0">
                        <a:solidFill>
                          <a:srgbClr val="000000"/>
                        </a:solidFill>
                        <a:effectLst/>
                        <a:latin typeface="Aptos Narrow" panose="020B0004020202020204" pitchFamily="34" charset="0"/>
                      </a:endParaRPr>
                    </a:p>
                  </a:txBody>
                  <a:tcPr marL="5952" marR="5952" marT="5952" marB="35713" anchor="ctr">
                    <a:lnL>
                      <a:noFill/>
                    </a:lnL>
                    <a:lnR>
                      <a:noFill/>
                    </a:lnR>
                    <a:lnT>
                      <a:noFill/>
                    </a:lnT>
                    <a:lnB>
                      <a:noFill/>
                    </a:lnB>
                    <a:noFill/>
                  </a:tcPr>
                </a:tc>
                <a:extLst>
                  <a:ext uri="{0D108BD9-81ED-4DB2-BD59-A6C34878D82A}">
                    <a16:rowId xmlns:a16="http://schemas.microsoft.com/office/drawing/2014/main" val="1790790570"/>
                  </a:ext>
                </a:extLst>
              </a:tr>
            </a:tbl>
          </a:graphicData>
        </a:graphic>
      </p:graphicFrame>
      <p:sp>
        <p:nvSpPr>
          <p:cNvPr id="12" name="Rectangle 11">
            <a:extLst>
              <a:ext uri="{FF2B5EF4-FFF2-40B4-BE49-F238E27FC236}">
                <a16:creationId xmlns:a16="http://schemas.microsoft.com/office/drawing/2014/main" id="{1B8CD325-9425-DFBA-CCA8-BF5F84F73866}"/>
              </a:ext>
            </a:extLst>
          </p:cNvPr>
          <p:cNvSpPr/>
          <p:nvPr/>
        </p:nvSpPr>
        <p:spPr>
          <a:xfrm>
            <a:off x="0" y="6910098"/>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B03F9A56-1A3F-908D-0A04-CFF0B0A11A85}"/>
              </a:ext>
            </a:extLst>
          </p:cNvPr>
          <p:cNvSpPr/>
          <p:nvPr/>
        </p:nvSpPr>
        <p:spPr>
          <a:xfrm>
            <a:off x="4062000" y="8738898"/>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DDB682C-6176-FB4A-76C0-E6DBAB34452F}"/>
              </a:ext>
            </a:extLst>
          </p:cNvPr>
          <p:cNvSpPr/>
          <p:nvPr/>
        </p:nvSpPr>
        <p:spPr>
          <a:xfrm>
            <a:off x="8124002" y="10720098"/>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1C974263-E406-E864-A3C6-0E37123D2939}"/>
              </a:ext>
            </a:extLst>
          </p:cNvPr>
          <p:cNvSpPr/>
          <p:nvPr/>
        </p:nvSpPr>
        <p:spPr>
          <a:xfrm>
            <a:off x="855956" y="8741165"/>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3D89CFCC-7F31-29AA-85FF-250D16DD9234}"/>
              </a:ext>
            </a:extLst>
          </p:cNvPr>
          <p:cNvSpPr/>
          <p:nvPr/>
        </p:nvSpPr>
        <p:spPr>
          <a:xfrm>
            <a:off x="4911958" y="10569965"/>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FA5A9B7B-C34B-978F-4C76-D83EC1BC8B28}"/>
              </a:ext>
            </a:extLst>
          </p:cNvPr>
          <p:cNvSpPr/>
          <p:nvPr/>
        </p:nvSpPr>
        <p:spPr>
          <a:xfrm>
            <a:off x="8985956" y="12551165"/>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18" descr="Books with solid fill">
            <a:extLst>
              <a:ext uri="{FF2B5EF4-FFF2-40B4-BE49-F238E27FC236}">
                <a16:creationId xmlns:a16="http://schemas.microsoft.com/office/drawing/2014/main" id="{253E19F1-82AC-C061-946F-E390A94A0D4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441001" y="13007501"/>
            <a:ext cx="1440000" cy="1440000"/>
          </a:xfrm>
          <a:prstGeom prst="rect">
            <a:avLst/>
          </a:prstGeom>
        </p:spPr>
      </p:pic>
      <p:pic>
        <p:nvPicPr>
          <p:cNvPr id="20" name="Graphic 19" descr="Bar graph with upward trend with solid fill">
            <a:extLst>
              <a:ext uri="{FF2B5EF4-FFF2-40B4-BE49-F238E27FC236}">
                <a16:creationId xmlns:a16="http://schemas.microsoft.com/office/drawing/2014/main" id="{CB4C3039-F037-4CFE-82C4-D0D0BC95AF1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78702" y="11026301"/>
            <a:ext cx="1440000" cy="1440000"/>
          </a:xfrm>
          <a:prstGeom prst="rect">
            <a:avLst/>
          </a:prstGeom>
        </p:spPr>
      </p:pic>
      <p:pic>
        <p:nvPicPr>
          <p:cNvPr id="21" name="Graphic 20" descr="Head with gears with solid fill">
            <a:extLst>
              <a:ext uri="{FF2B5EF4-FFF2-40B4-BE49-F238E27FC236}">
                <a16:creationId xmlns:a16="http://schemas.microsoft.com/office/drawing/2014/main" id="{0FAF6516-A9E6-A3BB-2FA0-B75286CF821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322700" y="9197501"/>
            <a:ext cx="1440000" cy="1440000"/>
          </a:xfrm>
          <a:prstGeom prst="rect">
            <a:avLst/>
          </a:prstGeom>
        </p:spPr>
      </p:pic>
      <p:sp>
        <p:nvSpPr>
          <p:cNvPr id="22" name="Subtitle 2">
            <a:extLst>
              <a:ext uri="{FF2B5EF4-FFF2-40B4-BE49-F238E27FC236}">
                <a16:creationId xmlns:a16="http://schemas.microsoft.com/office/drawing/2014/main" id="{A5802407-4729-29CE-A91E-C30DBE711E71}"/>
              </a:ext>
            </a:extLst>
          </p:cNvPr>
          <p:cNvSpPr txBox="1">
            <a:spLocks/>
          </p:cNvSpPr>
          <p:nvPr/>
        </p:nvSpPr>
        <p:spPr>
          <a:xfrm>
            <a:off x="-1" y="11408364"/>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23" name="Subtitle 2">
            <a:extLst>
              <a:ext uri="{FF2B5EF4-FFF2-40B4-BE49-F238E27FC236}">
                <a16:creationId xmlns:a16="http://schemas.microsoft.com/office/drawing/2014/main" id="{127E917F-E0B4-6C5B-5D80-28FF360AA3E3}"/>
              </a:ext>
            </a:extLst>
          </p:cNvPr>
          <p:cNvSpPr txBox="1">
            <a:spLocks/>
          </p:cNvSpPr>
          <p:nvPr/>
        </p:nvSpPr>
        <p:spPr>
          <a:xfrm>
            <a:off x="4067999" y="13237164"/>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24" name="Subtitle 2">
            <a:extLst>
              <a:ext uri="{FF2B5EF4-FFF2-40B4-BE49-F238E27FC236}">
                <a16:creationId xmlns:a16="http://schemas.microsoft.com/office/drawing/2014/main" id="{F2362095-CE7A-839B-5480-07EF1B046E25}"/>
              </a:ext>
            </a:extLst>
          </p:cNvPr>
          <p:cNvSpPr txBox="1">
            <a:spLocks/>
          </p:cNvSpPr>
          <p:nvPr/>
        </p:nvSpPr>
        <p:spPr>
          <a:xfrm>
            <a:off x="8118003" y="15219228"/>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spTree>
    <p:extLst>
      <p:ext uri="{BB962C8B-B14F-4D97-AF65-F5344CB8AC3E}">
        <p14:creationId xmlns:p14="http://schemas.microsoft.com/office/powerpoint/2010/main" val="684901899"/>
      </p:ext>
    </p:extLst>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7" name="Rectangle 6">
            <a:extLst>
              <a:ext uri="{FF2B5EF4-FFF2-40B4-BE49-F238E27FC236}">
                <a16:creationId xmlns:a16="http://schemas.microsoft.com/office/drawing/2014/main" id="{720A8682-D40E-363F-57CC-6CB55EB33DB2}"/>
              </a:ext>
            </a:extLst>
          </p:cNvPr>
          <p:cNvSpPr/>
          <p:nvPr/>
        </p:nvSpPr>
        <p:spPr>
          <a:xfrm>
            <a:off x="0" y="-1"/>
            <a:ext cx="12192000" cy="6858001"/>
          </a:xfrm>
          <a:prstGeom prst="rect">
            <a:avLst/>
          </a:prstGeom>
          <a:solidFill>
            <a:schemeClr val="tx2">
              <a:lumMod val="5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7DD6EEB1-7762-500C-EFA6-1BDC020700D5}"/>
              </a:ext>
            </a:extLst>
          </p:cNvPr>
          <p:cNvSpPr/>
          <p:nvPr/>
        </p:nvSpPr>
        <p:spPr>
          <a:xfrm>
            <a:off x="0"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D2354481-8A0B-01FD-0661-0D7ACDF71D18}"/>
              </a:ext>
            </a:extLst>
          </p:cNvPr>
          <p:cNvSpPr/>
          <p:nvPr/>
        </p:nvSpPr>
        <p:spPr>
          <a:xfrm>
            <a:off x="4062000" y="0"/>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8D512D1F-6293-4B05-2A4C-0177E5BFBF48}"/>
              </a:ext>
            </a:extLst>
          </p:cNvPr>
          <p:cNvSpPr/>
          <p:nvPr/>
        </p:nvSpPr>
        <p:spPr>
          <a:xfrm>
            <a:off x="8124002" y="0"/>
            <a:ext cx="4068000"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A08E9339-77BB-5732-87CF-BD26A02451CE}"/>
              </a:ext>
            </a:extLst>
          </p:cNvPr>
          <p:cNvSpPr/>
          <p:nvPr/>
        </p:nvSpPr>
        <p:spPr>
          <a:xfrm>
            <a:off x="855956" y="1831067"/>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FB617A40-C3F7-3CE1-92EF-967321BF2678}"/>
              </a:ext>
            </a:extLst>
          </p:cNvPr>
          <p:cNvSpPr/>
          <p:nvPr/>
        </p:nvSpPr>
        <p:spPr>
          <a:xfrm>
            <a:off x="4911958" y="1831067"/>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12C8A8DB-4ABD-7F37-A8B8-6F0DC6246CAC}"/>
              </a:ext>
            </a:extLst>
          </p:cNvPr>
          <p:cNvSpPr/>
          <p:nvPr/>
        </p:nvSpPr>
        <p:spPr>
          <a:xfrm>
            <a:off x="8985956" y="1831067"/>
            <a:ext cx="2350088" cy="2352675"/>
          </a:xfrm>
          <a:prstGeom prst="ellipse">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Graphic 25" descr="Books with solid fill">
            <a:extLst>
              <a:ext uri="{FF2B5EF4-FFF2-40B4-BE49-F238E27FC236}">
                <a16:creationId xmlns:a16="http://schemas.microsoft.com/office/drawing/2014/main" id="{6FC0B0BA-0722-52D2-4CC6-958F370D04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41001" y="2287403"/>
            <a:ext cx="1440000" cy="1440000"/>
          </a:xfrm>
          <a:prstGeom prst="rect">
            <a:avLst/>
          </a:prstGeom>
        </p:spPr>
      </p:pic>
      <p:pic>
        <p:nvPicPr>
          <p:cNvPr id="27" name="Graphic 26" descr="Bar graph with upward trend with solid fill">
            <a:extLst>
              <a:ext uri="{FF2B5EF4-FFF2-40B4-BE49-F238E27FC236}">
                <a16:creationId xmlns:a16="http://schemas.microsoft.com/office/drawing/2014/main" id="{AC81C815-C835-0E34-33FD-C203A1C6425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78702" y="2287403"/>
            <a:ext cx="1440000" cy="1440000"/>
          </a:xfrm>
          <a:prstGeom prst="rect">
            <a:avLst/>
          </a:prstGeom>
        </p:spPr>
      </p:pic>
      <p:pic>
        <p:nvPicPr>
          <p:cNvPr id="28" name="Graphic 27" descr="Head with gears with solid fill">
            <a:extLst>
              <a:ext uri="{FF2B5EF4-FFF2-40B4-BE49-F238E27FC236}">
                <a16:creationId xmlns:a16="http://schemas.microsoft.com/office/drawing/2014/main" id="{48C74219-23EF-2D33-F992-87C26642D7C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322700" y="2287403"/>
            <a:ext cx="1440000" cy="1440000"/>
          </a:xfrm>
          <a:prstGeom prst="rect">
            <a:avLst/>
          </a:prstGeom>
        </p:spPr>
      </p:pic>
      <p:sp>
        <p:nvSpPr>
          <p:cNvPr id="29" name="Subtitle 2">
            <a:extLst>
              <a:ext uri="{FF2B5EF4-FFF2-40B4-BE49-F238E27FC236}">
                <a16:creationId xmlns:a16="http://schemas.microsoft.com/office/drawing/2014/main" id="{922383B3-0BCA-A98E-9EAD-A8973A3F012D}"/>
              </a:ext>
            </a:extLst>
          </p:cNvPr>
          <p:cNvSpPr txBox="1">
            <a:spLocks/>
          </p:cNvSpPr>
          <p:nvPr/>
        </p:nvSpPr>
        <p:spPr>
          <a:xfrm>
            <a:off x="-1"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30" name="Subtitle 2">
            <a:extLst>
              <a:ext uri="{FF2B5EF4-FFF2-40B4-BE49-F238E27FC236}">
                <a16:creationId xmlns:a16="http://schemas.microsoft.com/office/drawing/2014/main" id="{C49C4441-DEE4-6654-D90A-F95665EF8BCA}"/>
              </a:ext>
            </a:extLst>
          </p:cNvPr>
          <p:cNvSpPr txBox="1">
            <a:spLocks/>
          </p:cNvSpPr>
          <p:nvPr/>
        </p:nvSpPr>
        <p:spPr>
          <a:xfrm>
            <a:off x="4067999"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sp>
        <p:nvSpPr>
          <p:cNvPr id="31" name="Subtitle 2">
            <a:extLst>
              <a:ext uri="{FF2B5EF4-FFF2-40B4-BE49-F238E27FC236}">
                <a16:creationId xmlns:a16="http://schemas.microsoft.com/office/drawing/2014/main" id="{38489165-069A-33BC-396F-90130FF3B513}"/>
              </a:ext>
            </a:extLst>
          </p:cNvPr>
          <p:cNvSpPr txBox="1">
            <a:spLocks/>
          </p:cNvSpPr>
          <p:nvPr/>
        </p:nvSpPr>
        <p:spPr>
          <a:xfrm>
            <a:off x="8118003" y="4499130"/>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75000"/>
                  </a:schemeClr>
                </a:solidFill>
              </a:rPr>
              <a:t>FEASIBILITY STUDY</a:t>
            </a:r>
          </a:p>
        </p:txBody>
      </p:sp>
    </p:spTree>
    <p:extLst>
      <p:ext uri="{BB962C8B-B14F-4D97-AF65-F5344CB8AC3E}">
        <p14:creationId xmlns:p14="http://schemas.microsoft.com/office/powerpoint/2010/main" val="699670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1702844-3A8B-FBED-80D1-42DBAA3579A3}"/>
              </a:ext>
            </a:extLst>
          </p:cNvPr>
          <p:cNvSpPr/>
          <p:nvPr/>
        </p:nvSpPr>
        <p:spPr>
          <a:xfrm>
            <a:off x="-16518" y="0"/>
            <a:ext cx="12192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large industrial building with a light shining through&#10;&#10;Description automatically generated with medium confidence">
            <a:extLst>
              <a:ext uri="{FF2B5EF4-FFF2-40B4-BE49-F238E27FC236}">
                <a16:creationId xmlns:a16="http://schemas.microsoft.com/office/drawing/2014/main" id="{EDF1BAB3-2E79-9956-CA9E-7D5D41428BAC}"/>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1"/>
            <a:ext cx="12192000" cy="6858001"/>
          </a:xfrm>
          <a:prstGeom prst="rect">
            <a:avLst/>
          </a:prstGeom>
        </p:spPr>
      </p:pic>
      <p:sp>
        <p:nvSpPr>
          <p:cNvPr id="11" name="Subtitle 2">
            <a:extLst>
              <a:ext uri="{FF2B5EF4-FFF2-40B4-BE49-F238E27FC236}">
                <a16:creationId xmlns:a16="http://schemas.microsoft.com/office/drawing/2014/main" id="{F2FFD9EF-AB8C-C168-E186-E7729417EA70}"/>
              </a:ext>
            </a:extLst>
          </p:cNvPr>
          <p:cNvSpPr txBox="1">
            <a:spLocks/>
          </p:cNvSpPr>
          <p:nvPr/>
        </p:nvSpPr>
        <p:spPr>
          <a:xfrm>
            <a:off x="4619298" y="3896676"/>
            <a:ext cx="2953403" cy="350449"/>
          </a:xfrm>
          <a:prstGeom prst="rect">
            <a:avLst/>
          </a:prstGeom>
        </p:spPr>
        <p:txBody>
          <a:bodyPr vert="horz" lIns="91440" tIns="45720" rIns="91440" bIns="45720" rtlCol="0" anchor="b">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800" b="1" dirty="0">
                <a:solidFill>
                  <a:schemeClr val="tx2"/>
                </a:solidFill>
              </a:rPr>
              <a:t>FEASIBILITY STUDY</a:t>
            </a:r>
          </a:p>
        </p:txBody>
      </p:sp>
      <p:sp>
        <p:nvSpPr>
          <p:cNvPr id="41" name="Subtitle 2">
            <a:extLst>
              <a:ext uri="{FF2B5EF4-FFF2-40B4-BE49-F238E27FC236}">
                <a16:creationId xmlns:a16="http://schemas.microsoft.com/office/drawing/2014/main" id="{3EABDFCB-6247-F7BE-99B4-3D8C6BD42055}"/>
              </a:ext>
            </a:extLst>
          </p:cNvPr>
          <p:cNvSpPr txBox="1">
            <a:spLocks/>
          </p:cNvSpPr>
          <p:nvPr/>
        </p:nvSpPr>
        <p:spPr>
          <a:xfrm>
            <a:off x="2971769" y="3315185"/>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SAFE PERMIT TO WORK SYSTEM</a:t>
            </a:r>
          </a:p>
        </p:txBody>
      </p:sp>
      <p:sp>
        <p:nvSpPr>
          <p:cNvPr id="49" name="Oval 48">
            <a:extLst>
              <a:ext uri="{FF2B5EF4-FFF2-40B4-BE49-F238E27FC236}">
                <a16:creationId xmlns:a16="http://schemas.microsoft.com/office/drawing/2014/main" id="{09C73C5C-AF53-4291-AEF7-5D7CB6050F99}"/>
              </a:ext>
            </a:extLst>
          </p:cNvPr>
          <p:cNvSpPr/>
          <p:nvPr/>
        </p:nvSpPr>
        <p:spPr>
          <a:xfrm>
            <a:off x="5208704" y="1372880"/>
            <a:ext cx="1774592" cy="1799347"/>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AC706CC9-7666-C49E-650F-89D54547955E}"/>
              </a:ext>
            </a:extLst>
          </p:cNvPr>
          <p:cNvSpPr/>
          <p:nvPr/>
        </p:nvSpPr>
        <p:spPr>
          <a:xfrm>
            <a:off x="-8294076" y="0"/>
            <a:ext cx="4068000" cy="6858000"/>
          </a:xfrm>
          <a:prstGeom prst="rect">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95CA443C-61CA-0307-D371-C9196514BCD3}"/>
              </a:ext>
            </a:extLst>
          </p:cNvPr>
          <p:cNvSpPr/>
          <p:nvPr/>
        </p:nvSpPr>
        <p:spPr>
          <a:xfrm>
            <a:off x="-4232076" y="0"/>
            <a:ext cx="4068000" cy="6858000"/>
          </a:xfrm>
          <a:prstGeom prst="rect">
            <a:avLst/>
          </a:prstGeom>
          <a:solidFill>
            <a:schemeClr val="tx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0923D632-A8DC-859C-6C82-F07DAE1DE025}"/>
              </a:ext>
            </a:extLst>
          </p:cNvPr>
          <p:cNvSpPr/>
          <p:nvPr/>
        </p:nvSpPr>
        <p:spPr>
          <a:xfrm>
            <a:off x="-7438120" y="1831067"/>
            <a:ext cx="2350088" cy="2352675"/>
          </a:xfrm>
          <a:prstGeom prst="ellipse">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D1754E44-0F1D-87EF-293A-CFD13E0785F8}"/>
              </a:ext>
            </a:extLst>
          </p:cNvPr>
          <p:cNvSpPr/>
          <p:nvPr/>
        </p:nvSpPr>
        <p:spPr>
          <a:xfrm>
            <a:off x="-3382118" y="1831067"/>
            <a:ext cx="2350088" cy="2352675"/>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8" name="Graphic 37" descr="Bar graph with upward trend with solid fill">
            <a:extLst>
              <a:ext uri="{FF2B5EF4-FFF2-40B4-BE49-F238E27FC236}">
                <a16:creationId xmlns:a16="http://schemas.microsoft.com/office/drawing/2014/main" id="{8B27ABD3-4DBF-BDD5-8E1F-EEC95F1085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915374" y="2287403"/>
            <a:ext cx="1440000" cy="1440000"/>
          </a:xfrm>
          <a:prstGeom prst="rect">
            <a:avLst/>
          </a:prstGeom>
        </p:spPr>
      </p:pic>
      <p:pic>
        <p:nvPicPr>
          <p:cNvPr id="39" name="Graphic 38" descr="Head with gears with solid fill">
            <a:extLst>
              <a:ext uri="{FF2B5EF4-FFF2-40B4-BE49-F238E27FC236}">
                <a16:creationId xmlns:a16="http://schemas.microsoft.com/office/drawing/2014/main" id="{1ECBEF90-C95B-8AA5-2F04-8C18530287D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971376" y="2287403"/>
            <a:ext cx="1440000" cy="1440000"/>
          </a:xfrm>
          <a:prstGeom prst="rect">
            <a:avLst/>
          </a:prstGeom>
        </p:spPr>
      </p:pic>
      <p:sp>
        <p:nvSpPr>
          <p:cNvPr id="40" name="Subtitle 2">
            <a:extLst>
              <a:ext uri="{FF2B5EF4-FFF2-40B4-BE49-F238E27FC236}">
                <a16:creationId xmlns:a16="http://schemas.microsoft.com/office/drawing/2014/main" id="{769B045C-ABB9-51EE-0A33-FA75762C995A}"/>
              </a:ext>
            </a:extLst>
          </p:cNvPr>
          <p:cNvSpPr txBox="1">
            <a:spLocks/>
          </p:cNvSpPr>
          <p:nvPr/>
        </p:nvSpPr>
        <p:spPr>
          <a:xfrm>
            <a:off x="-8294077"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solidFill>
              </a:rPr>
              <a:t>IDEA GENERATION</a:t>
            </a:r>
          </a:p>
        </p:txBody>
      </p:sp>
      <p:sp>
        <p:nvSpPr>
          <p:cNvPr id="42" name="Subtitle 2">
            <a:extLst>
              <a:ext uri="{FF2B5EF4-FFF2-40B4-BE49-F238E27FC236}">
                <a16:creationId xmlns:a16="http://schemas.microsoft.com/office/drawing/2014/main" id="{E7B50CB3-09B7-FA8A-3FA5-50F85CE36ECD}"/>
              </a:ext>
            </a:extLst>
          </p:cNvPr>
          <p:cNvSpPr txBox="1">
            <a:spLocks/>
          </p:cNvSpPr>
          <p:nvPr/>
        </p:nvSpPr>
        <p:spPr>
          <a:xfrm>
            <a:off x="-4226077" y="4498266"/>
            <a:ext cx="4062002" cy="89515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tx2">
                    <a:lumMod val="90000"/>
                  </a:schemeClr>
                </a:solidFill>
              </a:rPr>
              <a:t>BUSINESS CASE</a:t>
            </a:r>
          </a:p>
        </p:txBody>
      </p:sp>
      <p:pic>
        <p:nvPicPr>
          <p:cNvPr id="44" name="Graphic 43" descr="Books with solid fill">
            <a:extLst>
              <a:ext uri="{FF2B5EF4-FFF2-40B4-BE49-F238E27FC236}">
                <a16:creationId xmlns:a16="http://schemas.microsoft.com/office/drawing/2014/main" id="{8B669E69-5800-7990-C2CE-85DAA7C6582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525201" y="1716604"/>
            <a:ext cx="1141597" cy="1141597"/>
          </a:xfrm>
          <a:prstGeom prst="rect">
            <a:avLst/>
          </a:prstGeom>
        </p:spPr>
      </p:pic>
      <p:sp>
        <p:nvSpPr>
          <p:cNvPr id="51" name="TextBox 50">
            <a:extLst>
              <a:ext uri="{FF2B5EF4-FFF2-40B4-BE49-F238E27FC236}">
                <a16:creationId xmlns:a16="http://schemas.microsoft.com/office/drawing/2014/main" id="{2B597B09-DC7D-09E9-9E84-A17AE7794862}"/>
              </a:ext>
            </a:extLst>
          </p:cNvPr>
          <p:cNvSpPr txBox="1"/>
          <p:nvPr/>
        </p:nvSpPr>
        <p:spPr>
          <a:xfrm>
            <a:off x="319301" y="7154361"/>
            <a:ext cx="5688197" cy="4621393"/>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User Management</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Authentication and authorisation for different user roles (admin, manager, employee and contractor)</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User registration and profile management</a:t>
            </a:r>
          </a:p>
          <a:p>
            <a:pPr lvl="0">
              <a:lnSpc>
                <a:spcPct val="107000"/>
              </a:lnSpc>
              <a:spcAft>
                <a:spcPts val="800"/>
              </a:spcAft>
            </a:pPr>
            <a:endParaRPr lang="en-GB" sz="600" kern="100" dirty="0">
              <a:effectLst/>
              <a:ea typeface="Calibri" panose="020F0502020204030204" pitchFamily="34" charset="0"/>
              <a:cs typeface="Arial" panose="020B0604020202020204" pitchFamily="34" charset="0"/>
            </a:endParaRPr>
          </a:p>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Permit Application:</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Document upload and verification</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Automated approval workflows</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Notification system (email/SMS)</a:t>
            </a:r>
          </a:p>
          <a:p>
            <a:pPr lvl="0">
              <a:lnSpc>
                <a:spcPct val="107000"/>
              </a:lnSpc>
              <a:spcAft>
                <a:spcPts val="800"/>
              </a:spcAft>
            </a:pPr>
            <a:endParaRPr lang="en-GB" sz="500" kern="100" dirty="0">
              <a:effectLst/>
              <a:ea typeface="Calibri" panose="020F0502020204030204" pitchFamily="34" charset="0"/>
              <a:cs typeface="Arial" panose="020B0604020202020204" pitchFamily="34" charset="0"/>
            </a:endParaRPr>
          </a:p>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Permit Management:</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Permit tracking and status updates (sign on / off)</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Renewal and extension capabilities</a:t>
            </a:r>
          </a:p>
          <a:p>
            <a:pPr marL="342900" lvl="0" indent="-342900">
              <a:lnSpc>
                <a:spcPct val="107000"/>
              </a:lnSpc>
              <a:buFont typeface="Symbol" panose="05050102010706020507" pitchFamily="18" charset="2"/>
              <a:buChar char=""/>
            </a:pPr>
            <a:r>
              <a:rPr lang="en-GB" sz="1700" kern="100" dirty="0">
                <a:ea typeface="Calibri" panose="020F0502020204030204" pitchFamily="34" charset="0"/>
                <a:cs typeface="Arial" panose="020B0604020202020204" pitchFamily="34" charset="0"/>
              </a:rPr>
              <a:t>Stop – review &amp; adjustment capabilities</a:t>
            </a:r>
            <a:endParaRPr lang="en-GB" sz="1700" kern="100" dirty="0">
              <a:effectLst/>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Historical data and audit trail</a:t>
            </a:r>
          </a:p>
        </p:txBody>
      </p:sp>
      <p:sp>
        <p:nvSpPr>
          <p:cNvPr id="52" name="TextBox 51">
            <a:extLst>
              <a:ext uri="{FF2B5EF4-FFF2-40B4-BE49-F238E27FC236}">
                <a16:creationId xmlns:a16="http://schemas.microsoft.com/office/drawing/2014/main" id="{C313B7BE-EAB8-94C2-9EE0-C23FAD649628}"/>
              </a:ext>
            </a:extLst>
          </p:cNvPr>
          <p:cNvSpPr txBox="1"/>
          <p:nvPr/>
        </p:nvSpPr>
        <p:spPr>
          <a:xfrm>
            <a:off x="6184504" y="9053497"/>
            <a:ext cx="5215659" cy="4625177"/>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Reporting and Analytics</a:t>
            </a:r>
            <a:r>
              <a:rPr lang="en-GB" sz="1700" b="1" kern="100" dirty="0">
                <a:effectLst/>
                <a:ea typeface="Calibri" panose="020F0502020204030204" pitchFamily="34" charset="0"/>
                <a:cs typeface="Times New Roman" panose="02020603050405020304" pitchFamily="18" charset="0"/>
              </a:rPr>
              <a:t>:</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Generation of reports (permit types, status, expiry dates)</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Data analytics for decision-making and appropriate actions. </a:t>
            </a:r>
          </a:p>
          <a:p>
            <a:pPr>
              <a:lnSpc>
                <a:spcPct val="107000"/>
              </a:lnSpc>
              <a:spcAft>
                <a:spcPts val="800"/>
              </a:spcAft>
            </a:pPr>
            <a:endParaRPr lang="en-GB" sz="700" b="1" u="sng" kern="100" dirty="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Integration:</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Integration with existing ERP systems (direct links to report an accident, incident, safety report). </a:t>
            </a:r>
          </a:p>
          <a:p>
            <a:pPr marL="342900" lvl="0" indent="-342900">
              <a:lnSpc>
                <a:spcPct val="107000"/>
              </a:lnSpc>
              <a:buFont typeface="Symbol" panose="05050102010706020507" pitchFamily="18" charset="2"/>
              <a:buChar char=""/>
            </a:pPr>
            <a:endParaRPr lang="en-GB" sz="11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kern="100" dirty="0">
                <a:effectLst/>
                <a:ea typeface="Calibri" panose="020F0502020204030204" pitchFamily="34" charset="0"/>
                <a:cs typeface="Times New Roman" panose="02020603050405020304" pitchFamily="18" charset="0"/>
              </a:rPr>
              <a:t> </a:t>
            </a:r>
            <a:r>
              <a:rPr lang="en-GB" sz="1700" b="1" u="sng" kern="100" dirty="0">
                <a:effectLst/>
                <a:ea typeface="Calibri" panose="020F0502020204030204" pitchFamily="34" charset="0"/>
                <a:cs typeface="Times New Roman" panose="02020603050405020304" pitchFamily="18" charset="0"/>
              </a:rPr>
              <a:t>Performance: </a:t>
            </a:r>
            <a:endParaRPr lang="en-GB" sz="1700" b="1"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Fast response times for user interactions</a:t>
            </a:r>
          </a:p>
          <a:p>
            <a:pPr marL="342900" lvl="0" indent="-342900">
              <a:lnSpc>
                <a:spcPct val="107000"/>
              </a:lnSpc>
              <a:spcAft>
                <a:spcPts val="800"/>
              </a:spcAft>
              <a:buFont typeface="Symbol" panose="05050102010706020507" pitchFamily="18" charset="2"/>
              <a:buChar char=""/>
            </a:pPr>
            <a:endParaRPr lang="en-GB" sz="4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Security:</a:t>
            </a:r>
            <a:endParaRPr lang="en-GB" sz="1700" b="1"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Regular security audits and updates</a:t>
            </a:r>
          </a:p>
        </p:txBody>
      </p:sp>
    </p:spTree>
    <p:extLst>
      <p:ext uri="{BB962C8B-B14F-4D97-AF65-F5344CB8AC3E}">
        <p14:creationId xmlns:p14="http://schemas.microsoft.com/office/powerpoint/2010/main" val="40815876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83593"/>
            <a:ext cx="12192000" cy="6858001"/>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0333" y="554838"/>
            <a:ext cx="6447103"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Technical Considerations</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37" name="TextBox 36">
            <a:extLst>
              <a:ext uri="{FF2B5EF4-FFF2-40B4-BE49-F238E27FC236}">
                <a16:creationId xmlns:a16="http://schemas.microsoft.com/office/drawing/2014/main" id="{AB93EDB2-061B-B34E-2D60-099B4F06F632}"/>
              </a:ext>
            </a:extLst>
          </p:cNvPr>
          <p:cNvSpPr txBox="1"/>
          <p:nvPr/>
        </p:nvSpPr>
        <p:spPr>
          <a:xfrm>
            <a:off x="319301" y="1386605"/>
            <a:ext cx="5688197" cy="4621393"/>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User Management</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Authentication and authorisation for different user roles (admin, manager, employee and contractor)</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User registration and profile management</a:t>
            </a:r>
          </a:p>
          <a:p>
            <a:pPr lvl="0">
              <a:lnSpc>
                <a:spcPct val="107000"/>
              </a:lnSpc>
              <a:spcAft>
                <a:spcPts val="800"/>
              </a:spcAft>
            </a:pPr>
            <a:endParaRPr lang="en-GB" sz="600" kern="100" dirty="0">
              <a:effectLst/>
              <a:ea typeface="Calibri" panose="020F0502020204030204" pitchFamily="34" charset="0"/>
              <a:cs typeface="Arial" panose="020B0604020202020204" pitchFamily="34" charset="0"/>
            </a:endParaRPr>
          </a:p>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Permit Application:</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Document upload and verification</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Automated approval workflows</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Notification system (email/SMS)</a:t>
            </a:r>
          </a:p>
          <a:p>
            <a:pPr lvl="0">
              <a:lnSpc>
                <a:spcPct val="107000"/>
              </a:lnSpc>
              <a:spcAft>
                <a:spcPts val="800"/>
              </a:spcAft>
            </a:pPr>
            <a:endParaRPr lang="en-GB" sz="500" kern="100" dirty="0">
              <a:effectLst/>
              <a:ea typeface="Calibri" panose="020F0502020204030204" pitchFamily="34" charset="0"/>
              <a:cs typeface="Arial" panose="020B0604020202020204" pitchFamily="34" charset="0"/>
            </a:endParaRPr>
          </a:p>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Permit Management:</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Permit tracking and status updates (sign on / off)</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Renewal and extension capabilities</a:t>
            </a:r>
          </a:p>
          <a:p>
            <a:pPr marL="342900" lvl="0" indent="-342900">
              <a:lnSpc>
                <a:spcPct val="107000"/>
              </a:lnSpc>
              <a:buFont typeface="Symbol" panose="05050102010706020507" pitchFamily="18" charset="2"/>
              <a:buChar char=""/>
            </a:pPr>
            <a:r>
              <a:rPr lang="en-GB" sz="1700" kern="100" dirty="0">
                <a:ea typeface="Calibri" panose="020F0502020204030204" pitchFamily="34" charset="0"/>
                <a:cs typeface="Arial" panose="020B0604020202020204" pitchFamily="34" charset="0"/>
              </a:rPr>
              <a:t>Stop – review &amp; adjustment capabilities</a:t>
            </a:r>
            <a:endParaRPr lang="en-GB" sz="1700" kern="100" dirty="0">
              <a:effectLst/>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Historical data and audit trail</a:t>
            </a:r>
          </a:p>
        </p:txBody>
      </p:sp>
      <p:sp>
        <p:nvSpPr>
          <p:cNvPr id="24" name="TextBox 23">
            <a:extLst>
              <a:ext uri="{FF2B5EF4-FFF2-40B4-BE49-F238E27FC236}">
                <a16:creationId xmlns:a16="http://schemas.microsoft.com/office/drawing/2014/main" id="{371D760D-36FA-B11A-621B-067E0E54D130}"/>
              </a:ext>
            </a:extLst>
          </p:cNvPr>
          <p:cNvSpPr txBox="1"/>
          <p:nvPr/>
        </p:nvSpPr>
        <p:spPr>
          <a:xfrm>
            <a:off x="6184504" y="1386605"/>
            <a:ext cx="5215659" cy="4625177"/>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Reporting and Analytics</a:t>
            </a:r>
            <a:r>
              <a:rPr lang="en-GB" sz="1700" b="1" kern="100" dirty="0">
                <a:effectLst/>
                <a:ea typeface="Calibri" panose="020F0502020204030204" pitchFamily="34" charset="0"/>
                <a:cs typeface="Times New Roman" panose="02020603050405020304" pitchFamily="18" charset="0"/>
              </a:rPr>
              <a:t>:</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Generation of reports (permit types, status, expiry dates)</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Data analytics for decision-making and appropriate actions. </a:t>
            </a:r>
          </a:p>
          <a:p>
            <a:pPr>
              <a:lnSpc>
                <a:spcPct val="107000"/>
              </a:lnSpc>
              <a:spcAft>
                <a:spcPts val="800"/>
              </a:spcAft>
            </a:pPr>
            <a:endParaRPr lang="en-GB" sz="700" b="1" u="sng" kern="100" dirty="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Integration:</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Integration with existing ERP systems (direct links to report an accident, incident, safety report). </a:t>
            </a:r>
          </a:p>
          <a:p>
            <a:pPr marL="342900" lvl="0" indent="-342900">
              <a:lnSpc>
                <a:spcPct val="107000"/>
              </a:lnSpc>
              <a:buFont typeface="Symbol" panose="05050102010706020507" pitchFamily="18" charset="2"/>
              <a:buChar char=""/>
            </a:pPr>
            <a:endParaRPr lang="en-GB" sz="11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kern="100" dirty="0">
                <a:effectLst/>
                <a:ea typeface="Calibri" panose="020F0502020204030204" pitchFamily="34" charset="0"/>
                <a:cs typeface="Times New Roman" panose="02020603050405020304" pitchFamily="18" charset="0"/>
              </a:rPr>
              <a:t> </a:t>
            </a:r>
            <a:r>
              <a:rPr lang="en-GB" sz="1700" b="1" u="sng" kern="100" dirty="0">
                <a:effectLst/>
                <a:ea typeface="Calibri" panose="020F0502020204030204" pitchFamily="34" charset="0"/>
                <a:cs typeface="Times New Roman" panose="02020603050405020304" pitchFamily="18" charset="0"/>
              </a:rPr>
              <a:t>Performance: </a:t>
            </a:r>
            <a:endParaRPr lang="en-GB" sz="1700" b="1"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Fast response times for user interactions</a:t>
            </a:r>
          </a:p>
          <a:p>
            <a:pPr marL="342900" lvl="0" indent="-342900">
              <a:lnSpc>
                <a:spcPct val="107000"/>
              </a:lnSpc>
              <a:spcAft>
                <a:spcPts val="800"/>
              </a:spcAft>
              <a:buFont typeface="Symbol" panose="05050102010706020507" pitchFamily="18" charset="2"/>
              <a:buChar char=""/>
            </a:pPr>
            <a:endParaRPr lang="en-GB" sz="4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Security:</a:t>
            </a:r>
            <a:endParaRPr lang="en-GB" sz="1700" b="1"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Regular security audits and updates</a:t>
            </a:r>
          </a:p>
        </p:txBody>
      </p:sp>
      <p:pic>
        <p:nvPicPr>
          <p:cNvPr id="2" name="Picture 1" descr="A diagram of health and safety management system&#10;&#10;Description automatically generated">
            <a:extLst>
              <a:ext uri="{FF2B5EF4-FFF2-40B4-BE49-F238E27FC236}">
                <a16:creationId xmlns:a16="http://schemas.microsoft.com/office/drawing/2014/main" id="{D8D9329E-576D-562C-A5A4-4658FD42F4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0787" y="9688319"/>
            <a:ext cx="5003756" cy="3799610"/>
          </a:xfrm>
          <a:prstGeom prst="rect">
            <a:avLst/>
          </a:prstGeom>
        </p:spPr>
      </p:pic>
      <p:sp>
        <p:nvSpPr>
          <p:cNvPr id="3" name="TextBox 2">
            <a:extLst>
              <a:ext uri="{FF2B5EF4-FFF2-40B4-BE49-F238E27FC236}">
                <a16:creationId xmlns:a16="http://schemas.microsoft.com/office/drawing/2014/main" id="{D4528FE1-E91F-A92D-A326-2B69B370861D}"/>
              </a:ext>
            </a:extLst>
          </p:cNvPr>
          <p:cNvSpPr txBox="1"/>
          <p:nvPr/>
        </p:nvSpPr>
        <p:spPr>
          <a:xfrm>
            <a:off x="5378405" y="7114842"/>
            <a:ext cx="6203995" cy="5428217"/>
          </a:xfrm>
          <a:prstGeom prst="rect">
            <a:avLst/>
          </a:prstGeom>
          <a:noFill/>
        </p:spPr>
        <p:txBody>
          <a:bodyPr wrap="square">
            <a:spAutoFit/>
          </a:bodyPr>
          <a:lstStyle/>
          <a:p>
            <a:pPr>
              <a:lnSpc>
                <a:spcPct val="107000"/>
              </a:lnSpc>
              <a:spcAft>
                <a:spcPts val="800"/>
              </a:spcAft>
            </a:pPr>
            <a:r>
              <a:rPr lang="en-GB" sz="1800" dirty="0">
                <a:effectLst/>
                <a:ea typeface="Arial" panose="020B0604020202020204" pitchFamily="34" charset="0"/>
                <a:cs typeface="Times New Roman" panose="02020603050405020304" pitchFamily="18" charset="0"/>
              </a:rPr>
              <a:t>Health and Safety at Work etc. Act 1974 (legislation.gov.uk)  </a:t>
            </a: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Arial" panose="020B0604020202020204" pitchFamily="34" charset="0"/>
                <a:cs typeface="Times New Roman" panose="02020603050405020304" pitchFamily="18" charset="0"/>
              </a:rPr>
              <a:t> </a:t>
            </a: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Calibri" panose="020F0502020204030204" pitchFamily="34" charset="0"/>
                <a:cs typeface="Times New Roman" panose="02020603050405020304" pitchFamily="18" charset="0"/>
              </a:rPr>
              <a:t>“It shall be the duty of every employer to consult any such representatives with a view to the making and maintenance of arrangements which will enable him and his employees to co-operate effectively in promoting and developing measures to ensure the health and safety at work of the employees, and in checking the effectiveness of such measures.”</a:t>
            </a:r>
          </a:p>
          <a:p>
            <a:pPr>
              <a:lnSpc>
                <a:spcPct val="107000"/>
              </a:lnSpc>
              <a:spcAft>
                <a:spcPts val="800"/>
              </a:spcAft>
            </a:pP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Calibri" panose="020F0502020204030204" pitchFamily="34" charset="0"/>
                <a:cs typeface="Times New Roman" panose="02020603050405020304" pitchFamily="18" charset="0"/>
              </a:rPr>
              <a:t>A permit-to-work system is a formal written safe system of work used to control potentially high-risk work activities. It specifies the prevention controls to reduce the risk and the mitigation controls to minimise the consequences should the prevention controls fail.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40472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0"/>
            <a:ext cx="12192000" cy="6858001"/>
          </a:xfrm>
          <a:prstGeom prst="rect">
            <a:avLst/>
          </a:prstGeom>
        </p:spPr>
      </p:pic>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pic>
        <p:nvPicPr>
          <p:cNvPr id="3" name="Picture 2" descr="A diagram of health and safety management system&#10;&#10;Description automatically generated">
            <a:extLst>
              <a:ext uri="{FF2B5EF4-FFF2-40B4-BE49-F238E27FC236}">
                <a16:creationId xmlns:a16="http://schemas.microsoft.com/office/drawing/2014/main" id="{312161D7-C2B1-CD01-8D45-8C2032B4881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0787" y="1951092"/>
            <a:ext cx="5003756" cy="3799610"/>
          </a:xfrm>
          <a:prstGeom prst="rect">
            <a:avLst/>
          </a:prstGeom>
        </p:spPr>
      </p:pic>
      <p:sp>
        <p:nvSpPr>
          <p:cNvPr id="7" name="TextBox 6">
            <a:extLst>
              <a:ext uri="{FF2B5EF4-FFF2-40B4-BE49-F238E27FC236}">
                <a16:creationId xmlns:a16="http://schemas.microsoft.com/office/drawing/2014/main" id="{F063BD73-7223-B1D1-2430-CF80892958E1}"/>
              </a:ext>
            </a:extLst>
          </p:cNvPr>
          <p:cNvSpPr txBox="1"/>
          <p:nvPr/>
        </p:nvSpPr>
        <p:spPr>
          <a:xfrm>
            <a:off x="5378405" y="1558106"/>
            <a:ext cx="6203995" cy="5428217"/>
          </a:xfrm>
          <a:prstGeom prst="rect">
            <a:avLst/>
          </a:prstGeom>
          <a:noFill/>
        </p:spPr>
        <p:txBody>
          <a:bodyPr wrap="square">
            <a:spAutoFit/>
          </a:bodyPr>
          <a:lstStyle/>
          <a:p>
            <a:pPr>
              <a:lnSpc>
                <a:spcPct val="107000"/>
              </a:lnSpc>
              <a:spcAft>
                <a:spcPts val="800"/>
              </a:spcAft>
            </a:pPr>
            <a:r>
              <a:rPr lang="en-GB" sz="1800" dirty="0">
                <a:effectLst/>
                <a:ea typeface="Arial" panose="020B0604020202020204" pitchFamily="34" charset="0"/>
                <a:cs typeface="Times New Roman" panose="02020603050405020304" pitchFamily="18" charset="0"/>
              </a:rPr>
              <a:t>Health and Safety at Work etc. Act 1974 (legislation.gov.uk)  </a:t>
            </a: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Arial" panose="020B0604020202020204" pitchFamily="34" charset="0"/>
                <a:cs typeface="Times New Roman" panose="02020603050405020304" pitchFamily="18" charset="0"/>
              </a:rPr>
              <a:t> </a:t>
            </a: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Calibri" panose="020F0502020204030204" pitchFamily="34" charset="0"/>
                <a:cs typeface="Times New Roman" panose="02020603050405020304" pitchFamily="18" charset="0"/>
              </a:rPr>
              <a:t>“It shall be the duty of every employer to consult any such representatives with a view to the making and maintenance of arrangements which will enable him and his employees to co-operate effectively in promoting and developing measures to ensure the health and safety at work of the employees, and in checking the effectiveness of such measures.”</a:t>
            </a:r>
          </a:p>
          <a:p>
            <a:pPr>
              <a:lnSpc>
                <a:spcPct val="107000"/>
              </a:lnSpc>
              <a:spcAft>
                <a:spcPts val="800"/>
              </a:spcAft>
            </a:pP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Calibri" panose="020F0502020204030204" pitchFamily="34" charset="0"/>
                <a:cs typeface="Times New Roman" panose="02020603050405020304" pitchFamily="18" charset="0"/>
              </a:rPr>
              <a:t>A permit-to-work system is a formal written safe system of work used to control potentially high-risk work activities. It specifies the prevention controls to reduce the risk and the mitigation controls to minimise the consequences should the prevention controls fail.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Subtitle 2">
            <a:extLst>
              <a:ext uri="{FF2B5EF4-FFF2-40B4-BE49-F238E27FC236}">
                <a16:creationId xmlns:a16="http://schemas.microsoft.com/office/drawing/2014/main" id="{982CA234-1EA6-799C-95D5-D80A3B07A4AC}"/>
              </a:ext>
            </a:extLst>
          </p:cNvPr>
          <p:cNvSpPr txBox="1">
            <a:spLocks/>
          </p:cNvSpPr>
          <p:nvPr/>
        </p:nvSpPr>
        <p:spPr>
          <a:xfrm>
            <a:off x="1200333" y="554838"/>
            <a:ext cx="6447103" cy="581491"/>
          </a:xfrm>
          <a:prstGeom prst="rect">
            <a:avLst/>
          </a:prstGeom>
        </p:spPr>
        <p:txBody>
          <a:bodyPr vert="horz" lIns="91440" tIns="45720" rIns="91440" bIns="45720" rtlCol="0" anchor="b">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Health and Safety Considerations</a:t>
            </a:r>
          </a:p>
        </p:txBody>
      </p:sp>
      <p:sp>
        <p:nvSpPr>
          <p:cNvPr id="4" name="TextBox 3">
            <a:extLst>
              <a:ext uri="{FF2B5EF4-FFF2-40B4-BE49-F238E27FC236}">
                <a16:creationId xmlns:a16="http://schemas.microsoft.com/office/drawing/2014/main" id="{5831FF88-035B-4E2F-B70D-6AAE53FFAC1C}"/>
              </a:ext>
            </a:extLst>
          </p:cNvPr>
          <p:cNvSpPr txBox="1"/>
          <p:nvPr/>
        </p:nvSpPr>
        <p:spPr>
          <a:xfrm>
            <a:off x="319301" y="-4873521"/>
            <a:ext cx="5688197" cy="4621393"/>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User Management</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Authentication and authorisation for different user roles (admin, manager, employee and contractor)</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User registration and profile management</a:t>
            </a:r>
          </a:p>
          <a:p>
            <a:pPr lvl="0">
              <a:lnSpc>
                <a:spcPct val="107000"/>
              </a:lnSpc>
              <a:spcAft>
                <a:spcPts val="800"/>
              </a:spcAft>
            </a:pPr>
            <a:endParaRPr lang="en-GB" sz="600" kern="100" dirty="0">
              <a:effectLst/>
              <a:ea typeface="Calibri" panose="020F0502020204030204" pitchFamily="34" charset="0"/>
              <a:cs typeface="Arial" panose="020B0604020202020204" pitchFamily="34" charset="0"/>
            </a:endParaRPr>
          </a:p>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Permit Application:</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Document upload and verification</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Automated approval workflows</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Notification system (email/SMS)</a:t>
            </a:r>
          </a:p>
          <a:p>
            <a:pPr lvl="0">
              <a:lnSpc>
                <a:spcPct val="107000"/>
              </a:lnSpc>
              <a:spcAft>
                <a:spcPts val="800"/>
              </a:spcAft>
            </a:pPr>
            <a:endParaRPr lang="en-GB" sz="500" kern="100" dirty="0">
              <a:effectLst/>
              <a:ea typeface="Calibri" panose="020F0502020204030204" pitchFamily="34" charset="0"/>
              <a:cs typeface="Arial" panose="020B0604020202020204" pitchFamily="34" charset="0"/>
            </a:endParaRPr>
          </a:p>
          <a:p>
            <a:pPr>
              <a:lnSpc>
                <a:spcPct val="107000"/>
              </a:lnSpc>
              <a:spcAft>
                <a:spcPts val="800"/>
              </a:spcAft>
            </a:pPr>
            <a:r>
              <a:rPr lang="en-GB" sz="1700" b="1" u="sng" kern="100" dirty="0">
                <a:effectLst/>
                <a:ea typeface="Calibri" panose="020F0502020204030204" pitchFamily="34" charset="0"/>
                <a:cs typeface="Arial" panose="020B0604020202020204" pitchFamily="34" charset="0"/>
              </a:rPr>
              <a:t>Permit Management:</a:t>
            </a:r>
            <a:endParaRPr lang="en-GB" sz="1700" b="1" kern="100" dirty="0">
              <a:effectLst/>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Permit tracking and status updates (sign on / off)</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Renewal and extension capabilities</a:t>
            </a:r>
          </a:p>
          <a:p>
            <a:pPr marL="342900" lvl="0" indent="-342900">
              <a:lnSpc>
                <a:spcPct val="107000"/>
              </a:lnSpc>
              <a:buFont typeface="Symbol" panose="05050102010706020507" pitchFamily="18" charset="2"/>
              <a:buChar char=""/>
            </a:pPr>
            <a:r>
              <a:rPr lang="en-GB" sz="1700" kern="100" dirty="0">
                <a:ea typeface="Calibri" panose="020F0502020204030204" pitchFamily="34" charset="0"/>
                <a:cs typeface="Arial" panose="020B0604020202020204" pitchFamily="34" charset="0"/>
              </a:rPr>
              <a:t>Stop – review &amp; adjustment capabilities</a:t>
            </a:r>
            <a:endParaRPr lang="en-GB" sz="1700" kern="100" dirty="0">
              <a:effectLst/>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Arial" panose="020B0604020202020204" pitchFamily="34" charset="0"/>
              </a:rPr>
              <a:t>Historical data and audit trail</a:t>
            </a:r>
          </a:p>
        </p:txBody>
      </p:sp>
      <p:sp>
        <p:nvSpPr>
          <p:cNvPr id="5" name="TextBox 4">
            <a:extLst>
              <a:ext uri="{FF2B5EF4-FFF2-40B4-BE49-F238E27FC236}">
                <a16:creationId xmlns:a16="http://schemas.microsoft.com/office/drawing/2014/main" id="{91BEB0E5-4A56-71E1-6A0F-B856A14FEE38}"/>
              </a:ext>
            </a:extLst>
          </p:cNvPr>
          <p:cNvSpPr txBox="1"/>
          <p:nvPr/>
        </p:nvSpPr>
        <p:spPr>
          <a:xfrm>
            <a:off x="6184504" y="-6538197"/>
            <a:ext cx="5215659" cy="4625177"/>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Reporting and Analytics</a:t>
            </a:r>
            <a:r>
              <a:rPr lang="en-GB" sz="1700" b="1" kern="100" dirty="0">
                <a:effectLst/>
                <a:ea typeface="Calibri" panose="020F0502020204030204" pitchFamily="34" charset="0"/>
                <a:cs typeface="Times New Roman" panose="02020603050405020304" pitchFamily="18" charset="0"/>
              </a:rPr>
              <a:t>:</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Generation of reports (permit types, status, expiry dates)</a:t>
            </a: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Data analytics for decision-making and appropriate actions. </a:t>
            </a:r>
          </a:p>
          <a:p>
            <a:pPr>
              <a:lnSpc>
                <a:spcPct val="107000"/>
              </a:lnSpc>
              <a:spcAft>
                <a:spcPts val="800"/>
              </a:spcAft>
            </a:pPr>
            <a:endParaRPr lang="en-GB" sz="700" b="1" u="sng" kern="100" dirty="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Integration:</a:t>
            </a:r>
          </a:p>
          <a:p>
            <a:pPr marL="342900" lvl="0" indent="-342900">
              <a:lnSpc>
                <a:spcPct val="107000"/>
              </a:lnSpc>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Integration with existing ERP systems (direct links to report an accident, incident, safety report). </a:t>
            </a:r>
          </a:p>
          <a:p>
            <a:pPr marL="342900" lvl="0" indent="-342900">
              <a:lnSpc>
                <a:spcPct val="107000"/>
              </a:lnSpc>
              <a:buFont typeface="Symbol" panose="05050102010706020507" pitchFamily="18" charset="2"/>
              <a:buChar char=""/>
            </a:pPr>
            <a:endParaRPr lang="en-GB" sz="11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kern="100" dirty="0">
                <a:effectLst/>
                <a:ea typeface="Calibri" panose="020F0502020204030204" pitchFamily="34" charset="0"/>
                <a:cs typeface="Times New Roman" panose="02020603050405020304" pitchFamily="18" charset="0"/>
              </a:rPr>
              <a:t> </a:t>
            </a:r>
            <a:r>
              <a:rPr lang="en-GB" sz="1700" b="1" u="sng" kern="100" dirty="0">
                <a:effectLst/>
                <a:ea typeface="Calibri" panose="020F0502020204030204" pitchFamily="34" charset="0"/>
                <a:cs typeface="Times New Roman" panose="02020603050405020304" pitchFamily="18" charset="0"/>
              </a:rPr>
              <a:t>Performance: </a:t>
            </a:r>
            <a:endParaRPr lang="en-GB" sz="1700" b="1"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Fast response times for user interactions</a:t>
            </a:r>
          </a:p>
          <a:p>
            <a:pPr marL="342900" lvl="0" indent="-342900">
              <a:lnSpc>
                <a:spcPct val="107000"/>
              </a:lnSpc>
              <a:spcAft>
                <a:spcPts val="800"/>
              </a:spcAft>
              <a:buFont typeface="Symbol" panose="05050102010706020507" pitchFamily="18" charset="2"/>
              <a:buChar char=""/>
            </a:pPr>
            <a:endParaRPr lang="en-GB" sz="4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Security:</a:t>
            </a:r>
            <a:endParaRPr lang="en-GB" sz="1700" b="1"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700" kern="100" dirty="0">
                <a:effectLst/>
                <a:ea typeface="Calibri" panose="020F0502020204030204" pitchFamily="34" charset="0"/>
                <a:cs typeface="Times New Roman" panose="02020603050405020304" pitchFamily="18" charset="0"/>
              </a:rPr>
              <a:t>Regular security audits and updates</a:t>
            </a:r>
          </a:p>
        </p:txBody>
      </p:sp>
      <p:sp>
        <p:nvSpPr>
          <p:cNvPr id="6" name="TextBox 5">
            <a:extLst>
              <a:ext uri="{FF2B5EF4-FFF2-40B4-BE49-F238E27FC236}">
                <a16:creationId xmlns:a16="http://schemas.microsoft.com/office/drawing/2014/main" id="{E1F0DC8E-2354-ECB1-2D05-EBE2E47D0D2B}"/>
              </a:ext>
            </a:extLst>
          </p:cNvPr>
          <p:cNvSpPr txBox="1"/>
          <p:nvPr/>
        </p:nvSpPr>
        <p:spPr>
          <a:xfrm>
            <a:off x="319301" y="7338189"/>
            <a:ext cx="5688197" cy="5375254"/>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Data Protection and Privacy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General Data Protection Regulation (GDPR): Ensure compliance with GDPR, which regulates data privacy and protection: </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minimisation</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Purpose limitations </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Ensuring data subjects' rights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Protection Act 2018: Aligns UK law with GDPR and provides regulations on:</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processing</a:t>
            </a:r>
          </a:p>
          <a:p>
            <a:pPr marL="742950" lvl="1" indent="-285750">
              <a:spcAft>
                <a:spcPts val="800"/>
              </a:spcAft>
              <a:buFont typeface="Arial" panose="020B0604020202020204" pitchFamily="34" charset="0"/>
              <a:buChar char="•"/>
            </a:pPr>
            <a:r>
              <a:rPr lang="en-GB" sz="1700" kern="100" dirty="0">
                <a:ea typeface="Calibri" panose="020F0502020204030204" pitchFamily="34" charset="0"/>
                <a:cs typeface="Times New Roman" panose="02020603050405020304" pitchFamily="18" charset="0"/>
              </a:rPr>
              <a:t>D</a:t>
            </a:r>
            <a:r>
              <a:rPr lang="en-GB" sz="1700" kern="100" dirty="0">
                <a:effectLst/>
                <a:ea typeface="Calibri" panose="020F0502020204030204" pitchFamily="34" charset="0"/>
                <a:cs typeface="Times New Roman" panose="02020603050405020304" pitchFamily="18" charset="0"/>
              </a:rPr>
              <a:t>ata subject rights</a:t>
            </a:r>
          </a:p>
          <a:p>
            <a:pPr marL="742950" lvl="1" indent="-285750">
              <a:spcAft>
                <a:spcPts val="800"/>
              </a:spcAft>
              <a:buFont typeface="Arial" panose="020B0604020202020204" pitchFamily="34" charset="0"/>
              <a:buChar char="•"/>
            </a:pPr>
            <a:r>
              <a:rPr lang="en-GB" sz="1700" kern="100" dirty="0">
                <a:ea typeface="Calibri" panose="020F0502020204030204" pitchFamily="34" charset="0"/>
                <a:cs typeface="Times New Roman" panose="02020603050405020304" pitchFamily="18" charset="0"/>
              </a:rPr>
              <a:t>T</a:t>
            </a:r>
            <a:r>
              <a:rPr lang="en-GB" sz="1700" kern="100" dirty="0">
                <a:effectLst/>
                <a:ea typeface="Calibri" panose="020F0502020204030204" pitchFamily="34" charset="0"/>
                <a:cs typeface="Times New Roman" panose="02020603050405020304" pitchFamily="18" charset="0"/>
              </a:rPr>
              <a:t>he roles of data controllers and processors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Privacy and Electronic Communications Regulations (PECR): Ensure compliance with regulations concerning electronic communications and marketing, cookies, and confidentiality.</a:t>
            </a:r>
          </a:p>
        </p:txBody>
      </p:sp>
      <p:sp>
        <p:nvSpPr>
          <p:cNvPr id="8" name="TextBox 7">
            <a:extLst>
              <a:ext uri="{FF2B5EF4-FFF2-40B4-BE49-F238E27FC236}">
                <a16:creationId xmlns:a16="http://schemas.microsoft.com/office/drawing/2014/main" id="{69B3B46B-1F32-21DB-1085-1A93851E692E}"/>
              </a:ext>
            </a:extLst>
          </p:cNvPr>
          <p:cNvSpPr txBox="1"/>
          <p:nvPr/>
        </p:nvSpPr>
        <p:spPr>
          <a:xfrm>
            <a:off x="6184504" y="9672519"/>
            <a:ext cx="5215659" cy="6094617"/>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Information Security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Cyber Essentials Scheme: Following guidelines of the UK government-backed scheme to protect against common cyber threats.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ISO/IEC 27001: International standard for information security management to demonstrate a commitment to information security best practices.</a:t>
            </a:r>
          </a:p>
          <a:p>
            <a:pPr marL="285750" indent="-285750">
              <a:lnSpc>
                <a:spcPct val="107000"/>
              </a:lnSpc>
              <a:spcAft>
                <a:spcPts val="800"/>
              </a:spcAft>
              <a:buFont typeface="Arial" panose="020B0604020202020204" pitchFamily="34" charset="0"/>
              <a:buChar char="•"/>
            </a:pPr>
            <a:endParaRPr lang="en-GB" sz="100" b="1" kern="100" dirty="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Accessibility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 Equality Act 2010: Ensure the electronic permit system is accessible to all users, e.g. those with disabilities and learning difficulties to comply with anti-discrimination laws.</a:t>
            </a:r>
          </a:p>
          <a:p>
            <a:pPr>
              <a:lnSpc>
                <a:spcPct val="107000"/>
              </a:lnSpc>
              <a:spcAft>
                <a:spcPts val="800"/>
              </a:spcAft>
            </a:pPr>
            <a:endParaRPr lang="en-GB" sz="1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a typeface="Calibri" panose="020F0502020204030204" pitchFamily="34" charset="0"/>
                <a:cs typeface="Times New Roman" panose="02020603050405020304" pitchFamily="18" charset="0"/>
              </a:rPr>
              <a:t>I</a:t>
            </a:r>
            <a:r>
              <a:rPr lang="en-GB" sz="1700" b="1" u="sng" kern="100" dirty="0">
                <a:effectLst/>
                <a:ea typeface="Calibri" panose="020F0502020204030204" pitchFamily="34" charset="0"/>
                <a:cs typeface="Times New Roman" panose="02020603050405020304" pitchFamily="18" charset="0"/>
              </a:rPr>
              <a:t>ntellectual Property Rights</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Ensure the system does not infringe on existing patents, copyrights, trademarks, or other intellectual property rights.</a:t>
            </a:r>
          </a:p>
          <a:p>
            <a:pPr>
              <a:lnSpc>
                <a:spcPct val="107000"/>
              </a:lnSpc>
              <a:spcAft>
                <a:spcPts val="800"/>
              </a:spcAft>
            </a:pPr>
            <a:endParaRPr lang="en-GB" sz="17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91331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21773" y="-8486"/>
            <a:ext cx="12192000" cy="6941594"/>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0333" y="565688"/>
            <a:ext cx="6447103"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Legal Considerations</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37" name="TextBox 36">
            <a:extLst>
              <a:ext uri="{FF2B5EF4-FFF2-40B4-BE49-F238E27FC236}">
                <a16:creationId xmlns:a16="http://schemas.microsoft.com/office/drawing/2014/main" id="{AB93EDB2-061B-B34E-2D60-099B4F06F632}"/>
              </a:ext>
            </a:extLst>
          </p:cNvPr>
          <p:cNvSpPr txBox="1"/>
          <p:nvPr/>
        </p:nvSpPr>
        <p:spPr>
          <a:xfrm>
            <a:off x="319301" y="1265643"/>
            <a:ext cx="5688197" cy="5375254"/>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Data Protection and Privacy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General Data Protection Regulation (GDPR): Ensure compliance with GDPR, which regulates data privacy and protection: </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minimisation</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Purpose limitations </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Ensuring data subjects' rights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Protection Act 2018: Aligns UK law with GDPR and provides regulations on:</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processing</a:t>
            </a:r>
          </a:p>
          <a:p>
            <a:pPr marL="742950" lvl="1" indent="-285750">
              <a:spcAft>
                <a:spcPts val="800"/>
              </a:spcAft>
              <a:buFont typeface="Arial" panose="020B0604020202020204" pitchFamily="34" charset="0"/>
              <a:buChar char="•"/>
            </a:pPr>
            <a:r>
              <a:rPr lang="en-GB" sz="1700" kern="100" dirty="0">
                <a:ea typeface="Calibri" panose="020F0502020204030204" pitchFamily="34" charset="0"/>
                <a:cs typeface="Times New Roman" panose="02020603050405020304" pitchFamily="18" charset="0"/>
              </a:rPr>
              <a:t>D</a:t>
            </a:r>
            <a:r>
              <a:rPr lang="en-GB" sz="1700" kern="100" dirty="0">
                <a:effectLst/>
                <a:ea typeface="Calibri" panose="020F0502020204030204" pitchFamily="34" charset="0"/>
                <a:cs typeface="Times New Roman" panose="02020603050405020304" pitchFamily="18" charset="0"/>
              </a:rPr>
              <a:t>ata subject rights</a:t>
            </a:r>
          </a:p>
          <a:p>
            <a:pPr marL="742950" lvl="1" indent="-285750">
              <a:spcAft>
                <a:spcPts val="800"/>
              </a:spcAft>
              <a:buFont typeface="Arial" panose="020B0604020202020204" pitchFamily="34" charset="0"/>
              <a:buChar char="•"/>
            </a:pPr>
            <a:r>
              <a:rPr lang="en-GB" sz="1700" kern="100" dirty="0">
                <a:ea typeface="Calibri" panose="020F0502020204030204" pitchFamily="34" charset="0"/>
                <a:cs typeface="Times New Roman" panose="02020603050405020304" pitchFamily="18" charset="0"/>
              </a:rPr>
              <a:t>T</a:t>
            </a:r>
            <a:r>
              <a:rPr lang="en-GB" sz="1700" kern="100" dirty="0">
                <a:effectLst/>
                <a:ea typeface="Calibri" panose="020F0502020204030204" pitchFamily="34" charset="0"/>
                <a:cs typeface="Times New Roman" panose="02020603050405020304" pitchFamily="18" charset="0"/>
              </a:rPr>
              <a:t>he roles of data controllers and processors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Privacy and Electronic Communications Regulations (PECR): Ensure compliance with regulations concerning electronic communications and marketing, cookies, and confidentiality.</a:t>
            </a:r>
          </a:p>
        </p:txBody>
      </p:sp>
      <p:sp>
        <p:nvSpPr>
          <p:cNvPr id="24" name="TextBox 23">
            <a:extLst>
              <a:ext uri="{FF2B5EF4-FFF2-40B4-BE49-F238E27FC236}">
                <a16:creationId xmlns:a16="http://schemas.microsoft.com/office/drawing/2014/main" id="{371D760D-36FA-B11A-621B-067E0E54D130}"/>
              </a:ext>
            </a:extLst>
          </p:cNvPr>
          <p:cNvSpPr txBox="1"/>
          <p:nvPr/>
        </p:nvSpPr>
        <p:spPr>
          <a:xfrm>
            <a:off x="6184504" y="1231913"/>
            <a:ext cx="5215659" cy="6094617"/>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Information Security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Cyber Essentials Scheme: Following guidelines of the UK government-backed scheme to protect against common cyber threats.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ISO/IEC 27001: International standard for information security management to demonstrate a commitment to information security best practices.</a:t>
            </a:r>
          </a:p>
          <a:p>
            <a:pPr marL="285750" indent="-285750">
              <a:lnSpc>
                <a:spcPct val="107000"/>
              </a:lnSpc>
              <a:spcAft>
                <a:spcPts val="800"/>
              </a:spcAft>
              <a:buFont typeface="Arial" panose="020B0604020202020204" pitchFamily="34" charset="0"/>
              <a:buChar char="•"/>
            </a:pPr>
            <a:endParaRPr lang="en-GB" sz="100" b="1" kern="100" dirty="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Accessibility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 Equality Act 2010: Ensure the electronic permit system is accessible to all users, e.g. those with disabilities and learning difficulties to comply with anti-discrimination laws.</a:t>
            </a:r>
          </a:p>
          <a:p>
            <a:pPr>
              <a:lnSpc>
                <a:spcPct val="107000"/>
              </a:lnSpc>
              <a:spcAft>
                <a:spcPts val="800"/>
              </a:spcAft>
            </a:pPr>
            <a:endParaRPr lang="en-GB" sz="1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a typeface="Calibri" panose="020F0502020204030204" pitchFamily="34" charset="0"/>
                <a:cs typeface="Times New Roman" panose="02020603050405020304" pitchFamily="18" charset="0"/>
              </a:rPr>
              <a:t>I</a:t>
            </a:r>
            <a:r>
              <a:rPr lang="en-GB" sz="1700" b="1" u="sng" kern="100" dirty="0">
                <a:effectLst/>
                <a:ea typeface="Calibri" panose="020F0502020204030204" pitchFamily="34" charset="0"/>
                <a:cs typeface="Times New Roman" panose="02020603050405020304" pitchFamily="18" charset="0"/>
              </a:rPr>
              <a:t>ntellectual Property Rights</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Ensure the system does not infringe on existing patents, copyrights, trademarks, or other intellectual property rights.</a:t>
            </a:r>
          </a:p>
          <a:p>
            <a:pPr>
              <a:lnSpc>
                <a:spcPct val="107000"/>
              </a:lnSpc>
              <a:spcAft>
                <a:spcPts val="800"/>
              </a:spcAft>
            </a:pPr>
            <a:endParaRPr lang="en-GB" sz="1700" kern="100" dirty="0">
              <a:effectLst/>
              <a:ea typeface="Calibri" panose="020F0502020204030204" pitchFamily="34" charset="0"/>
              <a:cs typeface="Times New Roman" panose="02020603050405020304" pitchFamily="18" charset="0"/>
            </a:endParaRPr>
          </a:p>
        </p:txBody>
      </p:sp>
      <p:pic>
        <p:nvPicPr>
          <p:cNvPr id="2" name="Picture 1" descr="A diagram of health and safety management system&#10;&#10;Description automatically generated">
            <a:extLst>
              <a:ext uri="{FF2B5EF4-FFF2-40B4-BE49-F238E27FC236}">
                <a16:creationId xmlns:a16="http://schemas.microsoft.com/office/drawing/2014/main" id="{3C80E630-2FE7-D84F-830C-390D4F63BB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0787" y="-4355943"/>
            <a:ext cx="5003756" cy="3799610"/>
          </a:xfrm>
          <a:prstGeom prst="rect">
            <a:avLst/>
          </a:prstGeom>
        </p:spPr>
      </p:pic>
      <p:sp>
        <p:nvSpPr>
          <p:cNvPr id="3" name="TextBox 2">
            <a:extLst>
              <a:ext uri="{FF2B5EF4-FFF2-40B4-BE49-F238E27FC236}">
                <a16:creationId xmlns:a16="http://schemas.microsoft.com/office/drawing/2014/main" id="{1B95307A-A22B-142E-60A9-F49CB8D43651}"/>
              </a:ext>
            </a:extLst>
          </p:cNvPr>
          <p:cNvSpPr txBox="1"/>
          <p:nvPr/>
        </p:nvSpPr>
        <p:spPr>
          <a:xfrm>
            <a:off x="5378405" y="-6929420"/>
            <a:ext cx="6203995" cy="5428217"/>
          </a:xfrm>
          <a:prstGeom prst="rect">
            <a:avLst/>
          </a:prstGeom>
          <a:noFill/>
        </p:spPr>
        <p:txBody>
          <a:bodyPr wrap="square">
            <a:spAutoFit/>
          </a:bodyPr>
          <a:lstStyle/>
          <a:p>
            <a:pPr>
              <a:lnSpc>
                <a:spcPct val="107000"/>
              </a:lnSpc>
              <a:spcAft>
                <a:spcPts val="800"/>
              </a:spcAft>
            </a:pPr>
            <a:r>
              <a:rPr lang="en-GB" sz="1800" dirty="0">
                <a:effectLst/>
                <a:ea typeface="Arial" panose="020B0604020202020204" pitchFamily="34" charset="0"/>
                <a:cs typeface="Times New Roman" panose="02020603050405020304" pitchFamily="18" charset="0"/>
              </a:rPr>
              <a:t>Health and Safety at Work etc. Act 1974 (legislation.gov.uk)  </a:t>
            </a: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Arial" panose="020B0604020202020204" pitchFamily="34" charset="0"/>
                <a:cs typeface="Times New Roman" panose="02020603050405020304" pitchFamily="18" charset="0"/>
              </a:rPr>
              <a:t> </a:t>
            </a: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Calibri" panose="020F0502020204030204" pitchFamily="34" charset="0"/>
                <a:cs typeface="Times New Roman" panose="02020603050405020304" pitchFamily="18" charset="0"/>
              </a:rPr>
              <a:t>“It shall be the duty of every employer to consult any such representatives with a view to the making and maintenance of arrangements which will enable him and his employees to co-operate effectively in promoting and developing measures to ensure the health and safety at work of the employees, and in checking the effectiveness of such measures.”</a:t>
            </a:r>
          </a:p>
          <a:p>
            <a:pPr>
              <a:lnSpc>
                <a:spcPct val="107000"/>
              </a:lnSpc>
              <a:spcAft>
                <a:spcPts val="800"/>
              </a:spcAft>
            </a:pP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ea typeface="Calibri" panose="020F0502020204030204" pitchFamily="34" charset="0"/>
                <a:cs typeface="Times New Roman" panose="02020603050405020304" pitchFamily="18" charset="0"/>
              </a:rPr>
              <a:t>A permit-to-work system is a formal written safe system of work used to control potentially high-risk work activities. It specifies the prevention controls to reduce the risk and the mitigation controls to minimise the consequences should the prevention controls fail.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ubtitle 2">
            <a:extLst>
              <a:ext uri="{FF2B5EF4-FFF2-40B4-BE49-F238E27FC236}">
                <a16:creationId xmlns:a16="http://schemas.microsoft.com/office/drawing/2014/main" id="{B99F506C-385B-6D42-38EF-EEA2F6D935C5}"/>
              </a:ext>
            </a:extLst>
          </p:cNvPr>
          <p:cNvSpPr txBox="1">
            <a:spLocks/>
          </p:cNvSpPr>
          <p:nvPr/>
        </p:nvSpPr>
        <p:spPr>
          <a:xfrm>
            <a:off x="1200333" y="-8026462"/>
            <a:ext cx="6447103"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Technical Considerations</a:t>
            </a:r>
          </a:p>
        </p:txBody>
      </p:sp>
      <p:sp>
        <p:nvSpPr>
          <p:cNvPr id="5" name="TextBox 4">
            <a:extLst>
              <a:ext uri="{FF2B5EF4-FFF2-40B4-BE49-F238E27FC236}">
                <a16:creationId xmlns:a16="http://schemas.microsoft.com/office/drawing/2014/main" id="{227A7F68-CAAE-D6C9-7015-27D5FE180DEE}"/>
              </a:ext>
            </a:extLst>
          </p:cNvPr>
          <p:cNvSpPr txBox="1"/>
          <p:nvPr/>
        </p:nvSpPr>
        <p:spPr>
          <a:xfrm>
            <a:off x="319301" y="7295031"/>
            <a:ext cx="5688197" cy="3818546"/>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Subject Rights</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Access and Rectification: Ensure that individuals can access their data and request corrections if needed.</a:t>
            </a:r>
            <a:endParaRPr lang="en-GB" kern="100" dirty="0">
              <a:solidFill>
                <a:srgbClr val="FF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kern="100" dirty="0">
              <a:solidFill>
                <a:srgbClr val="FF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Regular Security Audits and Updates: </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Ensure the system's resilience against security threats</a:t>
            </a:r>
          </a:p>
          <a:p>
            <a:pPr marL="285750" indent="-285750">
              <a:lnSpc>
                <a:spcPct val="107000"/>
              </a:lnSpc>
              <a:spcAft>
                <a:spcPts val="800"/>
              </a:spcAft>
              <a:buFont typeface="Arial" panose="020B0604020202020204" pitchFamily="34" charset="0"/>
              <a:buChar char="•"/>
            </a:pPr>
            <a:endParaRPr lang="en-GB" sz="1100"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Breach Notification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Develop a plan for responding to data breaches </a:t>
            </a:r>
          </a:p>
        </p:txBody>
      </p:sp>
      <p:sp>
        <p:nvSpPr>
          <p:cNvPr id="6" name="TextBox 5">
            <a:extLst>
              <a:ext uri="{FF2B5EF4-FFF2-40B4-BE49-F238E27FC236}">
                <a16:creationId xmlns:a16="http://schemas.microsoft.com/office/drawing/2014/main" id="{A4EB00AF-264C-9AD1-A4B2-E65AA7C35287}"/>
              </a:ext>
            </a:extLst>
          </p:cNvPr>
          <p:cNvSpPr txBox="1"/>
          <p:nvPr/>
        </p:nvSpPr>
        <p:spPr>
          <a:xfrm>
            <a:off x="6184504" y="8865922"/>
            <a:ext cx="5215659" cy="4242765"/>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Processor Management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Ensure that data processing agreements with third-party processors comply with GDPR requirements.</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Conduct due diligence to ensure processors have adequate data protection measures in place.</a:t>
            </a:r>
          </a:p>
          <a:p>
            <a:pPr marL="285750" indent="-285750">
              <a:lnSpc>
                <a:spcPct val="107000"/>
              </a:lnSpc>
              <a:spcAft>
                <a:spcPts val="800"/>
              </a:spcAft>
              <a:buFont typeface="Arial" panose="020B0604020202020204" pitchFamily="34" charset="0"/>
              <a:buChar char="•"/>
            </a:pPr>
            <a:endParaRPr lang="en-GB"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Governance and Accountability</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Offer a </a:t>
            </a:r>
            <a:r>
              <a:rPr lang="en-GB" kern="100" dirty="0">
                <a:latin typeface="Arial" panose="020B0604020202020204" pitchFamily="34" charset="0"/>
                <a:ea typeface="Calibri" panose="020F0502020204030204" pitchFamily="34" charset="0"/>
                <a:cs typeface="Times New Roman" panose="02020603050405020304" pitchFamily="18" charset="0"/>
              </a:rPr>
              <a:t>system for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detailed records of data processing activities and compliance efforts.</a:t>
            </a: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47198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6072"/>
            <a:ext cx="12192000" cy="6858001"/>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0333" y="552320"/>
            <a:ext cx="6447103"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Security Considerations </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37" name="TextBox 36">
            <a:extLst>
              <a:ext uri="{FF2B5EF4-FFF2-40B4-BE49-F238E27FC236}">
                <a16:creationId xmlns:a16="http://schemas.microsoft.com/office/drawing/2014/main" id="{AB93EDB2-061B-B34E-2D60-099B4F06F632}"/>
              </a:ext>
            </a:extLst>
          </p:cNvPr>
          <p:cNvSpPr txBox="1"/>
          <p:nvPr/>
        </p:nvSpPr>
        <p:spPr>
          <a:xfrm>
            <a:off x="319301" y="1386605"/>
            <a:ext cx="5688197" cy="3818546"/>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Subject Rights</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Access and Rectification: Ensure that individuals can access their data and request corrections if needed.</a:t>
            </a:r>
            <a:endParaRPr lang="en-GB" kern="100" dirty="0">
              <a:solidFill>
                <a:srgbClr val="FF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kern="100" dirty="0">
              <a:solidFill>
                <a:srgbClr val="FF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Regular Security Audits and Updates: </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Ensure the system's resilience against security threats</a:t>
            </a:r>
          </a:p>
          <a:p>
            <a:pPr marL="285750" indent="-285750">
              <a:lnSpc>
                <a:spcPct val="107000"/>
              </a:lnSpc>
              <a:spcAft>
                <a:spcPts val="800"/>
              </a:spcAft>
              <a:buFont typeface="Arial" panose="020B0604020202020204" pitchFamily="34" charset="0"/>
              <a:buChar char="•"/>
            </a:pPr>
            <a:endParaRPr lang="en-GB" sz="1100"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Breach Notification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Develop a plan for responding to data breaches </a:t>
            </a:r>
          </a:p>
        </p:txBody>
      </p:sp>
      <p:sp>
        <p:nvSpPr>
          <p:cNvPr id="24" name="TextBox 23">
            <a:extLst>
              <a:ext uri="{FF2B5EF4-FFF2-40B4-BE49-F238E27FC236}">
                <a16:creationId xmlns:a16="http://schemas.microsoft.com/office/drawing/2014/main" id="{371D760D-36FA-B11A-621B-067E0E54D130}"/>
              </a:ext>
            </a:extLst>
          </p:cNvPr>
          <p:cNvSpPr txBox="1"/>
          <p:nvPr/>
        </p:nvSpPr>
        <p:spPr>
          <a:xfrm>
            <a:off x="6184504" y="1386605"/>
            <a:ext cx="5215659" cy="4242765"/>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Processor Management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Ensure that data processing agreements with third-party processors comply with GDPR requirements.</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Conduct due diligence to ensure processors have adequate data protection measures in place.</a:t>
            </a:r>
          </a:p>
          <a:p>
            <a:pPr marL="285750" indent="-285750">
              <a:lnSpc>
                <a:spcPct val="107000"/>
              </a:lnSpc>
              <a:spcAft>
                <a:spcPts val="800"/>
              </a:spcAft>
              <a:buFont typeface="Arial" panose="020B0604020202020204" pitchFamily="34" charset="0"/>
              <a:buChar char="•"/>
            </a:pPr>
            <a:endParaRPr lang="en-GB"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Governance and Accountability</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Offer a </a:t>
            </a:r>
            <a:r>
              <a:rPr lang="en-GB" kern="100" dirty="0">
                <a:latin typeface="Arial" panose="020B0604020202020204" pitchFamily="34" charset="0"/>
                <a:ea typeface="Calibri" panose="020F0502020204030204" pitchFamily="34" charset="0"/>
                <a:cs typeface="Times New Roman" panose="02020603050405020304" pitchFamily="18" charset="0"/>
              </a:rPr>
              <a:t>system for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detailed records of data processing activities and compliance efforts.</a:t>
            </a: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9AE2CA9E-2D59-E6B7-CA70-AFC74FAAF2AC}"/>
              </a:ext>
            </a:extLst>
          </p:cNvPr>
          <p:cNvSpPr txBox="1"/>
          <p:nvPr/>
        </p:nvSpPr>
        <p:spPr>
          <a:xfrm>
            <a:off x="319301" y="-8933438"/>
            <a:ext cx="5688197" cy="5375254"/>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Data Protection and Privacy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General Data Protection Regulation (GDPR): Ensure compliance with GDPR, which regulates data privacy and protection: </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minimisation</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Purpose limitations </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Ensuring data subjects' rights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Protection Act 2018: Aligns UK law with GDPR and provides regulations on:</a:t>
            </a:r>
          </a:p>
          <a:p>
            <a:pPr marL="742950" lvl="1" indent="-285750">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Data processing</a:t>
            </a:r>
          </a:p>
          <a:p>
            <a:pPr marL="742950" lvl="1" indent="-285750">
              <a:spcAft>
                <a:spcPts val="800"/>
              </a:spcAft>
              <a:buFont typeface="Arial" panose="020B0604020202020204" pitchFamily="34" charset="0"/>
              <a:buChar char="•"/>
            </a:pPr>
            <a:r>
              <a:rPr lang="en-GB" sz="1700" kern="100" dirty="0">
                <a:ea typeface="Calibri" panose="020F0502020204030204" pitchFamily="34" charset="0"/>
                <a:cs typeface="Times New Roman" panose="02020603050405020304" pitchFamily="18" charset="0"/>
              </a:rPr>
              <a:t>D</a:t>
            </a:r>
            <a:r>
              <a:rPr lang="en-GB" sz="1700" kern="100" dirty="0">
                <a:effectLst/>
                <a:ea typeface="Calibri" panose="020F0502020204030204" pitchFamily="34" charset="0"/>
                <a:cs typeface="Times New Roman" panose="02020603050405020304" pitchFamily="18" charset="0"/>
              </a:rPr>
              <a:t>ata subject rights</a:t>
            </a:r>
          </a:p>
          <a:p>
            <a:pPr marL="742950" lvl="1" indent="-285750">
              <a:spcAft>
                <a:spcPts val="800"/>
              </a:spcAft>
              <a:buFont typeface="Arial" panose="020B0604020202020204" pitchFamily="34" charset="0"/>
              <a:buChar char="•"/>
            </a:pPr>
            <a:r>
              <a:rPr lang="en-GB" sz="1700" kern="100" dirty="0">
                <a:ea typeface="Calibri" panose="020F0502020204030204" pitchFamily="34" charset="0"/>
                <a:cs typeface="Times New Roman" panose="02020603050405020304" pitchFamily="18" charset="0"/>
              </a:rPr>
              <a:t>T</a:t>
            </a:r>
            <a:r>
              <a:rPr lang="en-GB" sz="1700" kern="100" dirty="0">
                <a:effectLst/>
                <a:ea typeface="Calibri" panose="020F0502020204030204" pitchFamily="34" charset="0"/>
                <a:cs typeface="Times New Roman" panose="02020603050405020304" pitchFamily="18" charset="0"/>
              </a:rPr>
              <a:t>he roles of data controllers and processors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Privacy and Electronic Communications Regulations (PECR): Ensure compliance with regulations concerning electronic communications and marketing, cookies, and confidentiality.</a:t>
            </a:r>
          </a:p>
        </p:txBody>
      </p:sp>
      <p:sp>
        <p:nvSpPr>
          <p:cNvPr id="5" name="TextBox 4">
            <a:extLst>
              <a:ext uri="{FF2B5EF4-FFF2-40B4-BE49-F238E27FC236}">
                <a16:creationId xmlns:a16="http://schemas.microsoft.com/office/drawing/2014/main" id="{CD1849AE-40C5-2F51-38AD-98563E6DF8A9}"/>
              </a:ext>
            </a:extLst>
          </p:cNvPr>
          <p:cNvSpPr txBox="1"/>
          <p:nvPr/>
        </p:nvSpPr>
        <p:spPr>
          <a:xfrm>
            <a:off x="6184504" y="-6411539"/>
            <a:ext cx="5215659" cy="6094617"/>
          </a:xfrm>
          <a:prstGeom prst="rect">
            <a:avLst/>
          </a:prstGeom>
          <a:noFill/>
        </p:spPr>
        <p:txBody>
          <a:bodyPr wrap="square">
            <a:spAutoFit/>
          </a:bodyPr>
          <a:lstStyle/>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Information Security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Cyber Essentials Scheme: Following guidelines of the UK government-backed scheme to protect against common cyber threats.</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ISO/IEC 27001: International standard for information security management to demonstrate a commitment to information security best practices.</a:t>
            </a:r>
          </a:p>
          <a:p>
            <a:pPr marL="285750" indent="-285750">
              <a:lnSpc>
                <a:spcPct val="107000"/>
              </a:lnSpc>
              <a:spcAft>
                <a:spcPts val="800"/>
              </a:spcAft>
              <a:buFont typeface="Arial" panose="020B0604020202020204" pitchFamily="34" charset="0"/>
              <a:buChar char="•"/>
            </a:pPr>
            <a:endParaRPr lang="en-GB" sz="100" b="1" kern="100" dirty="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ea typeface="Calibri" panose="020F0502020204030204" pitchFamily="34" charset="0"/>
                <a:cs typeface="Times New Roman" panose="02020603050405020304" pitchFamily="18" charset="0"/>
              </a:rPr>
              <a:t>Accessibility</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 Equality Act 2010: Ensure the electronic permit system is accessible to all users, e.g. those with disabilities and learning difficulties to comply with anti-discrimination laws.</a:t>
            </a:r>
          </a:p>
          <a:p>
            <a:pPr>
              <a:lnSpc>
                <a:spcPct val="107000"/>
              </a:lnSpc>
              <a:spcAft>
                <a:spcPts val="800"/>
              </a:spcAft>
            </a:pPr>
            <a:endParaRPr lang="en-GB" sz="100" b="1"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a typeface="Calibri" panose="020F0502020204030204" pitchFamily="34" charset="0"/>
                <a:cs typeface="Times New Roman" panose="02020603050405020304" pitchFamily="18" charset="0"/>
              </a:rPr>
              <a:t>I</a:t>
            </a:r>
            <a:r>
              <a:rPr lang="en-GB" sz="1700" b="1" u="sng" kern="100" dirty="0">
                <a:effectLst/>
                <a:ea typeface="Calibri" panose="020F0502020204030204" pitchFamily="34" charset="0"/>
                <a:cs typeface="Times New Roman" panose="02020603050405020304" pitchFamily="18" charset="0"/>
              </a:rPr>
              <a:t>ntellectual Property Rights</a:t>
            </a:r>
            <a:r>
              <a:rPr lang="en-GB" sz="1700" b="1" kern="100" dirty="0">
                <a:effectLst/>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ea typeface="Calibri" panose="020F0502020204030204" pitchFamily="34" charset="0"/>
                <a:cs typeface="Times New Roman" panose="02020603050405020304" pitchFamily="18" charset="0"/>
              </a:rPr>
              <a:t>Ensure the system does not infringe on existing patents, copyrights, trademarks, or other intellectual property rights.</a:t>
            </a:r>
          </a:p>
          <a:p>
            <a:pPr>
              <a:lnSpc>
                <a:spcPct val="107000"/>
              </a:lnSpc>
              <a:spcAft>
                <a:spcPts val="800"/>
              </a:spcAft>
            </a:pPr>
            <a:endParaRPr lang="en-GB" sz="1700" kern="100" dirty="0">
              <a:effectLst/>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64AC66CE-A4D5-56C4-9394-8FA88DF14CFC}"/>
              </a:ext>
            </a:extLst>
          </p:cNvPr>
          <p:cNvSpPr txBox="1"/>
          <p:nvPr/>
        </p:nvSpPr>
        <p:spPr>
          <a:xfrm>
            <a:off x="319301" y="7177807"/>
            <a:ext cx="5688197" cy="6137001"/>
          </a:xfrm>
          <a:prstGeom prst="rect">
            <a:avLst/>
          </a:prstGeom>
          <a:noFill/>
        </p:spPr>
        <p:txBody>
          <a:bodyPr wrap="square">
            <a:spAutoFit/>
          </a:bodyPr>
          <a:lstStyle/>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Transparency</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Communicate to users how their data will be used, stored, and protected. Transparency fosters trust and supports informed consent.</a:t>
            </a:r>
          </a:p>
          <a:p>
            <a:pPr>
              <a:lnSpc>
                <a:spcPct val="107000"/>
              </a:lnSpc>
              <a:spcAft>
                <a:spcPts val="800"/>
              </a:spcAft>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Fairness and Non-Discrimination</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Ensure that the system does not discriminate against any group of users. Implement measures to prevent bias in data processing and decision-making algorithms.</a:t>
            </a:r>
          </a:p>
          <a:p>
            <a:pPr marL="285750" indent="-285750">
              <a:lnSpc>
                <a:spcPct val="107000"/>
              </a:lnSpc>
              <a:spcAft>
                <a:spcPts val="800"/>
              </a:spcAft>
              <a:buFont typeface="Arial" panose="020B0604020202020204" pitchFamily="34" charset="0"/>
              <a:buChar char="•"/>
            </a:pPr>
            <a:endParaRPr lang="en-GB" sz="1050" b="1"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User Consent</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Obtain explicit consent from users before collecting, processing, or sharing their data. Provide users with options to control their data.</a:t>
            </a:r>
          </a:p>
          <a:p>
            <a:pPr marL="285750" indent="-285750">
              <a:lnSpc>
                <a:spcPct val="107000"/>
              </a:lnSpc>
              <a:spcAft>
                <a:spcPts val="800"/>
              </a:spcAft>
              <a:buFont typeface="Arial" panose="020B0604020202020204" pitchFamily="34" charset="0"/>
              <a:buChar char="•"/>
            </a:pPr>
            <a:endParaRPr lang="en-GB" sz="1700" kern="100"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7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7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047B7899-A6D0-1863-6582-99C365291606}"/>
              </a:ext>
            </a:extLst>
          </p:cNvPr>
          <p:cNvSpPr txBox="1"/>
          <p:nvPr/>
        </p:nvSpPr>
        <p:spPr>
          <a:xfrm>
            <a:off x="6184504" y="9170729"/>
            <a:ext cx="5215659" cy="4539128"/>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Accountability</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Establish clear lines of responsibility for data handling and system management. Ensure accountability mechanisms are in place for addressing data breaches or misuse.</a:t>
            </a:r>
          </a:p>
          <a:p>
            <a:pPr>
              <a:lnSpc>
                <a:spcPct val="107000"/>
              </a:lnSpc>
              <a:spcAft>
                <a:spcPts val="800"/>
              </a:spcAft>
            </a:pPr>
            <a:endParaRPr lang="en-GB" sz="1100"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Impact on Employment</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Consider the potential impact of the electronic permit system on employment within the company. </a:t>
            </a:r>
            <a:r>
              <a:rPr lang="en-GB" kern="100" dirty="0">
                <a:latin typeface="Arial" panose="020B0604020202020204" pitchFamily="34" charset="0"/>
                <a:ea typeface="Calibri" panose="020F0502020204030204" pitchFamily="34" charset="0"/>
                <a:cs typeface="Times New Roman" panose="02020603050405020304" pitchFamily="18" charset="0"/>
              </a:rPr>
              <a: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plan for retraining or other supportive measures)</a:t>
            </a: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3820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21773" y="17001"/>
            <a:ext cx="12192000" cy="6858001"/>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0333" y="524292"/>
            <a:ext cx="6447103"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Ethical </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37" name="TextBox 36">
            <a:extLst>
              <a:ext uri="{FF2B5EF4-FFF2-40B4-BE49-F238E27FC236}">
                <a16:creationId xmlns:a16="http://schemas.microsoft.com/office/drawing/2014/main" id="{AB93EDB2-061B-B34E-2D60-099B4F06F632}"/>
              </a:ext>
            </a:extLst>
          </p:cNvPr>
          <p:cNvSpPr txBox="1"/>
          <p:nvPr/>
        </p:nvSpPr>
        <p:spPr>
          <a:xfrm>
            <a:off x="319301" y="1386605"/>
            <a:ext cx="5688197" cy="6137001"/>
          </a:xfrm>
          <a:prstGeom prst="rect">
            <a:avLst/>
          </a:prstGeom>
          <a:noFill/>
        </p:spPr>
        <p:txBody>
          <a:bodyPr wrap="square">
            <a:spAutoFit/>
          </a:bodyPr>
          <a:lstStyle/>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Transparency</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Communicate to users how their data will be used, stored, and protected. Transparency fosters trust and supports informed consent.</a:t>
            </a:r>
          </a:p>
          <a:p>
            <a:pPr>
              <a:lnSpc>
                <a:spcPct val="107000"/>
              </a:lnSpc>
              <a:spcAft>
                <a:spcPts val="800"/>
              </a:spcAft>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Fairness and Non-Discrimination</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Ensure that the system does not discriminate against any group of users. Implement measures to prevent bias in data processing and decision-making algorithms.</a:t>
            </a:r>
          </a:p>
          <a:p>
            <a:pPr marL="285750" indent="-285750">
              <a:lnSpc>
                <a:spcPct val="107000"/>
              </a:lnSpc>
              <a:spcAft>
                <a:spcPts val="800"/>
              </a:spcAft>
              <a:buFont typeface="Arial" panose="020B0604020202020204" pitchFamily="34" charset="0"/>
              <a:buChar char="•"/>
            </a:pPr>
            <a:endParaRPr lang="en-GB" sz="1050" b="1"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User Consent</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Obtain explicit consent from users before collecting, processing, or sharing their data. Provide users with options to control their data.</a:t>
            </a:r>
          </a:p>
          <a:p>
            <a:pPr marL="285750" indent="-285750">
              <a:lnSpc>
                <a:spcPct val="107000"/>
              </a:lnSpc>
              <a:spcAft>
                <a:spcPts val="800"/>
              </a:spcAft>
              <a:buFont typeface="Arial" panose="020B0604020202020204" pitchFamily="34" charset="0"/>
              <a:buChar char="•"/>
            </a:pPr>
            <a:endParaRPr lang="en-GB" sz="1700" kern="100"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7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7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371D760D-36FA-B11A-621B-067E0E54D130}"/>
              </a:ext>
            </a:extLst>
          </p:cNvPr>
          <p:cNvSpPr txBox="1"/>
          <p:nvPr/>
        </p:nvSpPr>
        <p:spPr>
          <a:xfrm>
            <a:off x="6184504" y="1386605"/>
            <a:ext cx="5215659" cy="4539128"/>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Accountability</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Establish clear lines of responsibility for data handling and system management. Ensure accountability mechanisms are in place for addressing data breaches or misuse.</a:t>
            </a:r>
          </a:p>
          <a:p>
            <a:pPr>
              <a:lnSpc>
                <a:spcPct val="107000"/>
              </a:lnSpc>
              <a:spcAft>
                <a:spcPts val="800"/>
              </a:spcAft>
            </a:pPr>
            <a:endParaRPr lang="en-GB" sz="1100"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Impact on Employment</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Consider the potential impact of the electronic permit system on employment within the company. </a:t>
            </a:r>
            <a:r>
              <a:rPr lang="en-GB" kern="100" dirty="0">
                <a:latin typeface="Arial" panose="020B0604020202020204" pitchFamily="34" charset="0"/>
                <a:ea typeface="Calibri" panose="020F0502020204030204" pitchFamily="34" charset="0"/>
                <a:cs typeface="Times New Roman" panose="02020603050405020304" pitchFamily="18" charset="0"/>
              </a:rPr>
              <a: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plan for retraining or other supportive measures)</a:t>
            </a: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867B291D-32D9-2ABF-749A-FD9B85E050C3}"/>
              </a:ext>
            </a:extLst>
          </p:cNvPr>
          <p:cNvSpPr txBox="1"/>
          <p:nvPr/>
        </p:nvSpPr>
        <p:spPr>
          <a:xfrm>
            <a:off x="319301" y="-6467855"/>
            <a:ext cx="5688197" cy="3818546"/>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Subject Rights</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Access and Rectification: Ensure that individuals can access their data and request corrections if needed.</a:t>
            </a:r>
            <a:endParaRPr lang="en-GB" kern="100" dirty="0">
              <a:solidFill>
                <a:srgbClr val="FF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kern="100" dirty="0">
              <a:solidFill>
                <a:srgbClr val="FF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Regular Security Audits and Updates: </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Ensure the system's resilience against security threats</a:t>
            </a:r>
          </a:p>
          <a:p>
            <a:pPr marL="285750" indent="-285750">
              <a:lnSpc>
                <a:spcPct val="107000"/>
              </a:lnSpc>
              <a:spcAft>
                <a:spcPts val="800"/>
              </a:spcAft>
              <a:buFont typeface="Arial" panose="020B0604020202020204" pitchFamily="34" charset="0"/>
              <a:buChar char="•"/>
            </a:pPr>
            <a:endParaRPr lang="en-GB" sz="1100"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Breach Notification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Develop a plan for responding to data breaches </a:t>
            </a:r>
          </a:p>
        </p:txBody>
      </p:sp>
      <p:sp>
        <p:nvSpPr>
          <p:cNvPr id="3" name="TextBox 2">
            <a:extLst>
              <a:ext uri="{FF2B5EF4-FFF2-40B4-BE49-F238E27FC236}">
                <a16:creationId xmlns:a16="http://schemas.microsoft.com/office/drawing/2014/main" id="{2B86F16C-978C-03B1-52B6-18DF7F707231}"/>
              </a:ext>
            </a:extLst>
          </p:cNvPr>
          <p:cNvSpPr txBox="1"/>
          <p:nvPr/>
        </p:nvSpPr>
        <p:spPr>
          <a:xfrm>
            <a:off x="6184504" y="-4639056"/>
            <a:ext cx="5215659" cy="4242765"/>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Data Processor Management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Ensure that data processing agreements with third-party processors comply with GDPR requirements.</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Conduct due diligence to ensure processors have adequate data protection measures in place.</a:t>
            </a:r>
          </a:p>
          <a:p>
            <a:pPr marL="285750" indent="-285750">
              <a:lnSpc>
                <a:spcPct val="107000"/>
              </a:lnSpc>
              <a:spcAft>
                <a:spcPts val="800"/>
              </a:spcAft>
              <a:buFont typeface="Arial" panose="020B0604020202020204" pitchFamily="34" charset="0"/>
              <a:buChar char="•"/>
            </a:pPr>
            <a:endParaRPr lang="en-GB"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Governance and Accountability</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Offer a </a:t>
            </a:r>
            <a:r>
              <a:rPr lang="en-GB" kern="100" dirty="0">
                <a:latin typeface="Arial" panose="020B0604020202020204" pitchFamily="34" charset="0"/>
                <a:ea typeface="Calibri" panose="020F0502020204030204" pitchFamily="34" charset="0"/>
                <a:cs typeface="Times New Roman" panose="02020603050405020304" pitchFamily="18" charset="0"/>
              </a:rPr>
              <a:t>system for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detailed records of data processing activities and compliance efforts.</a:t>
            </a: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D675454D-FA57-0E22-C757-29FD37C435A7}"/>
              </a:ext>
            </a:extLst>
          </p:cNvPr>
          <p:cNvSpPr txBox="1"/>
          <p:nvPr/>
        </p:nvSpPr>
        <p:spPr>
          <a:xfrm>
            <a:off x="319301" y="7177807"/>
            <a:ext cx="5688197" cy="5632311"/>
          </a:xfrm>
          <a:prstGeom prst="rect">
            <a:avLst/>
          </a:prstGeom>
          <a:noFill/>
        </p:spPr>
        <p:txBody>
          <a:bodyPr wrap="square">
            <a:spAutoFit/>
          </a:bodyPr>
          <a:lstStyle/>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Personnel</a:t>
            </a:r>
            <a:endParaRPr lang="en-GB" sz="1800" u="sng"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Development team</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Project manager </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Support staff</a:t>
            </a:r>
          </a:p>
          <a:p>
            <a:pPr marL="285750" indent="-285750">
              <a:lnSpc>
                <a:spcPct val="150000"/>
              </a:lnSpc>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Training internal</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Training External</a:t>
            </a:r>
          </a:p>
          <a:p>
            <a:pPr>
              <a:lnSpc>
                <a:spcPct val="150000"/>
              </a:lnSpc>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Equipment</a:t>
            </a:r>
            <a:endParaRPr lang="en-GB" sz="1800" u="sng"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High-performance computers</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Server Systems</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Software licenses, Office infrastructure</a:t>
            </a:r>
          </a:p>
          <a:p>
            <a:pPr marL="285750" indent="-285750">
              <a:lnSpc>
                <a:spcPct val="150000"/>
              </a:lnSpc>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General Hardware (i.e. Computers, </a:t>
            </a:r>
            <a:r>
              <a:rPr lang="en-GB" dirty="0" err="1">
                <a:latin typeface="Arial" panose="020B0604020202020204" pitchFamily="34" charset="0"/>
                <a:ea typeface="Calibri" panose="020F0502020204030204" pitchFamily="34" charset="0"/>
                <a:cs typeface="Times New Roman" panose="02020603050405020304" pitchFamily="18" charset="0"/>
              </a:rPr>
              <a:t>WiFi</a:t>
            </a:r>
            <a:r>
              <a:rPr lang="en-GB" dirty="0">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6A2C71F-29A2-2CAB-0467-92D23ADBA2D7}"/>
              </a:ext>
            </a:extLst>
          </p:cNvPr>
          <p:cNvSpPr txBox="1"/>
          <p:nvPr/>
        </p:nvSpPr>
        <p:spPr>
          <a:xfrm>
            <a:off x="6234563" y="9358297"/>
            <a:ext cx="5688197" cy="3780522"/>
          </a:xfrm>
          <a:prstGeom prst="rect">
            <a:avLst/>
          </a:prstGeom>
          <a:noFill/>
        </p:spPr>
        <p:txBody>
          <a:bodyPr wrap="square" rtlCol="0">
            <a:spAutoFit/>
          </a:bodyPr>
          <a:lstStyle/>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Technical Expertise</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Software development,</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UI/UX design</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Quality assurance</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System integration</a:t>
            </a:r>
          </a:p>
          <a:p>
            <a:pPr>
              <a:lnSpc>
                <a:spcPct val="150000"/>
              </a:lnSpc>
            </a:pPr>
            <a:endParaRPr lang="en-GB" sz="1800" b="1" u="sng"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Logistics</a:t>
            </a:r>
            <a:endParaRPr lang="en-GB" sz="1800" u="sng"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Reliable suppliers for hardware/software.</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Professional training services.</a:t>
            </a:r>
          </a:p>
        </p:txBody>
      </p:sp>
    </p:spTree>
    <p:extLst>
      <p:ext uri="{BB962C8B-B14F-4D97-AF65-F5344CB8AC3E}">
        <p14:creationId xmlns:p14="http://schemas.microsoft.com/office/powerpoint/2010/main" val="30562119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large industrial building with a light shining through&#10;&#10;Description automatically generated with medium confidence">
            <a:extLst>
              <a:ext uri="{FF2B5EF4-FFF2-40B4-BE49-F238E27FC236}">
                <a16:creationId xmlns:a16="http://schemas.microsoft.com/office/drawing/2014/main" id="{81D46BF7-9F2F-EB82-F48A-E156BCB57943}"/>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Effect>
                      <a14:brightnessContrast bright="-40000"/>
                    </a14:imgEffect>
                  </a14:imgLayer>
                </a14:imgProps>
              </a:ext>
              <a:ext uri="{28A0092B-C50C-407E-A947-70E740481C1C}">
                <a14:useLocalDpi xmlns:a14="http://schemas.microsoft.com/office/drawing/2010/main" val="0"/>
              </a:ext>
            </a:extLst>
          </a:blip>
          <a:srcRect l="1297" t="4946" r="92" b="11576"/>
          <a:stretch/>
        </p:blipFill>
        <p:spPr>
          <a:xfrm>
            <a:off x="0" y="22633"/>
            <a:ext cx="12192000" cy="6858001"/>
          </a:xfrm>
          <a:prstGeom prst="rect">
            <a:avLst/>
          </a:prstGeom>
        </p:spPr>
      </p:pic>
      <p:sp>
        <p:nvSpPr>
          <p:cNvPr id="10" name="Subtitle 2">
            <a:extLst>
              <a:ext uri="{FF2B5EF4-FFF2-40B4-BE49-F238E27FC236}">
                <a16:creationId xmlns:a16="http://schemas.microsoft.com/office/drawing/2014/main" id="{D369F596-2492-17C0-EA9E-8158CB53EF97}"/>
              </a:ext>
            </a:extLst>
          </p:cNvPr>
          <p:cNvSpPr txBox="1">
            <a:spLocks/>
          </p:cNvSpPr>
          <p:nvPr/>
        </p:nvSpPr>
        <p:spPr>
          <a:xfrm>
            <a:off x="1200333" y="529170"/>
            <a:ext cx="6447103"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chemeClr val="tx2"/>
                </a:solidFill>
              </a:rPr>
              <a:t>Feasibility Study – Operational  Considerations</a:t>
            </a:r>
          </a:p>
        </p:txBody>
      </p:sp>
      <p:sp>
        <p:nvSpPr>
          <p:cNvPr id="12" name="Oval 11">
            <a:extLst>
              <a:ext uri="{FF2B5EF4-FFF2-40B4-BE49-F238E27FC236}">
                <a16:creationId xmlns:a16="http://schemas.microsoft.com/office/drawing/2014/main" id="{B1559BF8-7E64-944B-5B80-93C8CBA35117}"/>
              </a:ext>
            </a:extLst>
          </p:cNvPr>
          <p:cNvSpPr/>
          <p:nvPr/>
        </p:nvSpPr>
        <p:spPr>
          <a:xfrm>
            <a:off x="170787" y="115783"/>
            <a:ext cx="990000" cy="990000"/>
          </a:xfrm>
          <a:prstGeom prst="ellipse">
            <a:avLst/>
          </a:prstGeom>
          <a:solidFill>
            <a:schemeClr val="tx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Graphic 12" descr="Bar graph with upward trend with solid fill">
            <a:extLst>
              <a:ext uri="{FF2B5EF4-FFF2-40B4-BE49-F238E27FC236}">
                <a16:creationId xmlns:a16="http://schemas.microsoft.com/office/drawing/2014/main" id="{CB1933D6-5581-3003-6849-7E9619558A3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19301" y="275643"/>
            <a:ext cx="669600" cy="669600"/>
          </a:xfrm>
          <a:prstGeom prst="rect">
            <a:avLst/>
          </a:prstGeom>
        </p:spPr>
      </p:pic>
      <p:sp>
        <p:nvSpPr>
          <p:cNvPr id="14" name="Subtitle 2">
            <a:extLst>
              <a:ext uri="{FF2B5EF4-FFF2-40B4-BE49-F238E27FC236}">
                <a16:creationId xmlns:a16="http://schemas.microsoft.com/office/drawing/2014/main" id="{5F45FDFB-BC51-F525-F45A-BE44508E315D}"/>
              </a:ext>
            </a:extLst>
          </p:cNvPr>
          <p:cNvSpPr txBox="1">
            <a:spLocks/>
          </p:cNvSpPr>
          <p:nvPr/>
        </p:nvSpPr>
        <p:spPr>
          <a:xfrm>
            <a:off x="1200333" y="173843"/>
            <a:ext cx="6248462" cy="58149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tx2"/>
                </a:solidFill>
              </a:rPr>
              <a:t>SAFE PERMIT TO WORK SYSTEM</a:t>
            </a:r>
          </a:p>
        </p:txBody>
      </p:sp>
      <p:sp>
        <p:nvSpPr>
          <p:cNvPr id="37" name="TextBox 36">
            <a:extLst>
              <a:ext uri="{FF2B5EF4-FFF2-40B4-BE49-F238E27FC236}">
                <a16:creationId xmlns:a16="http://schemas.microsoft.com/office/drawing/2014/main" id="{AB93EDB2-061B-B34E-2D60-099B4F06F632}"/>
              </a:ext>
            </a:extLst>
          </p:cNvPr>
          <p:cNvSpPr txBox="1"/>
          <p:nvPr/>
        </p:nvSpPr>
        <p:spPr>
          <a:xfrm>
            <a:off x="319301" y="1386605"/>
            <a:ext cx="5688197" cy="5632311"/>
          </a:xfrm>
          <a:prstGeom prst="rect">
            <a:avLst/>
          </a:prstGeom>
          <a:noFill/>
        </p:spPr>
        <p:txBody>
          <a:bodyPr wrap="square">
            <a:spAutoFit/>
          </a:bodyPr>
          <a:lstStyle/>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Personnel</a:t>
            </a:r>
            <a:endParaRPr lang="en-GB" sz="1800" u="sng"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Development team</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Project manager </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Support staff</a:t>
            </a:r>
          </a:p>
          <a:p>
            <a:pPr marL="285750" indent="-285750">
              <a:lnSpc>
                <a:spcPct val="150000"/>
              </a:lnSpc>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Training internal</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Training External</a:t>
            </a:r>
          </a:p>
          <a:p>
            <a:pPr>
              <a:lnSpc>
                <a:spcPct val="150000"/>
              </a:lnSpc>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Equipment</a:t>
            </a:r>
            <a:endParaRPr lang="en-GB" sz="1800" u="sng"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High-performance computers</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Server Systems</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Software licenses, Office infrastructure</a:t>
            </a:r>
          </a:p>
          <a:p>
            <a:pPr marL="285750" indent="-285750">
              <a:lnSpc>
                <a:spcPct val="150000"/>
              </a:lnSpc>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General Hardware (i.e. Computers, </a:t>
            </a:r>
            <a:r>
              <a:rPr lang="en-GB" dirty="0" err="1">
                <a:latin typeface="Arial" panose="020B0604020202020204" pitchFamily="34" charset="0"/>
                <a:ea typeface="Calibri" panose="020F0502020204030204" pitchFamily="34" charset="0"/>
                <a:cs typeface="Times New Roman" panose="02020603050405020304" pitchFamily="18" charset="0"/>
              </a:rPr>
              <a:t>WiFi</a:t>
            </a:r>
            <a:r>
              <a:rPr lang="en-GB" dirty="0">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E3C8C7CE-3168-CC20-8D90-4401975C4B59}"/>
              </a:ext>
            </a:extLst>
          </p:cNvPr>
          <p:cNvSpPr txBox="1"/>
          <p:nvPr/>
        </p:nvSpPr>
        <p:spPr>
          <a:xfrm>
            <a:off x="6234563" y="1386604"/>
            <a:ext cx="5688197" cy="3780522"/>
          </a:xfrm>
          <a:prstGeom prst="rect">
            <a:avLst/>
          </a:prstGeom>
          <a:noFill/>
        </p:spPr>
        <p:txBody>
          <a:bodyPr wrap="square" rtlCol="0">
            <a:spAutoFit/>
          </a:bodyPr>
          <a:lstStyle/>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Technical Expertise</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Software development,</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UI/UX design</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Quality assurance</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System integration</a:t>
            </a:r>
          </a:p>
          <a:p>
            <a:pPr>
              <a:lnSpc>
                <a:spcPct val="150000"/>
              </a:lnSpc>
            </a:pPr>
            <a:endParaRPr lang="en-GB" sz="1800" b="1" u="sng"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Logistics</a:t>
            </a:r>
            <a:endParaRPr lang="en-GB" sz="1800" u="sng"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Reliable suppliers for hardware/software.</a:t>
            </a:r>
          </a:p>
          <a:p>
            <a:pPr marL="285750" indent="-285750">
              <a:lnSpc>
                <a:spcPct val="15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Professional training services.</a:t>
            </a:r>
          </a:p>
        </p:txBody>
      </p:sp>
      <p:sp>
        <p:nvSpPr>
          <p:cNvPr id="3" name="TextBox 2">
            <a:extLst>
              <a:ext uri="{FF2B5EF4-FFF2-40B4-BE49-F238E27FC236}">
                <a16:creationId xmlns:a16="http://schemas.microsoft.com/office/drawing/2014/main" id="{9CFF0DEF-ACB1-328E-80F2-DF6A863C035E}"/>
              </a:ext>
            </a:extLst>
          </p:cNvPr>
          <p:cNvSpPr txBox="1"/>
          <p:nvPr/>
        </p:nvSpPr>
        <p:spPr>
          <a:xfrm>
            <a:off x="319301" y="-6467859"/>
            <a:ext cx="5688197" cy="6137001"/>
          </a:xfrm>
          <a:prstGeom prst="rect">
            <a:avLst/>
          </a:prstGeom>
          <a:noFill/>
        </p:spPr>
        <p:txBody>
          <a:bodyPr wrap="square">
            <a:spAutoFit/>
          </a:bodyPr>
          <a:lstStyle/>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Transparency</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Communicate to users how their data will be used, stored, and protected. Transparency fosters trust and supports informed consent.</a:t>
            </a:r>
          </a:p>
          <a:p>
            <a:pPr>
              <a:lnSpc>
                <a:spcPct val="107000"/>
              </a:lnSpc>
              <a:spcAft>
                <a:spcPts val="800"/>
              </a:spcAft>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Fairness and Non-Discrimination</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Ensure that the system does not discriminate against any group of users. Implement measures to prevent bias in data processing and decision-making algorithms.</a:t>
            </a:r>
          </a:p>
          <a:p>
            <a:pPr marL="285750" indent="-285750">
              <a:lnSpc>
                <a:spcPct val="107000"/>
              </a:lnSpc>
              <a:spcAft>
                <a:spcPts val="800"/>
              </a:spcAft>
              <a:buFont typeface="Arial" panose="020B0604020202020204" pitchFamily="34" charset="0"/>
              <a:buChar char="•"/>
            </a:pPr>
            <a:endParaRPr lang="en-GB" sz="1050" b="1"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700" b="1" u="sng" kern="100" dirty="0">
                <a:effectLst/>
                <a:latin typeface="Arial" panose="020B0604020202020204" pitchFamily="34" charset="0"/>
                <a:ea typeface="Calibri" panose="020F0502020204030204" pitchFamily="34" charset="0"/>
                <a:cs typeface="Times New Roman" panose="02020603050405020304" pitchFamily="18" charset="0"/>
              </a:rPr>
              <a:t>User Consent</a:t>
            </a:r>
            <a:r>
              <a:rPr lang="en-GB" sz="17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700" kern="100" dirty="0">
                <a:effectLst/>
                <a:latin typeface="Arial" panose="020B0604020202020204" pitchFamily="34" charset="0"/>
                <a:ea typeface="Calibri" panose="020F0502020204030204" pitchFamily="34" charset="0"/>
                <a:cs typeface="Times New Roman" panose="02020603050405020304" pitchFamily="18" charset="0"/>
              </a:rPr>
              <a:t>Obtain explicit consent from users before collecting, processing, or sharing their data. Provide users with options to control their data.</a:t>
            </a:r>
          </a:p>
          <a:p>
            <a:pPr marL="285750" indent="-285750">
              <a:lnSpc>
                <a:spcPct val="107000"/>
              </a:lnSpc>
              <a:spcAft>
                <a:spcPts val="800"/>
              </a:spcAft>
              <a:buFont typeface="Arial" panose="020B0604020202020204" pitchFamily="34" charset="0"/>
              <a:buChar char="•"/>
            </a:pPr>
            <a:endParaRPr lang="en-GB" sz="1700" kern="100"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7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7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968461E-3EA3-884E-22A5-D3F646C3F5BA}"/>
              </a:ext>
            </a:extLst>
          </p:cNvPr>
          <p:cNvSpPr txBox="1"/>
          <p:nvPr/>
        </p:nvSpPr>
        <p:spPr>
          <a:xfrm>
            <a:off x="6184504" y="-8835919"/>
            <a:ext cx="5215659" cy="4539128"/>
          </a:xfrm>
          <a:prstGeom prst="rect">
            <a:avLst/>
          </a:prstGeom>
          <a:noFill/>
        </p:spPr>
        <p:txBody>
          <a:bodyPr wrap="square">
            <a:spAutoFit/>
          </a:bodyPr>
          <a:lstStyle/>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Accountability</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Establish clear lines of responsibility for data handling and system management. Ensure accountability mechanisms are in place for addressing data breaches or misuse.</a:t>
            </a:r>
          </a:p>
          <a:p>
            <a:pPr>
              <a:lnSpc>
                <a:spcPct val="107000"/>
              </a:lnSpc>
              <a:spcAft>
                <a:spcPts val="800"/>
              </a:spcAft>
            </a:pPr>
            <a:endParaRPr lang="en-GB" sz="1100"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Arial" panose="020B0604020202020204" pitchFamily="34" charset="0"/>
                <a:ea typeface="Calibri" panose="020F0502020204030204" pitchFamily="34" charset="0"/>
                <a:cs typeface="Times New Roman" panose="02020603050405020304" pitchFamily="18" charset="0"/>
              </a:rPr>
              <a:t>Impact on Employment</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Consider the potential impact of the electronic permit system on employment within the company. </a:t>
            </a:r>
            <a:r>
              <a:rPr lang="en-GB" kern="100" dirty="0">
                <a:latin typeface="Arial" panose="020B0604020202020204" pitchFamily="34" charset="0"/>
                <a:ea typeface="Calibri" panose="020F0502020204030204" pitchFamily="34" charset="0"/>
                <a:cs typeface="Times New Roman" panose="02020603050405020304" pitchFamily="18" charset="0"/>
              </a:rPr>
              <a: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plan for retraining or other supportive measures)</a:t>
            </a: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444507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4" ma:contentTypeDescription="Create a new document." ma:contentTypeScope="" ma:versionID="b1217313d67ae3405b50c7dd75921135">
  <xsd:schema xmlns:xsd="http://www.w3.org/2001/XMLSchema" xmlns:xs="http://www.w3.org/2001/XMLSchema" xmlns:p="http://schemas.microsoft.com/office/2006/metadata/properties" xmlns:ns2="0c3bee9f-8afb-42b0-b06d-82d7e39b6c42" targetNamespace="http://schemas.microsoft.com/office/2006/metadata/properties" ma:root="true" ma:fieldsID="700cd02bfb5a5415866c166e4ed2638d" ns2:_="">
    <xsd:import namespace="0c3bee9f-8afb-42b0-b06d-82d7e39b6c4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B95B6AF-8339-41CB-AB81-E278C65BF148}">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0c3bee9f-8afb-42b0-b06d-82d7e39b6c42"/>
    <ds:schemaRef ds:uri="http://purl.org/dc/elements/1.1/"/>
    <ds:schemaRef ds:uri="http://www.w3.org/XML/1998/namespace"/>
  </ds:schemaRefs>
</ds:datastoreItem>
</file>

<file path=customXml/itemProps2.xml><?xml version="1.0" encoding="utf-8"?>
<ds:datastoreItem xmlns:ds="http://schemas.openxmlformats.org/officeDocument/2006/customXml" ds:itemID="{0A448401-CB1B-45C3-85E1-2A616FC6EF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3bee9f-8afb-42b0-b06d-82d7e39b6c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68E9671-DF66-4666-A4BF-274BFE91240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92</TotalTime>
  <Words>6126</Words>
  <Application>Microsoft Office PowerPoint</Application>
  <PresentationFormat>Widescreen</PresentationFormat>
  <Paragraphs>903</Paragraphs>
  <Slides>26</Slides>
  <Notes>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26</vt:i4>
      </vt:variant>
    </vt:vector>
  </HeadingPairs>
  <TitlesOfParts>
    <vt:vector size="38" baseType="lpstr">
      <vt:lpstr>Aptos</vt:lpstr>
      <vt:lpstr>Aptos (body)</vt:lpstr>
      <vt:lpstr>Aptos Body</vt:lpstr>
      <vt:lpstr>Aptos Display</vt:lpstr>
      <vt:lpstr>Aptos Narrow</vt:lpstr>
      <vt:lpstr>Arial</vt:lpstr>
      <vt:lpstr>Avenir Next LT Pro</vt:lpstr>
      <vt:lpstr>Calibri</vt:lpstr>
      <vt:lpstr>Symbol</vt:lpstr>
      <vt:lpstr>Times New Roman</vt:lpstr>
      <vt:lpstr>ui-sans-serif</vt:lpstr>
      <vt:lpstr>Office Theme</vt:lpstr>
      <vt:lpstr>GROUP INDUSTRIAL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EnerSys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INDUSTRIAL PROJECT</dc:title>
  <dc:creator>Jones, Johnpaul</dc:creator>
  <cp:lastModifiedBy>Jones, Johnpaul</cp:lastModifiedBy>
  <cp:revision>64</cp:revision>
  <dcterms:created xsi:type="dcterms:W3CDTF">2024-05-22T11:38:38Z</dcterms:created>
  <dcterms:modified xsi:type="dcterms:W3CDTF">2024-05-24T12:54:02Z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y fmtid="{D5CDD505-2E9C-101B-9397-08002B2CF9AE}" pid="3" name="MSIP_Label_73aa366c-74b9-492b-a1b9-5472c41e7d31_Enabled">
    <vt:lpwstr>true</vt:lpwstr>
  </property>
  <property fmtid="{D5CDD505-2E9C-101B-9397-08002B2CF9AE}" pid="4" name="MSIP_Label_73aa366c-74b9-492b-a1b9-5472c41e7d31_SetDate">
    <vt:lpwstr>2024-05-24T08:54:44Z</vt:lpwstr>
  </property>
  <property fmtid="{D5CDD505-2E9C-101B-9397-08002B2CF9AE}" pid="5" name="MSIP_Label_73aa366c-74b9-492b-a1b9-5472c41e7d31_Method">
    <vt:lpwstr>Standard</vt:lpwstr>
  </property>
  <property fmtid="{D5CDD505-2E9C-101B-9397-08002B2CF9AE}" pid="6" name="MSIP_Label_73aa366c-74b9-492b-a1b9-5472c41e7d31_Name">
    <vt:lpwstr>73aa366c-74b9-492b-a1b9-5472c41e7d31</vt:lpwstr>
  </property>
  <property fmtid="{D5CDD505-2E9C-101B-9397-08002B2CF9AE}" pid="7" name="MSIP_Label_73aa366c-74b9-492b-a1b9-5472c41e7d31_SiteId">
    <vt:lpwstr>44bbd632-fe04-42d7-933e-2649dcd22649</vt:lpwstr>
  </property>
  <property fmtid="{D5CDD505-2E9C-101B-9397-08002B2CF9AE}" pid="8" name="MSIP_Label_73aa366c-74b9-492b-a1b9-5472c41e7d31_ActionId">
    <vt:lpwstr>62489214-9c88-4538-bf7e-66fd5b626ed6</vt:lpwstr>
  </property>
  <property fmtid="{D5CDD505-2E9C-101B-9397-08002B2CF9AE}" pid="9" name="MSIP_Label_73aa366c-74b9-492b-a1b9-5472c41e7d31_ContentBits">
    <vt:lpwstr>2</vt:lpwstr>
  </property>
  <property fmtid="{D5CDD505-2E9C-101B-9397-08002B2CF9AE}" pid="10" name="ClassificationContentMarkingFooterLocations">
    <vt:lpwstr>Office Theme:8</vt:lpwstr>
  </property>
  <property fmtid="{D5CDD505-2E9C-101B-9397-08002B2CF9AE}" pid="11" name="ClassificationContentMarkingFooterText">
    <vt:lpwstr>Sensitivity: general</vt:lpwstr>
  </property>
</Properties>
</file>