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1113" r:id="rId3"/>
    <p:sldId id="1079" r:id="rId4"/>
    <p:sldId id="1055" r:id="rId5"/>
    <p:sldId id="1056" r:id="rId6"/>
    <p:sldId id="1057" r:id="rId7"/>
    <p:sldId id="1080" r:id="rId8"/>
    <p:sldId id="1081" r:id="rId9"/>
    <p:sldId id="1082" r:id="rId10"/>
    <p:sldId id="1058" r:id="rId11"/>
    <p:sldId id="1083" r:id="rId12"/>
    <p:sldId id="1059" r:id="rId13"/>
    <p:sldId id="1084" r:id="rId14"/>
    <p:sldId id="1085" r:id="rId15"/>
    <p:sldId id="1061" r:id="rId16"/>
    <p:sldId id="1062" r:id="rId17"/>
    <p:sldId id="1063" r:id="rId18"/>
    <p:sldId id="1086" r:id="rId19"/>
    <p:sldId id="1064" r:id="rId20"/>
    <p:sldId id="1092" r:id="rId21"/>
    <p:sldId id="1067" r:id="rId22"/>
    <p:sldId id="1068" r:id="rId23"/>
    <p:sldId id="1097" r:id="rId24"/>
    <p:sldId id="1098" r:id="rId25"/>
    <p:sldId id="1099" r:id="rId26"/>
    <p:sldId id="1093" r:id="rId27"/>
    <p:sldId id="1100" r:id="rId28"/>
    <p:sldId id="1101" r:id="rId29"/>
    <p:sldId id="1114"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65" d="100"/>
          <a:sy n="65" d="100"/>
        </p:scale>
        <p:origin x="1236"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3325934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743424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1831114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2853427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262321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2371827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2191874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extLst>
      <p:ext uri="{BB962C8B-B14F-4D97-AF65-F5344CB8AC3E}">
        <p14:creationId xmlns:p14="http://schemas.microsoft.com/office/powerpoint/2010/main" val="35093240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TextBox 12"/>
          <p:cNvSpPr txBox="1"/>
          <p:nvPr userDrawn="1"/>
        </p:nvSpPr>
        <p:spPr>
          <a:xfrm>
            <a:off x="1609725" y="6384151"/>
            <a:ext cx="7162800" cy="276999"/>
          </a:xfrm>
          <a:prstGeom prst="rect">
            <a:avLst/>
          </a:prstGeom>
          <a:noFill/>
        </p:spPr>
        <p:txBody>
          <a:bodyPr wrap="square" rtlCol="0">
            <a:spAutoFit/>
          </a:bodyPr>
          <a:lstStyle/>
          <a:p>
            <a:pPr algn="r">
              <a:buClrTx/>
              <a:defRPr/>
            </a:pPr>
            <a:r>
              <a:rPr lang="en-US" sz="1200">
                <a:latin typeface="Verdana" panose="020B0604030504040204" pitchFamily="34" charset="0"/>
                <a:ea typeface="Verdana" panose="020B0604030504040204" pitchFamily="34" charset="0"/>
                <a:cs typeface="Verdana" panose="020B0604030504040204" pitchFamily="34" charset="0"/>
              </a:rPr>
              <a:t>Copyright © 2020 Pearson Education Ltd. </a:t>
            </a:r>
            <a:r>
              <a:rPr lang="en-US" sz="1200" dirty="0">
                <a:latin typeface="Verdana" panose="020B0604030504040204" pitchFamily="34" charset="0"/>
                <a:ea typeface="Verdana" panose="020B0604030504040204" pitchFamily="34" charset="0"/>
                <a:cs typeface="Verdana" panose="020B0604030504040204" pitchFamily="34" charset="0"/>
              </a:rPr>
              <a:t>All Rights Reserved </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567122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170611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92"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3</a:t>
            </a:r>
          </a:p>
          <a:p>
            <a:pPr eaLnBrk="1" hangingPunct="1"/>
            <a:endParaRPr lang="en-GB" altLang="en-US" dirty="0">
              <a:solidFill>
                <a:schemeClr val="accent2"/>
              </a:solidFill>
            </a:endParaRPr>
          </a:p>
          <a:p>
            <a:pPr eaLnBrk="1" hangingPunct="1"/>
            <a:r>
              <a:rPr lang="en-GB" altLang="en-US" sz="4800" b="1" dirty="0">
                <a:solidFill>
                  <a:schemeClr val="accent2"/>
                </a:solidFill>
              </a:rPr>
              <a:t>Measuring Cash Flow Statement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Measuring Cash Flows </a:t>
            </a:r>
          </a:p>
          <a:p>
            <a:r>
              <a:rPr lang="en-US" altLang="en-US">
                <a:latin typeface="+mj-lt"/>
                <a:ea typeface="ＭＳ Ｐゴシック" pitchFamily="34" charset="-128"/>
              </a:rPr>
              <a:t>The Limitations of Financial Statements and Accounting Malpractice</a:t>
            </a:r>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0950" y="2964424"/>
            <a:ext cx="7772400" cy="553998"/>
          </a:xfrm>
        </p:spPr>
        <p:txBody>
          <a:bodyPr>
            <a:spAutoFit/>
          </a:bodyPr>
          <a:lstStyle/>
          <a:p>
            <a:r>
              <a:rPr lang="en-US" dirty="0">
                <a:latin typeface="+mj-lt"/>
              </a:rPr>
              <a:t>Measuring Cash Flows </a:t>
            </a:r>
            <a:endParaRPr lang="en-US" sz="2000" b="0" dirty="0">
              <a:latin typeface="+mj-lt"/>
            </a:endParaRPr>
          </a:p>
        </p:txBody>
      </p:sp>
    </p:spTree>
    <p:extLst>
      <p:ext uri="{BB962C8B-B14F-4D97-AF65-F5344CB8AC3E}">
        <p14:creationId xmlns:p14="http://schemas.microsoft.com/office/powerpoint/2010/main" val="137655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7872"/>
            <a:ext cx="8182896" cy="553998"/>
          </a:xfrm>
        </p:spPr>
        <p:txBody>
          <a:bodyPr wrap="square">
            <a:spAutoFit/>
          </a:bodyPr>
          <a:lstStyle/>
          <a:p>
            <a:r>
              <a:rPr lang="en-US" sz="3600" dirty="0">
                <a:latin typeface="+mj-lt"/>
              </a:rPr>
              <a:t>Measuring Cash Flows</a:t>
            </a:r>
            <a:endParaRPr lang="en-US" sz="2000" b="0" dirty="0">
              <a:latin typeface="+mj-lt"/>
            </a:endParaRPr>
          </a:p>
        </p:txBody>
      </p:sp>
      <p:sp>
        <p:nvSpPr>
          <p:cNvPr id="3" name="Content Placeholder 2"/>
          <p:cNvSpPr>
            <a:spLocks noGrp="1"/>
          </p:cNvSpPr>
          <p:nvPr>
            <p:ph idx="1"/>
          </p:nvPr>
        </p:nvSpPr>
        <p:spPr>
          <a:xfrm>
            <a:off x="447368" y="1226584"/>
            <a:ext cx="8163232" cy="1300356"/>
          </a:xfrm>
        </p:spPr>
        <p:txBody>
          <a:bodyPr wrap="square">
            <a:spAutoFit/>
          </a:bodyPr>
          <a:lstStyle/>
          <a:p>
            <a:r>
              <a:rPr lang="en-US" altLang="en-US" sz="2400" dirty="0">
                <a:ea typeface="ＭＳ Ｐゴシック" pitchFamily="34" charset="-128"/>
              </a:rPr>
              <a:t>Profits in the financial statements are calculated on </a:t>
            </a:r>
            <a:r>
              <a:rPr lang="en-IN" altLang="en-US" sz="2400" dirty="0">
                <a:ea typeface="HGS明朝E" charset="-128"/>
              </a:rPr>
              <a:t>“</a:t>
            </a:r>
            <a:r>
              <a:rPr lang="en-US" altLang="en-US" sz="2400" dirty="0">
                <a:ea typeface="ＭＳ Ｐゴシック" pitchFamily="34" charset="-128"/>
              </a:rPr>
              <a:t>accrual basis</a:t>
            </a:r>
            <a:r>
              <a:rPr lang="en-IN" altLang="en-US" sz="2400" dirty="0">
                <a:ea typeface="HGS明朝E" charset="-128"/>
              </a:rPr>
              <a:t>”</a:t>
            </a:r>
            <a:r>
              <a:rPr lang="en-US" altLang="en-US" sz="2400" dirty="0">
                <a:ea typeface="ＭＳ Ｐゴシック" pitchFamily="34" charset="-128"/>
              </a:rPr>
              <a:t> rather than </a:t>
            </a:r>
            <a:r>
              <a:rPr lang="en-IN" altLang="en-US" sz="2400" dirty="0">
                <a:ea typeface="HGS明朝E" charset="-128"/>
              </a:rPr>
              <a:t>“</a:t>
            </a:r>
            <a:r>
              <a:rPr lang="en-US" altLang="en-US" sz="2400" dirty="0">
                <a:ea typeface="ＭＳ Ｐゴシック" pitchFamily="34" charset="-128"/>
              </a:rPr>
              <a:t>cash basis.”</a:t>
            </a:r>
          </a:p>
          <a:p>
            <a:r>
              <a:rPr lang="en-US" altLang="en-US" sz="2400" dirty="0">
                <a:ea typeface="ＭＳ Ｐゴシック" pitchFamily="34" charset="-128"/>
              </a:rPr>
              <a:t>Thus, profits are not equal to cash.</a:t>
            </a:r>
            <a:endParaRPr lang="en-US" sz="2400" dirty="0"/>
          </a:p>
        </p:txBody>
      </p:sp>
    </p:spTree>
    <p:extLst>
      <p:ext uri="{BB962C8B-B14F-4D97-AF65-F5344CB8AC3E}">
        <p14:creationId xmlns:p14="http://schemas.microsoft.com/office/powerpoint/2010/main" val="480255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675" y="416938"/>
            <a:ext cx="7934325" cy="553998"/>
          </a:xfrm>
        </p:spPr>
        <p:txBody>
          <a:bodyPr wrap="square">
            <a:spAutoFit/>
          </a:bodyPr>
          <a:lstStyle/>
          <a:p>
            <a:r>
              <a:rPr lang="en-US" altLang="en-US" sz="3600" dirty="0">
                <a:latin typeface="+mj-lt"/>
                <a:ea typeface="ＭＳ Ｐゴシック" pitchFamily="34" charset="-128"/>
              </a:rPr>
              <a:t>Accrual Basis Accounting</a:t>
            </a:r>
            <a:endParaRPr lang="en-US" sz="3600" dirty="0">
              <a:latin typeface="+mj-lt"/>
            </a:endParaRPr>
          </a:p>
        </p:txBody>
      </p:sp>
      <p:sp>
        <p:nvSpPr>
          <p:cNvPr id="3" name="Content Placeholder 2"/>
          <p:cNvSpPr>
            <a:spLocks noGrp="1"/>
          </p:cNvSpPr>
          <p:nvPr>
            <p:ph idx="1"/>
          </p:nvPr>
        </p:nvSpPr>
        <p:spPr>
          <a:xfrm>
            <a:off x="437536" y="1219200"/>
            <a:ext cx="8153400" cy="3293209"/>
          </a:xfrm>
        </p:spPr>
        <p:txBody>
          <a:bodyPr wrap="square">
            <a:spAutoFit/>
          </a:bodyPr>
          <a:lstStyle/>
          <a:p>
            <a:r>
              <a:rPr lang="en-US" altLang="en-US" sz="2000" dirty="0">
                <a:ea typeface="ＭＳ Ｐゴシック" pitchFamily="34" charset="-128"/>
              </a:rPr>
              <a:t>Accrual basis is the principle of recording revenues when earned and expenses when incurred rather than when cash is received or paid.</a:t>
            </a:r>
          </a:p>
          <a:p>
            <a:pPr lvl="1"/>
            <a:r>
              <a:rPr lang="en-US" altLang="en-US" sz="2000" dirty="0"/>
              <a:t>Thus, sales revenue recorded in the income statement includes both cash and credit sales. Similarly, inventory purchases may not be entirely paid for in cash because suppliers may extend credit for some of the purchases. </a:t>
            </a:r>
            <a:endParaRPr lang="en-US" altLang="en-US" sz="2000" dirty="0">
              <a:ea typeface="ＭＳ Ｐゴシック" pitchFamily="34" charset="-128"/>
            </a:endParaRPr>
          </a:p>
          <a:p>
            <a:r>
              <a:rPr lang="en-US" altLang="en-US" sz="2000" b="1" dirty="0">
                <a:ea typeface="ＭＳ Ｐゴシック" pitchFamily="34" charset="-128"/>
              </a:rPr>
              <a:t>Treatment of long-term assets</a:t>
            </a:r>
            <a:r>
              <a:rPr lang="en-US" altLang="en-US" sz="2000" dirty="0">
                <a:ea typeface="ＭＳ Ｐゴシック" pitchFamily="34" charset="-128"/>
              </a:rPr>
              <a:t>: Asset acquisitions (that will last more than one year, such as equipment) are not recorded as an expense but are written off every year as depreciation expense.</a:t>
            </a:r>
            <a:endParaRPr lang="en-US" sz="2000" dirty="0"/>
          </a:p>
        </p:txBody>
      </p:sp>
    </p:spTree>
    <p:extLst>
      <p:ext uri="{BB962C8B-B14F-4D97-AF65-F5344CB8AC3E}">
        <p14:creationId xmlns:p14="http://schemas.microsoft.com/office/powerpoint/2010/main" val="2075057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24815"/>
            <a:ext cx="8163232" cy="984885"/>
          </a:xfrm>
        </p:spPr>
        <p:txBody>
          <a:bodyPr wrap="square">
            <a:spAutoFit/>
          </a:bodyPr>
          <a:lstStyle/>
          <a:p>
            <a:r>
              <a:rPr lang="en-IN" sz="3200" dirty="0">
                <a:latin typeface="+mj-lt"/>
              </a:rPr>
              <a:t>The Beginning Point: Changes in the Balance Sheet and Cash Flows</a:t>
            </a:r>
            <a:endParaRPr lang="en-US" sz="3200" dirty="0">
              <a:latin typeface="+mj-lt"/>
            </a:endParaRPr>
          </a:p>
        </p:txBody>
      </p:sp>
      <p:graphicFrame>
        <p:nvGraphicFramePr>
          <p:cNvPr id="6" name="Table 5"/>
          <p:cNvGraphicFramePr>
            <a:graphicFrameLocks noGrp="1"/>
          </p:cNvGraphicFramePr>
          <p:nvPr/>
        </p:nvGraphicFramePr>
        <p:xfrm>
          <a:off x="457200" y="1981200"/>
          <a:ext cx="8153400" cy="3043582"/>
        </p:xfrm>
        <a:graphic>
          <a:graphicData uri="http://schemas.openxmlformats.org/drawingml/2006/table">
            <a:tbl>
              <a:tblPr firstRow="1" bandRow="1">
                <a:tableStyleId>{3B4B98B0-60AC-42C2-AFA5-B58CD77FA1E5}</a:tableStyleId>
              </a:tblPr>
              <a:tblGrid>
                <a:gridCol w="4078406">
                  <a:extLst>
                    <a:ext uri="{9D8B030D-6E8A-4147-A177-3AD203B41FA5}">
                      <a16:colId xmlns:a16="http://schemas.microsoft.com/office/drawing/2014/main" val="1541822819"/>
                    </a:ext>
                  </a:extLst>
                </a:gridCol>
                <a:gridCol w="4074994">
                  <a:extLst>
                    <a:ext uri="{9D8B030D-6E8A-4147-A177-3AD203B41FA5}">
                      <a16:colId xmlns:a16="http://schemas.microsoft.com/office/drawing/2014/main" val="389783827"/>
                    </a:ext>
                  </a:extLst>
                </a:gridCol>
              </a:tblGrid>
              <a:tr h="380448">
                <a:tc>
                  <a:txBody>
                    <a:bodyPr/>
                    <a:lstStyle/>
                    <a:p>
                      <a:pPr algn="ctr"/>
                      <a:r>
                        <a:rPr lang="en-IN" sz="1800" b="1" i="0" u="none" strike="noStrike" kern="1200" baseline="0" dirty="0">
                          <a:solidFill>
                            <a:schemeClr val="bg1"/>
                          </a:solidFill>
                          <a:latin typeface="+mn-lt"/>
                          <a:ea typeface="+mn-ea"/>
                          <a:cs typeface="+mn-cs"/>
                        </a:rPr>
                        <a:t>Sources of Cash</a:t>
                      </a:r>
                      <a:endParaRPr lang="en-IN"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tc>
                  <a:txBody>
                    <a:bodyPr/>
                    <a:lstStyle/>
                    <a:p>
                      <a:pPr algn="ctr"/>
                      <a:r>
                        <a:rPr lang="en-IN" sz="1800" b="1" i="0" u="none" strike="noStrike" kern="1200" baseline="0" dirty="0">
                          <a:solidFill>
                            <a:schemeClr val="bg1"/>
                          </a:solidFill>
                          <a:latin typeface="+mn-lt"/>
                          <a:ea typeface="+mn-ea"/>
                          <a:cs typeface="+mn-cs"/>
                        </a:rPr>
                        <a:t>Use of Cash</a:t>
                      </a:r>
                      <a:endParaRPr lang="en-IN"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3222841436"/>
                  </a:ext>
                </a:extLst>
              </a:tr>
              <a:tr h="380448">
                <a:tc>
                  <a:txBody>
                    <a:bodyPr/>
                    <a:lstStyle/>
                    <a:p>
                      <a:r>
                        <a:rPr lang="en-IN" sz="1800" b="1" i="0" u="none" strike="noStrike" kern="1200" baseline="0" dirty="0">
                          <a:solidFill>
                            <a:schemeClr val="tx1"/>
                          </a:solidFill>
                          <a:latin typeface="+mn-lt"/>
                          <a:ea typeface="+mn-ea"/>
                          <a:cs typeface="+mn-cs"/>
                        </a:rPr>
                        <a:t>Decrease in an Asset</a:t>
                      </a:r>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Increase in an Asset</a:t>
                      </a:r>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563234073"/>
                  </a:ext>
                </a:extLst>
              </a:tr>
              <a:tr h="951119">
                <a:tc>
                  <a:txBody>
                    <a:bodyPr/>
                    <a:lstStyle/>
                    <a:p>
                      <a:r>
                        <a:rPr lang="en-IN" sz="1800" b="1" i="0" u="none" strike="noStrike" kern="1200" baseline="0" dirty="0">
                          <a:solidFill>
                            <a:schemeClr val="tx1"/>
                          </a:solidFill>
                          <a:latin typeface="+mn-lt"/>
                          <a:ea typeface="+mn-ea"/>
                          <a:cs typeface="+mn-cs"/>
                        </a:rPr>
                        <a:t>Example: </a:t>
                      </a:r>
                      <a:r>
                        <a:rPr lang="en-IN" sz="1800" b="0" i="0" u="none" strike="noStrike" kern="1200" baseline="0" dirty="0">
                          <a:solidFill>
                            <a:schemeClr val="tx1"/>
                          </a:solidFill>
                          <a:latin typeface="+mn-lt"/>
                          <a:ea typeface="+mn-ea"/>
                          <a:cs typeface="+mn-cs"/>
                        </a:rPr>
                        <a:t>Selling inventories or collecting receivables provides cash.</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Example: </a:t>
                      </a:r>
                      <a:r>
                        <a:rPr lang="en-IN" sz="1800" b="0" i="0" u="none" strike="noStrike" kern="1200" baseline="0" dirty="0">
                          <a:solidFill>
                            <a:schemeClr val="tx1"/>
                          </a:solidFill>
                          <a:latin typeface="+mn-lt"/>
                          <a:ea typeface="+mn-ea"/>
                          <a:cs typeface="+mn-cs"/>
                        </a:rPr>
                        <a:t>Investing in fixed assets or buying more inventories uses cash.</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14652482"/>
                  </a:ext>
                </a:extLst>
              </a:tr>
              <a:tr h="380448">
                <a:tc>
                  <a:txBody>
                    <a:bodyPr/>
                    <a:lstStyle/>
                    <a:p>
                      <a:r>
                        <a:rPr lang="en-IN" sz="1800" b="1" i="0" u="none" strike="noStrike" kern="1200" baseline="0" dirty="0">
                          <a:solidFill>
                            <a:schemeClr val="tx1"/>
                          </a:solidFill>
                          <a:latin typeface="+mn-lt"/>
                          <a:ea typeface="+mn-ea"/>
                          <a:cs typeface="+mn-cs"/>
                        </a:rPr>
                        <a:t>Increase in a Liability or Equity</a:t>
                      </a:r>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Decrease in a Liability or Equity</a:t>
                      </a:r>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44471601"/>
                  </a:ext>
                </a:extLst>
              </a:tr>
              <a:tr h="951119">
                <a:tc>
                  <a:txBody>
                    <a:bodyPr/>
                    <a:lstStyle/>
                    <a:p>
                      <a:r>
                        <a:rPr lang="en-IN" sz="1800" b="1" i="0" u="none" strike="noStrike" kern="1200" baseline="0" dirty="0">
                          <a:solidFill>
                            <a:schemeClr val="tx1"/>
                          </a:solidFill>
                          <a:latin typeface="+mn-lt"/>
                          <a:ea typeface="+mn-ea"/>
                          <a:cs typeface="+mn-cs"/>
                        </a:rPr>
                        <a:t>Example: </a:t>
                      </a:r>
                      <a:r>
                        <a:rPr lang="en-IN" sz="1800" b="0" i="0" u="none" strike="noStrike" kern="1200" baseline="0" dirty="0">
                          <a:solidFill>
                            <a:schemeClr val="tx1"/>
                          </a:solidFill>
                          <a:latin typeface="+mn-lt"/>
                          <a:ea typeface="+mn-ea"/>
                          <a:cs typeface="+mn-cs"/>
                        </a:rPr>
                        <a:t>Borrowing funds or selling stock provides the firm with cash.</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Example: </a:t>
                      </a:r>
                      <a:r>
                        <a:rPr lang="en-IN" sz="1800" b="0" i="0" u="none" strike="noStrike" kern="1200" baseline="0" dirty="0">
                          <a:solidFill>
                            <a:schemeClr val="tx1"/>
                          </a:solidFill>
                          <a:latin typeface="+mn-lt"/>
                          <a:ea typeface="+mn-ea"/>
                          <a:cs typeface="+mn-cs"/>
                        </a:rPr>
                        <a:t>Paying off a loan or buying back stock uses cash.</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622235904"/>
                  </a:ext>
                </a:extLst>
              </a:tr>
            </a:tbl>
          </a:graphicData>
        </a:graphic>
      </p:graphicFrame>
    </p:spTree>
    <p:extLst>
      <p:ext uri="{BB962C8B-B14F-4D97-AF65-F5344CB8AC3E}">
        <p14:creationId xmlns:p14="http://schemas.microsoft.com/office/powerpoint/2010/main" val="1122584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01479"/>
            <a:ext cx="7629832" cy="2215991"/>
          </a:xfrm>
        </p:spPr>
        <p:txBody>
          <a:bodyPr wrap="square">
            <a:spAutoFit/>
          </a:bodyPr>
          <a:lstStyle/>
          <a:p>
            <a:r>
              <a:rPr lang="en-US" sz="3600" dirty="0">
                <a:latin typeface="+mj-lt"/>
              </a:rPr>
              <a:t>Table 3.3 Walmart’s Changes in Balance Sheets Between 2017 and 2018 Create Sources and Uses of Cash ($ millions) </a:t>
            </a:r>
            <a:r>
              <a:rPr lang="en-US" sz="2800" dirty="0">
                <a:latin typeface="+mj-lt"/>
              </a:rPr>
              <a:t>(1 of 2)</a:t>
            </a:r>
          </a:p>
        </p:txBody>
      </p:sp>
      <p:graphicFrame>
        <p:nvGraphicFramePr>
          <p:cNvPr id="5" name="Table 4"/>
          <p:cNvGraphicFramePr>
            <a:graphicFrameLocks noGrp="1"/>
          </p:cNvGraphicFramePr>
          <p:nvPr/>
        </p:nvGraphicFramePr>
        <p:xfrm>
          <a:off x="533400" y="2819400"/>
          <a:ext cx="8077200" cy="3388844"/>
        </p:xfrm>
        <a:graphic>
          <a:graphicData uri="http://schemas.openxmlformats.org/drawingml/2006/table">
            <a:tbl>
              <a:tblPr firstRow="1" bandRow="1">
                <a:tableStyleId>{3B4B98B0-60AC-42C2-AFA5-B58CD77FA1E5}</a:tableStyleId>
              </a:tblPr>
              <a:tblGrid>
                <a:gridCol w="2404461">
                  <a:extLst>
                    <a:ext uri="{9D8B030D-6E8A-4147-A177-3AD203B41FA5}">
                      <a16:colId xmlns:a16="http://schemas.microsoft.com/office/drawing/2014/main" val="20000"/>
                    </a:ext>
                  </a:extLst>
                </a:gridCol>
                <a:gridCol w="1272950">
                  <a:extLst>
                    <a:ext uri="{9D8B030D-6E8A-4147-A177-3AD203B41FA5}">
                      <a16:colId xmlns:a16="http://schemas.microsoft.com/office/drawing/2014/main" val="20001"/>
                    </a:ext>
                  </a:extLst>
                </a:gridCol>
                <a:gridCol w="1272950">
                  <a:extLst>
                    <a:ext uri="{9D8B030D-6E8A-4147-A177-3AD203B41FA5}">
                      <a16:colId xmlns:a16="http://schemas.microsoft.com/office/drawing/2014/main" val="20002"/>
                    </a:ext>
                  </a:extLst>
                </a:gridCol>
                <a:gridCol w="1060793">
                  <a:extLst>
                    <a:ext uri="{9D8B030D-6E8A-4147-A177-3AD203B41FA5}">
                      <a16:colId xmlns:a16="http://schemas.microsoft.com/office/drawing/2014/main" val="20003"/>
                    </a:ext>
                  </a:extLst>
                </a:gridCol>
                <a:gridCol w="1060793">
                  <a:extLst>
                    <a:ext uri="{9D8B030D-6E8A-4147-A177-3AD203B41FA5}">
                      <a16:colId xmlns:a16="http://schemas.microsoft.com/office/drawing/2014/main" val="20004"/>
                    </a:ext>
                  </a:extLst>
                </a:gridCol>
                <a:gridCol w="1005253">
                  <a:extLst>
                    <a:ext uri="{9D8B030D-6E8A-4147-A177-3AD203B41FA5}">
                      <a16:colId xmlns:a16="http://schemas.microsoft.com/office/drawing/2014/main" val="20005"/>
                    </a:ext>
                  </a:extLst>
                </a:gridCol>
              </a:tblGrid>
              <a:tr h="980924">
                <a:tc>
                  <a:txBody>
                    <a:bodyPr/>
                    <a:lstStyle/>
                    <a:p>
                      <a:pPr algn="ctr"/>
                      <a:r>
                        <a:rPr lang="en-US" sz="1600" dirty="0">
                          <a:solidFill>
                            <a:schemeClr val="bg1"/>
                          </a:solidFill>
                        </a:rPr>
                        <a:t>Changes in 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Changes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Sources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Uses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22304">
                <a:tc>
                  <a:txBody>
                    <a:bodyPr/>
                    <a:lstStyle/>
                    <a:p>
                      <a:pPr algn="l"/>
                      <a:r>
                        <a:rPr lang="en-US" sz="1600" b="0" dirty="0">
                          <a:solidFill>
                            <a:schemeClr val="tx1"/>
                          </a:solidFill>
                        </a:rPr>
                        <a:t>Accounts receivable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$5,835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$5,614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22304">
                <a:tc>
                  <a:txBody>
                    <a:bodyPr/>
                    <a:lstStyle/>
                    <a:p>
                      <a:pPr algn="l"/>
                      <a:r>
                        <a:rPr lang="en-US" sz="1600" b="0" dirty="0">
                          <a:solidFill>
                            <a:schemeClr val="tx1"/>
                          </a:solidFill>
                        </a:rPr>
                        <a:t>Inventories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chemeClr val="tx1"/>
                          </a:solidFill>
                        </a:rPr>
                        <a:t>$43,046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chemeClr val="tx1"/>
                          </a:solidFill>
                        </a:rPr>
                        <a:t>$43,783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chemeClr val="tx1"/>
                          </a:solidFill>
                        </a:rPr>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chemeClr val="tx1"/>
                          </a:solidFill>
                        </a:rPr>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556707">
                <a:tc>
                  <a:txBody>
                    <a:bodyPr/>
                    <a:lstStyle/>
                    <a:p>
                      <a:pPr algn="l"/>
                      <a:r>
                        <a:rPr lang="en-US" sz="1600" b="0" dirty="0">
                          <a:solidFill>
                            <a:schemeClr val="tx1"/>
                          </a:solidFill>
                        </a:rPr>
                        <a:t>Prepaid expenses and other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dirty="0">
                          <a:solidFill>
                            <a:schemeClr val="tx1"/>
                          </a:solidFill>
                        </a:rPr>
                        <a:t>$1,941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dirty="0">
                          <a:solidFill>
                            <a:schemeClr val="tx1"/>
                          </a:solidFill>
                        </a:rPr>
                        <a:t>$3,511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dirty="0">
                          <a:solidFill>
                            <a:schemeClr val="tx1"/>
                          </a:solidFill>
                        </a:rPr>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rPr>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556707">
                <a:tc>
                  <a:txBody>
                    <a:bodyPr/>
                    <a:lstStyle/>
                    <a:p>
                      <a:pPr algn="l"/>
                      <a:r>
                        <a:rPr lang="en-US" sz="1600" dirty="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chemeClr val="tx1"/>
                          </a:solidFill>
                        </a:rPr>
                        <a:t>$202,298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chemeClr val="tx1"/>
                          </a:solidFil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chemeClr val="tx1"/>
                          </a:solidFil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56707">
                <a:tc>
                  <a:txBody>
                    <a:bodyPr/>
                    <a:lstStyle/>
                    <a:p>
                      <a:pPr algn="l"/>
                      <a:r>
                        <a:rPr lang="en-US" sz="1600" dirty="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$30,040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905269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00050"/>
            <a:ext cx="8229600" cy="2215991"/>
          </a:xfrm>
        </p:spPr>
        <p:txBody>
          <a:bodyPr>
            <a:spAutoFit/>
          </a:bodyPr>
          <a:lstStyle/>
          <a:p>
            <a:r>
              <a:rPr lang="en-US" sz="3600" dirty="0">
                <a:latin typeface="Arial"/>
              </a:rPr>
              <a:t>Table 3.3 Walmart’s Changes in Balance Sheets Between 2017 and 2018 Create Sources and Uses of Cash ($ millions) </a:t>
            </a:r>
            <a:r>
              <a:rPr lang="en-US" sz="2800" dirty="0">
                <a:latin typeface="Arial"/>
              </a:rPr>
              <a:t>(2 of 2)</a:t>
            </a:r>
            <a:endParaRPr lang="en-US" sz="2800" dirty="0">
              <a:latin typeface="+mj-lt"/>
            </a:endParaRPr>
          </a:p>
        </p:txBody>
      </p:sp>
      <p:graphicFrame>
        <p:nvGraphicFramePr>
          <p:cNvPr id="5" name="Table 4"/>
          <p:cNvGraphicFramePr>
            <a:graphicFrameLocks noGrp="1"/>
          </p:cNvGraphicFramePr>
          <p:nvPr/>
        </p:nvGraphicFramePr>
        <p:xfrm>
          <a:off x="533401" y="2818704"/>
          <a:ext cx="8096248" cy="2982021"/>
        </p:xfrm>
        <a:graphic>
          <a:graphicData uri="http://schemas.openxmlformats.org/drawingml/2006/table">
            <a:tbl>
              <a:tblPr firstRow="1" bandRow="1">
                <a:tableStyleId>{3B4B98B0-60AC-42C2-AFA5-B58CD77FA1E5}</a:tableStyleId>
              </a:tblPr>
              <a:tblGrid>
                <a:gridCol w="2335737">
                  <a:extLst>
                    <a:ext uri="{9D8B030D-6E8A-4147-A177-3AD203B41FA5}">
                      <a16:colId xmlns:a16="http://schemas.microsoft.com/office/drawing/2014/main" val="20000"/>
                    </a:ext>
                  </a:extLst>
                </a:gridCol>
                <a:gridCol w="1169462">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406910">
                  <a:extLst>
                    <a:ext uri="{9D8B030D-6E8A-4147-A177-3AD203B41FA5}">
                      <a16:colId xmlns:a16="http://schemas.microsoft.com/office/drawing/2014/main" val="20003"/>
                    </a:ext>
                  </a:extLst>
                </a:gridCol>
                <a:gridCol w="1021885">
                  <a:extLst>
                    <a:ext uri="{9D8B030D-6E8A-4147-A177-3AD203B41FA5}">
                      <a16:colId xmlns:a16="http://schemas.microsoft.com/office/drawing/2014/main" val="20004"/>
                    </a:ext>
                  </a:extLst>
                </a:gridCol>
                <a:gridCol w="943054">
                  <a:extLst>
                    <a:ext uri="{9D8B030D-6E8A-4147-A177-3AD203B41FA5}">
                      <a16:colId xmlns:a16="http://schemas.microsoft.com/office/drawing/2014/main" val="20005"/>
                    </a:ext>
                  </a:extLst>
                </a:gridCol>
              </a:tblGrid>
              <a:tr h="970341">
                <a:tc>
                  <a:txBody>
                    <a:bodyPr/>
                    <a:lstStyle/>
                    <a:p>
                      <a:pPr algn="ctr"/>
                      <a:r>
                        <a:rPr lang="en-US" sz="1600" dirty="0">
                          <a:solidFill>
                            <a:schemeClr val="bg1"/>
                          </a:solidFill>
                        </a:rPr>
                        <a:t>Changes in debt and equity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Changes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Sources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Uses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33093">
                <a:tc>
                  <a:txBody>
                    <a:bodyPr/>
                    <a:lstStyle/>
                    <a:p>
                      <a:pPr algn="l"/>
                      <a:r>
                        <a:rPr lang="en-US" sz="1600" b="0" dirty="0">
                          <a:solidFill>
                            <a:schemeClr val="tx1"/>
                          </a:solidFill>
                        </a:rPr>
                        <a:t>Accounts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$41,433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$46,510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33093">
                <a:tc>
                  <a:txBody>
                    <a:bodyPr/>
                    <a:lstStyle/>
                    <a:p>
                      <a:pPr algn="l"/>
                      <a:r>
                        <a:rPr lang="en-US" sz="1600" b="0" dirty="0">
                          <a:solidFill>
                            <a:schemeClr val="tx1"/>
                          </a:solidFill>
                        </a:rPr>
                        <a:t>Accrued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$21,575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$24,031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915702437"/>
                  </a:ext>
                </a:extLst>
              </a:tr>
              <a:tr h="333093">
                <a:tc>
                  <a:txBody>
                    <a:bodyPr/>
                    <a:lstStyle/>
                    <a:p>
                      <a:pPr algn="l"/>
                      <a:r>
                        <a:rPr lang="en-US" sz="1600" b="0" dirty="0">
                          <a:solidFill>
                            <a:schemeClr val="tx1"/>
                          </a:solidFill>
                        </a:rPr>
                        <a:t>Short-term notes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$9,320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$9,662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33093">
                <a:tc>
                  <a:txBody>
                    <a:bodyPr/>
                    <a:lstStyle/>
                    <a:p>
                      <a:pPr algn="l"/>
                      <a:r>
                        <a:rPr lang="en-US" sz="1600" b="0" dirty="0">
                          <a:solidFill>
                            <a:schemeClr val="tx1"/>
                          </a:solidFill>
                        </a:rPr>
                        <a:t>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$51,362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$45,179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($6,183)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endParaRPr lang="en-US" sz="1600"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($6,138)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33093">
                <a:tc>
                  <a:txBody>
                    <a:bodyPr/>
                    <a:lstStyle/>
                    <a:p>
                      <a:pPr algn="l"/>
                      <a:r>
                        <a:rPr lang="en-US" sz="1600" dirty="0">
                          <a:solidFill>
                            <a:schemeClr val="tx1"/>
                          </a:solidFill>
                        </a:rPr>
                        <a:t>Par value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$305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$295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endParaRPr lang="en-US" sz="1600" u="none"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881140557"/>
                  </a:ext>
                </a:extLst>
              </a:tr>
              <a:tr h="333093">
                <a:tc>
                  <a:txBody>
                    <a:bodyPr/>
                    <a:lstStyle/>
                    <a:p>
                      <a:pPr algn="l"/>
                      <a:r>
                        <a:rPr lang="en-US" sz="1600" dirty="0">
                          <a:solidFill>
                            <a:schemeClr val="tx1"/>
                          </a:solidFill>
                        </a:rPr>
                        <a:t>Paid-in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$2,371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$2,648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33136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4739"/>
            <a:ext cx="8229600" cy="1097280"/>
          </a:xfrm>
        </p:spPr>
        <p:txBody>
          <a:bodyPr>
            <a:spAutoFit/>
          </a:bodyPr>
          <a:lstStyle/>
          <a:p>
            <a:r>
              <a:rPr lang="en-US" sz="3600" dirty="0">
                <a:latin typeface="+mj-lt"/>
              </a:rPr>
              <a:t>Figure 3.3 Statement of Cash Flows: An Overview</a:t>
            </a:r>
          </a:p>
        </p:txBody>
      </p:sp>
      <p:pic>
        <p:nvPicPr>
          <p:cNvPr id="3074" name="Picture 2" descr="The diagram shows the different elements of the statement of cash flows and how they are related:&#10;&#10;Cash flows from operations (Inflows: cash inflows generated from normal operations; Outflows: cash expenditures from normal operations)&#10;[plus/minus]&#10;Cash flows from investment opportunities (Inflows: add sales of plant and equipment and other long-term investments; Outflows: less purchase of plant and equipment and other long-term investments)&#10;[plus/minus]&#10;Cash flows from financing activities (Inflows: increase in debt, issue preferred and common stock; Outflows: less repayment of debt, repurchase preferred and common stock, and cash dividend payments)&#10;[equals]&#10;Net change in cash&#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9728" y="1981200"/>
            <a:ext cx="8151845" cy="413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543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18179"/>
            <a:ext cx="8173064" cy="553998"/>
          </a:xfrm>
        </p:spPr>
        <p:txBody>
          <a:bodyPr wrap="square">
            <a:spAutoFit/>
          </a:bodyPr>
          <a:lstStyle/>
          <a:p>
            <a:r>
              <a:rPr lang="en-US" altLang="en-US" sz="3600" dirty="0">
                <a:latin typeface="+mj-lt"/>
                <a:ea typeface="ＭＳ Ｐゴシック" pitchFamily="34" charset="-128"/>
              </a:rPr>
              <a:t>Three Sources of Cash Flows </a:t>
            </a:r>
            <a:r>
              <a:rPr lang="en-US" altLang="en-US" sz="2800" dirty="0">
                <a:latin typeface="+mj-lt"/>
                <a:ea typeface="ＭＳ Ｐゴシック" pitchFamily="34" charset="-128"/>
              </a:rPr>
              <a:t>(1 of 2)</a:t>
            </a:r>
            <a:endParaRPr lang="en-US" sz="2800" dirty="0">
              <a:latin typeface="+mj-lt"/>
            </a:endParaRPr>
          </a:p>
        </p:txBody>
      </p:sp>
      <p:sp>
        <p:nvSpPr>
          <p:cNvPr id="3" name="Content Placeholder 2"/>
          <p:cNvSpPr>
            <a:spLocks noGrp="1"/>
          </p:cNvSpPr>
          <p:nvPr>
            <p:ph idx="1"/>
          </p:nvPr>
        </p:nvSpPr>
        <p:spPr>
          <a:xfrm>
            <a:off x="437843" y="1219200"/>
            <a:ext cx="8153400" cy="2600712"/>
          </a:xfrm>
        </p:spPr>
        <p:txBody>
          <a:bodyPr>
            <a:spAutoFit/>
          </a:bodyPr>
          <a:lstStyle/>
          <a:p>
            <a:r>
              <a:rPr lang="en-US" sz="2400" dirty="0"/>
              <a:t>Cash flows from </a:t>
            </a:r>
            <a:r>
              <a:rPr lang="en-US" sz="2400" b="1" dirty="0"/>
              <a:t>Operations</a:t>
            </a:r>
            <a:r>
              <a:rPr lang="en-US" sz="2400" dirty="0"/>
              <a:t> (e.g., sales revenue, labor expenses)</a:t>
            </a:r>
          </a:p>
          <a:p>
            <a:r>
              <a:rPr lang="en-US" sz="2400" dirty="0"/>
              <a:t>Cash flows from </a:t>
            </a:r>
            <a:r>
              <a:rPr lang="en-US" sz="2400" b="1" dirty="0"/>
              <a:t>Investments</a:t>
            </a:r>
            <a:r>
              <a:rPr lang="en-US" sz="2400" dirty="0"/>
              <a:t> (e.g., purchase of new equipment)</a:t>
            </a:r>
          </a:p>
          <a:p>
            <a:r>
              <a:rPr lang="en-US" sz="2400" dirty="0"/>
              <a:t>Cash flows from </a:t>
            </a:r>
            <a:r>
              <a:rPr lang="en-US" sz="2400" b="1" dirty="0"/>
              <a:t>Financing </a:t>
            </a:r>
            <a:r>
              <a:rPr lang="en-US" sz="2400" dirty="0"/>
              <a:t>(e.g., borrowing funds, payment of dividends)</a:t>
            </a:r>
          </a:p>
        </p:txBody>
      </p:sp>
    </p:spTree>
    <p:extLst>
      <p:ext uri="{BB962C8B-B14F-4D97-AF65-F5344CB8AC3E}">
        <p14:creationId xmlns:p14="http://schemas.microsoft.com/office/powerpoint/2010/main" val="1811993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17872"/>
            <a:ext cx="8173064" cy="553998"/>
          </a:xfrm>
        </p:spPr>
        <p:txBody>
          <a:bodyPr wrap="square">
            <a:spAutoFit/>
          </a:bodyPr>
          <a:lstStyle/>
          <a:p>
            <a:r>
              <a:rPr lang="en-US" altLang="en-US" sz="3600" dirty="0">
                <a:latin typeface="+mj-lt"/>
                <a:ea typeface="ＭＳ Ｐゴシック" pitchFamily="34" charset="-128"/>
              </a:rPr>
              <a:t>Three Sources of Cash Flows </a:t>
            </a:r>
            <a:r>
              <a:rPr lang="en-US" altLang="en-US" sz="2800" dirty="0">
                <a:latin typeface="+mj-lt"/>
                <a:ea typeface="ＭＳ Ｐゴシック" pitchFamily="34" charset="-128"/>
              </a:rPr>
              <a:t>(2 of 2)</a:t>
            </a:r>
            <a:endParaRPr lang="en-US" sz="2800" dirty="0">
              <a:latin typeface="+mj-lt"/>
            </a:endParaRPr>
          </a:p>
        </p:txBody>
      </p:sp>
      <p:sp>
        <p:nvSpPr>
          <p:cNvPr id="3" name="Content Placeholder 2"/>
          <p:cNvSpPr>
            <a:spLocks noGrp="1"/>
          </p:cNvSpPr>
          <p:nvPr>
            <p:ph idx="1"/>
          </p:nvPr>
        </p:nvSpPr>
        <p:spPr>
          <a:xfrm>
            <a:off x="437536" y="1219168"/>
            <a:ext cx="8153400" cy="1477328"/>
          </a:xfrm>
        </p:spPr>
        <p:txBody>
          <a:bodyPr>
            <a:spAutoFit/>
          </a:bodyPr>
          <a:lstStyle/>
          <a:p>
            <a:r>
              <a:rPr lang="en-US" altLang="en-US" sz="2400" dirty="0">
                <a:ea typeface="ＭＳ Ｐゴシック" pitchFamily="34" charset="-128"/>
              </a:rPr>
              <a:t>If we know the cash flows from operations, investments, and financing, we can understand the firm’s cash flow position better, that is, how cash was generated and how it was used.</a:t>
            </a:r>
            <a:endParaRPr lang="en-US" sz="2400" dirty="0"/>
          </a:p>
        </p:txBody>
      </p:sp>
    </p:spTree>
    <p:extLst>
      <p:ext uri="{BB962C8B-B14F-4D97-AF65-F5344CB8AC3E}">
        <p14:creationId xmlns:p14="http://schemas.microsoft.com/office/powerpoint/2010/main" val="757817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04" y="417195"/>
            <a:ext cx="8182896" cy="1097280"/>
          </a:xfrm>
        </p:spPr>
        <p:txBody>
          <a:bodyPr wrap="square">
            <a:spAutoFit/>
          </a:bodyPr>
          <a:lstStyle/>
          <a:p>
            <a:r>
              <a:rPr lang="en-US" altLang="en-US" sz="3600" dirty="0">
                <a:latin typeface="+mj-lt"/>
                <a:ea typeface="ＭＳ Ｐゴシック" pitchFamily="34" charset="-128"/>
              </a:rPr>
              <a:t>Income Statement Conversion: From Accrual to Cash Basis</a:t>
            </a:r>
            <a:endParaRPr lang="en-US" sz="3600" dirty="0">
              <a:latin typeface="+mj-lt"/>
            </a:endParaRPr>
          </a:p>
        </p:txBody>
      </p:sp>
      <p:sp>
        <p:nvSpPr>
          <p:cNvPr id="3" name="Content Placeholder 2"/>
          <p:cNvSpPr>
            <a:spLocks noGrp="1"/>
          </p:cNvSpPr>
          <p:nvPr>
            <p:ph idx="1"/>
          </p:nvPr>
        </p:nvSpPr>
        <p:spPr>
          <a:xfrm>
            <a:off x="437536" y="1800285"/>
            <a:ext cx="8249264" cy="4524315"/>
          </a:xfrm>
        </p:spPr>
        <p:txBody>
          <a:bodyPr wrap="square">
            <a:spAutoFit/>
          </a:bodyPr>
          <a:lstStyle/>
          <a:p>
            <a:r>
              <a:rPr lang="en-US" altLang="en-US" sz="2400" b="1" dirty="0">
                <a:ea typeface="ＭＳ Ｐゴシック" pitchFamily="34" charset="-128"/>
              </a:rPr>
              <a:t>Cash Flow from Operations: Five Steps</a:t>
            </a:r>
          </a:p>
          <a:p>
            <a:pPr marL="800100" lvl="1" indent="-342900">
              <a:buFont typeface="+mj-lt"/>
              <a:buAutoNum type="arabicPeriod"/>
            </a:pPr>
            <a:r>
              <a:rPr lang="en-US" altLang="en-US" sz="2400" dirty="0"/>
              <a:t>Add back depreciation.</a:t>
            </a:r>
          </a:p>
          <a:p>
            <a:pPr marL="800100" lvl="1" indent="-342900">
              <a:buFont typeface="+mj-lt"/>
              <a:buAutoNum type="arabicPeriod"/>
            </a:pPr>
            <a:r>
              <a:rPr lang="en-US" altLang="en-US" sz="2400" dirty="0"/>
              <a:t>Subtract (add) any increase (decrease) in accounts receivable.</a:t>
            </a:r>
          </a:p>
          <a:p>
            <a:pPr marL="800100" lvl="1" indent="-342900">
              <a:buFont typeface="+mj-lt"/>
              <a:buAutoNum type="arabicPeriod"/>
            </a:pPr>
            <a:r>
              <a:rPr lang="en-US" altLang="en-US" sz="2400" dirty="0"/>
              <a:t>Subtract (add) any increase (decrease) in inventory.</a:t>
            </a:r>
          </a:p>
          <a:p>
            <a:pPr marL="800100" lvl="1" indent="-342900">
              <a:buFont typeface="+mj-lt"/>
              <a:buAutoNum type="arabicPeriod"/>
            </a:pPr>
            <a:r>
              <a:rPr lang="en-US" altLang="en-US" sz="2400" dirty="0"/>
              <a:t>Subtract (add) any increase (decrease) in other current assets.</a:t>
            </a:r>
          </a:p>
          <a:p>
            <a:pPr marL="800100" lvl="1" indent="-342900">
              <a:buFont typeface="+mj-lt"/>
              <a:buAutoNum type="arabicPeriod"/>
            </a:pPr>
            <a:r>
              <a:rPr lang="en-US" altLang="en-US" sz="2400" dirty="0"/>
              <a:t>Add (subtract) any increase (decrease) in accounts payable </a:t>
            </a:r>
          </a:p>
          <a:p>
            <a:pPr marL="800100" lvl="1" indent="-342900">
              <a:buFont typeface="+mj-lt"/>
              <a:buAutoNum type="arabicPeriod"/>
            </a:pPr>
            <a:r>
              <a:rPr lang="en-US" altLang="en-US" sz="2400" dirty="0"/>
              <a:t>Add (subtract) any increase (decrease) in other accrued expenses.</a:t>
            </a:r>
          </a:p>
        </p:txBody>
      </p:sp>
    </p:spTree>
    <p:extLst>
      <p:ext uri="{BB962C8B-B14F-4D97-AF65-F5344CB8AC3E}">
        <p14:creationId xmlns:p14="http://schemas.microsoft.com/office/powerpoint/2010/main" val="2931323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08347"/>
            <a:ext cx="8173064" cy="1107996"/>
          </a:xfrm>
        </p:spPr>
        <p:txBody>
          <a:bodyPr wrap="square">
            <a:spAutoFit/>
          </a:bodyPr>
          <a:lstStyle/>
          <a:p>
            <a:r>
              <a:rPr lang="en-IN" sz="3600" dirty="0">
                <a:latin typeface="+mj-lt"/>
              </a:rPr>
              <a:t>Figure 3.4 Cash Flow from Operations</a:t>
            </a:r>
            <a:endParaRPr lang="en-US" sz="3600" dirty="0">
              <a:latin typeface="+mj-lt"/>
            </a:endParaRPr>
          </a:p>
        </p:txBody>
      </p:sp>
      <p:pic>
        <p:nvPicPr>
          <p:cNvPr id="4098" name="Picture 2" descr="The diagram shows the following elements of the cash flow from operations:&#10;&#10;Net income&#10;[plus]&#10;Depreciation&#10;[minus]&#10;Increase in accounts receivable &#10;OR [plus]&#10;Decrease in accounts receivable&#10;[minus]&#10;Increase in inventory &#10;OR [plus]&#10;Decrease in inventory&#10;[minus]&#10;Increase in other current assets &#10;OR [plus]&#10;Decrease in other current assets&#10;[plus]&#10;Increase in accounts payable &#10;OR [minus]&#10;Decrease in accounts payable&#10;[plus]&#10;Increase in accrued expenses &#10;OR [minus]&#10;Decrease in accrued expenses&#10;[equals]&#10;Cash flow from operations&#10;&#10;These elements of the cash flow from operations indicate changes in current assets (except cash):&#10;&#10;Increase in accounts receivable&#10;Decrease in accounts receivable&#10;Increase in inventory &#10;Decrease in inventory&#10;Increase in other current assets &#10;Decrease in other current asse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5533" y="1600200"/>
            <a:ext cx="1665142" cy="47601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8772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04023"/>
            <a:ext cx="8239432" cy="1107996"/>
          </a:xfrm>
        </p:spPr>
        <p:txBody>
          <a:bodyPr wrap="square">
            <a:spAutoFit/>
          </a:bodyPr>
          <a:lstStyle/>
          <a:p>
            <a:r>
              <a:rPr lang="en-IN" altLang="en-US" sz="3600" dirty="0">
                <a:latin typeface="+mj-lt"/>
                <a:ea typeface="ＭＳ Ｐゴシック" pitchFamily="34" charset="-128"/>
              </a:rPr>
              <a:t>Walmart’s Cash Flow from Operations</a:t>
            </a:r>
            <a:endParaRPr lang="en-US" sz="3600" dirty="0">
              <a:latin typeface="+mj-lt"/>
            </a:endParaRPr>
          </a:p>
        </p:txBody>
      </p:sp>
      <p:graphicFrame>
        <p:nvGraphicFramePr>
          <p:cNvPr id="5" name="Table 4"/>
          <p:cNvGraphicFramePr>
            <a:graphicFrameLocks noGrp="1"/>
          </p:cNvGraphicFramePr>
          <p:nvPr/>
        </p:nvGraphicFramePr>
        <p:xfrm>
          <a:off x="476250" y="1962150"/>
          <a:ext cx="8153400" cy="4267203"/>
        </p:xfrm>
        <a:graphic>
          <a:graphicData uri="http://schemas.openxmlformats.org/drawingml/2006/table">
            <a:tbl>
              <a:tblPr firstRow="1" bandRow="1">
                <a:tableStyleId>{3B4B98B0-60AC-42C2-AFA5-B58CD77FA1E5}</a:tableStyleId>
              </a:tblPr>
              <a:tblGrid>
                <a:gridCol w="5737578">
                  <a:extLst>
                    <a:ext uri="{9D8B030D-6E8A-4147-A177-3AD203B41FA5}">
                      <a16:colId xmlns:a16="http://schemas.microsoft.com/office/drawing/2014/main" val="20000"/>
                    </a:ext>
                  </a:extLst>
                </a:gridCol>
                <a:gridCol w="1358900">
                  <a:extLst>
                    <a:ext uri="{9D8B030D-6E8A-4147-A177-3AD203B41FA5}">
                      <a16:colId xmlns:a16="http://schemas.microsoft.com/office/drawing/2014/main" val="20001"/>
                    </a:ext>
                  </a:extLst>
                </a:gridCol>
                <a:gridCol w="1056922">
                  <a:extLst>
                    <a:ext uri="{9D8B030D-6E8A-4147-A177-3AD203B41FA5}">
                      <a16:colId xmlns:a16="http://schemas.microsoft.com/office/drawing/2014/main" val="20002"/>
                    </a:ext>
                  </a:extLst>
                </a:gridCol>
              </a:tblGrid>
              <a:tr h="379307">
                <a:tc>
                  <a:txBody>
                    <a:bodyPr/>
                    <a:lstStyle/>
                    <a:p>
                      <a:r>
                        <a:rPr lang="en-US" dirty="0">
                          <a:solidFill>
                            <a:schemeClr val="bg1"/>
                          </a:solidFill>
                        </a:rPr>
                        <a:t>Net income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r"/>
                      <a:r>
                        <a:rPr lang="en-US" sz="1800" b="0" u="none" dirty="0">
                          <a:solidFill>
                            <a:schemeClr val="bg1"/>
                          </a:solidFill>
                        </a:rPr>
                        <a:t>Blank</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r"/>
                      <a:r>
                        <a:rPr lang="en-US" dirty="0">
                          <a:solidFill>
                            <a:schemeClr val="bg1"/>
                          </a:solidFill>
                        </a:rPr>
                        <a:t>$9,862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79307">
                <a:tc>
                  <a:txBody>
                    <a:bodyPr/>
                    <a:lstStyle/>
                    <a:p>
                      <a:r>
                        <a:rPr lang="en-US" dirty="0"/>
                        <a:t>Depreciation expense</a:t>
                      </a:r>
                      <a:r>
                        <a:rPr lang="en-US" baseline="0" dirty="0"/>
                        <a:t> (Source of cash)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$10,529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663787">
                <a:tc>
                  <a:txBody>
                    <a:bodyPr/>
                    <a:lstStyle/>
                    <a:p>
                      <a:pPr lvl="1"/>
                      <a:r>
                        <a:rPr lang="en-US" dirty="0"/>
                        <a:t>Decrease in accounts receivable</a:t>
                      </a:r>
                      <a:r>
                        <a:rPr lang="en-US" baseline="0" dirty="0"/>
                        <a:t> (Source of cash)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9307">
                <a:tc>
                  <a:txBody>
                    <a:bodyPr/>
                    <a:lstStyle/>
                    <a:p>
                      <a:pPr lvl="1"/>
                      <a:r>
                        <a:rPr lang="en-US" dirty="0"/>
                        <a:t>Increase in inventories (Use of cash)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79307">
                <a:tc>
                  <a:txBody>
                    <a:bodyPr/>
                    <a:lstStyle/>
                    <a:p>
                      <a:pPr lvl="1"/>
                      <a:r>
                        <a:rPr lang="en-US" dirty="0"/>
                        <a:t>Increase in other current assets (Use of cash)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79307">
                <a:tc>
                  <a:txBody>
                    <a:bodyPr/>
                    <a:lstStyle/>
                    <a:p>
                      <a:pPr lvl="1"/>
                      <a:r>
                        <a:rPr lang="en-US" dirty="0"/>
                        <a:t>Increase in accounts</a:t>
                      </a:r>
                      <a:r>
                        <a:rPr lang="en-US" baseline="0" dirty="0"/>
                        <a:t> payable (Source of cash)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79307">
                <a:tc>
                  <a:txBody>
                    <a:bodyPr/>
                    <a:lstStyle/>
                    <a:p>
                      <a:pPr lvl="1"/>
                      <a:r>
                        <a:rPr lang="en-US" dirty="0"/>
                        <a:t>Increase in accrued liabilities</a:t>
                      </a:r>
                      <a:r>
                        <a:rPr lang="en-US" baseline="0" dirty="0"/>
                        <a:t> (Source of cash)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663787">
                <a:tc>
                  <a:txBody>
                    <a:bodyPr/>
                    <a:lstStyle/>
                    <a:p>
                      <a:r>
                        <a:rPr lang="en-US" dirty="0"/>
                        <a:t>Total adjustments to net income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$15,976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r h="663787">
                <a:tc>
                  <a:txBody>
                    <a:bodyPr/>
                    <a:lstStyle/>
                    <a:p>
                      <a:r>
                        <a:rPr lang="en-US" dirty="0"/>
                        <a:t>Cash flows from operating activities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$25,838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406499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6720"/>
            <a:ext cx="8173064" cy="1097280"/>
          </a:xfrm>
        </p:spPr>
        <p:txBody>
          <a:bodyPr wrap="square">
            <a:spAutoFit/>
          </a:bodyPr>
          <a:lstStyle/>
          <a:p>
            <a:r>
              <a:rPr lang="en-US" altLang="en-US" sz="3600" dirty="0">
                <a:latin typeface="+mj-lt"/>
                <a:ea typeface="ＭＳ Ｐゴシック" pitchFamily="34" charset="-128"/>
              </a:rPr>
              <a:t>Cash Flow from Investing in </a:t>
            </a:r>
            <a:br>
              <a:rPr lang="en-US" altLang="en-US" sz="3600" dirty="0">
                <a:latin typeface="+mj-lt"/>
                <a:ea typeface="ＭＳ Ｐゴシック" pitchFamily="34" charset="-128"/>
              </a:rPr>
            </a:br>
            <a:r>
              <a:rPr lang="en-US" altLang="en-US" sz="3600" dirty="0">
                <a:latin typeface="+mj-lt"/>
                <a:ea typeface="ＭＳ Ｐゴシック" pitchFamily="34" charset="-128"/>
              </a:rPr>
              <a:t>Long-Term Assets</a:t>
            </a:r>
            <a:endParaRPr lang="en-US" sz="3600" dirty="0">
              <a:latin typeface="+mj-lt"/>
            </a:endParaRPr>
          </a:p>
        </p:txBody>
      </p:sp>
      <p:sp>
        <p:nvSpPr>
          <p:cNvPr id="3" name="Content Placeholder 2"/>
          <p:cNvSpPr>
            <a:spLocks noGrp="1"/>
          </p:cNvSpPr>
          <p:nvPr>
            <p:ph idx="1"/>
          </p:nvPr>
        </p:nvSpPr>
        <p:spPr>
          <a:xfrm>
            <a:off x="447368" y="1905000"/>
            <a:ext cx="8153400" cy="1676399"/>
          </a:xfrm>
        </p:spPr>
        <p:txBody>
          <a:bodyPr>
            <a:spAutoFit/>
          </a:bodyPr>
          <a:lstStyle/>
          <a:p>
            <a:r>
              <a:rPr lang="en-US" altLang="en-US" sz="2400" dirty="0">
                <a:ea typeface="ＭＳ Ｐゴシック" pitchFamily="34" charset="-128"/>
              </a:rPr>
              <a:t>Long-term assets include fixed assets and other long-term assets. A firm may be engaged in acquisition and sale of such assets leading to cash flows.</a:t>
            </a:r>
          </a:p>
          <a:p>
            <a:r>
              <a:rPr lang="en-US" altLang="en-US" sz="2400" dirty="0">
                <a:ea typeface="ＭＳ Ｐゴシック" pitchFamily="34" charset="-128"/>
              </a:rPr>
              <a:t>Walmart example:</a:t>
            </a:r>
            <a:endParaRPr lang="en-US" sz="2400" dirty="0"/>
          </a:p>
        </p:txBody>
      </p:sp>
      <p:graphicFrame>
        <p:nvGraphicFramePr>
          <p:cNvPr id="5" name="Table 4"/>
          <p:cNvGraphicFramePr>
            <a:graphicFrameLocks noGrp="1"/>
          </p:cNvGraphicFramePr>
          <p:nvPr/>
        </p:nvGraphicFramePr>
        <p:xfrm>
          <a:off x="533401" y="3886200"/>
          <a:ext cx="8077199" cy="2286000"/>
        </p:xfrm>
        <a:graphic>
          <a:graphicData uri="http://schemas.openxmlformats.org/drawingml/2006/table">
            <a:tbl>
              <a:tblPr firstRow="1" bandRow="1">
                <a:tableStyleId>{3B4B98B0-60AC-42C2-AFA5-B58CD77FA1E5}</a:tableStyleId>
              </a:tblPr>
              <a:tblGrid>
                <a:gridCol w="2542822">
                  <a:extLst>
                    <a:ext uri="{9D8B030D-6E8A-4147-A177-3AD203B41FA5}">
                      <a16:colId xmlns:a16="http://schemas.microsoft.com/office/drawing/2014/main" val="20000"/>
                    </a:ext>
                  </a:extLst>
                </a:gridCol>
                <a:gridCol w="1193631">
                  <a:extLst>
                    <a:ext uri="{9D8B030D-6E8A-4147-A177-3AD203B41FA5}">
                      <a16:colId xmlns:a16="http://schemas.microsoft.com/office/drawing/2014/main" val="20001"/>
                    </a:ext>
                  </a:extLst>
                </a:gridCol>
                <a:gridCol w="1196622">
                  <a:extLst>
                    <a:ext uri="{9D8B030D-6E8A-4147-A177-3AD203B41FA5}">
                      <a16:colId xmlns:a16="http://schemas.microsoft.com/office/drawing/2014/main" val="20002"/>
                    </a:ext>
                  </a:extLst>
                </a:gridCol>
                <a:gridCol w="1121833">
                  <a:extLst>
                    <a:ext uri="{9D8B030D-6E8A-4147-A177-3AD203B41FA5}">
                      <a16:colId xmlns:a16="http://schemas.microsoft.com/office/drawing/2014/main" val="20003"/>
                    </a:ext>
                  </a:extLst>
                </a:gridCol>
                <a:gridCol w="900458">
                  <a:extLst>
                    <a:ext uri="{9D8B030D-6E8A-4147-A177-3AD203B41FA5}">
                      <a16:colId xmlns:a16="http://schemas.microsoft.com/office/drawing/2014/main" val="20004"/>
                    </a:ext>
                  </a:extLst>
                </a:gridCol>
                <a:gridCol w="1121833">
                  <a:extLst>
                    <a:ext uri="{9D8B030D-6E8A-4147-A177-3AD203B41FA5}">
                      <a16:colId xmlns:a16="http://schemas.microsoft.com/office/drawing/2014/main" val="20005"/>
                    </a:ext>
                  </a:extLst>
                </a:gridCol>
              </a:tblGrid>
              <a:tr h="1024434">
                <a:tc>
                  <a:txBody>
                    <a:bodyPr/>
                    <a:lstStyle/>
                    <a:p>
                      <a:pPr algn="ctr"/>
                      <a:r>
                        <a:rPr lang="en-US" sz="1600" dirty="0">
                          <a:solidFill>
                            <a:schemeClr val="bg1"/>
                          </a:solidFill>
                        </a:rPr>
                        <a:t>Changes in Long-Term 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a:solidFill>
                            <a:schemeClr val="bg1"/>
                          </a:solidFill>
                        </a:rPr>
                        <a:t>Changes</a:t>
                      </a:r>
                      <a:endParaRPr lang="en-US" sz="16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Inflow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Outflow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630783">
                <a:tc>
                  <a:txBody>
                    <a:bodyPr/>
                    <a:lstStyle/>
                    <a:p>
                      <a:pPr algn="l"/>
                      <a:r>
                        <a:rPr lang="en-US" sz="1600" b="0" dirty="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$202,298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$11,</a:t>
                      </a:r>
                      <a:r>
                        <a:rPr lang="en-US" sz="1600" b="0" u="none" baseline="0" dirty="0">
                          <a:solidFill>
                            <a:schemeClr val="tx1"/>
                          </a:solidFill>
                        </a:rPr>
                        <a:t>169</a:t>
                      </a:r>
                      <a:endParaRPr lang="en-US" sz="1600" b="0" u="none"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630783">
                <a:tc>
                  <a:txBody>
                    <a:bodyPr/>
                    <a:lstStyle/>
                    <a:p>
                      <a:pPr algn="l"/>
                      <a:r>
                        <a:rPr lang="en-US" sz="1600" b="0" dirty="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$30,040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600" b="0" u="none" dirty="0">
                          <a:solidFill>
                            <a:srgbClr val="D4EAE4"/>
                          </a:solidFill>
                        </a:rPr>
                        <a:t>Blank</a:t>
                      </a:r>
                      <a:endParaRPr lang="en-US" sz="1600"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600" b="0" u="none" dirty="0">
                          <a:solidFill>
                            <a:schemeClr val="tx1"/>
                          </a:solidFill>
                        </a:rPr>
                        <a:t>$3,082</a:t>
                      </a:r>
                      <a:endParaRPr lang="en-US" sz="1600" dirty="0">
                        <a:solidFill>
                          <a:schemeClr val="tx1"/>
                        </a:solidFill>
                      </a:endParaRPr>
                    </a:p>
                    <a:p>
                      <a:pPr algn="r"/>
                      <a:endParaRPr lang="en-US" sz="1600" b="0" u="none"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00085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7027"/>
            <a:ext cx="8173064" cy="1097280"/>
          </a:xfrm>
        </p:spPr>
        <p:txBody>
          <a:bodyPr wrap="square">
            <a:spAutoFit/>
          </a:bodyPr>
          <a:lstStyle/>
          <a:p>
            <a:r>
              <a:rPr lang="en-US" altLang="en-US" sz="3600" dirty="0">
                <a:latin typeface="+mj-lt"/>
                <a:ea typeface="ＭＳ Ｐゴシック" pitchFamily="34" charset="-128"/>
              </a:rPr>
              <a:t>Cash Flows from Financing the Business</a:t>
            </a:r>
            <a:endParaRPr lang="en-US" sz="3600" dirty="0">
              <a:latin typeface="+mj-lt"/>
            </a:endParaRPr>
          </a:p>
        </p:txBody>
      </p:sp>
      <p:graphicFrame>
        <p:nvGraphicFramePr>
          <p:cNvPr id="5" name="Table 4"/>
          <p:cNvGraphicFramePr>
            <a:graphicFrameLocks noGrp="1"/>
          </p:cNvGraphicFramePr>
          <p:nvPr/>
        </p:nvGraphicFramePr>
        <p:xfrm>
          <a:off x="533400" y="2035280"/>
          <a:ext cx="8077200" cy="2194560"/>
        </p:xfrm>
        <a:graphic>
          <a:graphicData uri="http://schemas.openxmlformats.org/drawingml/2006/table">
            <a:tbl>
              <a:tblPr firstRow="1" bandRow="1">
                <a:tableStyleId>{3B4B98B0-60AC-42C2-AFA5-B58CD77FA1E5}</a:tableStyleId>
              </a:tblPr>
              <a:tblGrid>
                <a:gridCol w="4110471">
                  <a:extLst>
                    <a:ext uri="{9D8B030D-6E8A-4147-A177-3AD203B41FA5}">
                      <a16:colId xmlns:a16="http://schemas.microsoft.com/office/drawing/2014/main" val="2675933599"/>
                    </a:ext>
                  </a:extLst>
                </a:gridCol>
                <a:gridCol w="3966729">
                  <a:extLst>
                    <a:ext uri="{9D8B030D-6E8A-4147-A177-3AD203B41FA5}">
                      <a16:colId xmlns:a16="http://schemas.microsoft.com/office/drawing/2014/main" val="1605639536"/>
                    </a:ext>
                  </a:extLst>
                </a:gridCol>
              </a:tblGrid>
              <a:tr h="346860">
                <a:tc>
                  <a:txBody>
                    <a:bodyPr/>
                    <a:lstStyle/>
                    <a:p>
                      <a:pPr algn="ctr"/>
                      <a:r>
                        <a:rPr lang="en-IN" sz="1800" b="1" i="0" u="none" strike="noStrike" kern="1200" baseline="0" dirty="0">
                          <a:solidFill>
                            <a:schemeClr val="bg1"/>
                          </a:solidFill>
                          <a:latin typeface="+mn-lt"/>
                          <a:ea typeface="+mn-ea"/>
                          <a:cs typeface="+mn-cs"/>
                        </a:rPr>
                        <a:t>Cash Inflow</a:t>
                      </a:r>
                      <a:endParaRPr lang="en-IN"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tc>
                  <a:txBody>
                    <a:bodyPr/>
                    <a:lstStyle/>
                    <a:p>
                      <a:pPr algn="ctr"/>
                      <a:r>
                        <a:rPr lang="en-IN" sz="1800" b="1" i="0" u="none" strike="noStrike" kern="1200" baseline="0" dirty="0">
                          <a:solidFill>
                            <a:schemeClr val="bg1"/>
                          </a:solidFill>
                          <a:latin typeface="+mn-lt"/>
                          <a:ea typeface="+mn-ea"/>
                          <a:cs typeface="+mn-cs"/>
                        </a:rPr>
                        <a:t>Cash Outflow</a:t>
                      </a:r>
                      <a:endParaRPr lang="en-IN"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413408355"/>
                  </a:ext>
                </a:extLst>
              </a:tr>
              <a:tr h="855270">
                <a:tc>
                  <a:txBody>
                    <a:bodyPr/>
                    <a:lstStyle/>
                    <a:p>
                      <a:r>
                        <a:rPr lang="en-IN" sz="1800" b="0" i="0" u="none" strike="noStrike" kern="1200" baseline="0" dirty="0">
                          <a:solidFill>
                            <a:schemeClr val="tx1"/>
                          </a:solidFill>
                          <a:latin typeface="+mn-lt"/>
                          <a:ea typeface="+mn-ea"/>
                          <a:cs typeface="+mn-cs"/>
                        </a:rPr>
                        <a:t>The firm borrows more money (an increase in short-term or long-term debt).</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dirty="0">
                          <a:solidFill>
                            <a:schemeClr val="tx1"/>
                          </a:solidFill>
                          <a:latin typeface="+mn-lt"/>
                          <a:ea typeface="+mn-ea"/>
                          <a:cs typeface="+mn-cs"/>
                        </a:rPr>
                        <a:t>The firm repays debt (a decrease in</a:t>
                      </a:r>
                    </a:p>
                    <a:p>
                      <a:r>
                        <a:rPr lang="en-IN" sz="1800" b="0" i="0" u="none" strike="noStrike" kern="1200" baseline="0" dirty="0">
                          <a:solidFill>
                            <a:schemeClr val="tx1"/>
                          </a:solidFill>
                          <a:latin typeface="+mn-lt"/>
                          <a:ea typeface="+mn-ea"/>
                          <a:cs typeface="+mn-cs"/>
                        </a:rPr>
                        <a:t>short-term or long-term debt).</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361851640"/>
                  </a:ext>
                </a:extLst>
              </a:tr>
              <a:tr h="855270">
                <a:tc>
                  <a:txBody>
                    <a:bodyPr/>
                    <a:lstStyle/>
                    <a:p>
                      <a:r>
                        <a:rPr lang="en-IN" sz="1800" b="0" i="0" u="none" strike="noStrike" kern="1200" baseline="0" dirty="0">
                          <a:solidFill>
                            <a:schemeClr val="tx1"/>
                          </a:solidFill>
                          <a:latin typeface="+mn-lt"/>
                          <a:ea typeface="+mn-ea"/>
                          <a:cs typeface="+mn-cs"/>
                        </a:rPr>
                        <a:t>Owner(s) invest in the business (an increase in stockholders’ equity).</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dirty="0">
                          <a:solidFill>
                            <a:schemeClr val="tx1"/>
                          </a:solidFill>
                          <a:latin typeface="+mn-lt"/>
                          <a:ea typeface="+mn-ea"/>
                          <a:cs typeface="+mn-cs"/>
                        </a:rPr>
                        <a:t>The firm pays dividends to the owner(s) or repurchases the owners’ stocks (a decrease in equity).</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848287464"/>
                  </a:ext>
                </a:extLst>
              </a:tr>
            </a:tbl>
          </a:graphicData>
        </a:graphic>
      </p:graphicFrame>
    </p:spTree>
    <p:extLst>
      <p:ext uri="{BB962C8B-B14F-4D97-AF65-F5344CB8AC3E}">
        <p14:creationId xmlns:p14="http://schemas.microsoft.com/office/powerpoint/2010/main" val="214601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739"/>
            <a:ext cx="8182896" cy="1097280"/>
          </a:xfrm>
        </p:spPr>
        <p:txBody>
          <a:bodyPr wrap="square">
            <a:spAutoFit/>
          </a:bodyPr>
          <a:lstStyle/>
          <a:p>
            <a:r>
              <a:rPr lang="en-US" altLang="en-US" sz="3600" dirty="0">
                <a:latin typeface="+mj-lt"/>
                <a:ea typeface="ＭＳ Ｐゴシック" pitchFamily="34" charset="-128"/>
              </a:rPr>
              <a:t>Financing the Business Illustrated: Walmart</a:t>
            </a:r>
            <a:endParaRPr lang="en-US" sz="3600" dirty="0">
              <a:latin typeface="+mj-lt"/>
            </a:endParaRPr>
          </a:p>
        </p:txBody>
      </p:sp>
      <p:graphicFrame>
        <p:nvGraphicFramePr>
          <p:cNvPr id="4" name="Table 3"/>
          <p:cNvGraphicFramePr>
            <a:graphicFrameLocks noGrp="1"/>
          </p:cNvGraphicFramePr>
          <p:nvPr/>
        </p:nvGraphicFramePr>
        <p:xfrm>
          <a:off x="533400" y="2133601"/>
          <a:ext cx="8077200" cy="3428998"/>
        </p:xfrm>
        <a:graphic>
          <a:graphicData uri="http://schemas.openxmlformats.org/drawingml/2006/table">
            <a:tbl>
              <a:tblPr firstRow="1" bandRow="1">
                <a:tableStyleId>{3B4B98B0-60AC-42C2-AFA5-B58CD77FA1E5}</a:tableStyleId>
              </a:tblPr>
              <a:tblGrid>
                <a:gridCol w="6396968">
                  <a:extLst>
                    <a:ext uri="{9D8B030D-6E8A-4147-A177-3AD203B41FA5}">
                      <a16:colId xmlns:a16="http://schemas.microsoft.com/office/drawing/2014/main" val="20000"/>
                    </a:ext>
                  </a:extLst>
                </a:gridCol>
                <a:gridCol w="1680232">
                  <a:extLst>
                    <a:ext uri="{9D8B030D-6E8A-4147-A177-3AD203B41FA5}">
                      <a16:colId xmlns:a16="http://schemas.microsoft.com/office/drawing/2014/main" val="20002"/>
                    </a:ext>
                  </a:extLst>
                </a:gridCol>
              </a:tblGrid>
              <a:tr h="632221">
                <a:tc>
                  <a:txBody>
                    <a:bodyPr/>
                    <a:lstStyle/>
                    <a:p>
                      <a:r>
                        <a:rPr lang="en-US" b="0" dirty="0"/>
                        <a:t>Dividends paid to shareholders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b="0" dirty="0"/>
                        <a:t>($6,124)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r h="632221">
                <a:tc>
                  <a:txBody>
                    <a:bodyPr/>
                    <a:lstStyle/>
                    <a:p>
                      <a:r>
                        <a:rPr lang="en-US" dirty="0"/>
                        <a:t>Increase in short-term notes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dirty="0"/>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632221">
                <a:tc>
                  <a:txBody>
                    <a:bodyPr/>
                    <a:lstStyle/>
                    <a:p>
                      <a:r>
                        <a:rPr lang="en-US" dirty="0"/>
                        <a:t>Decrease in 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dirty="0"/>
                        <a:t>($6,183)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900114">
                <a:tc>
                  <a:txBody>
                    <a:bodyPr/>
                    <a:lstStyle/>
                    <a:p>
                      <a:r>
                        <a:rPr lang="en-US" dirty="0"/>
                        <a:t>Issued new common stock (increase in par value and paid-in</a:t>
                      </a:r>
                      <a:r>
                        <a:rPr lang="en-US" baseline="0" dirty="0"/>
                        <a:t> capital)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b="0" dirty="0">
                          <a:solidFill>
                            <a:schemeClr val="tx1"/>
                          </a:solidFill>
                        </a:rPr>
                        <a:t>$267</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632221">
                <a:tc>
                  <a:txBody>
                    <a:bodyPr/>
                    <a:lstStyle/>
                    <a:p>
                      <a:r>
                        <a:rPr lang="en-US" dirty="0"/>
                        <a:t>Net cash outflows from financing activities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u="none" dirty="0"/>
                        <a:t>($11,698)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996273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50733"/>
            <a:ext cx="8163232" cy="738664"/>
          </a:xfrm>
        </p:spPr>
        <p:txBody>
          <a:bodyPr wrap="square">
            <a:spAutoFit/>
          </a:bodyPr>
          <a:lstStyle/>
          <a:p>
            <a:r>
              <a:rPr lang="en-IN" sz="2400" dirty="0">
                <a:latin typeface="+mj-lt"/>
              </a:rPr>
              <a:t>Table 3.4 The Walmart Company Statement of Cash Flows ($ millions) Year Ended January 31, 2018</a:t>
            </a:r>
            <a:endParaRPr lang="en-US" sz="1800" dirty="0">
              <a:latin typeface="+mj-lt"/>
            </a:endParaRPr>
          </a:p>
        </p:txBody>
      </p:sp>
      <p:pic>
        <p:nvPicPr>
          <p:cNvPr id="1026" name="Picture 2" descr="The details are as follows: &#10;• Operating activities: &#10;• Net income: U.S. dollars 9,862&#10;• Adjustments to net income to compute cash flow from operations: &#10;• Add depreciation expense (Source of cash): 10,529&#10;• Decrease in accounts receivable (Source of cash): 221&#10;• Increase in inventories (Use of cash): (737)&#10;• Increase in other current assets (Use of cash): (1,570)&#10;• Increase in accounts payable (Source of cash): 5,077&#10;• Increase in accrued liabilities: 2,456&#10;• Cash flows from operating expenses: U.S. dollars 25,838&#10;• Investment activities: &#10;• c. increase in gross fixed assets (Use of cash): U.S. dollars (11,169)&#10;• d. increase in other assets (Use of cash): (3,082)&#10;• Cash flows from investing activities: U.S. dollars (14,251)&#10;• Financing activities: &#10;• e. Dividends paid to shareholders (Use of cash): U.S. dollars (6,124)&#10;• f. Increase in short-term notes payable (Source of cash): U.S. dollars 342&#10;• g. Decrease in long-term debt (Use of cash): (6,183)&#10;• h. Issued new common stock (Increase in par value and paid-in capital) (Source of cash): 267&#10;• Cash flows from financing activities: U.S. dollars (11,698)&#10;• Summary: &#10;• Change in cash and cash equivalents: U.S. dollars (111)&#10;• j. Beginning cash (January 31, 2017): 6,867&#10;• k. Ending cash (January 31, 2018): U.S. dollars 6,756&#10;• Legend: &#10;• Operating Activities: &#10;• Walmart had a net income of U.S. dollars 9.862 billion.&#10;• Adjustments to net income to compute cash flows from operations: &#10;• Depreciation: Since depreciation expense is a noncash charge, we add back U.S. dollars 10,529 billion in depreciation to net income when calculating the firm’s cash flow.&#10;• Decrease in accounts receivable. Accounts receivables fell by U.S. dollars 221 million, which is a cash inflow.&#10;• Increase in inventories. Inventories increased by U.S. dollars 737 million, which is a cash outflow.&#10;• Increase in other current assets. Other current assets increased by U.S. dollars 1.57 billion, which represents a cash outflow.&#10;• Increase in accounts payable. Accounts payable increased by U.S. dollars 5.077 billion, which is a cash inflow.&#10;• Increase in accrued liabilities. Accrued liabilities increased by U.S. dollars 2.456 billion, which is a cashflow.&#10;• Cash flows from operating activities add up to U.S. dollars 25.838 billion-a net inflow of cash.&#10;• Investment activities: &#10;• c. Increase in gross fixed assets. Walmart invested U.S. dollars 11.169 billion in fixed assets during 2018, which is a cash outflow.&#10;• d. Increase in other assets. The firm increased its investment in other assets (including intangibles) by U.S. dollars 3.082 billion, which is another cash flow.&#10;• Cash flows from investment activities. The total on this line is the sum of the investments listed above, which equals U.S. dollars 14.251 billion in cash outflows.&#10;• Financing Activities: &#10;• e. Dividends paid to shareholders. Dividends of U.S. dollars 6.124 billion were paid to the shareholders, which is a cash outflow.&#10;• f. Increase in short-term notes payable. Walmart borrowed a net U.S. dollars 342 million in short-term debt from its banks, which represented a cash inflow.&#10;• g. Decrease in long-term debt. The firm paid back a net U.S. dollars 6.183 billion in long-term debt, which is a cash outflow.&#10;• h. Increase in common stock. Walmart issued common stock to stock option holders for U.S. dollars 267 million. This increase is a cash inflow.&#10;• Cash flows from financing activities. The sum of the four financing entries equals a negative U.S. dollars 11.698 billion.&#10;• Summary: &#10;• i. Change in cash. The net sum of the operating activities, investing activities, and financing activities, resulted in a U.S. dollars 111 million decrease in cash during 2018.&#10;• j. Beginning cash. Cash at the beginning of 2017 was U.S. dollars 6.867 billion.&#10;• k. Ending cash. Walmart began 2018 with U.S. dollars 6.756 billion of cash; the U.S. dollars 6.876 billion it started with less the U.S. dollars 111 million decrease in cash during the year.&#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77513" y="1399558"/>
            <a:ext cx="2291261" cy="4867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422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011" y="431676"/>
            <a:ext cx="8173064" cy="1097280"/>
          </a:xfrm>
        </p:spPr>
        <p:txBody>
          <a:bodyPr wrap="square">
            <a:spAutoFit/>
          </a:bodyPr>
          <a:lstStyle/>
          <a:p>
            <a:r>
              <a:rPr lang="en-US" altLang="en-US" sz="3600" dirty="0">
                <a:latin typeface="+mj-lt"/>
              </a:rPr>
              <a:t>Suggestions for Computing Cash Flows</a:t>
            </a:r>
            <a:endParaRPr lang="en-US" sz="3600" dirty="0">
              <a:latin typeface="+mj-lt"/>
            </a:endParaRPr>
          </a:p>
        </p:txBody>
      </p:sp>
      <p:sp>
        <p:nvSpPr>
          <p:cNvPr id="3" name="Content Placeholder 2"/>
          <p:cNvSpPr>
            <a:spLocks noGrp="1"/>
          </p:cNvSpPr>
          <p:nvPr>
            <p:ph idx="1"/>
          </p:nvPr>
        </p:nvSpPr>
        <p:spPr>
          <a:xfrm>
            <a:off x="437536" y="1904992"/>
            <a:ext cx="8173064" cy="2600712"/>
          </a:xfrm>
        </p:spPr>
        <p:txBody>
          <a:bodyPr wrap="square">
            <a:spAutoFit/>
          </a:bodyPr>
          <a:lstStyle/>
          <a:p>
            <a:r>
              <a:rPr lang="en-US" altLang="en-US" sz="2400" dirty="0"/>
              <a:t>Consider one section at a time.</a:t>
            </a:r>
          </a:p>
          <a:p>
            <a:r>
              <a:rPr lang="en-US" altLang="en-US" sz="2400" dirty="0"/>
              <a:t>You need only two items from the income statement: net income and depreciation expense.</a:t>
            </a:r>
          </a:p>
          <a:p>
            <a:r>
              <a:rPr lang="en-US" altLang="en-US" sz="2400" dirty="0"/>
              <a:t>Consider change for all items in the balance sheet, except ignore accumulated depreciation and net fixed assets; ignore change in retained earnings.</a:t>
            </a:r>
            <a:endParaRPr lang="en-US" sz="2400" dirty="0"/>
          </a:p>
        </p:txBody>
      </p:sp>
    </p:spTree>
    <p:extLst>
      <p:ext uri="{BB962C8B-B14F-4D97-AF65-F5344CB8AC3E}">
        <p14:creationId xmlns:p14="http://schemas.microsoft.com/office/powerpoint/2010/main" val="79518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7842" y="1848771"/>
            <a:ext cx="8248957" cy="1661993"/>
          </a:xfrm>
        </p:spPr>
        <p:txBody>
          <a:bodyPr wrap="square">
            <a:spAutoFit/>
          </a:bodyPr>
          <a:lstStyle/>
          <a:p>
            <a:r>
              <a:rPr lang="en-US" altLang="en-US" dirty="0">
                <a:latin typeface="+mj-lt"/>
                <a:ea typeface="ＭＳ Ｐゴシック" pitchFamily="34" charset="-128"/>
              </a:rPr>
              <a:t>The Limitations of Financial Statements and Accounting Malpractice</a:t>
            </a:r>
            <a:endParaRPr lang="en-US" b="0" dirty="0">
              <a:latin typeface="+mj-lt"/>
            </a:endParaRPr>
          </a:p>
        </p:txBody>
      </p:sp>
    </p:spTree>
    <p:extLst>
      <p:ext uri="{BB962C8B-B14F-4D97-AF65-F5344CB8AC3E}">
        <p14:creationId xmlns:p14="http://schemas.microsoft.com/office/powerpoint/2010/main" val="3563799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754" y="312601"/>
            <a:ext cx="8182896" cy="1207008"/>
          </a:xfrm>
        </p:spPr>
        <p:txBody>
          <a:bodyPr wrap="square">
            <a:spAutoFit/>
          </a:bodyPr>
          <a:lstStyle/>
          <a:p>
            <a:r>
              <a:rPr lang="en-US" altLang="en-US" sz="3600" dirty="0">
                <a:latin typeface="+mj-lt"/>
              </a:rPr>
              <a:t>Accounting Malpractice and Limitations of Financial Statements</a:t>
            </a:r>
            <a:endParaRPr lang="en-US" dirty="0">
              <a:latin typeface="+mj-lt"/>
            </a:endParaRPr>
          </a:p>
        </p:txBody>
      </p:sp>
      <p:sp>
        <p:nvSpPr>
          <p:cNvPr id="3" name="Content Placeholder 2"/>
          <p:cNvSpPr>
            <a:spLocks noGrp="1"/>
          </p:cNvSpPr>
          <p:nvPr>
            <p:ph idx="1"/>
          </p:nvPr>
        </p:nvSpPr>
        <p:spPr>
          <a:xfrm>
            <a:off x="437536" y="1917288"/>
            <a:ext cx="8173064" cy="3339376"/>
          </a:xfrm>
        </p:spPr>
        <p:txBody>
          <a:bodyPr wrap="square">
            <a:spAutoFit/>
          </a:bodyPr>
          <a:lstStyle/>
          <a:p>
            <a:r>
              <a:rPr lang="en-US" altLang="en-US" sz="2400" dirty="0"/>
              <a:t>Financial statements are prepared following the Financial Accounting Standards Board’s generally accepted accounting principles (GAAP).</a:t>
            </a:r>
          </a:p>
          <a:p>
            <a:r>
              <a:rPr lang="en-US" altLang="en-US" sz="2400" dirty="0"/>
              <a:t>Because accounting rules give managers discretionary powers, it is possible that two firms with similar financial performance may report different results.</a:t>
            </a:r>
          </a:p>
          <a:p>
            <a:r>
              <a:rPr lang="en-US" altLang="en-US" sz="2400" dirty="0"/>
              <a:t>There have been several cases of accounting malpractice where rules have been broken.</a:t>
            </a:r>
            <a:endParaRPr lang="en-US" sz="2400" dirty="0"/>
          </a:p>
        </p:txBody>
      </p:sp>
    </p:spTree>
    <p:extLst>
      <p:ext uri="{BB962C8B-B14F-4D97-AF65-F5344CB8AC3E}">
        <p14:creationId xmlns:p14="http://schemas.microsoft.com/office/powerpoint/2010/main" val="2670566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1522"/>
            <a:ext cx="8173064"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(1 of 7)</a:t>
            </a:r>
            <a:endParaRPr lang="en-US" sz="2800" dirty="0">
              <a:latin typeface="+mj-lt"/>
            </a:endParaRPr>
          </a:p>
        </p:txBody>
      </p:sp>
      <p:sp>
        <p:nvSpPr>
          <p:cNvPr id="3" name="Content Placeholder 2"/>
          <p:cNvSpPr>
            <a:spLocks noGrp="1"/>
          </p:cNvSpPr>
          <p:nvPr>
            <p:ph idx="1"/>
          </p:nvPr>
        </p:nvSpPr>
        <p:spPr>
          <a:xfrm>
            <a:off x="435387" y="1219200"/>
            <a:ext cx="8153400" cy="3120854"/>
          </a:xfrm>
        </p:spPr>
        <p:txBody>
          <a:bodyPr wrap="square">
            <a:spAutoFit/>
          </a:bodyPr>
          <a:lstStyle/>
          <a:p>
            <a:r>
              <a:rPr lang="en-US" altLang="en-US" sz="2400" dirty="0">
                <a:ea typeface="ＭＳ Ｐゴシック" pitchFamily="34" charset="-128"/>
              </a:rPr>
              <a:t>Accounts payable (trade credit)</a:t>
            </a:r>
          </a:p>
          <a:p>
            <a:r>
              <a:rPr lang="en-US" altLang="en-US" sz="2400" dirty="0">
                <a:ea typeface="ＭＳ Ｐゴシック" pitchFamily="34" charset="-128"/>
              </a:rPr>
              <a:t>Accounts receivable </a:t>
            </a:r>
          </a:p>
          <a:p>
            <a:r>
              <a:rPr lang="en-US" altLang="en-US" sz="2400" dirty="0">
                <a:ea typeface="ＭＳ Ｐゴシック" pitchFamily="34" charset="-128"/>
              </a:rPr>
              <a:t>Accrual basis accounting</a:t>
            </a:r>
          </a:p>
          <a:p>
            <a:r>
              <a:rPr lang="en-US" altLang="en-US" sz="2400" dirty="0">
                <a:ea typeface="ＭＳ Ｐゴシック" pitchFamily="34" charset="-128"/>
              </a:rPr>
              <a:t>Accumulated depreciation</a:t>
            </a:r>
          </a:p>
          <a:p>
            <a:r>
              <a:rPr lang="en-US" altLang="en-US" sz="2400" dirty="0">
                <a:ea typeface="ＭＳ Ｐゴシック" pitchFamily="34" charset="-128"/>
              </a:rPr>
              <a:t>Balance sheet</a:t>
            </a:r>
          </a:p>
          <a:p>
            <a:r>
              <a:rPr lang="en-US" altLang="en-US" sz="2400" dirty="0">
                <a:ea typeface="ＭＳ Ｐゴシック" pitchFamily="34" charset="-128"/>
              </a:rPr>
              <a:t>Book value</a:t>
            </a:r>
          </a:p>
          <a:p>
            <a:r>
              <a:rPr lang="en-US" altLang="en-US" sz="2400" dirty="0">
                <a:ea typeface="ＭＳ Ｐゴシック" pitchFamily="34" charset="-128"/>
              </a:rPr>
              <a:t>Cash</a:t>
            </a:r>
          </a:p>
        </p:txBody>
      </p:sp>
    </p:spTree>
    <p:extLst>
      <p:ext uri="{BB962C8B-B14F-4D97-AF65-F5344CB8AC3E}">
        <p14:creationId xmlns:p14="http://schemas.microsoft.com/office/powerpoint/2010/main" val="4202916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1522"/>
            <a:ext cx="8173064"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(2 of 7)</a:t>
            </a:r>
            <a:endParaRPr lang="en-IN" sz="2800" dirty="0">
              <a:latin typeface="+mj-lt"/>
            </a:endParaRPr>
          </a:p>
        </p:txBody>
      </p:sp>
      <p:sp>
        <p:nvSpPr>
          <p:cNvPr id="3" name="Content Placeholder 2"/>
          <p:cNvSpPr>
            <a:spLocks noGrp="1"/>
          </p:cNvSpPr>
          <p:nvPr>
            <p:ph idx="1"/>
          </p:nvPr>
        </p:nvSpPr>
        <p:spPr>
          <a:xfrm>
            <a:off x="437536" y="1219208"/>
            <a:ext cx="8173064" cy="2677656"/>
          </a:xfrm>
        </p:spPr>
        <p:txBody>
          <a:bodyPr wrap="square">
            <a:spAutoFit/>
          </a:bodyPr>
          <a:lstStyle/>
          <a:p>
            <a:r>
              <a:rPr lang="en-US" altLang="en-US" sz="2400" dirty="0">
                <a:ea typeface="ＭＳ Ｐゴシック" pitchFamily="34" charset="-128"/>
              </a:rPr>
              <a:t>Cash basis accounting</a:t>
            </a:r>
          </a:p>
          <a:p>
            <a:r>
              <a:rPr lang="en-US" altLang="en-US" sz="2400" dirty="0">
                <a:ea typeface="ＭＳ Ｐゴシック" pitchFamily="34" charset="-128"/>
              </a:rPr>
              <a:t>Common stock</a:t>
            </a:r>
          </a:p>
          <a:p>
            <a:r>
              <a:rPr lang="en-US" altLang="en-US" sz="2400" dirty="0">
                <a:ea typeface="ＭＳ Ｐゴシック" pitchFamily="34" charset="-128"/>
              </a:rPr>
              <a:t>Common stockholders</a:t>
            </a:r>
          </a:p>
          <a:p>
            <a:r>
              <a:rPr lang="en-US" altLang="en-US" sz="2400" dirty="0">
                <a:ea typeface="ＭＳ Ｐゴシック" pitchFamily="34" charset="-128"/>
              </a:rPr>
              <a:t>Cost of goods sold</a:t>
            </a:r>
          </a:p>
          <a:p>
            <a:r>
              <a:rPr lang="en-US" altLang="en-US" sz="2400" dirty="0">
                <a:ea typeface="ＭＳ Ｐゴシック" pitchFamily="34" charset="-128"/>
              </a:rPr>
              <a:t>Current assets (gross working capital)</a:t>
            </a:r>
          </a:p>
          <a:p>
            <a:r>
              <a:rPr lang="en-US" altLang="en-US" sz="2400" dirty="0">
                <a:ea typeface="ＭＳ Ｐゴシック" pitchFamily="34" charset="-128"/>
              </a:rPr>
              <a:t>Debt</a:t>
            </a:r>
          </a:p>
        </p:txBody>
      </p:sp>
    </p:spTree>
    <p:extLst>
      <p:ext uri="{BB962C8B-B14F-4D97-AF65-F5344CB8AC3E}">
        <p14:creationId xmlns:p14="http://schemas.microsoft.com/office/powerpoint/2010/main" val="39800814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1522"/>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(3 of 7)</a:t>
            </a:r>
            <a:endParaRPr lang="en-IN" sz="2800" dirty="0">
              <a:latin typeface="+mj-lt"/>
            </a:endParaRPr>
          </a:p>
        </p:txBody>
      </p:sp>
      <p:sp>
        <p:nvSpPr>
          <p:cNvPr id="3" name="Content Placeholder 2"/>
          <p:cNvSpPr>
            <a:spLocks noGrp="1"/>
          </p:cNvSpPr>
          <p:nvPr>
            <p:ph idx="1"/>
          </p:nvPr>
        </p:nvSpPr>
        <p:spPr>
          <a:xfrm>
            <a:off x="437536" y="1219639"/>
            <a:ext cx="8153400" cy="3120854"/>
          </a:xfrm>
        </p:spPr>
        <p:txBody>
          <a:bodyPr wrap="square">
            <a:spAutoFit/>
          </a:bodyPr>
          <a:lstStyle/>
          <a:p>
            <a:r>
              <a:rPr lang="en-US" altLang="en-US" sz="2400" dirty="0">
                <a:ea typeface="ＭＳ Ｐゴシック" pitchFamily="34" charset="-128"/>
              </a:rPr>
              <a:t>Debt ratio</a:t>
            </a:r>
          </a:p>
          <a:p>
            <a:r>
              <a:rPr lang="en-US" altLang="en-US" sz="2400" dirty="0">
                <a:ea typeface="ＭＳ Ｐゴシック" pitchFamily="34" charset="-128"/>
              </a:rPr>
              <a:t>Depreciation expense</a:t>
            </a:r>
          </a:p>
          <a:p>
            <a:r>
              <a:rPr lang="en-US" altLang="en-US" sz="2400" dirty="0">
                <a:ea typeface="ＭＳ Ｐゴシック" pitchFamily="34" charset="-128"/>
              </a:rPr>
              <a:t>Dividends per share</a:t>
            </a:r>
          </a:p>
          <a:p>
            <a:r>
              <a:rPr lang="en-US" altLang="en-US" sz="2400" dirty="0">
                <a:ea typeface="ＭＳ Ｐゴシック" pitchFamily="34" charset="-128"/>
              </a:rPr>
              <a:t>Earnings before taxes (taxable income)</a:t>
            </a:r>
          </a:p>
          <a:p>
            <a:r>
              <a:rPr lang="en-US" altLang="en-US" sz="2400" dirty="0">
                <a:ea typeface="ＭＳ Ｐゴシック" pitchFamily="34" charset="-128"/>
              </a:rPr>
              <a:t>Earnings per share</a:t>
            </a:r>
          </a:p>
          <a:p>
            <a:r>
              <a:rPr lang="en-US" altLang="en-US" sz="2400" dirty="0">
                <a:ea typeface="ＭＳ Ｐゴシック" pitchFamily="34" charset="-128"/>
              </a:rPr>
              <a:t>Equity</a:t>
            </a:r>
          </a:p>
          <a:p>
            <a:r>
              <a:rPr lang="en-US" altLang="en-US" sz="2400" dirty="0">
                <a:ea typeface="ＭＳ Ｐゴシック" pitchFamily="34" charset="-128"/>
              </a:rPr>
              <a:t>Fixed assets</a:t>
            </a:r>
          </a:p>
        </p:txBody>
      </p:sp>
    </p:spTree>
    <p:extLst>
      <p:ext uri="{BB962C8B-B14F-4D97-AF65-F5344CB8AC3E}">
        <p14:creationId xmlns:p14="http://schemas.microsoft.com/office/powerpoint/2010/main" val="4173642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0352"/>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(4 of 7)</a:t>
            </a:r>
            <a:endParaRPr lang="en-IN" sz="2800" dirty="0">
              <a:latin typeface="+mj-lt"/>
            </a:endParaRPr>
          </a:p>
        </p:txBody>
      </p:sp>
      <p:sp>
        <p:nvSpPr>
          <p:cNvPr id="3" name="Content Placeholder 2"/>
          <p:cNvSpPr>
            <a:spLocks noGrp="1"/>
          </p:cNvSpPr>
          <p:nvPr>
            <p:ph idx="1"/>
          </p:nvPr>
        </p:nvSpPr>
        <p:spPr>
          <a:xfrm>
            <a:off x="437536" y="1218920"/>
            <a:ext cx="8153400" cy="3120854"/>
          </a:xfrm>
        </p:spPr>
        <p:txBody>
          <a:bodyPr wrap="square">
            <a:spAutoFit/>
          </a:bodyPr>
          <a:lstStyle/>
          <a:p>
            <a:r>
              <a:rPr lang="en-US" altLang="en-US" sz="2400" dirty="0">
                <a:ea typeface="ＭＳ Ｐゴシック" pitchFamily="34" charset="-128"/>
              </a:rPr>
              <a:t>Fixed costs</a:t>
            </a:r>
          </a:p>
          <a:p>
            <a:r>
              <a:rPr lang="en-US" altLang="en-US" sz="2400" dirty="0">
                <a:ea typeface="ＭＳ Ｐゴシック" pitchFamily="34" charset="-128"/>
              </a:rPr>
              <a:t>Gross fixed assets</a:t>
            </a:r>
          </a:p>
          <a:p>
            <a:r>
              <a:rPr lang="en-US" altLang="en-US" sz="2400" dirty="0">
                <a:ea typeface="ＭＳ Ｐゴシック" pitchFamily="34" charset="-128"/>
              </a:rPr>
              <a:t>Gross profit</a:t>
            </a:r>
          </a:p>
          <a:p>
            <a:r>
              <a:rPr lang="en-US" altLang="en-US" sz="2400" dirty="0">
                <a:ea typeface="ＭＳ Ｐゴシック" pitchFamily="34" charset="-128"/>
              </a:rPr>
              <a:t>Gross profit margin</a:t>
            </a:r>
          </a:p>
          <a:p>
            <a:r>
              <a:rPr lang="en-US" altLang="en-US" sz="2400" dirty="0">
                <a:ea typeface="ＭＳ Ｐゴシック" pitchFamily="34" charset="-128"/>
              </a:rPr>
              <a:t>Income statement (profit and loss statement)</a:t>
            </a:r>
          </a:p>
          <a:p>
            <a:r>
              <a:rPr lang="en-US" altLang="en-US" sz="2400" dirty="0">
                <a:ea typeface="ＭＳ Ｐゴシック" pitchFamily="34" charset="-128"/>
              </a:rPr>
              <a:t>Inventories</a:t>
            </a:r>
          </a:p>
          <a:p>
            <a:r>
              <a:rPr lang="en-US" altLang="en-US" sz="2400" dirty="0">
                <a:ea typeface="ＭＳ Ｐゴシック" pitchFamily="34" charset="-128"/>
              </a:rPr>
              <a:t>Liquidity</a:t>
            </a:r>
          </a:p>
        </p:txBody>
      </p:sp>
    </p:spTree>
    <p:extLst>
      <p:ext uri="{BB962C8B-B14F-4D97-AF65-F5344CB8AC3E}">
        <p14:creationId xmlns:p14="http://schemas.microsoft.com/office/powerpoint/2010/main" val="400567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767" y="411522"/>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(5 of 7)</a:t>
            </a:r>
            <a:endParaRPr lang="en-US" sz="2800" dirty="0">
              <a:latin typeface="+mj-lt"/>
            </a:endParaRPr>
          </a:p>
        </p:txBody>
      </p:sp>
      <p:sp>
        <p:nvSpPr>
          <p:cNvPr id="3" name="Content Placeholder 2"/>
          <p:cNvSpPr>
            <a:spLocks noGrp="1"/>
          </p:cNvSpPr>
          <p:nvPr>
            <p:ph idx="1"/>
          </p:nvPr>
        </p:nvSpPr>
        <p:spPr>
          <a:xfrm>
            <a:off x="437536" y="1219200"/>
            <a:ext cx="8153400" cy="4108817"/>
          </a:xfrm>
        </p:spPr>
        <p:txBody>
          <a:bodyPr wrap="square">
            <a:spAutoFit/>
          </a:bodyPr>
          <a:lstStyle/>
          <a:p>
            <a:r>
              <a:rPr lang="en-US" altLang="en-US" sz="2400" dirty="0">
                <a:ea typeface="ＭＳ Ｐゴシック" pitchFamily="34" charset="-128"/>
              </a:rPr>
              <a:t>Long-term debt</a:t>
            </a:r>
          </a:p>
          <a:p>
            <a:r>
              <a:rPr lang="en-US" altLang="en-US" sz="2400" dirty="0">
                <a:ea typeface="ＭＳ Ｐゴシック" pitchFamily="34" charset="-128"/>
              </a:rPr>
              <a:t>Mortgage</a:t>
            </a:r>
          </a:p>
          <a:p>
            <a:r>
              <a:rPr lang="en-US" altLang="en-US" sz="2400" dirty="0">
                <a:ea typeface="ＭＳ Ｐゴシック" pitchFamily="34" charset="-128"/>
              </a:rPr>
              <a:t>Net fixed assets</a:t>
            </a:r>
          </a:p>
          <a:p>
            <a:r>
              <a:rPr lang="en-US" altLang="en-US" sz="2400" dirty="0">
                <a:ea typeface="ＭＳ Ｐゴシック" pitchFamily="34" charset="-128"/>
              </a:rPr>
              <a:t>Net income (net profit, or earnings available to common stockholders)</a:t>
            </a:r>
          </a:p>
          <a:p>
            <a:r>
              <a:rPr lang="en-US" altLang="en-US" sz="2400" dirty="0">
                <a:ea typeface="ＭＳ Ｐゴシック" pitchFamily="34" charset="-128"/>
              </a:rPr>
              <a:t>Net profit margin</a:t>
            </a:r>
          </a:p>
          <a:p>
            <a:r>
              <a:rPr lang="en-US" altLang="en-US" sz="2400" dirty="0">
                <a:ea typeface="ＭＳ Ｐゴシック" pitchFamily="34" charset="-128"/>
              </a:rPr>
              <a:t>Net working capital</a:t>
            </a:r>
          </a:p>
          <a:p>
            <a:r>
              <a:rPr lang="en-US" altLang="en-US" sz="2400" dirty="0">
                <a:ea typeface="ＭＳ Ｐゴシック" pitchFamily="34" charset="-128"/>
              </a:rPr>
              <a:t>Operating expenses</a:t>
            </a:r>
          </a:p>
        </p:txBody>
      </p:sp>
    </p:spTree>
    <p:extLst>
      <p:ext uri="{BB962C8B-B14F-4D97-AF65-F5344CB8AC3E}">
        <p14:creationId xmlns:p14="http://schemas.microsoft.com/office/powerpoint/2010/main" val="1877612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1522"/>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(6 of 7)</a:t>
            </a:r>
            <a:endParaRPr lang="en-IN" sz="2800" dirty="0">
              <a:latin typeface="+mj-lt"/>
            </a:endParaRPr>
          </a:p>
        </p:txBody>
      </p:sp>
      <p:sp>
        <p:nvSpPr>
          <p:cNvPr id="3" name="Content Placeholder 2"/>
          <p:cNvSpPr>
            <a:spLocks noGrp="1"/>
          </p:cNvSpPr>
          <p:nvPr>
            <p:ph idx="1"/>
          </p:nvPr>
        </p:nvSpPr>
        <p:spPr>
          <a:xfrm>
            <a:off x="437536" y="1219200"/>
            <a:ext cx="8153400" cy="3120854"/>
          </a:xfrm>
        </p:spPr>
        <p:txBody>
          <a:bodyPr wrap="square">
            <a:spAutoFit/>
          </a:bodyPr>
          <a:lstStyle/>
          <a:p>
            <a:r>
              <a:rPr lang="en-US" altLang="en-US" sz="2400" dirty="0">
                <a:ea typeface="ＭＳ Ｐゴシック" pitchFamily="34" charset="-128"/>
              </a:rPr>
              <a:t>Operating income (earnings before interest and taxes)</a:t>
            </a:r>
          </a:p>
          <a:p>
            <a:r>
              <a:rPr lang="en-US" altLang="en-US" sz="2400" dirty="0">
                <a:ea typeface="ＭＳ Ｐゴシック" pitchFamily="34" charset="-128"/>
              </a:rPr>
              <a:t>Operating profit margin</a:t>
            </a:r>
          </a:p>
          <a:p>
            <a:r>
              <a:rPr lang="en-US" altLang="en-US" sz="2400" dirty="0">
                <a:ea typeface="ＭＳ Ｐゴシック" pitchFamily="34" charset="-128"/>
              </a:rPr>
              <a:t>Other current assets </a:t>
            </a:r>
          </a:p>
          <a:p>
            <a:r>
              <a:rPr lang="en-US" altLang="en-US" sz="2400" dirty="0">
                <a:ea typeface="ＭＳ Ｐゴシック" pitchFamily="34" charset="-128"/>
              </a:rPr>
              <a:t>Par value</a:t>
            </a:r>
          </a:p>
          <a:p>
            <a:r>
              <a:rPr lang="en-US" altLang="en-US" sz="2400" dirty="0">
                <a:ea typeface="ＭＳ Ｐゴシック" pitchFamily="34" charset="-128"/>
              </a:rPr>
              <a:t>Preferred stockholders</a:t>
            </a:r>
          </a:p>
          <a:p>
            <a:r>
              <a:rPr lang="en-US" altLang="en-US" sz="2400" dirty="0">
                <a:ea typeface="ＭＳ Ｐゴシック" pitchFamily="34" charset="-128"/>
              </a:rPr>
              <a:t>Profit margins</a:t>
            </a:r>
          </a:p>
          <a:p>
            <a:r>
              <a:rPr lang="en-US" altLang="en-US" sz="2400" dirty="0">
                <a:ea typeface="ＭＳ Ｐゴシック" pitchFamily="34" charset="-128"/>
              </a:rPr>
              <a:t>Retained earnings</a:t>
            </a:r>
          </a:p>
        </p:txBody>
      </p:sp>
    </p:spTree>
    <p:extLst>
      <p:ext uri="{BB962C8B-B14F-4D97-AF65-F5344CB8AC3E}">
        <p14:creationId xmlns:p14="http://schemas.microsoft.com/office/powerpoint/2010/main" val="11311073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0588"/>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(7 of 7)</a:t>
            </a:r>
            <a:endParaRPr lang="en-IN" sz="2800" dirty="0">
              <a:latin typeface="+mj-lt"/>
            </a:endParaRPr>
          </a:p>
        </p:txBody>
      </p:sp>
      <p:sp>
        <p:nvSpPr>
          <p:cNvPr id="3" name="Content Placeholder 2"/>
          <p:cNvSpPr>
            <a:spLocks noGrp="1"/>
          </p:cNvSpPr>
          <p:nvPr>
            <p:ph idx="1"/>
          </p:nvPr>
        </p:nvSpPr>
        <p:spPr>
          <a:xfrm>
            <a:off x="437536" y="1219200"/>
            <a:ext cx="8153400" cy="2234458"/>
          </a:xfrm>
        </p:spPr>
        <p:txBody>
          <a:bodyPr wrap="square">
            <a:spAutoFit/>
          </a:bodyPr>
          <a:lstStyle/>
          <a:p>
            <a:r>
              <a:rPr lang="en-US" altLang="en-US" sz="2400" dirty="0">
                <a:ea typeface="ＭＳ Ｐゴシック" pitchFamily="34" charset="-128"/>
              </a:rPr>
              <a:t>Semi-variable costs</a:t>
            </a:r>
          </a:p>
          <a:p>
            <a:r>
              <a:rPr lang="en-US" altLang="en-US" sz="2400" dirty="0">
                <a:ea typeface="ＭＳ Ｐゴシック" pitchFamily="34" charset="-128"/>
              </a:rPr>
              <a:t>Short-term debt (current liabilities)</a:t>
            </a:r>
          </a:p>
          <a:p>
            <a:r>
              <a:rPr lang="en-US" altLang="en-US" sz="2400" dirty="0">
                <a:ea typeface="ＭＳ Ｐゴシック" pitchFamily="34" charset="-128"/>
              </a:rPr>
              <a:t>Short-term notes (debt)</a:t>
            </a:r>
          </a:p>
          <a:p>
            <a:r>
              <a:rPr lang="en-US" altLang="en-US" sz="2400" dirty="0">
                <a:ea typeface="ＭＳ Ｐゴシック" pitchFamily="34" charset="-128"/>
              </a:rPr>
              <a:t>Statement of cash flows</a:t>
            </a:r>
          </a:p>
          <a:p>
            <a:r>
              <a:rPr lang="en-US" altLang="en-US" sz="2400" dirty="0">
                <a:ea typeface="ＭＳ Ｐゴシック" pitchFamily="34" charset="-128"/>
              </a:rPr>
              <a:t>Variable costs</a:t>
            </a:r>
            <a:endParaRPr lang="en-US" sz="2400" dirty="0"/>
          </a:p>
        </p:txBody>
      </p:sp>
    </p:spTree>
    <p:extLst>
      <p:ext uri="{BB962C8B-B14F-4D97-AF65-F5344CB8AC3E}">
        <p14:creationId xmlns:p14="http://schemas.microsoft.com/office/powerpoint/2010/main" val="4220462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2156</TotalTime>
  <Words>1362</Words>
  <Application>Microsoft Office PowerPoint</Application>
  <PresentationFormat>On-screen Show (4:3)</PresentationFormat>
  <Paragraphs>270</Paragraphs>
  <Slides>29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HGS明朝E</vt:lpstr>
      <vt:lpstr>ＭＳ Ｐゴシック</vt:lpstr>
      <vt:lpstr>Myriad Pro</vt:lpstr>
      <vt:lpstr>Arial</vt:lpstr>
      <vt:lpstr>Verdana</vt:lpstr>
      <vt:lpstr>20140311PresentationUWTSDTemplate</vt:lpstr>
      <vt:lpstr>MBA</vt:lpstr>
      <vt:lpstr>Week Outline</vt:lpstr>
      <vt:lpstr>Measuring Cash Flows </vt:lpstr>
      <vt:lpstr>Measuring Cash Flows</vt:lpstr>
      <vt:lpstr>Accrual Basis Accounting</vt:lpstr>
      <vt:lpstr>The Beginning Point: Changes in the Balance Sheet and Cash Flows</vt:lpstr>
      <vt:lpstr>Table 3.3 Walmart’s Changes in Balance Sheets Between 2017 and 2018 Create Sources and Uses of Cash ($ millions) (1 of 2)</vt:lpstr>
      <vt:lpstr>Table 3.3 Walmart’s Changes in Balance Sheets Between 2017 and 2018 Create Sources and Uses of Cash ($ millions) (2 of 2)</vt:lpstr>
      <vt:lpstr>Figure 3.3 Statement of Cash Flows: An Overview</vt:lpstr>
      <vt:lpstr>Three Sources of Cash Flows (1 of 2)</vt:lpstr>
      <vt:lpstr>Three Sources of Cash Flows (2 of 2)</vt:lpstr>
      <vt:lpstr>Income Statement Conversion: From Accrual to Cash Basis</vt:lpstr>
      <vt:lpstr>Figure 3.4 Cash Flow from Operations</vt:lpstr>
      <vt:lpstr>Walmart’s Cash Flow from Operations</vt:lpstr>
      <vt:lpstr>Cash Flow from Investing in  Long-Term Assets</vt:lpstr>
      <vt:lpstr>Cash Flows from Financing the Business</vt:lpstr>
      <vt:lpstr>Financing the Business Illustrated: Walmart</vt:lpstr>
      <vt:lpstr>Table 3.4 The Walmart Company Statement of Cash Flows ($ millions) Year Ended January 31, 2018</vt:lpstr>
      <vt:lpstr>Suggestions for Computing Cash Flows</vt:lpstr>
      <vt:lpstr>The Limitations of Financial Statements and Accounting Malpractice</vt:lpstr>
      <vt:lpstr>Accounting Malpractice and Limitations of Financial Statements</vt:lpstr>
      <vt:lpstr>Key Terms (1 of 7)</vt:lpstr>
      <vt:lpstr>Key Terms (2 of 7)</vt:lpstr>
      <vt:lpstr>Key Terms (3 of 7)</vt:lpstr>
      <vt:lpstr>Key Terms (4 of 7)</vt:lpstr>
      <vt:lpstr>Key Terms (5 of 7)</vt:lpstr>
      <vt:lpstr>Key Terms (6 of 7)</vt:lpstr>
      <vt:lpstr>Key Terms (7 of 7)</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 (PGR)</cp:lastModifiedBy>
  <cp:revision>133</cp:revision>
  <cp:lastPrinted>2018-07-09T15:27:01Z</cp:lastPrinted>
  <dcterms:created xsi:type="dcterms:W3CDTF">2002-10-07T19:43:58Z</dcterms:created>
  <dcterms:modified xsi:type="dcterms:W3CDTF">2025-02-06T09:30:35Z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