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087"/>
    <a:srgbClr val="EAF6F7"/>
    <a:srgbClr val="B99A95"/>
    <a:srgbClr val="A3A8AC"/>
    <a:srgbClr val="015BBC"/>
    <a:srgbClr val="D2D3EB"/>
    <a:srgbClr val="94B5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91AA64-F147-5A38-0702-252D686B8C57}" v="383" dt="2026-06-21T20:32:24.901"/>
    <p1510:client id="{9CA6973A-5CB6-46DD-D58E-D2014080B6F5}" v="290" dt="2026-06-21T20:56:53.0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6" d="100"/>
          <a:sy n="86" d="100"/>
        </p:scale>
        <p:origin x="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que Heath (2505637)" userId="S::2505637@student.uwtsd.ac.uk::a1b95e23-f2a0-409a-99f4-fc0fb7621a33" providerId="AD" clId="Web-{9CA6973A-5CB6-46DD-D58E-D2014080B6F5}"/>
    <pc:docChg chg="modSld">
      <pc:chgData name="Dominique Heath (2505637)" userId="S::2505637@student.uwtsd.ac.uk::a1b95e23-f2a0-409a-99f4-fc0fb7621a33" providerId="AD" clId="Web-{9CA6973A-5CB6-46DD-D58E-D2014080B6F5}" dt="2026-06-21T20:56:53.011" v="288" actId="20577"/>
      <pc:docMkLst>
        <pc:docMk/>
      </pc:docMkLst>
      <pc:sldChg chg="modSp">
        <pc:chgData name="Dominique Heath (2505637)" userId="S::2505637@student.uwtsd.ac.uk::a1b95e23-f2a0-409a-99f4-fc0fb7621a33" providerId="AD" clId="Web-{9CA6973A-5CB6-46DD-D58E-D2014080B6F5}" dt="2026-06-21T20:56:53.011" v="288" actId="20577"/>
        <pc:sldMkLst>
          <pc:docMk/>
          <pc:sldMk cId="0" sldId="256"/>
        </pc:sldMkLst>
        <pc:spChg chg="mod">
          <ac:chgData name="Dominique Heath (2505637)" userId="S::2505637@student.uwtsd.ac.uk::a1b95e23-f2a0-409a-99f4-fc0fb7621a33" providerId="AD" clId="Web-{9CA6973A-5CB6-46DD-D58E-D2014080B6F5}" dt="2026-06-21T20:50:06.891" v="196" actId="14100"/>
          <ac:spMkLst>
            <pc:docMk/>
            <pc:sldMk cId="0" sldId="256"/>
            <ac:spMk id="5" creationId="{00000000-0000-0000-0000-000000000000}"/>
          </ac:spMkLst>
        </pc:spChg>
        <pc:spChg chg="mod">
          <ac:chgData name="Dominique Heath (2505637)" userId="S::2505637@student.uwtsd.ac.uk::a1b95e23-f2a0-409a-99f4-fc0fb7621a33" providerId="AD" clId="Web-{9CA6973A-5CB6-46DD-D58E-D2014080B6F5}" dt="2026-06-21T20:56:53.011" v="288" actId="20577"/>
          <ac:spMkLst>
            <pc:docMk/>
            <pc:sldMk cId="0" sldId="256"/>
            <ac:spMk id="6" creationId="{00000000-0000-0000-0000-000000000000}"/>
          </ac:spMkLst>
        </pc:spChg>
      </pc:sldChg>
    </pc:docChg>
  </pc:docChgLst>
  <pc:docChgLst>
    <pc:chgData name="Dominique Heath (2505637)" userId="S::2505637@student.uwtsd.ac.uk::a1b95e23-f2a0-409a-99f4-fc0fb7621a33" providerId="AD" clId="Web-{6791AA64-F147-5A38-0702-252D686B8C57}"/>
    <pc:docChg chg="modSld">
      <pc:chgData name="Dominique Heath (2505637)" userId="S::2505637@student.uwtsd.ac.uk::a1b95e23-f2a0-409a-99f4-fc0fb7621a33" providerId="AD" clId="Web-{6791AA64-F147-5A38-0702-252D686B8C57}" dt="2026-06-21T20:32:24.901" v="382" actId="14100"/>
      <pc:docMkLst>
        <pc:docMk/>
      </pc:docMkLst>
      <pc:sldChg chg="delSp modSp">
        <pc:chgData name="Dominique Heath (2505637)" userId="S::2505637@student.uwtsd.ac.uk::a1b95e23-f2a0-409a-99f4-fc0fb7621a33" providerId="AD" clId="Web-{6791AA64-F147-5A38-0702-252D686B8C57}" dt="2026-06-21T20:32:24.901" v="382" actId="14100"/>
        <pc:sldMkLst>
          <pc:docMk/>
          <pc:sldMk cId="0" sldId="256"/>
        </pc:sldMkLst>
        <pc:spChg chg="mod">
          <ac:chgData name="Dominique Heath (2505637)" userId="S::2505637@student.uwtsd.ac.uk::a1b95e23-f2a0-409a-99f4-fc0fb7621a33" providerId="AD" clId="Web-{6791AA64-F147-5A38-0702-252D686B8C57}" dt="2026-06-21T20:28:37.443" v="278" actId="1076"/>
          <ac:spMkLst>
            <pc:docMk/>
            <pc:sldMk cId="0" sldId="256"/>
            <ac:spMk id="3" creationId="{00000000-0000-0000-0000-000000000000}"/>
          </ac:spMkLst>
        </pc:spChg>
        <pc:spChg chg="mod">
          <ac:chgData name="Dominique Heath (2505637)" userId="S::2505637@student.uwtsd.ac.uk::a1b95e23-f2a0-409a-99f4-fc0fb7621a33" providerId="AD" clId="Web-{6791AA64-F147-5A38-0702-252D686B8C57}" dt="2026-06-21T20:27:53.535" v="272" actId="14100"/>
          <ac:spMkLst>
            <pc:docMk/>
            <pc:sldMk cId="0" sldId="256"/>
            <ac:spMk id="6" creationId="{00000000-0000-0000-0000-000000000000}"/>
          </ac:spMkLst>
        </pc:spChg>
        <pc:spChg chg="del">
          <ac:chgData name="Dominique Heath (2505637)" userId="S::2505637@student.uwtsd.ac.uk::a1b95e23-f2a0-409a-99f4-fc0fb7621a33" providerId="AD" clId="Web-{6791AA64-F147-5A38-0702-252D686B8C57}" dt="2026-06-21T20:15:38.247" v="125"/>
          <ac:spMkLst>
            <pc:docMk/>
            <pc:sldMk cId="0" sldId="256"/>
            <ac:spMk id="7" creationId="{00000000-0000-0000-0000-000000000000}"/>
          </ac:spMkLst>
        </pc:spChg>
        <pc:spChg chg="del">
          <ac:chgData name="Dominique Heath (2505637)" userId="S::2505637@student.uwtsd.ac.uk::a1b95e23-f2a0-409a-99f4-fc0fb7621a33" providerId="AD" clId="Web-{6791AA64-F147-5A38-0702-252D686B8C57}" dt="2026-06-21T20:15:35.388" v="124"/>
          <ac:spMkLst>
            <pc:docMk/>
            <pc:sldMk cId="0" sldId="256"/>
            <ac:spMk id="8" creationId="{00000000-0000-0000-0000-000000000000}"/>
          </ac:spMkLst>
        </pc:spChg>
        <pc:spChg chg="del">
          <ac:chgData name="Dominique Heath (2505637)" userId="S::2505637@student.uwtsd.ac.uk::a1b95e23-f2a0-409a-99f4-fc0fb7621a33" providerId="AD" clId="Web-{6791AA64-F147-5A38-0702-252D686B8C57}" dt="2026-06-21T20:15:31.419" v="123"/>
          <ac:spMkLst>
            <pc:docMk/>
            <pc:sldMk cId="0" sldId="256"/>
            <ac:spMk id="9" creationId="{00000000-0000-0000-0000-000000000000}"/>
          </ac:spMkLst>
        </pc:spChg>
        <pc:spChg chg="mod">
          <ac:chgData name="Dominique Heath (2505637)" userId="S::2505637@student.uwtsd.ac.uk::a1b95e23-f2a0-409a-99f4-fc0fb7621a33" providerId="AD" clId="Web-{6791AA64-F147-5A38-0702-252D686B8C57}" dt="2026-06-21T20:32:24.901" v="382" actId="14100"/>
          <ac:spMkLst>
            <pc:docMk/>
            <pc:sldMk cId="0" sldId="256"/>
            <ac:spMk id="10" creationId="{00000000-0000-0000-0000-000000000000}"/>
          </ac:spMkLst>
        </pc:spChg>
        <pc:spChg chg="mod">
          <ac:chgData name="Dominique Heath (2505637)" userId="S::2505637@student.uwtsd.ac.uk::a1b95e23-f2a0-409a-99f4-fc0fb7621a33" providerId="AD" clId="Web-{6791AA64-F147-5A38-0702-252D686B8C57}" dt="2026-06-21T20:16:18.108" v="127" actId="1076"/>
          <ac:spMkLst>
            <pc:docMk/>
            <pc:sldMk cId="0" sldId="256"/>
            <ac:spMk id="11" creationId="{00000000-0000-0000-0000-000000000000}"/>
          </ac:spMkLst>
        </pc:spChg>
      </pc:sldChg>
      <pc:sldChg chg="modSp">
        <pc:chgData name="Dominique Heath (2505637)" userId="S::2505637@student.uwtsd.ac.uk::a1b95e23-f2a0-409a-99f4-fc0fb7621a33" providerId="AD" clId="Web-{6791AA64-F147-5A38-0702-252D686B8C57}" dt="2026-06-21T20:13:07.978" v="113" actId="20577"/>
        <pc:sldMkLst>
          <pc:docMk/>
          <pc:sldMk cId="0" sldId="263"/>
        </pc:sldMkLst>
        <pc:spChg chg="mod">
          <ac:chgData name="Dominique Heath (2505637)" userId="S::2505637@student.uwtsd.ac.uk::a1b95e23-f2a0-409a-99f4-fc0fb7621a33" providerId="AD" clId="Web-{6791AA64-F147-5A38-0702-252D686B8C57}" dt="2026-06-21T20:13:07.978" v="113" actId="20577"/>
          <ac:spMkLst>
            <pc:docMk/>
            <pc:sldMk cId="0" sldId="263"/>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69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Teamwork is the coordinated action of people, working together towards a common goal. In health and social care, this means practitioners from various health and social care professions working together to deliver comprehensive care (Rosen, 2020). All team members have a clear role within the team, but work towards enhancing patient wellbeing.</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 working is of a high priority in health and social care as this affects patient safety and quality of care. Good coordination and communication between health care professionals helps to minimize the risk of errors like taking the wrong medication or not noticing the symptoms. The benefits of teamwork also extend to increased efficiency, with tasks distributed and coordinated among team members. Moreover, it enables professionals to make better decisions through knowledge and expertise, ensuring better outcomes for patients and service users (O’Daniel and Rosenstein, 2018).</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Tuckman's model is the explanation of the development of teams over time. Team members are introduced and they start learning about their roles in the forming stage. It is possible for conflicts to arise during storming when opinions are different. During the norming phase, the team begins to function more as a unit and have defined roles. The performing stage is the one in which the team performs efficiently and meets objectives (Wiese and Burke, 2019).</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Collaboration and team working are key in supporting older residents of a care home with complex health needs. For instance, if the care assistant observes a change in the resident's behaviour, they will report this to the nurse. Then the nurse evaluates the patient and determines if there are any medical problems. The GP considers the situation and may change the treatment if necessary (Koldeweij, Lovink and Persoon, 2025).</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team working is great in a health and social care setting there can be challenges with team working. Its advantages are better communication, better outcomes for the patient and more efficient service delivery. But problems like misunderstandings, ambiguous job duties, work pressure, and conflicting ideas among professionals can impact team work. These challenges need to be tackled by the training provided by healthcare organisations, the definitions of role responsibilities and effective leadership that allows for good teamwork to be sustained (Babiker, 2014).</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hyperlink" Target="https://doi.org/10.3389/fpsyg.2019.01417"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www.ncbi.nlm.nih.gov/books/NBK2637/" TargetMode="External"/><Relationship Id="rId5" Type="http://schemas.openxmlformats.org/officeDocument/2006/relationships/hyperlink" Target="https://doi.org/10.1136/bmjoq-2024-003147" TargetMode="External"/><Relationship Id="rId4" Type="http://schemas.openxmlformats.org/officeDocument/2006/relationships/hyperlink" Target="https://pmc.ncbi.nlm.nih.gov/articles/PMC49498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A3D46"/>
        </a:solidFill>
        <a:effectLst/>
      </p:bgPr>
    </p:bg>
    <p:spTree>
      <p:nvGrpSpPr>
        <p:cNvPr id="1" name=""/>
        <p:cNvGrpSpPr/>
        <p:nvPr/>
      </p:nvGrpSpPr>
      <p:grpSpPr>
        <a:xfrm>
          <a:off x="0" y="0"/>
          <a:ext cx="0" cy="0"/>
          <a:chOff x="0" y="0"/>
          <a:chExt cx="0" cy="0"/>
        </a:xfrm>
      </p:grpSpPr>
      <p:sp>
        <p:nvSpPr>
          <p:cNvPr id="2" name="Shape 0"/>
          <p:cNvSpPr/>
          <p:nvPr/>
        </p:nvSpPr>
        <p:spPr>
          <a:xfrm>
            <a:off x="-1463040" y="-1645920"/>
            <a:ext cx="4023360" cy="4023360"/>
          </a:xfrm>
          <a:prstGeom prst="ellipse">
            <a:avLst/>
          </a:prstGeom>
          <a:solidFill>
            <a:srgbClr val="06343C"/>
          </a:solidFill>
          <a:ln/>
        </p:spPr>
      </p:sp>
      <p:sp>
        <p:nvSpPr>
          <p:cNvPr id="3" name="Shape 1"/>
          <p:cNvSpPr/>
          <p:nvPr/>
        </p:nvSpPr>
        <p:spPr>
          <a:xfrm>
            <a:off x="6694714" y="3912325"/>
            <a:ext cx="2926080" cy="2926080"/>
          </a:xfrm>
          <a:prstGeom prst="ellipse">
            <a:avLst/>
          </a:prstGeom>
          <a:solidFill>
            <a:srgbClr val="06343C"/>
          </a:solidFill>
          <a:ln/>
        </p:spPr>
      </p:sp>
      <p:pic>
        <p:nvPicPr>
          <p:cNvPr id="4" name="Image 0" descr="/home/claude/build/proc/p1.png"/>
          <p:cNvPicPr>
            <a:picLocks noChangeAspect="1"/>
          </p:cNvPicPr>
          <p:nvPr/>
        </p:nvPicPr>
        <p:blipFill>
          <a:blip r:embed="rId3"/>
          <a:stretch>
            <a:fillRect/>
          </a:stretch>
        </p:blipFill>
        <p:spPr>
          <a:xfrm>
            <a:off x="6446520" y="658368"/>
            <a:ext cx="5257800" cy="5532120"/>
          </a:xfrm>
          <a:prstGeom prst="rect">
            <a:avLst/>
          </a:prstGeom>
          <a:effectLst>
            <a:outerShdw blurRad="114300" dist="38100" dir="5400000" algn="bl" rotWithShape="0">
              <a:srgbClr val="000000">
                <a:alpha val="18000"/>
              </a:srgbClr>
            </a:outerShdw>
          </a:effectLst>
        </p:spPr>
      </p:pic>
      <p:sp>
        <p:nvSpPr>
          <p:cNvPr id="5" name="Text 2"/>
          <p:cNvSpPr/>
          <p:nvPr/>
        </p:nvSpPr>
        <p:spPr>
          <a:xfrm>
            <a:off x="497519" y="-318496"/>
            <a:ext cx="5602532" cy="1928341"/>
          </a:xfrm>
          <a:prstGeom prst="rect">
            <a:avLst/>
          </a:prstGeom>
          <a:noFill/>
          <a:ln/>
        </p:spPr>
        <p:txBody>
          <a:bodyPr wrap="square" lIns="91440" tIns="45720" rIns="91440" bIns="45720" rtlCol="0" anchor="ctr"/>
          <a:lstStyle/>
          <a:p>
            <a:pPr marL="0" indent="0" algn="l">
              <a:buNone/>
            </a:pPr>
            <a:r>
              <a:rPr lang="en-US" sz="1500" b="1" kern="0" spc="300">
                <a:solidFill>
                  <a:srgbClr val="2DBFB0"/>
                </a:solidFill>
                <a:latin typeface="Times New Roman"/>
                <a:ea typeface="Times New Roman" pitchFamily="34" charset="-122"/>
                <a:cs typeface="Times New Roman"/>
              </a:rPr>
              <a:t>HEALTH &amp; SOCIAL CARE</a:t>
            </a:r>
            <a:endParaRPr lang="en-US" sz="1500">
              <a:latin typeface="Times New Roman"/>
              <a:ea typeface="Calibri"/>
              <a:cs typeface="Times New Roman"/>
            </a:endParaRPr>
          </a:p>
        </p:txBody>
      </p:sp>
      <p:sp>
        <p:nvSpPr>
          <p:cNvPr id="6" name="Text 3"/>
          <p:cNvSpPr/>
          <p:nvPr/>
        </p:nvSpPr>
        <p:spPr>
          <a:xfrm>
            <a:off x="260772" y="866163"/>
            <a:ext cx="5817328" cy="5910842"/>
          </a:xfrm>
          <a:prstGeom prst="rect">
            <a:avLst/>
          </a:prstGeom>
          <a:noFill/>
          <a:ln>
            <a:solidFill>
              <a:srgbClr val="4472C4"/>
            </a:solidFill>
          </a:ln>
        </p:spPr>
        <p:txBody>
          <a:bodyPr wrap="square" lIns="91440" tIns="45720" rIns="91440" bIns="45720" rtlCol="0" anchor="t"/>
          <a:lstStyle/>
          <a:p>
            <a:pPr>
              <a:lnSpc>
                <a:spcPct val="102000"/>
              </a:lnSpc>
            </a:pPr>
            <a:r>
              <a:rPr lang="en-US" sz="4600" b="1" dirty="0">
                <a:solidFill>
                  <a:srgbClr val="FFFFFF"/>
                </a:solidFill>
                <a:latin typeface="Times New Roman"/>
                <a:ea typeface="Times New Roman" pitchFamily="34" charset="-122"/>
                <a:cs typeface="Times New Roman"/>
              </a:rPr>
              <a:t>Teamwork in Health </a:t>
            </a:r>
            <a:r>
              <a:rPr lang="en-US" sz="4600" b="1">
                <a:solidFill>
                  <a:srgbClr val="FFFFFF"/>
                </a:solidFill>
                <a:latin typeface="Times New Roman"/>
                <a:ea typeface="Times New Roman" pitchFamily="34" charset="-122"/>
                <a:cs typeface="Times New Roman"/>
              </a:rPr>
              <a:t>and Social Care</a:t>
            </a:r>
            <a:endParaRPr lang="en-US">
              <a:solidFill>
                <a:srgbClr val="A9D18E"/>
              </a:solidFill>
              <a:latin typeface="Times New Roman"/>
              <a:ea typeface="Calibri" panose="020F0502020204030204"/>
              <a:cs typeface="Calibri" panose="020F0502020204030204"/>
            </a:endParaRPr>
          </a:p>
          <a:p>
            <a:pPr>
              <a:lnSpc>
                <a:spcPct val="102000"/>
              </a:lnSpc>
            </a:pPr>
            <a:endParaRPr lang="en-US" b="1" dirty="0">
              <a:solidFill>
                <a:srgbClr val="FFC000"/>
              </a:solidFill>
              <a:latin typeface="Batang"/>
              <a:ea typeface="Batang"/>
              <a:cs typeface="Times New Roman"/>
            </a:endParaRPr>
          </a:p>
          <a:p>
            <a:pPr>
              <a:lnSpc>
                <a:spcPct val="102000"/>
              </a:lnSpc>
            </a:pPr>
            <a:r>
              <a:rPr lang="en-US" b="1">
                <a:solidFill>
                  <a:srgbClr val="FFC000"/>
                </a:solidFill>
                <a:latin typeface="Batang"/>
                <a:ea typeface="Batang"/>
                <a:cs typeface="Times New Roman"/>
              </a:rPr>
              <a:t>Module</a:t>
            </a:r>
            <a:r>
              <a:rPr lang="en-US" b="1">
                <a:solidFill>
                  <a:schemeClr val="bg1"/>
                </a:solidFill>
                <a:latin typeface="Batang"/>
                <a:ea typeface="Batang"/>
                <a:cs typeface="Times New Roman"/>
              </a:rPr>
              <a:t>: Professional Development in Health and Social Care (LCHS409</a:t>
            </a:r>
            <a:r>
              <a:rPr lang="en-US" b="1" dirty="0">
                <a:solidFill>
                  <a:schemeClr val="bg1"/>
                </a:solidFill>
                <a:latin typeface="Batang"/>
                <a:ea typeface="Batang"/>
                <a:cs typeface="Times New Roman"/>
              </a:rPr>
              <a:t>)</a:t>
            </a:r>
            <a:endParaRPr lang="en-US" sz="4600" b="1">
              <a:solidFill>
                <a:schemeClr val="bg1"/>
              </a:solidFill>
              <a:latin typeface="Times New Roman"/>
              <a:ea typeface="Batang"/>
              <a:cs typeface="Times New Roman"/>
            </a:endParaRPr>
          </a:p>
          <a:p>
            <a:pPr>
              <a:lnSpc>
                <a:spcPct val="102000"/>
              </a:lnSpc>
            </a:pPr>
            <a:endParaRPr lang="en-US" b="1" dirty="0">
              <a:solidFill>
                <a:schemeClr val="bg1"/>
              </a:solidFill>
              <a:latin typeface="Batang"/>
              <a:ea typeface="Batang"/>
              <a:cs typeface="Times New Roman"/>
            </a:endParaRPr>
          </a:p>
          <a:p>
            <a:pPr>
              <a:lnSpc>
                <a:spcPct val="102000"/>
              </a:lnSpc>
            </a:pPr>
            <a:r>
              <a:rPr lang="en-US" b="1">
                <a:solidFill>
                  <a:srgbClr val="FFC000"/>
                </a:solidFill>
                <a:latin typeface="Batang"/>
                <a:ea typeface="Batang"/>
                <a:cs typeface="Times New Roman"/>
              </a:rPr>
              <a:t>Student name</a:t>
            </a:r>
            <a:r>
              <a:rPr lang="en-US" b="1">
                <a:solidFill>
                  <a:schemeClr val="bg1"/>
                </a:solidFill>
                <a:latin typeface="Batang"/>
                <a:ea typeface="Batang"/>
                <a:cs typeface="Times New Roman"/>
              </a:rPr>
              <a:t>: Dominique Heath</a:t>
            </a:r>
            <a:endParaRPr lang="en-US" b="1" dirty="0">
              <a:solidFill>
                <a:schemeClr val="bg1"/>
              </a:solidFill>
              <a:latin typeface="Batang"/>
              <a:ea typeface="Batang"/>
              <a:cs typeface="Times New Roman"/>
            </a:endParaRPr>
          </a:p>
          <a:p>
            <a:pPr>
              <a:lnSpc>
                <a:spcPct val="102000"/>
              </a:lnSpc>
            </a:pPr>
            <a:r>
              <a:rPr lang="en-US" b="1" dirty="0">
                <a:solidFill>
                  <a:srgbClr val="FFC000"/>
                </a:solidFill>
                <a:latin typeface="Batang"/>
                <a:ea typeface="Batang"/>
                <a:cs typeface="Times New Roman"/>
              </a:rPr>
              <a:t>Student ID</a:t>
            </a:r>
            <a:r>
              <a:rPr lang="en-US" b="1">
                <a:solidFill>
                  <a:schemeClr val="bg1"/>
                </a:solidFill>
                <a:latin typeface="Batang"/>
                <a:ea typeface="Batang"/>
                <a:cs typeface="Times New Roman"/>
              </a:rPr>
              <a:t>: 2505637</a:t>
            </a:r>
            <a:endParaRPr lang="en-US" b="1" dirty="0">
              <a:solidFill>
                <a:schemeClr val="bg1"/>
              </a:solidFill>
              <a:latin typeface="Batang"/>
              <a:ea typeface="Batang"/>
              <a:cs typeface="Times New Roman"/>
            </a:endParaRPr>
          </a:p>
          <a:p>
            <a:pPr>
              <a:lnSpc>
                <a:spcPct val="102000"/>
              </a:lnSpc>
            </a:pPr>
            <a:r>
              <a:rPr lang="en-US" b="1" err="1">
                <a:solidFill>
                  <a:srgbClr val="FFC000"/>
                </a:solidFill>
                <a:latin typeface="Batang"/>
                <a:ea typeface="Batang"/>
                <a:cs typeface="Times New Roman"/>
              </a:rPr>
              <a:t>Programme</a:t>
            </a:r>
            <a:r>
              <a:rPr lang="en-US" b="1" dirty="0">
                <a:solidFill>
                  <a:schemeClr val="bg1"/>
                </a:solidFill>
                <a:latin typeface="Batang"/>
                <a:ea typeface="Batang"/>
                <a:cs typeface="Times New Roman"/>
              </a:rPr>
              <a:t>: Certificate of Higher Education Skills for the Workpl</a:t>
            </a:r>
            <a:r>
              <a:rPr lang="en-US" b="1">
                <a:solidFill>
                  <a:schemeClr val="bg1"/>
                </a:solidFill>
                <a:latin typeface="Batang"/>
                <a:ea typeface="Batang"/>
                <a:cs typeface="Times New Roman"/>
              </a:rPr>
              <a:t>ace (Health and Social Care)</a:t>
            </a:r>
          </a:p>
          <a:p>
            <a:pPr>
              <a:lnSpc>
                <a:spcPct val="102000"/>
              </a:lnSpc>
            </a:pPr>
            <a:r>
              <a:rPr lang="en-US" sz="8000" b="1">
                <a:solidFill>
                  <a:srgbClr val="FFD087"/>
                </a:solidFill>
                <a:latin typeface="Batang"/>
                <a:ea typeface="Batang"/>
                <a:cs typeface="Times New Roman"/>
              </a:rPr>
              <a:t>.</a:t>
            </a:r>
            <a:r>
              <a:rPr lang="en-US" sz="8000" b="1">
                <a:solidFill>
                  <a:schemeClr val="accent1">
                    <a:lumMod val="60000"/>
                    <a:lumOff val="40000"/>
                  </a:schemeClr>
                </a:solidFill>
                <a:latin typeface="Batang"/>
                <a:ea typeface="Batang"/>
                <a:cs typeface="Times New Roman"/>
              </a:rPr>
              <a:t>.</a:t>
            </a:r>
            <a:r>
              <a:rPr lang="en-US" sz="8000" b="1">
                <a:solidFill>
                  <a:schemeClr val="accent6">
                    <a:lumMod val="40000"/>
                    <a:lumOff val="60000"/>
                  </a:schemeClr>
                </a:solidFill>
                <a:latin typeface="Batang"/>
                <a:ea typeface="Batang"/>
                <a:cs typeface="Times New Roman"/>
              </a:rPr>
              <a:t>.</a:t>
            </a:r>
            <a:endParaRPr lang="en-US"/>
          </a:p>
          <a:p>
            <a:pPr>
              <a:lnSpc>
                <a:spcPct val="102000"/>
              </a:lnSpc>
            </a:pPr>
            <a:r>
              <a:rPr lang="en-US" b="1" dirty="0">
                <a:solidFill>
                  <a:schemeClr val="bg1"/>
                </a:solidFill>
                <a:latin typeface="Baguet Script"/>
                <a:ea typeface="Batang"/>
                <a:cs typeface="Times New Roman"/>
              </a:rPr>
              <a:t>Exploration of Tuckman's Team Development Model and real practice applica</a:t>
            </a:r>
            <a:r>
              <a:rPr lang="en-US" b="1">
                <a:solidFill>
                  <a:schemeClr val="bg1"/>
                </a:solidFill>
                <a:latin typeface="Baguet Script"/>
                <a:ea typeface="Batang"/>
                <a:cs typeface="Times New Roman"/>
              </a:rPr>
              <a:t>tion</a:t>
            </a:r>
          </a:p>
          <a:p>
            <a:pPr>
              <a:lnSpc>
                <a:spcPct val="102000"/>
              </a:lnSpc>
            </a:pPr>
            <a:endParaRPr lang="en-US" sz="8000" b="1" dirty="0">
              <a:solidFill>
                <a:srgbClr val="FFD087"/>
              </a:solidFill>
              <a:latin typeface="Baguet Script"/>
              <a:ea typeface="Batang"/>
              <a:cs typeface="Times New Roman"/>
            </a:endParaRPr>
          </a:p>
          <a:p>
            <a:pPr>
              <a:lnSpc>
                <a:spcPct val="102000"/>
              </a:lnSpc>
            </a:pPr>
            <a:endParaRPr lang="en-US" sz="8000" b="1" dirty="0">
              <a:solidFill>
                <a:srgbClr val="A9D18E"/>
              </a:solidFill>
              <a:latin typeface="Batang"/>
              <a:ea typeface="Batang"/>
              <a:cs typeface="Times New Roman"/>
            </a:endParaRPr>
          </a:p>
          <a:p>
            <a:pPr>
              <a:lnSpc>
                <a:spcPct val="102000"/>
              </a:lnSpc>
            </a:pPr>
            <a:endParaRPr lang="en-US" b="1" dirty="0">
              <a:solidFill>
                <a:srgbClr val="FFFFFF"/>
              </a:solidFill>
              <a:latin typeface="Batang"/>
              <a:ea typeface="Batang"/>
              <a:cs typeface="Times New Roman"/>
            </a:endParaRPr>
          </a:p>
          <a:p>
            <a:pPr>
              <a:lnSpc>
                <a:spcPct val="102000"/>
              </a:lnSpc>
            </a:pPr>
            <a:endParaRPr lang="en-US" sz="4600" b="1" dirty="0">
              <a:solidFill>
                <a:srgbClr val="FFFFFF"/>
              </a:solidFill>
              <a:latin typeface="Times New Roman"/>
              <a:cs typeface="Times New Roman"/>
            </a:endParaRPr>
          </a:p>
        </p:txBody>
      </p:sp>
      <p:sp>
        <p:nvSpPr>
          <p:cNvPr id="10" name="Text 7"/>
          <p:cNvSpPr/>
          <p:nvPr/>
        </p:nvSpPr>
        <p:spPr>
          <a:xfrm rot="-120000" flipH="1" flipV="1">
            <a:off x="482534" y="6712515"/>
            <a:ext cx="211179" cy="58784"/>
          </a:xfrm>
          <a:prstGeom prst="rect">
            <a:avLst/>
          </a:prstGeom>
          <a:solidFill>
            <a:srgbClr val="ED7D31"/>
          </a:solidFill>
          <a:ln>
            <a:solidFill>
              <a:srgbClr val="4472C4"/>
            </a:solidFill>
          </a:ln>
        </p:spPr>
        <p:txBody>
          <a:bodyPr wrap="square" lIns="91440" tIns="45720" rIns="91440" bIns="45720" rtlCol="0" anchor="t"/>
          <a:lstStyle/>
          <a:p>
            <a:pPr algn="ctr">
              <a:lnSpc>
                <a:spcPct val="110000"/>
              </a:lnSpc>
            </a:pPr>
            <a:endParaRPr lang="en-US" sz="1900" i="1">
              <a:solidFill>
                <a:srgbClr val="CFE6E8"/>
              </a:solidFill>
              <a:latin typeface="Times New Roman" pitchFamily="34" charset="-122"/>
              <a:cs typeface="Times New Roman"/>
            </a:endParaRPr>
          </a:p>
          <a:p>
            <a:pPr algn="ctr">
              <a:lnSpc>
                <a:spcPct val="110000"/>
              </a:lnSpc>
            </a:pPr>
            <a:endParaRPr lang="en-US" sz="1900" i="1" dirty="0">
              <a:solidFill>
                <a:srgbClr val="CFE6E8"/>
              </a:solidFill>
              <a:latin typeface="Times New Roman" pitchFamily="34" charset="-122"/>
              <a:cs typeface="Times New Roman"/>
            </a:endParaRPr>
          </a:p>
        </p:txBody>
      </p:sp>
      <p:sp>
        <p:nvSpPr>
          <p:cNvPr id="11" name="Text 8"/>
          <p:cNvSpPr/>
          <p:nvPr/>
        </p:nvSpPr>
        <p:spPr>
          <a:xfrm>
            <a:off x="16047990" y="9118121"/>
            <a:ext cx="548640" cy="292608"/>
          </a:xfrm>
          <a:prstGeom prst="rect">
            <a:avLst/>
          </a:prstGeom>
          <a:noFill/>
          <a:ln/>
        </p:spPr>
        <p:txBody>
          <a:bodyPr wrap="square" rtlCol="0" anchor="ctr"/>
          <a:lstStyle/>
          <a:p>
            <a:pPr marL="0" indent="0" algn="r">
              <a:buNone/>
            </a:pPr>
            <a:r>
              <a:rPr lang="en-US" sz="1100" dirty="0">
                <a:solidFill>
                  <a:srgbClr val="2DBFB0"/>
                </a:solidFill>
                <a:latin typeface="Times New Roman" pitchFamily="34" charset="0"/>
                <a:ea typeface="Times New Roman" pitchFamily="34" charset="-122"/>
                <a:cs typeface="Times New Roman" pitchFamily="34" charset="-120"/>
              </a:rPr>
              <a:t>01</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9576511" y="4242816"/>
            <a:ext cx="4754880" cy="4754880"/>
          </a:xfrm>
          <a:prstGeom prst="ellipse">
            <a:avLst/>
          </a:prstGeom>
          <a:solidFill>
            <a:srgbClr val="EAF6F7"/>
          </a:solidFill>
          <a:ln/>
        </p:spPr>
      </p:sp>
      <p:sp>
        <p:nvSpPr>
          <p:cNvPr id="3" name="Shape 1"/>
          <p:cNvSpPr/>
          <p:nvPr/>
        </p:nvSpPr>
        <p:spPr>
          <a:xfrm>
            <a:off x="640080" y="502920"/>
            <a:ext cx="713232" cy="713232"/>
          </a:xfrm>
          <a:prstGeom prst="ellipse">
            <a:avLst/>
          </a:prstGeom>
          <a:solidFill>
            <a:srgbClr val="0E7C86"/>
          </a:solidFill>
          <a:ln/>
          <a:effectLst>
            <a:outerShdw blurRad="88900" dist="25400" dir="5400000" algn="bl" rotWithShape="0">
              <a:srgbClr val="000000">
                <a:alpha val="12000"/>
              </a:srgbClr>
            </a:outerShdw>
          </a:effectLst>
        </p:spPr>
      </p:sp>
      <p:pic>
        <p:nvPicPr>
          <p:cNvPr id="4" name="Image 0" descr="preencoded.png"/>
          <p:cNvPicPr>
            <a:picLocks noChangeAspect="1"/>
          </p:cNvPicPr>
          <p:nvPr/>
        </p:nvPicPr>
        <p:blipFill>
          <a:blip r:embed="rId3"/>
          <a:stretch>
            <a:fillRect/>
          </a:stretch>
        </p:blipFill>
        <p:spPr>
          <a:xfrm>
            <a:off x="813816" y="676656"/>
            <a:ext cx="365760" cy="365760"/>
          </a:xfrm>
          <a:prstGeom prst="rect">
            <a:avLst/>
          </a:prstGeom>
        </p:spPr>
      </p:pic>
      <p:sp>
        <p:nvSpPr>
          <p:cNvPr id="5" name="Text 2"/>
          <p:cNvSpPr/>
          <p:nvPr/>
        </p:nvSpPr>
        <p:spPr>
          <a:xfrm>
            <a:off x="1609344" y="457200"/>
            <a:ext cx="10033711" cy="822960"/>
          </a:xfrm>
          <a:prstGeom prst="rect">
            <a:avLst/>
          </a:prstGeom>
          <a:noFill/>
          <a:ln/>
        </p:spPr>
        <p:txBody>
          <a:bodyPr wrap="square" rtlCol="0" anchor="ctr"/>
          <a:lstStyle/>
          <a:p>
            <a:pPr marL="0" indent="0" algn="l">
              <a:buNone/>
            </a:pPr>
            <a:r>
              <a:rPr lang="en-US" sz="3000" b="1" dirty="0">
                <a:solidFill>
                  <a:srgbClr val="0A3D46"/>
                </a:solidFill>
                <a:latin typeface="Times New Roman" pitchFamily="34" charset="0"/>
                <a:ea typeface="Times New Roman" pitchFamily="34" charset="-122"/>
                <a:cs typeface="Times New Roman" pitchFamily="34" charset="-120"/>
              </a:rPr>
              <a:t>What is Teamwork?</a:t>
            </a:r>
            <a:endParaRPr lang="en-US" sz="3000" dirty="0"/>
          </a:p>
        </p:txBody>
      </p:sp>
      <p:sp>
        <p:nvSpPr>
          <p:cNvPr id="6" name="Text 3"/>
          <p:cNvSpPr/>
          <p:nvPr/>
        </p:nvSpPr>
        <p:spPr>
          <a:xfrm>
            <a:off x="640080" y="1691640"/>
            <a:ext cx="5852160" cy="4069080"/>
          </a:xfrm>
          <a:prstGeom prst="rect">
            <a:avLst/>
          </a:prstGeom>
          <a:solidFill>
            <a:srgbClr val="94B5C0"/>
          </a:solidFill>
          <a:ln/>
        </p:spPr>
        <p:txBody>
          <a:bodyPr wrap="square" rtlCol="0" anchor="t"/>
          <a:lstStyle/>
          <a:p>
            <a:pPr marL="203200" indent="-203200" algn="l">
              <a:lnSpc>
                <a:spcPct val="104000"/>
              </a:lnSpc>
              <a:spcAft>
                <a:spcPts val="1100"/>
              </a:spcAft>
              <a:buSzPct val="100000"/>
              <a:buChar char="•"/>
            </a:pPr>
            <a:r>
              <a:rPr lang="en-US" sz="1650" dirty="0">
                <a:solidFill>
                  <a:srgbClr val="16323A"/>
                </a:solidFill>
                <a:latin typeface="Times New Roman" pitchFamily="34" charset="0"/>
                <a:ea typeface="Times New Roman" pitchFamily="34" charset="-122"/>
                <a:cs typeface="Times New Roman" pitchFamily="34" charset="-120"/>
              </a:rPr>
              <a:t>Teamwork refers to individuals working collaboratively towards a shared goal or outcome within a structured environment (Rosen, 2020).</a:t>
            </a:r>
            <a:endParaRPr lang="en-US" sz="1650" dirty="0"/>
          </a:p>
          <a:p>
            <a:pPr marL="203200" indent="-203200" algn="l">
              <a:lnSpc>
                <a:spcPct val="104000"/>
              </a:lnSpc>
              <a:spcAft>
                <a:spcPts val="1100"/>
              </a:spcAft>
              <a:buSzPct val="100000"/>
              <a:buChar char="•"/>
            </a:pPr>
            <a:r>
              <a:rPr lang="en-US" sz="1650" dirty="0">
                <a:solidFill>
                  <a:srgbClr val="16323A"/>
                </a:solidFill>
                <a:latin typeface="Times New Roman" pitchFamily="34" charset="0"/>
                <a:ea typeface="Times New Roman" pitchFamily="34" charset="-122"/>
                <a:cs typeface="Times New Roman" pitchFamily="34" charset="-120"/>
              </a:rPr>
              <a:t>In health and social care, teamwork involves multidisciplinary professionals combining skills and expertise</a:t>
            </a:r>
            <a:endParaRPr lang="en-US" sz="1650" dirty="0"/>
          </a:p>
          <a:p>
            <a:pPr marL="203200" indent="-203200" algn="l">
              <a:lnSpc>
                <a:spcPct val="104000"/>
              </a:lnSpc>
              <a:spcAft>
                <a:spcPts val="1100"/>
              </a:spcAft>
              <a:buSzPct val="100000"/>
              <a:buChar char="•"/>
            </a:pPr>
            <a:r>
              <a:rPr lang="en-US" sz="1650" dirty="0">
                <a:solidFill>
                  <a:srgbClr val="16323A"/>
                </a:solidFill>
                <a:latin typeface="Times New Roman" pitchFamily="34" charset="0"/>
                <a:ea typeface="Times New Roman" pitchFamily="34" charset="-122"/>
                <a:cs typeface="Times New Roman" pitchFamily="34" charset="-120"/>
              </a:rPr>
              <a:t>Effective teamwork ensures coordinated care planning, decision-making, and service delivery</a:t>
            </a:r>
            <a:endParaRPr lang="en-US" sz="1650" dirty="0"/>
          </a:p>
          <a:p>
            <a:pPr marL="203200" indent="-203200" algn="l">
              <a:lnSpc>
                <a:spcPct val="104000"/>
              </a:lnSpc>
              <a:spcAft>
                <a:spcPts val="1100"/>
              </a:spcAft>
              <a:buSzPct val="100000"/>
              <a:buChar char="•"/>
            </a:pPr>
            <a:r>
              <a:rPr lang="en-US" sz="1650" dirty="0">
                <a:solidFill>
                  <a:srgbClr val="16323A"/>
                </a:solidFill>
                <a:latin typeface="Times New Roman" pitchFamily="34" charset="0"/>
                <a:ea typeface="Times New Roman" pitchFamily="34" charset="-122"/>
                <a:cs typeface="Times New Roman" pitchFamily="34" charset="-120"/>
              </a:rPr>
              <a:t>It promotes communication, accountability, and shared responsibility for patient outcomes</a:t>
            </a:r>
            <a:endParaRPr lang="en-US" sz="1650" dirty="0"/>
          </a:p>
        </p:txBody>
      </p:sp>
      <p:pic>
        <p:nvPicPr>
          <p:cNvPr id="7" name="Image 1" descr="/home/claude/build/proc/p2.png"/>
          <p:cNvPicPr>
            <a:picLocks noChangeAspect="1"/>
          </p:cNvPicPr>
          <p:nvPr/>
        </p:nvPicPr>
        <p:blipFill>
          <a:blip r:embed="rId4"/>
          <a:stretch>
            <a:fillRect/>
          </a:stretch>
        </p:blipFill>
        <p:spPr>
          <a:xfrm>
            <a:off x="7086600" y="1600200"/>
            <a:ext cx="4617720" cy="4160520"/>
          </a:xfrm>
          <a:prstGeom prst="rect">
            <a:avLst/>
          </a:prstGeom>
          <a:effectLst>
            <a:outerShdw blurRad="114300" dist="38100" dir="5400000" algn="bl" rotWithShape="0">
              <a:srgbClr val="000000">
                <a:alpha val="18000"/>
              </a:srgbClr>
            </a:outerShdw>
          </a:effectLst>
        </p:spPr>
      </p:pic>
      <p:sp>
        <p:nvSpPr>
          <p:cNvPr id="8" name="Text 4"/>
          <p:cNvSpPr/>
          <p:nvPr/>
        </p:nvSpPr>
        <p:spPr>
          <a:xfrm>
            <a:off x="11231575" y="6400800"/>
            <a:ext cx="548640" cy="292608"/>
          </a:xfrm>
          <a:prstGeom prst="rect">
            <a:avLst/>
          </a:prstGeom>
          <a:noFill/>
          <a:ln/>
        </p:spPr>
        <p:txBody>
          <a:bodyPr wrap="square" rtlCol="0" anchor="ctr"/>
          <a:lstStyle/>
          <a:p>
            <a:pPr marL="0" indent="0" algn="r">
              <a:buNone/>
            </a:pPr>
            <a:r>
              <a:rPr lang="en-US" sz="1100" dirty="0">
                <a:solidFill>
                  <a:srgbClr val="5C7884"/>
                </a:solidFill>
                <a:latin typeface="Times New Roman" pitchFamily="34" charset="0"/>
                <a:ea typeface="Times New Roman" pitchFamily="34" charset="-122"/>
                <a:cs typeface="Times New Roman" pitchFamily="34" charset="-120"/>
              </a:rPr>
              <a:t>02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9576511" y="-2139696"/>
            <a:ext cx="4754880" cy="4754880"/>
          </a:xfrm>
          <a:prstGeom prst="ellipse">
            <a:avLst/>
          </a:prstGeom>
          <a:solidFill>
            <a:srgbClr val="EAF6F7"/>
          </a:solidFill>
          <a:ln/>
        </p:spPr>
      </p:sp>
      <p:sp>
        <p:nvSpPr>
          <p:cNvPr id="3" name="Shape 1"/>
          <p:cNvSpPr/>
          <p:nvPr/>
        </p:nvSpPr>
        <p:spPr>
          <a:xfrm>
            <a:off x="640080" y="502920"/>
            <a:ext cx="713232" cy="713232"/>
          </a:xfrm>
          <a:prstGeom prst="ellipse">
            <a:avLst/>
          </a:prstGeom>
          <a:solidFill>
            <a:srgbClr val="E87A56"/>
          </a:solidFill>
          <a:ln/>
          <a:effectLst>
            <a:outerShdw blurRad="88900" dist="25400" dir="5400000" algn="bl" rotWithShape="0">
              <a:srgbClr val="000000">
                <a:alpha val="12000"/>
              </a:srgbClr>
            </a:outerShdw>
          </a:effectLst>
        </p:spPr>
      </p:sp>
      <p:pic>
        <p:nvPicPr>
          <p:cNvPr id="4" name="Image 0" descr="preencoded.png"/>
          <p:cNvPicPr>
            <a:picLocks noChangeAspect="1"/>
          </p:cNvPicPr>
          <p:nvPr/>
        </p:nvPicPr>
        <p:blipFill>
          <a:blip r:embed="rId3"/>
          <a:stretch>
            <a:fillRect/>
          </a:stretch>
        </p:blipFill>
        <p:spPr>
          <a:xfrm>
            <a:off x="813816" y="676656"/>
            <a:ext cx="365760" cy="365760"/>
          </a:xfrm>
          <a:prstGeom prst="rect">
            <a:avLst/>
          </a:prstGeom>
        </p:spPr>
      </p:pic>
      <p:sp>
        <p:nvSpPr>
          <p:cNvPr id="5" name="Text 2"/>
          <p:cNvSpPr/>
          <p:nvPr/>
        </p:nvSpPr>
        <p:spPr>
          <a:xfrm>
            <a:off x="1609344" y="457200"/>
            <a:ext cx="10033711" cy="822960"/>
          </a:xfrm>
          <a:prstGeom prst="rect">
            <a:avLst/>
          </a:prstGeom>
          <a:noFill/>
          <a:ln/>
        </p:spPr>
        <p:txBody>
          <a:bodyPr wrap="square" rtlCol="0" anchor="ctr"/>
          <a:lstStyle/>
          <a:p>
            <a:pPr marL="0" indent="0" algn="l">
              <a:buNone/>
            </a:pPr>
            <a:r>
              <a:rPr lang="en-US" sz="3000" b="1" dirty="0">
                <a:solidFill>
                  <a:srgbClr val="0A3D46"/>
                </a:solidFill>
                <a:latin typeface="Times New Roman" pitchFamily="34" charset="0"/>
                <a:ea typeface="Times New Roman" pitchFamily="34" charset="-122"/>
                <a:cs typeface="Times New Roman" pitchFamily="34" charset="-120"/>
              </a:rPr>
              <a:t>Importance of Teamwork</a:t>
            </a:r>
            <a:endParaRPr lang="en-US" sz="3000" dirty="0"/>
          </a:p>
        </p:txBody>
      </p:sp>
      <p:pic>
        <p:nvPicPr>
          <p:cNvPr id="6" name="Image 1" descr="/home/claude/build/proc/p3.png"/>
          <p:cNvPicPr>
            <a:picLocks noChangeAspect="1"/>
          </p:cNvPicPr>
          <p:nvPr/>
        </p:nvPicPr>
        <p:blipFill>
          <a:blip r:embed="rId4"/>
          <a:stretch>
            <a:fillRect/>
          </a:stretch>
        </p:blipFill>
        <p:spPr>
          <a:xfrm>
            <a:off x="502920" y="1600200"/>
            <a:ext cx="4617720" cy="4160520"/>
          </a:xfrm>
          <a:prstGeom prst="rect">
            <a:avLst/>
          </a:prstGeom>
          <a:effectLst>
            <a:outerShdw blurRad="114300" dist="38100" dir="5400000" algn="bl" rotWithShape="0">
              <a:srgbClr val="000000">
                <a:alpha val="18000"/>
              </a:srgbClr>
            </a:outerShdw>
          </a:effectLst>
        </p:spPr>
      </p:pic>
      <p:sp>
        <p:nvSpPr>
          <p:cNvPr id="7" name="Text 3"/>
          <p:cNvSpPr/>
          <p:nvPr/>
        </p:nvSpPr>
        <p:spPr>
          <a:xfrm>
            <a:off x="5532120" y="1691640"/>
            <a:ext cx="6080760" cy="4069080"/>
          </a:xfrm>
          <a:prstGeom prst="rect">
            <a:avLst/>
          </a:prstGeom>
          <a:solidFill>
            <a:srgbClr val="D2D3EB"/>
          </a:solidFill>
          <a:ln/>
        </p:spPr>
        <p:txBody>
          <a:bodyPr wrap="square" rtlCol="0" anchor="t"/>
          <a:lstStyle/>
          <a:p>
            <a:pPr marL="203200" indent="-203200" algn="l">
              <a:lnSpc>
                <a:spcPct val="104000"/>
              </a:lnSpc>
              <a:spcAft>
                <a:spcPts val="1100"/>
              </a:spcAft>
              <a:buSzPct val="100000"/>
              <a:buChar char="•"/>
            </a:pPr>
            <a:r>
              <a:rPr lang="en-US" sz="1650" dirty="0">
                <a:solidFill>
                  <a:srgbClr val="16323A"/>
                </a:solidFill>
                <a:latin typeface="Times New Roman" pitchFamily="34" charset="0"/>
                <a:ea typeface="Times New Roman" pitchFamily="34" charset="-122"/>
                <a:cs typeface="Times New Roman" pitchFamily="34" charset="-120"/>
              </a:rPr>
              <a:t>Improves patient safety by reducing medical errors and miscommunication between staff</a:t>
            </a:r>
            <a:endParaRPr lang="en-US" sz="1650" dirty="0"/>
          </a:p>
          <a:p>
            <a:pPr marL="203200" indent="-203200" algn="l">
              <a:lnSpc>
                <a:spcPct val="104000"/>
              </a:lnSpc>
              <a:spcAft>
                <a:spcPts val="1100"/>
              </a:spcAft>
              <a:buSzPct val="100000"/>
              <a:buChar char="•"/>
            </a:pPr>
            <a:r>
              <a:rPr lang="en-US" sz="1650" dirty="0">
                <a:solidFill>
                  <a:srgbClr val="16323A"/>
                </a:solidFill>
                <a:latin typeface="Times New Roman" pitchFamily="34" charset="0"/>
                <a:ea typeface="Times New Roman" pitchFamily="34" charset="-122"/>
                <a:cs typeface="Times New Roman" pitchFamily="34" charset="-120"/>
              </a:rPr>
              <a:t>Enhances efficiency in care delivery through coordinated tasks and shared responsibilities</a:t>
            </a:r>
            <a:endParaRPr lang="en-US" sz="1650" dirty="0"/>
          </a:p>
          <a:p>
            <a:pPr marL="203200" indent="-203200" algn="l">
              <a:lnSpc>
                <a:spcPct val="104000"/>
              </a:lnSpc>
              <a:spcAft>
                <a:spcPts val="1100"/>
              </a:spcAft>
              <a:buSzPct val="100000"/>
              <a:buChar char="•"/>
            </a:pPr>
            <a:r>
              <a:rPr lang="en-US" sz="1650" dirty="0">
                <a:solidFill>
                  <a:srgbClr val="16323A"/>
                </a:solidFill>
                <a:latin typeface="Times New Roman" pitchFamily="34" charset="0"/>
                <a:ea typeface="Times New Roman" pitchFamily="34" charset="-122"/>
                <a:cs typeface="Times New Roman" pitchFamily="34" charset="-120"/>
              </a:rPr>
              <a:t>Supports effective communication between multidisciplinary healthcare professionals</a:t>
            </a:r>
            <a:endParaRPr lang="en-US" sz="1650" dirty="0"/>
          </a:p>
          <a:p>
            <a:pPr marL="203200" indent="-203200" algn="l">
              <a:lnSpc>
                <a:spcPct val="104000"/>
              </a:lnSpc>
              <a:spcAft>
                <a:spcPts val="1100"/>
              </a:spcAft>
              <a:buSzPct val="100000"/>
              <a:buChar char="•"/>
            </a:pPr>
            <a:r>
              <a:rPr lang="en-US" sz="1650" dirty="0">
                <a:solidFill>
                  <a:srgbClr val="16323A"/>
                </a:solidFill>
                <a:latin typeface="Times New Roman" pitchFamily="34" charset="0"/>
                <a:ea typeface="Times New Roman" pitchFamily="34" charset="-122"/>
                <a:cs typeface="Times New Roman" pitchFamily="34" charset="-120"/>
              </a:rPr>
              <a:t>Promotes better decision-making through shared knowledge and collaborative problem-solving (O’Daniel and Rosenstein, 2018).</a:t>
            </a:r>
            <a:endParaRPr lang="en-US" sz="1650" dirty="0"/>
          </a:p>
        </p:txBody>
      </p:sp>
      <p:sp>
        <p:nvSpPr>
          <p:cNvPr id="8" name="Text 4"/>
          <p:cNvSpPr/>
          <p:nvPr/>
        </p:nvSpPr>
        <p:spPr>
          <a:xfrm>
            <a:off x="11231575" y="6400800"/>
            <a:ext cx="548640" cy="292608"/>
          </a:xfrm>
          <a:prstGeom prst="rect">
            <a:avLst/>
          </a:prstGeom>
          <a:noFill/>
          <a:ln/>
        </p:spPr>
        <p:txBody>
          <a:bodyPr wrap="square" rtlCol="0" anchor="ctr"/>
          <a:lstStyle/>
          <a:p>
            <a:pPr marL="0" indent="0" algn="r">
              <a:buNone/>
            </a:pPr>
            <a:r>
              <a:rPr lang="en-US" sz="1100" dirty="0">
                <a:solidFill>
                  <a:srgbClr val="5C7884"/>
                </a:solidFill>
                <a:latin typeface="Times New Roman" pitchFamily="34" charset="0"/>
                <a:ea typeface="Times New Roman" pitchFamily="34" charset="-122"/>
                <a:cs typeface="Times New Roman" pitchFamily="34" charset="-120"/>
              </a:rPr>
              <a:t>03</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40080" y="502920"/>
            <a:ext cx="713232" cy="713232"/>
          </a:xfrm>
          <a:prstGeom prst="ellipse">
            <a:avLst/>
          </a:prstGeom>
          <a:solidFill>
            <a:srgbClr val="0E7C86"/>
          </a:solidFill>
          <a:ln/>
          <a:effectLst>
            <a:outerShdw blurRad="88900" dist="25400" dir="5400000" algn="bl" rotWithShape="0">
              <a:srgbClr val="000000">
                <a:alpha val="12000"/>
              </a:srgbClr>
            </a:outerShdw>
          </a:effectLst>
        </p:spPr>
      </p:sp>
      <p:pic>
        <p:nvPicPr>
          <p:cNvPr id="3" name="Image 0" descr="preencoded.png"/>
          <p:cNvPicPr>
            <a:picLocks noChangeAspect="1"/>
          </p:cNvPicPr>
          <p:nvPr/>
        </p:nvPicPr>
        <p:blipFill>
          <a:blip r:embed="rId3"/>
          <a:stretch>
            <a:fillRect/>
          </a:stretch>
        </p:blipFill>
        <p:spPr>
          <a:xfrm>
            <a:off x="813816" y="676656"/>
            <a:ext cx="365760" cy="365760"/>
          </a:xfrm>
          <a:prstGeom prst="rect">
            <a:avLst/>
          </a:prstGeom>
        </p:spPr>
      </p:pic>
      <p:sp>
        <p:nvSpPr>
          <p:cNvPr id="4" name="Text 1"/>
          <p:cNvSpPr/>
          <p:nvPr/>
        </p:nvSpPr>
        <p:spPr>
          <a:xfrm>
            <a:off x="1609344" y="457200"/>
            <a:ext cx="10033711" cy="822960"/>
          </a:xfrm>
          <a:prstGeom prst="rect">
            <a:avLst/>
          </a:prstGeom>
          <a:noFill/>
          <a:ln/>
        </p:spPr>
        <p:txBody>
          <a:bodyPr wrap="square" rtlCol="0" anchor="ctr"/>
          <a:lstStyle/>
          <a:p>
            <a:pPr marL="0" indent="0" algn="l">
              <a:buNone/>
            </a:pPr>
            <a:r>
              <a:rPr lang="en-US" sz="3000" b="1" dirty="0">
                <a:solidFill>
                  <a:srgbClr val="0A3D46"/>
                </a:solidFill>
                <a:latin typeface="Times New Roman" pitchFamily="34" charset="0"/>
                <a:ea typeface="Times New Roman" pitchFamily="34" charset="-122"/>
                <a:cs typeface="Times New Roman" pitchFamily="34" charset="-120"/>
              </a:rPr>
              <a:t>Tuckman’s Team Development Model</a:t>
            </a:r>
            <a:endParaRPr lang="en-US" sz="3000" dirty="0"/>
          </a:p>
        </p:txBody>
      </p:sp>
      <p:sp>
        <p:nvSpPr>
          <p:cNvPr id="5" name="Shape 2"/>
          <p:cNvSpPr/>
          <p:nvPr/>
        </p:nvSpPr>
        <p:spPr>
          <a:xfrm>
            <a:off x="640080" y="1554480"/>
            <a:ext cx="548640" cy="548640"/>
          </a:xfrm>
          <a:prstGeom prst="ellipse">
            <a:avLst/>
          </a:prstGeom>
          <a:solidFill>
            <a:srgbClr val="0E7C86"/>
          </a:solidFill>
          <a:ln/>
          <a:effectLst>
            <a:outerShdw blurRad="88900" dist="25400" dir="5400000" algn="bl" rotWithShape="0">
              <a:srgbClr val="000000">
                <a:alpha val="12000"/>
              </a:srgbClr>
            </a:outerShdw>
          </a:effectLst>
        </p:spPr>
      </p:sp>
      <p:sp>
        <p:nvSpPr>
          <p:cNvPr id="6" name="Text 3"/>
          <p:cNvSpPr/>
          <p:nvPr/>
        </p:nvSpPr>
        <p:spPr>
          <a:xfrm>
            <a:off x="640080" y="1554480"/>
            <a:ext cx="548640" cy="548640"/>
          </a:xfrm>
          <a:prstGeom prst="rect">
            <a:avLst/>
          </a:prstGeom>
          <a:noFill/>
          <a:ln/>
        </p:spPr>
        <p:txBody>
          <a:bodyPr wrap="square"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1</a:t>
            </a:r>
            <a:endParaRPr lang="en-US" sz="2000" dirty="0"/>
          </a:p>
        </p:txBody>
      </p:sp>
      <p:sp>
        <p:nvSpPr>
          <p:cNvPr id="7" name="Text 4"/>
          <p:cNvSpPr/>
          <p:nvPr/>
        </p:nvSpPr>
        <p:spPr>
          <a:xfrm>
            <a:off x="1325880" y="1508760"/>
            <a:ext cx="5074920" cy="868680"/>
          </a:xfrm>
          <a:prstGeom prst="rect">
            <a:avLst/>
          </a:prstGeom>
          <a:solidFill>
            <a:srgbClr val="FFD087"/>
          </a:solidFill>
          <a:ln/>
        </p:spPr>
        <p:txBody>
          <a:bodyPr wrap="square" rtlCol="0" anchor="ctr"/>
          <a:lstStyle/>
          <a:p>
            <a:pPr marL="0" indent="0" algn="l">
              <a:lnSpc>
                <a:spcPct val="100000"/>
              </a:lnSpc>
              <a:buNone/>
            </a:pPr>
            <a:r>
              <a:rPr lang="en-US" sz="1650" b="1" dirty="0">
                <a:solidFill>
                  <a:srgbClr val="0E7C86"/>
                </a:solidFill>
                <a:latin typeface="Times New Roman" pitchFamily="34" charset="0"/>
                <a:ea typeface="Times New Roman" pitchFamily="34" charset="-122"/>
                <a:cs typeface="Times New Roman" pitchFamily="34" charset="-120"/>
              </a:rPr>
              <a:t>Forming stage:  </a:t>
            </a:r>
            <a:r>
              <a:rPr lang="en-US" sz="1550" dirty="0">
                <a:solidFill>
                  <a:srgbClr val="16323A"/>
                </a:solidFill>
                <a:latin typeface="Times New Roman" pitchFamily="34" charset="0"/>
                <a:ea typeface="Times New Roman" pitchFamily="34" charset="-122"/>
                <a:cs typeface="Times New Roman" pitchFamily="34" charset="-120"/>
              </a:rPr>
              <a:t>team members are introduced and roles are unclear</a:t>
            </a:r>
            <a:endParaRPr lang="en-US" sz="1650" dirty="0"/>
          </a:p>
        </p:txBody>
      </p:sp>
      <p:sp>
        <p:nvSpPr>
          <p:cNvPr id="8" name="Shape 5"/>
          <p:cNvSpPr/>
          <p:nvPr/>
        </p:nvSpPr>
        <p:spPr>
          <a:xfrm>
            <a:off x="640080" y="2487168"/>
            <a:ext cx="548640" cy="548640"/>
          </a:xfrm>
          <a:prstGeom prst="ellipse">
            <a:avLst/>
          </a:prstGeom>
          <a:solidFill>
            <a:srgbClr val="E87A56"/>
          </a:solidFill>
          <a:ln/>
          <a:effectLst>
            <a:outerShdw blurRad="88900" dist="25400" dir="5400000" algn="bl" rotWithShape="0">
              <a:srgbClr val="000000">
                <a:alpha val="12000"/>
              </a:srgbClr>
            </a:outerShdw>
          </a:effectLst>
        </p:spPr>
      </p:sp>
      <p:sp>
        <p:nvSpPr>
          <p:cNvPr id="9" name="Text 6"/>
          <p:cNvSpPr/>
          <p:nvPr/>
        </p:nvSpPr>
        <p:spPr>
          <a:xfrm>
            <a:off x="640080" y="2487168"/>
            <a:ext cx="548640" cy="548640"/>
          </a:xfrm>
          <a:prstGeom prst="rect">
            <a:avLst/>
          </a:prstGeom>
          <a:noFill/>
          <a:ln/>
        </p:spPr>
        <p:txBody>
          <a:bodyPr wrap="square"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2</a:t>
            </a:r>
            <a:endParaRPr lang="en-US" sz="2000" dirty="0"/>
          </a:p>
        </p:txBody>
      </p:sp>
      <p:sp>
        <p:nvSpPr>
          <p:cNvPr id="10" name="Text 7"/>
          <p:cNvSpPr/>
          <p:nvPr/>
        </p:nvSpPr>
        <p:spPr>
          <a:xfrm>
            <a:off x="1325880" y="2441448"/>
            <a:ext cx="5074920" cy="868680"/>
          </a:xfrm>
          <a:prstGeom prst="rect">
            <a:avLst/>
          </a:prstGeom>
          <a:solidFill>
            <a:srgbClr val="FFD087"/>
          </a:solidFill>
          <a:ln/>
        </p:spPr>
        <p:txBody>
          <a:bodyPr wrap="square" rtlCol="0" anchor="ctr"/>
          <a:lstStyle/>
          <a:p>
            <a:pPr marL="0" indent="0" algn="l">
              <a:lnSpc>
                <a:spcPct val="100000"/>
              </a:lnSpc>
              <a:buNone/>
            </a:pPr>
            <a:r>
              <a:rPr lang="en-US" sz="1650" b="1" dirty="0">
                <a:solidFill>
                  <a:srgbClr val="E87A56"/>
                </a:solidFill>
                <a:latin typeface="Times New Roman" pitchFamily="34" charset="0"/>
                <a:ea typeface="Times New Roman" pitchFamily="34" charset="-122"/>
                <a:cs typeface="Times New Roman" pitchFamily="34" charset="-120"/>
              </a:rPr>
              <a:t>Storming stage:  </a:t>
            </a:r>
            <a:r>
              <a:rPr lang="en-US" sz="1550" dirty="0">
                <a:solidFill>
                  <a:srgbClr val="16323A"/>
                </a:solidFill>
                <a:latin typeface="Times New Roman" pitchFamily="34" charset="0"/>
                <a:ea typeface="Times New Roman" pitchFamily="34" charset="-122"/>
                <a:cs typeface="Times New Roman" pitchFamily="34" charset="-120"/>
              </a:rPr>
              <a:t>conflicts may arise due to differences in opinions and working styles</a:t>
            </a:r>
            <a:endParaRPr lang="en-US" sz="1650" dirty="0"/>
          </a:p>
        </p:txBody>
      </p:sp>
      <p:sp>
        <p:nvSpPr>
          <p:cNvPr id="11" name="Shape 8"/>
          <p:cNvSpPr/>
          <p:nvPr/>
        </p:nvSpPr>
        <p:spPr>
          <a:xfrm>
            <a:off x="640080" y="3419856"/>
            <a:ext cx="548640" cy="548640"/>
          </a:xfrm>
          <a:prstGeom prst="ellipse">
            <a:avLst/>
          </a:prstGeom>
          <a:solidFill>
            <a:srgbClr val="159AA6"/>
          </a:solidFill>
          <a:ln/>
          <a:effectLst>
            <a:outerShdw blurRad="88900" dist="25400" dir="5400000" algn="bl" rotWithShape="0">
              <a:srgbClr val="000000">
                <a:alpha val="12000"/>
              </a:srgbClr>
            </a:outerShdw>
          </a:effectLst>
        </p:spPr>
      </p:sp>
      <p:sp>
        <p:nvSpPr>
          <p:cNvPr id="12" name="Text 9"/>
          <p:cNvSpPr/>
          <p:nvPr/>
        </p:nvSpPr>
        <p:spPr>
          <a:xfrm>
            <a:off x="640080" y="3419856"/>
            <a:ext cx="548640" cy="548640"/>
          </a:xfrm>
          <a:prstGeom prst="rect">
            <a:avLst/>
          </a:prstGeom>
          <a:noFill/>
          <a:ln/>
        </p:spPr>
        <p:txBody>
          <a:bodyPr wrap="square"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3</a:t>
            </a:r>
            <a:endParaRPr lang="en-US" sz="2000" dirty="0"/>
          </a:p>
        </p:txBody>
      </p:sp>
      <p:sp>
        <p:nvSpPr>
          <p:cNvPr id="13" name="Text 10"/>
          <p:cNvSpPr/>
          <p:nvPr/>
        </p:nvSpPr>
        <p:spPr>
          <a:xfrm>
            <a:off x="1325880" y="3374136"/>
            <a:ext cx="5074920" cy="868680"/>
          </a:xfrm>
          <a:prstGeom prst="rect">
            <a:avLst/>
          </a:prstGeom>
          <a:solidFill>
            <a:srgbClr val="FFD087"/>
          </a:solidFill>
          <a:ln/>
        </p:spPr>
        <p:txBody>
          <a:bodyPr wrap="square" rtlCol="0" anchor="ctr"/>
          <a:lstStyle/>
          <a:p>
            <a:pPr marL="0" indent="0" algn="l">
              <a:lnSpc>
                <a:spcPct val="100000"/>
              </a:lnSpc>
              <a:buNone/>
            </a:pPr>
            <a:r>
              <a:rPr lang="en-US" sz="1650" b="1" dirty="0">
                <a:solidFill>
                  <a:srgbClr val="159AA6"/>
                </a:solidFill>
                <a:latin typeface="Times New Roman" pitchFamily="34" charset="0"/>
                <a:ea typeface="Times New Roman" pitchFamily="34" charset="-122"/>
                <a:cs typeface="Times New Roman" pitchFamily="34" charset="-120"/>
              </a:rPr>
              <a:t>Norming stage:  </a:t>
            </a:r>
            <a:r>
              <a:rPr lang="en-US" sz="1550" dirty="0">
                <a:solidFill>
                  <a:srgbClr val="16323A"/>
                </a:solidFill>
                <a:latin typeface="Times New Roman" pitchFamily="34" charset="0"/>
                <a:ea typeface="Times New Roman" pitchFamily="34" charset="-122"/>
                <a:cs typeface="Times New Roman" pitchFamily="34" charset="-120"/>
              </a:rPr>
              <a:t>team begins to establish structure, roles, and cooperation</a:t>
            </a:r>
            <a:endParaRPr lang="en-US" sz="1650" dirty="0"/>
          </a:p>
        </p:txBody>
      </p:sp>
      <p:sp>
        <p:nvSpPr>
          <p:cNvPr id="14" name="Shape 11"/>
          <p:cNvSpPr/>
          <p:nvPr/>
        </p:nvSpPr>
        <p:spPr>
          <a:xfrm>
            <a:off x="640080" y="4352544"/>
            <a:ext cx="548640" cy="548640"/>
          </a:xfrm>
          <a:prstGeom prst="ellipse">
            <a:avLst/>
          </a:prstGeom>
          <a:solidFill>
            <a:srgbClr val="2DBFB0"/>
          </a:solidFill>
          <a:ln/>
          <a:effectLst>
            <a:outerShdw blurRad="88900" dist="25400" dir="5400000" algn="bl" rotWithShape="0">
              <a:srgbClr val="000000">
                <a:alpha val="12000"/>
              </a:srgbClr>
            </a:outerShdw>
          </a:effectLst>
        </p:spPr>
      </p:sp>
      <p:sp>
        <p:nvSpPr>
          <p:cNvPr id="15" name="Text 12"/>
          <p:cNvSpPr/>
          <p:nvPr/>
        </p:nvSpPr>
        <p:spPr>
          <a:xfrm>
            <a:off x="640080" y="4352544"/>
            <a:ext cx="548640" cy="548640"/>
          </a:xfrm>
          <a:prstGeom prst="rect">
            <a:avLst/>
          </a:prstGeom>
          <a:noFill/>
          <a:ln/>
        </p:spPr>
        <p:txBody>
          <a:bodyPr wrap="square"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4</a:t>
            </a:r>
            <a:endParaRPr lang="en-US" sz="2000" dirty="0"/>
          </a:p>
        </p:txBody>
      </p:sp>
      <p:sp>
        <p:nvSpPr>
          <p:cNvPr id="16" name="Text 13"/>
          <p:cNvSpPr/>
          <p:nvPr/>
        </p:nvSpPr>
        <p:spPr>
          <a:xfrm>
            <a:off x="1325880" y="4306824"/>
            <a:ext cx="5074920" cy="868680"/>
          </a:xfrm>
          <a:prstGeom prst="rect">
            <a:avLst/>
          </a:prstGeom>
          <a:solidFill>
            <a:srgbClr val="FFD087"/>
          </a:solidFill>
          <a:ln/>
        </p:spPr>
        <p:txBody>
          <a:bodyPr wrap="square" rtlCol="0" anchor="ctr"/>
          <a:lstStyle/>
          <a:p>
            <a:pPr marL="0" indent="0" algn="l">
              <a:lnSpc>
                <a:spcPct val="100000"/>
              </a:lnSpc>
              <a:buNone/>
            </a:pPr>
            <a:r>
              <a:rPr lang="en-US" sz="1650" b="1" dirty="0">
                <a:solidFill>
                  <a:srgbClr val="2DBFB0"/>
                </a:solidFill>
                <a:latin typeface="Times New Roman" pitchFamily="34" charset="0"/>
                <a:ea typeface="Times New Roman" pitchFamily="34" charset="-122"/>
                <a:cs typeface="Times New Roman" pitchFamily="34" charset="-120"/>
              </a:rPr>
              <a:t>Performing stage:  </a:t>
            </a:r>
            <a:r>
              <a:rPr lang="en-US" sz="1550" dirty="0">
                <a:solidFill>
                  <a:srgbClr val="16323A"/>
                </a:solidFill>
                <a:latin typeface="Times New Roman" pitchFamily="34" charset="0"/>
                <a:ea typeface="Times New Roman" pitchFamily="34" charset="-122"/>
                <a:cs typeface="Times New Roman" pitchFamily="34" charset="-120"/>
              </a:rPr>
              <a:t>team works effectively with high productivity and trust</a:t>
            </a:r>
            <a:endParaRPr lang="en-US" sz="1650" dirty="0"/>
          </a:p>
        </p:txBody>
      </p:sp>
      <p:sp>
        <p:nvSpPr>
          <p:cNvPr id="17" name="Shape 14"/>
          <p:cNvSpPr/>
          <p:nvPr/>
        </p:nvSpPr>
        <p:spPr>
          <a:xfrm>
            <a:off x="640080" y="5285232"/>
            <a:ext cx="548640" cy="548640"/>
          </a:xfrm>
          <a:prstGeom prst="ellipse">
            <a:avLst/>
          </a:prstGeom>
          <a:solidFill>
            <a:srgbClr val="3D7DB0"/>
          </a:solidFill>
          <a:ln/>
          <a:effectLst>
            <a:outerShdw blurRad="88900" dist="25400" dir="5400000" algn="bl" rotWithShape="0">
              <a:srgbClr val="000000">
                <a:alpha val="12000"/>
              </a:srgbClr>
            </a:outerShdw>
          </a:effectLst>
        </p:spPr>
      </p:sp>
      <p:sp>
        <p:nvSpPr>
          <p:cNvPr id="18" name="Text 15"/>
          <p:cNvSpPr/>
          <p:nvPr/>
        </p:nvSpPr>
        <p:spPr>
          <a:xfrm>
            <a:off x="640080" y="5285232"/>
            <a:ext cx="548640" cy="548640"/>
          </a:xfrm>
          <a:prstGeom prst="rect">
            <a:avLst/>
          </a:prstGeom>
          <a:noFill/>
          <a:ln/>
        </p:spPr>
        <p:txBody>
          <a:bodyPr wrap="square"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5</a:t>
            </a:r>
            <a:endParaRPr lang="en-US" sz="2000" dirty="0"/>
          </a:p>
        </p:txBody>
      </p:sp>
      <p:sp>
        <p:nvSpPr>
          <p:cNvPr id="19" name="Text 16"/>
          <p:cNvSpPr/>
          <p:nvPr/>
        </p:nvSpPr>
        <p:spPr>
          <a:xfrm>
            <a:off x="1325880" y="5239512"/>
            <a:ext cx="5074920" cy="868680"/>
          </a:xfrm>
          <a:prstGeom prst="rect">
            <a:avLst/>
          </a:prstGeom>
          <a:solidFill>
            <a:srgbClr val="FFD087"/>
          </a:solidFill>
          <a:ln/>
        </p:spPr>
        <p:txBody>
          <a:bodyPr wrap="square" rtlCol="0" anchor="ctr"/>
          <a:lstStyle/>
          <a:p>
            <a:pPr marL="0" indent="0" algn="l">
              <a:lnSpc>
                <a:spcPct val="100000"/>
              </a:lnSpc>
              <a:buNone/>
            </a:pPr>
            <a:r>
              <a:rPr lang="en-US" sz="1650" b="1" dirty="0">
                <a:solidFill>
                  <a:srgbClr val="3D7DB0"/>
                </a:solidFill>
                <a:latin typeface="Times New Roman" pitchFamily="34" charset="0"/>
                <a:ea typeface="Times New Roman" pitchFamily="34" charset="-122"/>
                <a:cs typeface="Times New Roman" pitchFamily="34" charset="-120"/>
              </a:rPr>
              <a:t>Adjourning stage:  </a:t>
            </a:r>
            <a:r>
              <a:rPr lang="en-US" sz="1550" dirty="0">
                <a:solidFill>
                  <a:srgbClr val="16323A"/>
                </a:solidFill>
                <a:latin typeface="Times New Roman" pitchFamily="34" charset="0"/>
                <a:ea typeface="Times New Roman" pitchFamily="34" charset="-122"/>
                <a:cs typeface="Times New Roman" pitchFamily="34" charset="-120"/>
              </a:rPr>
              <a:t>task completion and team disbandment after achieving goals (Wiese and Burke, 2019)</a:t>
            </a:r>
            <a:endParaRPr lang="en-US" sz="1650" dirty="0"/>
          </a:p>
        </p:txBody>
      </p:sp>
      <p:sp>
        <p:nvSpPr>
          <p:cNvPr id="20" name="Shape 17"/>
          <p:cNvSpPr/>
          <p:nvPr/>
        </p:nvSpPr>
        <p:spPr>
          <a:xfrm>
            <a:off x="6675120" y="1417320"/>
            <a:ext cx="5074920" cy="5074920"/>
          </a:xfrm>
          <a:prstGeom prst="roundRect">
            <a:avLst>
              <a:gd name="adj" fmla="val 2162"/>
            </a:avLst>
          </a:prstGeom>
          <a:solidFill>
            <a:srgbClr val="FFFFFF"/>
          </a:solidFill>
          <a:ln w="12700">
            <a:solidFill>
              <a:srgbClr val="DDE8EA"/>
            </a:solidFill>
            <a:prstDash val="solid"/>
          </a:ln>
          <a:effectLst>
            <a:outerShdw blurRad="114300" dist="38100" dir="5400000" algn="bl" rotWithShape="0">
              <a:srgbClr val="000000">
                <a:alpha val="18000"/>
              </a:srgbClr>
            </a:outerShdw>
          </a:effectLst>
        </p:spPr>
      </p:sp>
      <p:pic>
        <p:nvPicPr>
          <p:cNvPr id="21" name="Image 1" descr="/home/claude/build/img/image4.png"/>
          <p:cNvPicPr>
            <a:picLocks noChangeAspect="1"/>
          </p:cNvPicPr>
          <p:nvPr/>
        </p:nvPicPr>
        <p:blipFill>
          <a:blip r:embed="rId4"/>
          <a:stretch>
            <a:fillRect/>
          </a:stretch>
        </p:blipFill>
        <p:spPr>
          <a:xfrm>
            <a:off x="6995160" y="1740410"/>
            <a:ext cx="4434840" cy="4428740"/>
          </a:xfrm>
          <a:prstGeom prst="rect">
            <a:avLst/>
          </a:prstGeom>
        </p:spPr>
      </p:pic>
      <p:sp>
        <p:nvSpPr>
          <p:cNvPr id="22" name="Text 18"/>
          <p:cNvSpPr/>
          <p:nvPr/>
        </p:nvSpPr>
        <p:spPr>
          <a:xfrm>
            <a:off x="11231575" y="6400800"/>
            <a:ext cx="548640" cy="292608"/>
          </a:xfrm>
          <a:prstGeom prst="rect">
            <a:avLst/>
          </a:prstGeom>
          <a:noFill/>
          <a:ln/>
        </p:spPr>
        <p:txBody>
          <a:bodyPr wrap="square" rtlCol="0" anchor="ctr"/>
          <a:lstStyle/>
          <a:p>
            <a:pPr marL="0" indent="0" algn="r">
              <a:buNone/>
            </a:pPr>
            <a:r>
              <a:rPr lang="en-US" sz="1100" dirty="0">
                <a:solidFill>
                  <a:srgbClr val="5C7884"/>
                </a:solidFill>
                <a:latin typeface="Times New Roman" pitchFamily="34" charset="0"/>
                <a:ea typeface="Times New Roman" pitchFamily="34" charset="-122"/>
                <a:cs typeface="Times New Roman" pitchFamily="34" charset="-120"/>
              </a:rPr>
              <a:t>04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9576511" y="4242816"/>
            <a:ext cx="4754880" cy="4754880"/>
          </a:xfrm>
          <a:prstGeom prst="ellipse">
            <a:avLst/>
          </a:prstGeom>
          <a:solidFill>
            <a:srgbClr val="EAF6F7"/>
          </a:solidFill>
          <a:ln/>
        </p:spPr>
      </p:sp>
      <p:sp>
        <p:nvSpPr>
          <p:cNvPr id="3" name="Shape 1"/>
          <p:cNvSpPr/>
          <p:nvPr/>
        </p:nvSpPr>
        <p:spPr>
          <a:xfrm>
            <a:off x="640080" y="502920"/>
            <a:ext cx="713232" cy="713232"/>
          </a:xfrm>
          <a:prstGeom prst="ellipse">
            <a:avLst/>
          </a:prstGeom>
          <a:solidFill>
            <a:srgbClr val="E87A56"/>
          </a:solidFill>
          <a:ln/>
          <a:effectLst>
            <a:outerShdw blurRad="88900" dist="25400" dir="5400000" algn="bl" rotWithShape="0">
              <a:srgbClr val="000000">
                <a:alpha val="12000"/>
              </a:srgbClr>
            </a:outerShdw>
          </a:effectLst>
        </p:spPr>
      </p:sp>
      <p:pic>
        <p:nvPicPr>
          <p:cNvPr id="4" name="Image 0" descr="preencoded.png"/>
          <p:cNvPicPr>
            <a:picLocks noChangeAspect="1"/>
          </p:cNvPicPr>
          <p:nvPr/>
        </p:nvPicPr>
        <p:blipFill>
          <a:blip r:embed="rId3"/>
          <a:stretch>
            <a:fillRect/>
          </a:stretch>
        </p:blipFill>
        <p:spPr>
          <a:xfrm>
            <a:off x="813816" y="676656"/>
            <a:ext cx="365760" cy="365760"/>
          </a:xfrm>
          <a:prstGeom prst="rect">
            <a:avLst/>
          </a:prstGeom>
        </p:spPr>
      </p:pic>
      <p:sp>
        <p:nvSpPr>
          <p:cNvPr id="5" name="Text 2"/>
          <p:cNvSpPr/>
          <p:nvPr/>
        </p:nvSpPr>
        <p:spPr>
          <a:xfrm>
            <a:off x="1609344" y="457200"/>
            <a:ext cx="10033711" cy="822960"/>
          </a:xfrm>
          <a:prstGeom prst="rect">
            <a:avLst/>
          </a:prstGeom>
          <a:noFill/>
          <a:ln/>
        </p:spPr>
        <p:txBody>
          <a:bodyPr wrap="square" rtlCol="0" anchor="ctr"/>
          <a:lstStyle/>
          <a:p>
            <a:pPr marL="0" indent="0" algn="l">
              <a:buNone/>
            </a:pPr>
            <a:r>
              <a:rPr lang="en-US" sz="3000" b="1" dirty="0">
                <a:solidFill>
                  <a:srgbClr val="0A3D46"/>
                </a:solidFill>
                <a:latin typeface="Times New Roman" pitchFamily="34" charset="0"/>
                <a:ea typeface="Times New Roman" pitchFamily="34" charset="-122"/>
                <a:cs typeface="Times New Roman" pitchFamily="34" charset="-120"/>
              </a:rPr>
              <a:t>Practical Healthcare Example</a:t>
            </a:r>
            <a:endParaRPr lang="en-US" sz="3000" dirty="0"/>
          </a:p>
        </p:txBody>
      </p:sp>
      <p:sp>
        <p:nvSpPr>
          <p:cNvPr id="6" name="Text 3"/>
          <p:cNvSpPr/>
          <p:nvPr/>
        </p:nvSpPr>
        <p:spPr>
          <a:xfrm>
            <a:off x="640080" y="1691640"/>
            <a:ext cx="5806440" cy="4297680"/>
          </a:xfrm>
          <a:prstGeom prst="rect">
            <a:avLst/>
          </a:prstGeom>
          <a:solidFill>
            <a:srgbClr val="A3A8AC"/>
          </a:solidFill>
          <a:ln/>
        </p:spPr>
        <p:txBody>
          <a:bodyPr wrap="square" rtlCol="0" anchor="t"/>
          <a:lstStyle/>
          <a:p>
            <a:pPr marL="203200" indent="-203200" algn="l">
              <a:lnSpc>
                <a:spcPct val="104000"/>
              </a:lnSpc>
              <a:spcAft>
                <a:spcPts val="1100"/>
              </a:spcAft>
              <a:buSzPct val="100000"/>
              <a:buChar char="•"/>
            </a:pPr>
            <a:r>
              <a:rPr lang="en-US" sz="1550" dirty="0">
                <a:solidFill>
                  <a:srgbClr val="16323A"/>
                </a:solidFill>
                <a:latin typeface="Times New Roman" pitchFamily="34" charset="0"/>
                <a:ea typeface="Times New Roman" pitchFamily="34" charset="-122"/>
                <a:cs typeface="Times New Roman" pitchFamily="34" charset="-120"/>
              </a:rPr>
              <a:t>Setting: care home supporting elderly residents with complex health needs</a:t>
            </a:r>
            <a:endParaRPr lang="en-US" sz="1550" dirty="0"/>
          </a:p>
          <a:p>
            <a:pPr marL="203200" indent="-203200" algn="l">
              <a:lnSpc>
                <a:spcPct val="104000"/>
              </a:lnSpc>
              <a:spcAft>
                <a:spcPts val="1100"/>
              </a:spcAft>
              <a:buSzPct val="100000"/>
              <a:buChar char="•"/>
            </a:pPr>
            <a:r>
              <a:rPr lang="en-US" sz="1550" dirty="0">
                <a:solidFill>
                  <a:srgbClr val="16323A"/>
                </a:solidFill>
                <a:latin typeface="Times New Roman" pitchFamily="34" charset="0"/>
                <a:ea typeface="Times New Roman" pitchFamily="34" charset="-122"/>
                <a:cs typeface="Times New Roman" pitchFamily="34" charset="-120"/>
              </a:rPr>
              <a:t>Care team includes nurses, care assistants, and GP professionals</a:t>
            </a:r>
            <a:endParaRPr lang="en-US" sz="1550" dirty="0"/>
          </a:p>
          <a:p>
            <a:pPr marL="203200" indent="-203200" algn="l">
              <a:lnSpc>
                <a:spcPct val="104000"/>
              </a:lnSpc>
              <a:spcAft>
                <a:spcPts val="1100"/>
              </a:spcAft>
              <a:buSzPct val="100000"/>
              <a:buChar char="•"/>
            </a:pPr>
            <a:r>
              <a:rPr lang="en-US" sz="1550" dirty="0">
                <a:solidFill>
                  <a:srgbClr val="16323A"/>
                </a:solidFill>
                <a:latin typeface="Times New Roman" pitchFamily="34" charset="0"/>
                <a:ea typeface="Times New Roman" pitchFamily="34" charset="-122"/>
                <a:cs typeface="Times New Roman" pitchFamily="34" charset="-120"/>
              </a:rPr>
              <a:t>Care assistant identifies changes in patient behaviour or condition</a:t>
            </a:r>
            <a:endParaRPr lang="en-US" sz="1550" dirty="0"/>
          </a:p>
          <a:p>
            <a:pPr marL="203200" indent="-203200" algn="l">
              <a:lnSpc>
                <a:spcPct val="104000"/>
              </a:lnSpc>
              <a:spcAft>
                <a:spcPts val="1100"/>
              </a:spcAft>
              <a:buSzPct val="100000"/>
              <a:buChar char="•"/>
            </a:pPr>
            <a:r>
              <a:rPr lang="en-US" sz="1550" dirty="0">
                <a:solidFill>
                  <a:srgbClr val="16323A"/>
                </a:solidFill>
                <a:latin typeface="Times New Roman" pitchFamily="34" charset="0"/>
                <a:ea typeface="Times New Roman" pitchFamily="34" charset="-122"/>
                <a:cs typeface="Times New Roman" pitchFamily="34" charset="-120"/>
              </a:rPr>
              <a:t>Nurse assesses clinical symptoms and reports findings</a:t>
            </a:r>
            <a:endParaRPr lang="en-US" sz="1550" dirty="0"/>
          </a:p>
          <a:p>
            <a:pPr marL="203200" indent="-203200" algn="l">
              <a:lnSpc>
                <a:spcPct val="104000"/>
              </a:lnSpc>
              <a:spcAft>
                <a:spcPts val="1100"/>
              </a:spcAft>
              <a:buSzPct val="100000"/>
              <a:buChar char="•"/>
            </a:pPr>
            <a:r>
              <a:rPr lang="en-US" sz="1550" dirty="0">
                <a:solidFill>
                  <a:srgbClr val="16323A"/>
                </a:solidFill>
                <a:latin typeface="Times New Roman" pitchFamily="34" charset="0"/>
                <a:ea typeface="Times New Roman" pitchFamily="34" charset="-122"/>
                <a:cs typeface="Times New Roman" pitchFamily="34" charset="-120"/>
              </a:rPr>
              <a:t>GP reviews medical condition and adjusts treatment plan</a:t>
            </a:r>
            <a:endParaRPr lang="en-US" sz="1550" dirty="0"/>
          </a:p>
          <a:p>
            <a:pPr marL="203200" indent="-203200" algn="l">
              <a:lnSpc>
                <a:spcPct val="104000"/>
              </a:lnSpc>
              <a:spcAft>
                <a:spcPts val="1100"/>
              </a:spcAft>
              <a:buSzPct val="100000"/>
              <a:buChar char="•"/>
            </a:pPr>
            <a:r>
              <a:rPr lang="en-US" sz="1550" dirty="0">
                <a:solidFill>
                  <a:srgbClr val="16323A"/>
                </a:solidFill>
                <a:latin typeface="Times New Roman" pitchFamily="34" charset="0"/>
                <a:ea typeface="Times New Roman" pitchFamily="34" charset="-122"/>
                <a:cs typeface="Times New Roman" pitchFamily="34" charset="-120"/>
              </a:rPr>
              <a:t>Family members are informed to ensure holistic care approach (Koldeweij, Lovink and Persoon, 2025)</a:t>
            </a:r>
            <a:endParaRPr lang="en-US" sz="1550" dirty="0"/>
          </a:p>
        </p:txBody>
      </p:sp>
      <p:sp>
        <p:nvSpPr>
          <p:cNvPr id="7" name="Shape 4"/>
          <p:cNvSpPr/>
          <p:nvPr/>
        </p:nvSpPr>
        <p:spPr>
          <a:xfrm>
            <a:off x="6766560" y="1691640"/>
            <a:ext cx="4983480" cy="4297680"/>
          </a:xfrm>
          <a:prstGeom prst="roundRect">
            <a:avLst>
              <a:gd name="adj" fmla="val 2553"/>
            </a:avLst>
          </a:prstGeom>
          <a:solidFill>
            <a:srgbClr val="FFFFFF"/>
          </a:solidFill>
          <a:ln w="12700">
            <a:solidFill>
              <a:srgbClr val="DDE8EA"/>
            </a:solidFill>
            <a:prstDash val="solid"/>
          </a:ln>
          <a:effectLst>
            <a:outerShdw blurRad="114300" dist="38100" dir="5400000" algn="bl" rotWithShape="0">
              <a:srgbClr val="000000">
                <a:alpha val="18000"/>
              </a:srgbClr>
            </a:outerShdw>
          </a:effectLst>
        </p:spPr>
      </p:sp>
      <p:pic>
        <p:nvPicPr>
          <p:cNvPr id="8" name="Image 1" descr="/home/claude/build/img/image5.jpeg"/>
          <p:cNvPicPr>
            <a:picLocks noChangeAspect="1"/>
          </p:cNvPicPr>
          <p:nvPr/>
        </p:nvPicPr>
        <p:blipFill>
          <a:blip r:embed="rId4"/>
          <a:stretch>
            <a:fillRect/>
          </a:stretch>
        </p:blipFill>
        <p:spPr>
          <a:xfrm>
            <a:off x="7018020" y="2069486"/>
            <a:ext cx="4480560" cy="3541989"/>
          </a:xfrm>
          <a:prstGeom prst="rect">
            <a:avLst/>
          </a:prstGeom>
        </p:spPr>
      </p:pic>
      <p:sp>
        <p:nvSpPr>
          <p:cNvPr id="9" name="Text 5"/>
          <p:cNvSpPr/>
          <p:nvPr/>
        </p:nvSpPr>
        <p:spPr>
          <a:xfrm>
            <a:off x="11231575" y="6400800"/>
            <a:ext cx="548640" cy="292608"/>
          </a:xfrm>
          <a:prstGeom prst="rect">
            <a:avLst/>
          </a:prstGeom>
          <a:noFill/>
          <a:ln/>
        </p:spPr>
        <p:txBody>
          <a:bodyPr wrap="square" rtlCol="0" anchor="ctr"/>
          <a:lstStyle/>
          <a:p>
            <a:pPr marL="0" indent="0" algn="r">
              <a:buNone/>
            </a:pPr>
            <a:r>
              <a:rPr lang="en-US" sz="1100" dirty="0">
                <a:solidFill>
                  <a:srgbClr val="5C7884"/>
                </a:solidFill>
                <a:latin typeface="Times New Roman" pitchFamily="34" charset="0"/>
                <a:ea typeface="Times New Roman" pitchFamily="34" charset="-122"/>
                <a:cs typeface="Times New Roman" pitchFamily="34" charset="-120"/>
              </a:rPr>
              <a:t>05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640080" y="502920"/>
            <a:ext cx="713232" cy="713232"/>
          </a:xfrm>
          <a:prstGeom prst="ellipse">
            <a:avLst/>
          </a:prstGeom>
          <a:solidFill>
            <a:srgbClr val="0E7C86"/>
          </a:solidFill>
          <a:ln/>
          <a:effectLst>
            <a:outerShdw blurRad="88900" dist="25400" dir="5400000" algn="bl" rotWithShape="0">
              <a:srgbClr val="000000">
                <a:alpha val="12000"/>
              </a:srgbClr>
            </a:outerShdw>
          </a:effectLst>
        </p:spPr>
      </p:sp>
      <p:pic>
        <p:nvPicPr>
          <p:cNvPr id="3" name="Image 0" descr="preencoded.png"/>
          <p:cNvPicPr>
            <a:picLocks noChangeAspect="1"/>
          </p:cNvPicPr>
          <p:nvPr/>
        </p:nvPicPr>
        <p:blipFill>
          <a:blip r:embed="rId3"/>
          <a:stretch>
            <a:fillRect/>
          </a:stretch>
        </p:blipFill>
        <p:spPr>
          <a:xfrm>
            <a:off x="813816" y="676656"/>
            <a:ext cx="365760" cy="365760"/>
          </a:xfrm>
          <a:prstGeom prst="rect">
            <a:avLst/>
          </a:prstGeom>
        </p:spPr>
      </p:pic>
      <p:sp>
        <p:nvSpPr>
          <p:cNvPr id="4" name="Text 1"/>
          <p:cNvSpPr/>
          <p:nvPr/>
        </p:nvSpPr>
        <p:spPr>
          <a:xfrm>
            <a:off x="1609344" y="457200"/>
            <a:ext cx="10033711" cy="822960"/>
          </a:xfrm>
          <a:prstGeom prst="rect">
            <a:avLst/>
          </a:prstGeom>
          <a:noFill/>
          <a:ln/>
        </p:spPr>
        <p:txBody>
          <a:bodyPr wrap="square" rtlCol="0" anchor="ctr"/>
          <a:lstStyle/>
          <a:p>
            <a:pPr marL="0" indent="0" algn="l">
              <a:buNone/>
            </a:pPr>
            <a:r>
              <a:rPr lang="en-US" sz="3000" b="1" dirty="0">
                <a:solidFill>
                  <a:srgbClr val="0A3D46"/>
                </a:solidFill>
                <a:latin typeface="Times New Roman" pitchFamily="34" charset="0"/>
                <a:ea typeface="Times New Roman" pitchFamily="34" charset="-122"/>
                <a:cs typeface="Times New Roman" pitchFamily="34" charset="-120"/>
              </a:rPr>
              <a:t>Benefits and Challenges</a:t>
            </a:r>
            <a:endParaRPr lang="en-US" sz="3000" dirty="0"/>
          </a:p>
        </p:txBody>
      </p:sp>
      <p:sp>
        <p:nvSpPr>
          <p:cNvPr id="5" name="Shape 2"/>
          <p:cNvSpPr/>
          <p:nvPr/>
        </p:nvSpPr>
        <p:spPr>
          <a:xfrm>
            <a:off x="640080" y="1554480"/>
            <a:ext cx="5897880" cy="1481328"/>
          </a:xfrm>
          <a:prstGeom prst="roundRect">
            <a:avLst>
              <a:gd name="adj" fmla="val 6173"/>
            </a:avLst>
          </a:prstGeom>
          <a:solidFill>
            <a:srgbClr val="E4F3F1"/>
          </a:solidFill>
          <a:ln/>
          <a:effectLst>
            <a:outerShdw blurRad="88900" dist="25400" dir="5400000" algn="bl" rotWithShape="0">
              <a:srgbClr val="000000">
                <a:alpha val="12000"/>
              </a:srgbClr>
            </a:outerShdw>
          </a:effectLst>
        </p:spPr>
      </p:sp>
      <p:sp>
        <p:nvSpPr>
          <p:cNvPr id="6" name="Shape 3"/>
          <p:cNvSpPr/>
          <p:nvPr/>
        </p:nvSpPr>
        <p:spPr>
          <a:xfrm>
            <a:off x="841248" y="1755648"/>
            <a:ext cx="502920" cy="502920"/>
          </a:xfrm>
          <a:prstGeom prst="ellipse">
            <a:avLst/>
          </a:prstGeom>
          <a:solidFill>
            <a:srgbClr val="0E7C86"/>
          </a:solidFill>
          <a:ln/>
          <a:effectLst>
            <a:outerShdw blurRad="88900" dist="25400" dir="5400000" algn="bl" rotWithShape="0">
              <a:srgbClr val="000000">
                <a:alpha val="12000"/>
              </a:srgbClr>
            </a:outerShdw>
          </a:effectLst>
        </p:spPr>
      </p:sp>
      <p:pic>
        <p:nvPicPr>
          <p:cNvPr id="7" name="Image 1" descr="preencoded.png"/>
          <p:cNvPicPr>
            <a:picLocks noChangeAspect="1"/>
          </p:cNvPicPr>
          <p:nvPr/>
        </p:nvPicPr>
        <p:blipFill>
          <a:blip r:embed="rId4"/>
          <a:stretch>
            <a:fillRect/>
          </a:stretch>
        </p:blipFill>
        <p:spPr>
          <a:xfrm>
            <a:off x="960120" y="1874520"/>
            <a:ext cx="265176" cy="265176"/>
          </a:xfrm>
          <a:prstGeom prst="rect">
            <a:avLst/>
          </a:prstGeom>
        </p:spPr>
      </p:pic>
      <p:sp>
        <p:nvSpPr>
          <p:cNvPr id="8" name="Text 4"/>
          <p:cNvSpPr/>
          <p:nvPr/>
        </p:nvSpPr>
        <p:spPr>
          <a:xfrm>
            <a:off x="1508760" y="1737360"/>
            <a:ext cx="2743200" cy="502920"/>
          </a:xfrm>
          <a:prstGeom prst="rect">
            <a:avLst/>
          </a:prstGeom>
          <a:noFill/>
          <a:ln/>
        </p:spPr>
        <p:txBody>
          <a:bodyPr wrap="square" rtlCol="0" anchor="ctr"/>
          <a:lstStyle/>
          <a:p>
            <a:pPr marL="0" indent="0" algn="l">
              <a:buNone/>
            </a:pPr>
            <a:r>
              <a:rPr lang="en-US" sz="1800" b="1" dirty="0">
                <a:solidFill>
                  <a:srgbClr val="0E7C86"/>
                </a:solidFill>
                <a:latin typeface="Times New Roman" pitchFamily="34" charset="0"/>
                <a:ea typeface="Times New Roman" pitchFamily="34" charset="-122"/>
                <a:cs typeface="Times New Roman" pitchFamily="34" charset="-120"/>
              </a:rPr>
              <a:t>Benefits</a:t>
            </a:r>
            <a:endParaRPr lang="en-US" sz="1800" dirty="0"/>
          </a:p>
        </p:txBody>
      </p:sp>
      <p:sp>
        <p:nvSpPr>
          <p:cNvPr id="9" name="Text 5"/>
          <p:cNvSpPr/>
          <p:nvPr/>
        </p:nvSpPr>
        <p:spPr>
          <a:xfrm>
            <a:off x="960120" y="2286000"/>
            <a:ext cx="5257800" cy="685800"/>
          </a:xfrm>
          <a:prstGeom prst="rect">
            <a:avLst/>
          </a:prstGeom>
          <a:noFill/>
          <a:ln/>
        </p:spPr>
        <p:txBody>
          <a:bodyPr wrap="square" rtlCol="0" anchor="t"/>
          <a:lstStyle/>
          <a:p>
            <a:pPr marL="0" indent="0" algn="l">
              <a:lnSpc>
                <a:spcPct val="102000"/>
              </a:lnSpc>
              <a:buNone/>
            </a:pPr>
            <a:r>
              <a:rPr lang="en-US" sz="1450" dirty="0">
                <a:solidFill>
                  <a:srgbClr val="16323A"/>
                </a:solidFill>
                <a:latin typeface="Times New Roman" pitchFamily="34" charset="0"/>
                <a:ea typeface="Times New Roman" pitchFamily="34" charset="-122"/>
                <a:cs typeface="Times New Roman" pitchFamily="34" charset="-120"/>
              </a:rPr>
              <a:t>improved communication, better patient outcomes, increased efficiency, and shared responsibility</a:t>
            </a:r>
            <a:endParaRPr lang="en-US" sz="1450" dirty="0"/>
          </a:p>
        </p:txBody>
      </p:sp>
      <p:sp>
        <p:nvSpPr>
          <p:cNvPr id="10" name="Shape 6"/>
          <p:cNvSpPr/>
          <p:nvPr/>
        </p:nvSpPr>
        <p:spPr>
          <a:xfrm>
            <a:off x="640080" y="3200400"/>
            <a:ext cx="5897880" cy="1481328"/>
          </a:xfrm>
          <a:prstGeom prst="roundRect">
            <a:avLst>
              <a:gd name="adj" fmla="val 6173"/>
            </a:avLst>
          </a:prstGeom>
          <a:solidFill>
            <a:srgbClr val="FBEBE3"/>
          </a:solidFill>
          <a:ln/>
          <a:effectLst>
            <a:outerShdw blurRad="88900" dist="25400" dir="5400000" algn="bl" rotWithShape="0">
              <a:srgbClr val="000000">
                <a:alpha val="12000"/>
              </a:srgbClr>
            </a:outerShdw>
          </a:effectLst>
        </p:spPr>
      </p:sp>
      <p:sp>
        <p:nvSpPr>
          <p:cNvPr id="11" name="Shape 7"/>
          <p:cNvSpPr/>
          <p:nvPr/>
        </p:nvSpPr>
        <p:spPr>
          <a:xfrm>
            <a:off x="841248" y="3401568"/>
            <a:ext cx="502920" cy="502920"/>
          </a:xfrm>
          <a:prstGeom prst="ellipse">
            <a:avLst/>
          </a:prstGeom>
          <a:solidFill>
            <a:srgbClr val="C85F3E"/>
          </a:solidFill>
          <a:ln/>
          <a:effectLst>
            <a:outerShdw blurRad="88900" dist="25400" dir="5400000" algn="bl" rotWithShape="0">
              <a:srgbClr val="000000">
                <a:alpha val="12000"/>
              </a:srgbClr>
            </a:outerShdw>
          </a:effectLst>
        </p:spPr>
      </p:sp>
      <p:pic>
        <p:nvPicPr>
          <p:cNvPr id="12" name="Image 2" descr="preencoded.png"/>
          <p:cNvPicPr>
            <a:picLocks noChangeAspect="1"/>
          </p:cNvPicPr>
          <p:nvPr/>
        </p:nvPicPr>
        <p:blipFill>
          <a:blip r:embed="rId5"/>
          <a:stretch>
            <a:fillRect/>
          </a:stretch>
        </p:blipFill>
        <p:spPr>
          <a:xfrm>
            <a:off x="955548" y="3529584"/>
            <a:ext cx="274320" cy="274320"/>
          </a:xfrm>
          <a:prstGeom prst="rect">
            <a:avLst/>
          </a:prstGeom>
        </p:spPr>
      </p:pic>
      <p:sp>
        <p:nvSpPr>
          <p:cNvPr id="13" name="Text 8"/>
          <p:cNvSpPr/>
          <p:nvPr/>
        </p:nvSpPr>
        <p:spPr>
          <a:xfrm>
            <a:off x="1508760" y="3383280"/>
            <a:ext cx="2743200" cy="502920"/>
          </a:xfrm>
          <a:prstGeom prst="rect">
            <a:avLst/>
          </a:prstGeom>
          <a:noFill/>
          <a:ln/>
        </p:spPr>
        <p:txBody>
          <a:bodyPr wrap="square" rtlCol="0" anchor="ctr"/>
          <a:lstStyle/>
          <a:p>
            <a:pPr marL="0" indent="0" algn="l">
              <a:buNone/>
            </a:pPr>
            <a:r>
              <a:rPr lang="en-US" sz="1800" b="1" dirty="0">
                <a:solidFill>
                  <a:srgbClr val="C85F3E"/>
                </a:solidFill>
                <a:latin typeface="Times New Roman" pitchFamily="34" charset="0"/>
                <a:ea typeface="Times New Roman" pitchFamily="34" charset="-122"/>
                <a:cs typeface="Times New Roman" pitchFamily="34" charset="-120"/>
              </a:rPr>
              <a:t>Challenges</a:t>
            </a:r>
            <a:endParaRPr lang="en-US" sz="1800" dirty="0"/>
          </a:p>
        </p:txBody>
      </p:sp>
      <p:sp>
        <p:nvSpPr>
          <p:cNvPr id="14" name="Text 9"/>
          <p:cNvSpPr/>
          <p:nvPr/>
        </p:nvSpPr>
        <p:spPr>
          <a:xfrm>
            <a:off x="960120" y="3931920"/>
            <a:ext cx="5257800" cy="685800"/>
          </a:xfrm>
          <a:prstGeom prst="rect">
            <a:avLst/>
          </a:prstGeom>
          <a:noFill/>
          <a:ln/>
        </p:spPr>
        <p:txBody>
          <a:bodyPr wrap="square" rtlCol="0" anchor="t"/>
          <a:lstStyle/>
          <a:p>
            <a:pPr marL="0" indent="0" algn="l">
              <a:lnSpc>
                <a:spcPct val="102000"/>
              </a:lnSpc>
              <a:buNone/>
            </a:pPr>
            <a:r>
              <a:rPr lang="en-US" sz="1450" dirty="0">
                <a:solidFill>
                  <a:srgbClr val="16323A"/>
                </a:solidFill>
                <a:latin typeface="Times New Roman" pitchFamily="34" charset="0"/>
                <a:ea typeface="Times New Roman" pitchFamily="34" charset="-122"/>
                <a:cs typeface="Times New Roman" pitchFamily="34" charset="-120"/>
              </a:rPr>
              <a:t>communication breakdowns, unclear roles, workplace stress, and conflicting professional opinions</a:t>
            </a:r>
            <a:endParaRPr lang="en-US" sz="1450" dirty="0"/>
          </a:p>
        </p:txBody>
      </p:sp>
      <p:sp>
        <p:nvSpPr>
          <p:cNvPr id="15" name="Text 10"/>
          <p:cNvSpPr/>
          <p:nvPr/>
        </p:nvSpPr>
        <p:spPr>
          <a:xfrm>
            <a:off x="640080" y="4892040"/>
            <a:ext cx="5897880" cy="914400"/>
          </a:xfrm>
          <a:prstGeom prst="rect">
            <a:avLst/>
          </a:prstGeom>
          <a:noFill/>
          <a:ln/>
        </p:spPr>
        <p:txBody>
          <a:bodyPr wrap="square" rtlCol="0" anchor="t"/>
          <a:lstStyle/>
          <a:p>
            <a:pPr marL="0" indent="0" algn="l">
              <a:lnSpc>
                <a:spcPct val="105000"/>
              </a:lnSpc>
              <a:buNone/>
            </a:pPr>
            <a:r>
              <a:rPr lang="en-US" sz="1450" b="1" i="1" dirty="0">
                <a:solidFill>
                  <a:srgbClr val="0A3D46"/>
                </a:solidFill>
                <a:latin typeface="Times New Roman" pitchFamily="34" charset="0"/>
                <a:ea typeface="Times New Roman" pitchFamily="34" charset="-122"/>
                <a:cs typeface="Times New Roman" pitchFamily="34" charset="-120"/>
              </a:rPr>
              <a:t>Importance of addressing challenges </a:t>
            </a:r>
            <a:r>
              <a:rPr lang="en-US" sz="1450" i="1" dirty="0">
                <a:solidFill>
                  <a:srgbClr val="5C7884"/>
                </a:solidFill>
                <a:latin typeface="Times New Roman" pitchFamily="34" charset="0"/>
                <a:ea typeface="Times New Roman" pitchFamily="34" charset="-122"/>
                <a:cs typeface="Times New Roman" pitchFamily="34" charset="-120"/>
              </a:rPr>
              <a:t>to maintain effective teamwork in healthcare environments (Babiker, 2014).</a:t>
            </a:r>
            <a:endParaRPr lang="en-US" sz="1450" dirty="0"/>
          </a:p>
        </p:txBody>
      </p:sp>
      <p:sp>
        <p:nvSpPr>
          <p:cNvPr id="16" name="Shape 11"/>
          <p:cNvSpPr/>
          <p:nvPr/>
        </p:nvSpPr>
        <p:spPr>
          <a:xfrm>
            <a:off x="6720840" y="1554480"/>
            <a:ext cx="5029200" cy="4617720"/>
          </a:xfrm>
          <a:prstGeom prst="roundRect">
            <a:avLst>
              <a:gd name="adj" fmla="val 2376"/>
            </a:avLst>
          </a:prstGeom>
          <a:solidFill>
            <a:srgbClr val="FFFFFF"/>
          </a:solidFill>
          <a:ln w="12700">
            <a:solidFill>
              <a:srgbClr val="DDE8EA"/>
            </a:solidFill>
            <a:prstDash val="solid"/>
          </a:ln>
          <a:effectLst>
            <a:outerShdw blurRad="114300" dist="38100" dir="5400000" algn="bl" rotWithShape="0">
              <a:srgbClr val="000000">
                <a:alpha val="18000"/>
              </a:srgbClr>
            </a:outerShdw>
          </a:effectLst>
        </p:spPr>
      </p:sp>
      <p:pic>
        <p:nvPicPr>
          <p:cNvPr id="17" name="Image 3" descr="/home/claude/build/img/image6.png"/>
          <p:cNvPicPr>
            <a:picLocks noChangeAspect="1"/>
          </p:cNvPicPr>
          <p:nvPr/>
        </p:nvPicPr>
        <p:blipFill>
          <a:blip r:embed="rId6"/>
          <a:stretch>
            <a:fillRect/>
          </a:stretch>
        </p:blipFill>
        <p:spPr>
          <a:xfrm>
            <a:off x="7019342" y="1783080"/>
            <a:ext cx="4432196" cy="4160520"/>
          </a:xfrm>
          <a:prstGeom prst="rect">
            <a:avLst/>
          </a:prstGeom>
        </p:spPr>
      </p:pic>
      <p:sp>
        <p:nvSpPr>
          <p:cNvPr id="18" name="Text 12"/>
          <p:cNvSpPr/>
          <p:nvPr/>
        </p:nvSpPr>
        <p:spPr>
          <a:xfrm>
            <a:off x="11231575" y="6400800"/>
            <a:ext cx="548640" cy="292608"/>
          </a:xfrm>
          <a:prstGeom prst="rect">
            <a:avLst/>
          </a:prstGeom>
          <a:noFill/>
          <a:ln/>
        </p:spPr>
        <p:txBody>
          <a:bodyPr wrap="square" rtlCol="0" anchor="ctr"/>
          <a:lstStyle/>
          <a:p>
            <a:pPr marL="0" indent="0" algn="r">
              <a:buNone/>
            </a:pPr>
            <a:r>
              <a:rPr lang="en-US" sz="1100" dirty="0">
                <a:solidFill>
                  <a:srgbClr val="5C7884"/>
                </a:solidFill>
                <a:latin typeface="Times New Roman" pitchFamily="34" charset="0"/>
                <a:ea typeface="Times New Roman" pitchFamily="34" charset="-122"/>
                <a:cs typeface="Times New Roman" pitchFamily="34" charset="-120"/>
              </a:rPr>
              <a:t>06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A3D46"/>
        </a:solidFill>
        <a:effectLst/>
      </p:bgPr>
    </p:bg>
    <p:spTree>
      <p:nvGrpSpPr>
        <p:cNvPr id="1" name=""/>
        <p:cNvGrpSpPr/>
        <p:nvPr/>
      </p:nvGrpSpPr>
      <p:grpSpPr>
        <a:xfrm>
          <a:off x="0" y="0"/>
          <a:ext cx="0" cy="0"/>
          <a:chOff x="0" y="0"/>
          <a:chExt cx="0" cy="0"/>
        </a:xfrm>
      </p:grpSpPr>
      <p:sp>
        <p:nvSpPr>
          <p:cNvPr id="2" name="Shape 0"/>
          <p:cNvSpPr/>
          <p:nvPr/>
        </p:nvSpPr>
        <p:spPr>
          <a:xfrm>
            <a:off x="-1463040" y="4572000"/>
            <a:ext cx="3840480" cy="3840480"/>
          </a:xfrm>
          <a:prstGeom prst="ellipse">
            <a:avLst/>
          </a:prstGeom>
          <a:solidFill>
            <a:srgbClr val="06343C"/>
          </a:solidFill>
          <a:ln/>
        </p:spPr>
      </p:sp>
      <p:sp>
        <p:nvSpPr>
          <p:cNvPr id="3" name="Shape 1"/>
          <p:cNvSpPr/>
          <p:nvPr/>
        </p:nvSpPr>
        <p:spPr>
          <a:xfrm>
            <a:off x="10332720" y="-1280160"/>
            <a:ext cx="3108960" cy="3108960"/>
          </a:xfrm>
          <a:prstGeom prst="ellipse">
            <a:avLst/>
          </a:prstGeom>
          <a:solidFill>
            <a:srgbClr val="06343C"/>
          </a:solidFill>
          <a:ln/>
        </p:spPr>
      </p:sp>
      <p:sp>
        <p:nvSpPr>
          <p:cNvPr id="4" name="Shape 2"/>
          <p:cNvSpPr/>
          <p:nvPr/>
        </p:nvSpPr>
        <p:spPr>
          <a:xfrm>
            <a:off x="640080" y="548640"/>
            <a:ext cx="713232" cy="713232"/>
          </a:xfrm>
          <a:prstGeom prst="ellipse">
            <a:avLst/>
          </a:prstGeom>
          <a:solidFill>
            <a:srgbClr val="2DBFB0"/>
          </a:solidFill>
          <a:ln/>
          <a:effectLst>
            <a:outerShdw blurRad="88900" dist="25400" dir="5400000" algn="bl" rotWithShape="0">
              <a:srgbClr val="000000">
                <a:alpha val="12000"/>
              </a:srgbClr>
            </a:outerShdw>
          </a:effectLst>
        </p:spPr>
      </p:sp>
      <p:pic>
        <p:nvPicPr>
          <p:cNvPr id="5" name="Image 0" descr="preencoded.png"/>
          <p:cNvPicPr>
            <a:picLocks noChangeAspect="1"/>
          </p:cNvPicPr>
          <p:nvPr/>
        </p:nvPicPr>
        <p:blipFill>
          <a:blip r:embed="rId3"/>
          <a:stretch>
            <a:fillRect/>
          </a:stretch>
        </p:blipFill>
        <p:spPr>
          <a:xfrm>
            <a:off x="813816" y="722376"/>
            <a:ext cx="365760" cy="365760"/>
          </a:xfrm>
          <a:prstGeom prst="rect">
            <a:avLst/>
          </a:prstGeom>
        </p:spPr>
      </p:pic>
      <p:sp>
        <p:nvSpPr>
          <p:cNvPr id="6" name="Text 3"/>
          <p:cNvSpPr/>
          <p:nvPr/>
        </p:nvSpPr>
        <p:spPr>
          <a:xfrm>
            <a:off x="1463040" y="502920"/>
            <a:ext cx="4572000" cy="822960"/>
          </a:xfrm>
          <a:prstGeom prst="rect">
            <a:avLst/>
          </a:prstGeom>
          <a:noFill/>
          <a:ln/>
        </p:spPr>
        <p:txBody>
          <a:bodyPr wrap="square" rtlCol="0" anchor="ctr"/>
          <a:lstStyle/>
          <a:p>
            <a:pPr marL="0" indent="0" algn="l">
              <a:buNone/>
            </a:pPr>
            <a:r>
              <a:rPr lang="en-US" sz="3200" b="1" dirty="0">
                <a:solidFill>
                  <a:srgbClr val="FFFFFF"/>
                </a:solidFill>
                <a:latin typeface="Times New Roman" pitchFamily="34" charset="0"/>
                <a:ea typeface="Times New Roman" pitchFamily="34" charset="-122"/>
                <a:cs typeface="Times New Roman" pitchFamily="34" charset="-120"/>
              </a:rPr>
              <a:t>Conclusion</a:t>
            </a:r>
            <a:endParaRPr lang="en-US" sz="3200" dirty="0"/>
          </a:p>
        </p:txBody>
      </p:sp>
      <p:pic>
        <p:nvPicPr>
          <p:cNvPr id="7" name="Image 1" descr="/home/claude/build/proc/p7.png"/>
          <p:cNvPicPr>
            <a:picLocks noChangeAspect="1"/>
          </p:cNvPicPr>
          <p:nvPr/>
        </p:nvPicPr>
        <p:blipFill>
          <a:blip r:embed="rId4"/>
          <a:stretch>
            <a:fillRect/>
          </a:stretch>
        </p:blipFill>
        <p:spPr>
          <a:xfrm>
            <a:off x="6812280" y="1508760"/>
            <a:ext cx="4892040" cy="4343400"/>
          </a:xfrm>
          <a:prstGeom prst="rect">
            <a:avLst/>
          </a:prstGeom>
          <a:effectLst>
            <a:outerShdw blurRad="114300" dist="38100" dir="5400000" algn="bl" rotWithShape="0">
              <a:srgbClr val="000000">
                <a:alpha val="18000"/>
              </a:srgbClr>
            </a:outerShdw>
          </a:effectLst>
        </p:spPr>
      </p:pic>
      <p:pic>
        <p:nvPicPr>
          <p:cNvPr id="8" name="Image 2" descr="preencoded.png"/>
          <p:cNvPicPr>
            <a:picLocks noChangeAspect="1"/>
          </p:cNvPicPr>
          <p:nvPr/>
        </p:nvPicPr>
        <p:blipFill>
          <a:blip r:embed="rId5"/>
          <a:stretch>
            <a:fillRect/>
          </a:stretch>
        </p:blipFill>
        <p:spPr>
          <a:xfrm>
            <a:off x="685800" y="1819656"/>
            <a:ext cx="420624" cy="420624"/>
          </a:xfrm>
          <a:prstGeom prst="rect">
            <a:avLst/>
          </a:prstGeom>
        </p:spPr>
      </p:pic>
      <p:sp>
        <p:nvSpPr>
          <p:cNvPr id="9" name="Text 4"/>
          <p:cNvSpPr/>
          <p:nvPr/>
        </p:nvSpPr>
        <p:spPr>
          <a:xfrm>
            <a:off x="1280160" y="1691640"/>
            <a:ext cx="5120640" cy="960120"/>
          </a:xfrm>
          <a:prstGeom prst="rect">
            <a:avLst/>
          </a:prstGeom>
          <a:solidFill>
            <a:srgbClr val="B99A95"/>
          </a:solidFill>
          <a:ln/>
        </p:spPr>
        <p:txBody>
          <a:bodyPr wrap="square" rtlCol="0" anchor="ctr"/>
          <a:lstStyle/>
          <a:p>
            <a:pPr marL="0" indent="0" algn="l">
              <a:lnSpc>
                <a:spcPct val="103000"/>
              </a:lnSpc>
              <a:buNone/>
            </a:pPr>
            <a:r>
              <a:rPr lang="en-US" sz="1650" dirty="0">
                <a:solidFill>
                  <a:srgbClr val="E9F4F5"/>
                </a:solidFill>
                <a:latin typeface="Times New Roman" pitchFamily="34" charset="0"/>
                <a:ea typeface="Times New Roman" pitchFamily="34" charset="-122"/>
                <a:cs typeface="Times New Roman" pitchFamily="34" charset="-120"/>
              </a:rPr>
              <a:t>Teamwork is essential for safe and effective health and social care delivery</a:t>
            </a:r>
            <a:endParaRPr lang="en-US" sz="1650" dirty="0"/>
          </a:p>
        </p:txBody>
      </p:sp>
      <p:pic>
        <p:nvPicPr>
          <p:cNvPr id="10" name="Image 3" descr="preencoded.png"/>
          <p:cNvPicPr>
            <a:picLocks noChangeAspect="1"/>
          </p:cNvPicPr>
          <p:nvPr/>
        </p:nvPicPr>
        <p:blipFill>
          <a:blip r:embed="rId5"/>
          <a:stretch>
            <a:fillRect/>
          </a:stretch>
        </p:blipFill>
        <p:spPr>
          <a:xfrm>
            <a:off x="685800" y="2898648"/>
            <a:ext cx="420624" cy="420624"/>
          </a:xfrm>
          <a:prstGeom prst="rect">
            <a:avLst/>
          </a:prstGeom>
        </p:spPr>
      </p:pic>
      <p:sp>
        <p:nvSpPr>
          <p:cNvPr id="11" name="Text 5"/>
          <p:cNvSpPr/>
          <p:nvPr/>
        </p:nvSpPr>
        <p:spPr>
          <a:xfrm>
            <a:off x="1280160" y="2770632"/>
            <a:ext cx="5120640" cy="960120"/>
          </a:xfrm>
          <a:prstGeom prst="rect">
            <a:avLst/>
          </a:prstGeom>
          <a:solidFill>
            <a:srgbClr val="B99A95"/>
          </a:solidFill>
          <a:ln/>
        </p:spPr>
        <p:txBody>
          <a:bodyPr wrap="square" rtlCol="0" anchor="ctr"/>
          <a:lstStyle/>
          <a:p>
            <a:pPr marL="0" indent="0" algn="l">
              <a:lnSpc>
                <a:spcPct val="103000"/>
              </a:lnSpc>
              <a:buNone/>
            </a:pPr>
            <a:r>
              <a:rPr lang="en-US" sz="1650" dirty="0">
                <a:solidFill>
                  <a:srgbClr val="E9F4F5"/>
                </a:solidFill>
                <a:latin typeface="Times New Roman" pitchFamily="34" charset="0"/>
                <a:ea typeface="Times New Roman" pitchFamily="34" charset="-122"/>
                <a:cs typeface="Times New Roman" pitchFamily="34" charset="-120"/>
              </a:rPr>
              <a:t>It improves communication, efficiency, and patient outcomes</a:t>
            </a:r>
            <a:endParaRPr lang="en-US" sz="1650" dirty="0"/>
          </a:p>
        </p:txBody>
      </p:sp>
      <p:pic>
        <p:nvPicPr>
          <p:cNvPr id="12" name="Image 4" descr="preencoded.png"/>
          <p:cNvPicPr>
            <a:picLocks noChangeAspect="1"/>
          </p:cNvPicPr>
          <p:nvPr/>
        </p:nvPicPr>
        <p:blipFill>
          <a:blip r:embed="rId5"/>
          <a:stretch>
            <a:fillRect/>
          </a:stretch>
        </p:blipFill>
        <p:spPr>
          <a:xfrm>
            <a:off x="685800" y="3977640"/>
            <a:ext cx="420624" cy="420624"/>
          </a:xfrm>
          <a:prstGeom prst="rect">
            <a:avLst/>
          </a:prstGeom>
        </p:spPr>
      </p:pic>
      <p:sp>
        <p:nvSpPr>
          <p:cNvPr id="13" name="Text 6"/>
          <p:cNvSpPr/>
          <p:nvPr/>
        </p:nvSpPr>
        <p:spPr>
          <a:xfrm>
            <a:off x="1280160" y="3849624"/>
            <a:ext cx="5120640" cy="960120"/>
          </a:xfrm>
          <a:prstGeom prst="rect">
            <a:avLst/>
          </a:prstGeom>
          <a:solidFill>
            <a:srgbClr val="B99A95"/>
          </a:solidFill>
          <a:ln/>
        </p:spPr>
        <p:txBody>
          <a:bodyPr wrap="square" rtlCol="0" anchor="ctr"/>
          <a:lstStyle/>
          <a:p>
            <a:pPr marL="0" indent="0" algn="l">
              <a:lnSpc>
                <a:spcPct val="103000"/>
              </a:lnSpc>
              <a:buNone/>
            </a:pPr>
            <a:r>
              <a:rPr lang="en-US" sz="1650" dirty="0">
                <a:solidFill>
                  <a:srgbClr val="E9F4F5"/>
                </a:solidFill>
                <a:latin typeface="Times New Roman" pitchFamily="34" charset="0"/>
                <a:ea typeface="Times New Roman" pitchFamily="34" charset="-122"/>
                <a:cs typeface="Times New Roman" pitchFamily="34" charset="-120"/>
              </a:rPr>
              <a:t>Tuckman’s model explains how teams develop and function</a:t>
            </a:r>
            <a:endParaRPr lang="en-US" sz="1650" dirty="0"/>
          </a:p>
        </p:txBody>
      </p:sp>
      <p:pic>
        <p:nvPicPr>
          <p:cNvPr id="14" name="Image 5" descr="preencoded.png"/>
          <p:cNvPicPr>
            <a:picLocks noChangeAspect="1"/>
          </p:cNvPicPr>
          <p:nvPr/>
        </p:nvPicPr>
        <p:blipFill>
          <a:blip r:embed="rId5"/>
          <a:stretch>
            <a:fillRect/>
          </a:stretch>
        </p:blipFill>
        <p:spPr>
          <a:xfrm>
            <a:off x="685800" y="5056632"/>
            <a:ext cx="420624" cy="420624"/>
          </a:xfrm>
          <a:prstGeom prst="rect">
            <a:avLst/>
          </a:prstGeom>
        </p:spPr>
      </p:pic>
      <p:sp>
        <p:nvSpPr>
          <p:cNvPr id="15" name="Text 7"/>
          <p:cNvSpPr/>
          <p:nvPr/>
        </p:nvSpPr>
        <p:spPr>
          <a:xfrm>
            <a:off x="1280160" y="4928616"/>
            <a:ext cx="5120640" cy="960120"/>
          </a:xfrm>
          <a:prstGeom prst="rect">
            <a:avLst/>
          </a:prstGeom>
          <a:solidFill>
            <a:srgbClr val="B99A95"/>
          </a:solidFill>
          <a:ln/>
        </p:spPr>
        <p:txBody>
          <a:bodyPr wrap="square" rtlCol="0" anchor="ctr"/>
          <a:lstStyle/>
          <a:p>
            <a:pPr marL="0" indent="0" algn="l">
              <a:lnSpc>
                <a:spcPct val="103000"/>
              </a:lnSpc>
              <a:buNone/>
            </a:pPr>
            <a:r>
              <a:rPr lang="en-US" sz="1650" dirty="0">
                <a:solidFill>
                  <a:srgbClr val="E9F4F5"/>
                </a:solidFill>
                <a:latin typeface="Times New Roman" pitchFamily="34" charset="0"/>
                <a:ea typeface="Times New Roman" pitchFamily="34" charset="-122"/>
                <a:cs typeface="Times New Roman" pitchFamily="34" charset="-120"/>
              </a:rPr>
              <a:t>Effective teamwork ensures high-quality, person-centred care</a:t>
            </a:r>
            <a:endParaRPr lang="en-US" sz="1650" dirty="0"/>
          </a:p>
        </p:txBody>
      </p:sp>
      <p:sp>
        <p:nvSpPr>
          <p:cNvPr id="16" name="Text 8"/>
          <p:cNvSpPr/>
          <p:nvPr/>
        </p:nvSpPr>
        <p:spPr>
          <a:xfrm>
            <a:off x="11231575" y="6400800"/>
            <a:ext cx="548640" cy="292608"/>
          </a:xfrm>
          <a:prstGeom prst="rect">
            <a:avLst/>
          </a:prstGeom>
          <a:noFill/>
          <a:ln/>
        </p:spPr>
        <p:txBody>
          <a:bodyPr wrap="square" rtlCol="0" anchor="ctr"/>
          <a:lstStyle/>
          <a:p>
            <a:pPr marL="0" indent="0" algn="r">
              <a:buNone/>
            </a:pPr>
            <a:r>
              <a:rPr lang="en-US" sz="1100" dirty="0">
                <a:solidFill>
                  <a:srgbClr val="2DBFB0"/>
                </a:solidFill>
                <a:latin typeface="Times New Roman" pitchFamily="34" charset="0"/>
                <a:ea typeface="Times New Roman" pitchFamily="34" charset="-122"/>
                <a:cs typeface="Times New Roman" pitchFamily="34" charset="-120"/>
              </a:rPr>
              <a:t>07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9576511" y="4242816"/>
            <a:ext cx="4754880" cy="4754880"/>
          </a:xfrm>
          <a:prstGeom prst="ellipse">
            <a:avLst/>
          </a:prstGeom>
          <a:solidFill>
            <a:srgbClr val="EAF6F7"/>
          </a:solidFill>
          <a:ln/>
        </p:spPr>
      </p:sp>
      <p:sp>
        <p:nvSpPr>
          <p:cNvPr id="3" name="Shape 1"/>
          <p:cNvSpPr/>
          <p:nvPr/>
        </p:nvSpPr>
        <p:spPr>
          <a:xfrm>
            <a:off x="640080" y="502920"/>
            <a:ext cx="713232" cy="713232"/>
          </a:xfrm>
          <a:prstGeom prst="ellipse">
            <a:avLst/>
          </a:prstGeom>
          <a:solidFill>
            <a:srgbClr val="0E7C86"/>
          </a:solidFill>
          <a:ln/>
          <a:effectLst>
            <a:outerShdw blurRad="88900" dist="25400" dir="5400000" algn="bl" rotWithShape="0">
              <a:srgbClr val="000000">
                <a:alpha val="12000"/>
              </a:srgbClr>
            </a:outerShdw>
          </a:effectLst>
        </p:spPr>
      </p:sp>
      <p:pic>
        <p:nvPicPr>
          <p:cNvPr id="4" name="Image 0" descr="preencoded.png"/>
          <p:cNvPicPr>
            <a:picLocks noChangeAspect="1"/>
          </p:cNvPicPr>
          <p:nvPr/>
        </p:nvPicPr>
        <p:blipFill>
          <a:blip r:embed="rId3"/>
          <a:stretch>
            <a:fillRect/>
          </a:stretch>
        </p:blipFill>
        <p:spPr>
          <a:xfrm>
            <a:off x="813816" y="676656"/>
            <a:ext cx="365760" cy="365760"/>
          </a:xfrm>
          <a:prstGeom prst="rect">
            <a:avLst/>
          </a:prstGeom>
        </p:spPr>
      </p:pic>
      <p:sp>
        <p:nvSpPr>
          <p:cNvPr id="5" name="Text 2"/>
          <p:cNvSpPr/>
          <p:nvPr/>
        </p:nvSpPr>
        <p:spPr>
          <a:xfrm>
            <a:off x="1609344" y="457200"/>
            <a:ext cx="10033711" cy="822960"/>
          </a:xfrm>
          <a:prstGeom prst="rect">
            <a:avLst/>
          </a:prstGeom>
          <a:noFill/>
          <a:ln/>
        </p:spPr>
        <p:txBody>
          <a:bodyPr wrap="square" rtlCol="0" anchor="ctr"/>
          <a:lstStyle/>
          <a:p>
            <a:pPr marL="0" indent="0" algn="l">
              <a:buNone/>
            </a:pPr>
            <a:r>
              <a:rPr lang="en-US" sz="3000" b="1" dirty="0">
                <a:solidFill>
                  <a:srgbClr val="0A3D46"/>
                </a:solidFill>
                <a:latin typeface="Times New Roman" pitchFamily="34" charset="0"/>
                <a:ea typeface="Times New Roman" pitchFamily="34" charset="-122"/>
                <a:cs typeface="Times New Roman" pitchFamily="34" charset="-120"/>
              </a:rPr>
              <a:t>References</a:t>
            </a:r>
            <a:endParaRPr lang="en-US" sz="3000" dirty="0"/>
          </a:p>
        </p:txBody>
      </p:sp>
      <p:sp>
        <p:nvSpPr>
          <p:cNvPr id="6" name="Text 3"/>
          <p:cNvSpPr/>
          <p:nvPr/>
        </p:nvSpPr>
        <p:spPr>
          <a:xfrm>
            <a:off x="685800" y="1600200"/>
            <a:ext cx="10835640" cy="3139068"/>
          </a:xfrm>
          <a:prstGeom prst="rect">
            <a:avLst/>
          </a:prstGeom>
          <a:solidFill>
            <a:srgbClr val="EAF6F7"/>
          </a:solidFill>
          <a:ln/>
        </p:spPr>
        <p:txBody>
          <a:bodyPr wrap="square" lIns="91440" tIns="45720" rIns="91440" bIns="45720" rtlCol="0" anchor="t"/>
          <a:lstStyle/>
          <a:p>
            <a:pPr marL="228600" indent="-228600">
              <a:lnSpc>
                <a:spcPct val="108000"/>
              </a:lnSpc>
              <a:spcAft>
                <a:spcPts val="900"/>
              </a:spcAft>
              <a:buSzPct val="100000"/>
              <a:buChar char="•"/>
            </a:pPr>
            <a:r>
              <a:rPr lang="en-US" sz="1400" dirty="0">
                <a:solidFill>
                  <a:srgbClr val="16323A"/>
                </a:solidFill>
                <a:latin typeface="Times New Roman"/>
                <a:ea typeface="Times New Roman" pitchFamily="34" charset="-122"/>
                <a:cs typeface="Times New Roman"/>
              </a:rPr>
              <a:t>Babiker, A. (2014). Health Care Professional development: Working as a Team to Improve Patient Care. </a:t>
            </a:r>
            <a:r>
              <a:rPr lang="en-US" sz="1400" i="1" dirty="0">
                <a:solidFill>
                  <a:srgbClr val="16323A"/>
                </a:solidFill>
                <a:latin typeface="Times New Roman"/>
                <a:ea typeface="Times New Roman" pitchFamily="34" charset="-122"/>
                <a:cs typeface="Times New Roman"/>
              </a:rPr>
              <a:t>Sudanese Journal of Paediatrics</a:t>
            </a:r>
            <a:r>
              <a:rPr lang="en-US" sz="1400" dirty="0">
                <a:solidFill>
                  <a:srgbClr val="16323A"/>
                </a:solidFill>
                <a:latin typeface="Times New Roman"/>
                <a:ea typeface="Times New Roman" pitchFamily="34" charset="-122"/>
                <a:cs typeface="Times New Roman"/>
              </a:rPr>
              <a:t>, 14(2), pp.9–16. Available at: </a:t>
            </a:r>
            <a:r>
              <a:rPr lang="en-US" sz="1400" u="sng" dirty="0">
                <a:solidFill>
                  <a:srgbClr val="0E7C86"/>
                </a:solidFill>
                <a:latin typeface="Times New Roman"/>
                <a:ea typeface="Times New Roman" pitchFamily="34" charset="-122"/>
                <a:cs typeface="Times New Roman"/>
                <a:hlinkClick r:id="rId4">
                  <a:extLst>
                    <a:ext uri="{A12FA001-AC4F-418D-AE19-62706E023703}">
                      <ahyp:hlinkClr xmlns:ahyp="http://schemas.microsoft.com/office/drawing/2018/hyperlinkcolor" val="tx"/>
                    </a:ext>
                  </a:extLst>
                </a:hlinkClick>
              </a:rPr>
              <a:t>https://pmc.ncbi.nlm.nih.gov/articles/PMC4949805/</a:t>
            </a:r>
            <a:r>
              <a:rPr lang="en-US" sz="1400" dirty="0">
                <a:solidFill>
                  <a:srgbClr val="16323A"/>
                </a:solidFill>
                <a:latin typeface="Times New Roman"/>
                <a:ea typeface="Times New Roman" pitchFamily="34" charset="-122"/>
                <a:cs typeface="Times New Roman"/>
              </a:rPr>
              <a:t>. (Accessed:20 </a:t>
            </a:r>
            <a:r>
              <a:rPr lang="en-US" sz="1400">
                <a:solidFill>
                  <a:srgbClr val="16323A"/>
                </a:solidFill>
                <a:latin typeface="Times New Roman"/>
                <a:ea typeface="Times New Roman" pitchFamily="34" charset="-122"/>
                <a:cs typeface="Times New Roman"/>
              </a:rPr>
              <a:t>June 2026).</a:t>
            </a:r>
            <a:endParaRPr lang="en-US" sz="1400" dirty="0">
              <a:solidFill>
                <a:srgbClr val="16323A"/>
              </a:solidFill>
              <a:latin typeface="Times New Roman"/>
              <a:cs typeface="Times New Roman"/>
            </a:endParaRPr>
          </a:p>
          <a:p>
            <a:pPr marL="228600" indent="-228600">
              <a:lnSpc>
                <a:spcPct val="108000"/>
              </a:lnSpc>
              <a:spcAft>
                <a:spcPts val="900"/>
              </a:spcAft>
              <a:buSzPct val="100000"/>
              <a:buChar char="•"/>
            </a:pPr>
            <a:r>
              <a:rPr lang="en-US" sz="1400" dirty="0">
                <a:solidFill>
                  <a:srgbClr val="16323A"/>
                </a:solidFill>
                <a:latin typeface="Times New Roman"/>
                <a:ea typeface="Times New Roman" pitchFamily="34" charset="-122"/>
                <a:cs typeface="Times New Roman"/>
              </a:rPr>
              <a:t>Koldeweij, R.J.F., Lovink, M.H. and Persoon, A. (2025). Collaboration in nursing-home care: perspectives of care professionals – a qualitative study. </a:t>
            </a:r>
            <a:r>
              <a:rPr lang="en-US" sz="1400" i="1" dirty="0">
                <a:solidFill>
                  <a:srgbClr val="16323A"/>
                </a:solidFill>
                <a:latin typeface="Times New Roman"/>
                <a:ea typeface="Times New Roman" pitchFamily="34" charset="-122"/>
                <a:cs typeface="Times New Roman"/>
              </a:rPr>
              <a:t>BMJ Open Quality</a:t>
            </a:r>
            <a:r>
              <a:rPr lang="en-US" sz="1400" dirty="0">
                <a:solidFill>
                  <a:srgbClr val="16323A"/>
                </a:solidFill>
                <a:latin typeface="Times New Roman"/>
                <a:ea typeface="Times New Roman" pitchFamily="34" charset="-122"/>
                <a:cs typeface="Times New Roman"/>
              </a:rPr>
              <a:t>, 14(2), p.e003147. </a:t>
            </a:r>
            <a:r>
              <a:rPr lang="en-US" sz="1400" err="1">
                <a:solidFill>
                  <a:srgbClr val="16323A"/>
                </a:solidFill>
                <a:latin typeface="Times New Roman"/>
                <a:ea typeface="Times New Roman" pitchFamily="34" charset="-122"/>
                <a:cs typeface="Times New Roman"/>
              </a:rPr>
              <a:t>doi</a:t>
            </a:r>
            <a:r>
              <a:rPr lang="en-US" sz="1400" dirty="0">
                <a:solidFill>
                  <a:srgbClr val="16323A"/>
                </a:solidFill>
                <a:latin typeface="Times New Roman"/>
                <a:ea typeface="Times New Roman" pitchFamily="34" charset="-122"/>
                <a:cs typeface="Times New Roman"/>
              </a:rPr>
              <a:t>: </a:t>
            </a:r>
            <a:r>
              <a:rPr lang="en-US" sz="1400" u="sng" dirty="0">
                <a:solidFill>
                  <a:srgbClr val="0E7C86"/>
                </a:solidFill>
                <a:latin typeface="Times New Roman"/>
                <a:ea typeface="Times New Roman" pitchFamily="34" charset="-122"/>
                <a:cs typeface="Times New Roman"/>
                <a:hlinkClick r:id="rId5">
                  <a:extLst>
                    <a:ext uri="{A12FA001-AC4F-418D-AE19-62706E023703}">
                      <ahyp:hlinkClr xmlns:ahyp="http://schemas.microsoft.com/office/drawing/2018/hyperlinkcolor" val="tx"/>
                    </a:ext>
                  </a:extLst>
                </a:hlinkClick>
              </a:rPr>
              <a:t>https://doi.org/10.1136/bmjoq-2024-003147</a:t>
            </a:r>
            <a:r>
              <a:rPr lang="en-US" sz="1400" dirty="0">
                <a:solidFill>
                  <a:srgbClr val="16323A"/>
                </a:solidFill>
                <a:latin typeface="Times New Roman"/>
                <a:ea typeface="Times New Roman" pitchFamily="34" charset="-122"/>
                <a:cs typeface="Times New Roman"/>
              </a:rPr>
              <a:t>. (</a:t>
            </a:r>
            <a:r>
              <a:rPr lang="en-US" sz="1400">
                <a:solidFill>
                  <a:srgbClr val="16323A"/>
                </a:solidFill>
                <a:latin typeface="Times New Roman"/>
                <a:ea typeface="Times New Roman" pitchFamily="34" charset="-122"/>
                <a:cs typeface="Times New Roman"/>
              </a:rPr>
              <a:t>Accessed 20 June2026).</a:t>
            </a:r>
            <a:endParaRPr lang="en-US" sz="1400" dirty="0"/>
          </a:p>
          <a:p>
            <a:pPr marL="228600" indent="-228600">
              <a:lnSpc>
                <a:spcPct val="108000"/>
              </a:lnSpc>
              <a:spcAft>
                <a:spcPts val="900"/>
              </a:spcAft>
              <a:buSzPct val="100000"/>
              <a:buChar char="•"/>
            </a:pPr>
            <a:r>
              <a:rPr lang="en-US" sz="1400">
                <a:solidFill>
                  <a:srgbClr val="16323A"/>
                </a:solidFill>
                <a:latin typeface="Times New Roman"/>
                <a:ea typeface="Times New Roman" pitchFamily="34" charset="-122"/>
                <a:cs typeface="Times New Roman"/>
              </a:rPr>
              <a:t>O’Daniel, M. and Rosenstein, A.H. (2018). </a:t>
            </a:r>
            <a:r>
              <a:rPr lang="en-US" sz="1400" i="1">
                <a:solidFill>
                  <a:srgbClr val="16323A"/>
                </a:solidFill>
                <a:latin typeface="Times New Roman"/>
                <a:ea typeface="Times New Roman" pitchFamily="34" charset="-122"/>
                <a:cs typeface="Times New Roman"/>
              </a:rPr>
              <a:t>Professional Communication and Team Collaboration</a:t>
            </a:r>
            <a:r>
              <a:rPr lang="en-US" sz="1400">
                <a:solidFill>
                  <a:srgbClr val="16323A"/>
                </a:solidFill>
                <a:latin typeface="Times New Roman"/>
                <a:ea typeface="Times New Roman" pitchFamily="34" charset="-122"/>
                <a:cs typeface="Times New Roman"/>
              </a:rPr>
              <a:t>. National Library of Medicine. Available at: </a:t>
            </a:r>
            <a:r>
              <a:rPr lang="en-US" sz="1400" u="sng" dirty="0">
                <a:solidFill>
                  <a:srgbClr val="0E7C86"/>
                </a:solidFill>
                <a:latin typeface="Times New Roman"/>
                <a:ea typeface="Times New Roman" pitchFamily="34" charset="-122"/>
                <a:cs typeface="Times New Roman"/>
                <a:hlinkClick r:id="rId6">
                  <a:extLst>
                    <a:ext uri="{A12FA001-AC4F-418D-AE19-62706E023703}">
                      <ahyp:hlinkClr xmlns:ahyp="http://schemas.microsoft.com/office/drawing/2018/hyperlinkcolor" val="tx"/>
                    </a:ext>
                  </a:extLst>
                </a:hlinkClick>
              </a:rPr>
              <a:t>https://www.ncbi.nlm.nih.gov/books/NBK2637/</a:t>
            </a:r>
            <a:r>
              <a:rPr lang="en-US" sz="1400">
                <a:solidFill>
                  <a:srgbClr val="16323A"/>
                </a:solidFill>
                <a:latin typeface="Times New Roman"/>
                <a:ea typeface="Times New Roman" pitchFamily="34" charset="-122"/>
                <a:cs typeface="Times New Roman"/>
              </a:rPr>
              <a:t>. (Accessed 20 June 2026).</a:t>
            </a:r>
            <a:endParaRPr lang="en-US" sz="1400" dirty="0"/>
          </a:p>
          <a:p>
            <a:pPr marL="228600" indent="-228600">
              <a:lnSpc>
                <a:spcPct val="108000"/>
              </a:lnSpc>
              <a:spcAft>
                <a:spcPts val="900"/>
              </a:spcAft>
              <a:buSzPct val="100000"/>
              <a:buChar char="•"/>
            </a:pPr>
            <a:r>
              <a:rPr lang="en-US" sz="1400" dirty="0">
                <a:solidFill>
                  <a:srgbClr val="16323A"/>
                </a:solidFill>
                <a:latin typeface="Times New Roman"/>
                <a:ea typeface="Times New Roman" pitchFamily="34" charset="-122"/>
                <a:cs typeface="Times New Roman"/>
              </a:rPr>
              <a:t>Rosen, M.A. (2020). Teamwork in healthcare: Key Discoveries Enabling safer, high-quality care. </a:t>
            </a:r>
            <a:r>
              <a:rPr lang="en-US" sz="1400" i="1" dirty="0">
                <a:solidFill>
                  <a:srgbClr val="16323A"/>
                </a:solidFill>
                <a:latin typeface="Times New Roman"/>
                <a:ea typeface="Times New Roman" pitchFamily="34" charset="-122"/>
                <a:cs typeface="Times New Roman"/>
              </a:rPr>
              <a:t>American Psychologist</a:t>
            </a:r>
            <a:r>
              <a:rPr lang="en-US" sz="1400" dirty="0">
                <a:solidFill>
                  <a:srgbClr val="16323A"/>
                </a:solidFill>
                <a:latin typeface="Times New Roman"/>
                <a:ea typeface="Times New Roman" pitchFamily="34" charset="-122"/>
                <a:cs typeface="Times New Roman"/>
              </a:rPr>
              <a:t>, 73(4), pp.433–450. </a:t>
            </a:r>
            <a:r>
              <a:rPr lang="en-US" sz="1400" err="1">
                <a:solidFill>
                  <a:srgbClr val="16323A"/>
                </a:solidFill>
                <a:latin typeface="Times New Roman"/>
                <a:ea typeface="Times New Roman" pitchFamily="34" charset="-122"/>
                <a:cs typeface="Times New Roman"/>
              </a:rPr>
              <a:t>doi</a:t>
            </a:r>
            <a:r>
              <a:rPr lang="en-US" sz="1400" dirty="0">
                <a:solidFill>
                  <a:srgbClr val="16323A"/>
                </a:solidFill>
                <a:latin typeface="Times New Roman"/>
                <a:ea typeface="Times New Roman" pitchFamily="34" charset="-122"/>
                <a:cs typeface="Times New Roman"/>
              </a:rPr>
              <a:t>: </a:t>
            </a:r>
            <a:r>
              <a:rPr lang="en-US" sz="1400" u="sng" dirty="0">
                <a:solidFill>
                  <a:srgbClr val="0E7C86"/>
                </a:solidFill>
                <a:latin typeface="Times New Roman"/>
                <a:ea typeface="Times New Roman" pitchFamily="34" charset="-122"/>
                <a:cs typeface="Times New Roman"/>
              </a:rPr>
              <a:t>https://doi.org/10.1037/amp0000298</a:t>
            </a:r>
            <a:r>
              <a:rPr lang="en-US" sz="1400" dirty="0">
                <a:solidFill>
                  <a:srgbClr val="16323A"/>
                </a:solidFill>
                <a:latin typeface="Times New Roman"/>
                <a:ea typeface="Times New Roman" pitchFamily="34" charset="-122"/>
                <a:cs typeface="Times New Roman"/>
              </a:rPr>
              <a:t>.(Accessed</a:t>
            </a:r>
            <a:r>
              <a:rPr lang="en-US" sz="1400">
                <a:solidFill>
                  <a:srgbClr val="16323A"/>
                </a:solidFill>
                <a:latin typeface="Times New Roman"/>
                <a:ea typeface="Times New Roman" pitchFamily="34" charset="-122"/>
                <a:cs typeface="Times New Roman"/>
              </a:rPr>
              <a:t> 20 June2026).</a:t>
            </a:r>
            <a:endParaRPr lang="en-US" sz="1400" dirty="0"/>
          </a:p>
          <a:p>
            <a:pPr marL="228600" indent="-228600">
              <a:lnSpc>
                <a:spcPct val="108000"/>
              </a:lnSpc>
              <a:spcAft>
                <a:spcPts val="900"/>
              </a:spcAft>
              <a:buSzPct val="100000"/>
              <a:buChar char="•"/>
            </a:pPr>
            <a:r>
              <a:rPr lang="en-US" sz="1400" dirty="0">
                <a:solidFill>
                  <a:srgbClr val="16323A"/>
                </a:solidFill>
                <a:latin typeface="Times New Roman"/>
                <a:ea typeface="Times New Roman" pitchFamily="34" charset="-122"/>
                <a:cs typeface="Times New Roman"/>
              </a:rPr>
              <a:t>Wiese, C.W. and Burke, C.S. (2019). Understanding Team Learning Dynamics Over Time. </a:t>
            </a:r>
            <a:r>
              <a:rPr lang="en-US" sz="1400" i="1" dirty="0">
                <a:solidFill>
                  <a:srgbClr val="16323A"/>
                </a:solidFill>
                <a:latin typeface="Times New Roman"/>
                <a:ea typeface="Times New Roman" pitchFamily="34" charset="-122"/>
                <a:cs typeface="Times New Roman"/>
              </a:rPr>
              <a:t>Frontiers in Psychology</a:t>
            </a:r>
            <a:r>
              <a:rPr lang="en-US" sz="1400" dirty="0">
                <a:solidFill>
                  <a:srgbClr val="16323A"/>
                </a:solidFill>
                <a:latin typeface="Times New Roman"/>
                <a:ea typeface="Times New Roman" pitchFamily="34" charset="-122"/>
                <a:cs typeface="Times New Roman"/>
              </a:rPr>
              <a:t>, 10(1417). </a:t>
            </a:r>
            <a:r>
              <a:rPr lang="en-US" sz="1400" err="1">
                <a:solidFill>
                  <a:srgbClr val="16323A"/>
                </a:solidFill>
                <a:latin typeface="Times New Roman"/>
                <a:ea typeface="Times New Roman" pitchFamily="34" charset="-122"/>
                <a:cs typeface="Times New Roman"/>
              </a:rPr>
              <a:t>doi</a:t>
            </a:r>
            <a:r>
              <a:rPr lang="en-US" sz="1400" dirty="0">
                <a:solidFill>
                  <a:srgbClr val="16323A"/>
                </a:solidFill>
                <a:latin typeface="Times New Roman"/>
                <a:ea typeface="Times New Roman" pitchFamily="34" charset="-122"/>
                <a:cs typeface="Times New Roman"/>
              </a:rPr>
              <a:t>: </a:t>
            </a:r>
            <a:r>
              <a:rPr lang="en-US" sz="1400" u="sng" dirty="0">
                <a:solidFill>
                  <a:srgbClr val="0E7C86"/>
                </a:solidFill>
                <a:latin typeface="Times New Roman"/>
                <a:ea typeface="Times New Roman" pitchFamily="34" charset="-122"/>
                <a:cs typeface="Times New Roman"/>
                <a:hlinkClick r:id="rId7"/>
              </a:rPr>
              <a:t>https://doi.org/10.3389/fpsyg.2019.01417</a:t>
            </a:r>
            <a:r>
              <a:rPr lang="en-US" sz="1400">
                <a:solidFill>
                  <a:srgbClr val="16323A"/>
                </a:solidFill>
                <a:latin typeface="Times New Roman"/>
                <a:ea typeface="Times New Roman" pitchFamily="34" charset="-122"/>
                <a:cs typeface="Times New Roman"/>
              </a:rPr>
              <a:t>.(Accessed 20 June 2026).</a:t>
            </a:r>
            <a:endParaRPr lang="en-US" sz="1400" dirty="0"/>
          </a:p>
        </p:txBody>
      </p:sp>
      <p:sp>
        <p:nvSpPr>
          <p:cNvPr id="7" name="Text 4"/>
          <p:cNvSpPr/>
          <p:nvPr/>
        </p:nvSpPr>
        <p:spPr>
          <a:xfrm>
            <a:off x="11231575" y="6400800"/>
            <a:ext cx="548640" cy="292608"/>
          </a:xfrm>
          <a:prstGeom prst="rect">
            <a:avLst/>
          </a:prstGeom>
          <a:noFill/>
          <a:ln/>
        </p:spPr>
        <p:txBody>
          <a:bodyPr wrap="square" rtlCol="0" anchor="ctr"/>
          <a:lstStyle/>
          <a:p>
            <a:pPr marL="0" indent="0" algn="r">
              <a:buNone/>
            </a:pPr>
            <a:r>
              <a:rPr lang="en-US" sz="1100" dirty="0">
                <a:solidFill>
                  <a:srgbClr val="5C7884"/>
                </a:solidFill>
                <a:latin typeface="Times New Roman" pitchFamily="34" charset="0"/>
                <a:ea typeface="Times New Roman" pitchFamily="34" charset="-122"/>
                <a:cs typeface="Times New Roman" pitchFamily="34" charset="-120"/>
              </a:rPr>
              <a:t>08</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961</Words>
  <Application>Microsoft Office PowerPoint</Application>
  <PresentationFormat>Widescreen</PresentationFormat>
  <Paragraphs>69</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 in Health and Social Care</dc:title>
  <dc:subject>PptxGenJS Presentation</dc:subject>
  <dc:creator>Health &amp; Social Care</dc:creator>
  <cp:lastModifiedBy>user</cp:lastModifiedBy>
  <cp:revision>247</cp:revision>
  <dcterms:created xsi:type="dcterms:W3CDTF">2026-06-21T12:56:41Z</dcterms:created>
  <dcterms:modified xsi:type="dcterms:W3CDTF">2026-06-21T20:56:53Z</dcterms:modified>
</cp:coreProperties>
</file>