
<file path=[Content_Types].xml><?xml version="1.0" encoding="utf-8"?>
<Types xmlns="http://schemas.openxmlformats.org/package/2006/content-types">
  <Default Extension="jpeg" ContentType="image/jpeg"/>
  <Default Extension="jp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charts/chart1.xml" ContentType="application/vnd.openxmlformats-officedocument.drawingml.chart+xml"/>
  <Override PartName="/ppt/drawings/drawing1.xml" ContentType="application/vnd.openxmlformats-officedocument.drawingml.chartshape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44" r:id="rId1"/>
  </p:sldMasterIdLst>
  <p:notesMasterIdLst>
    <p:notesMasterId r:id="rId25"/>
  </p:notesMasterIdLst>
  <p:sldIdLst>
    <p:sldId id="256" r:id="rId2"/>
    <p:sldId id="258" r:id="rId3"/>
    <p:sldId id="257" r:id="rId4"/>
    <p:sldId id="260" r:id="rId5"/>
    <p:sldId id="259" r:id="rId6"/>
    <p:sldId id="263" r:id="rId7"/>
    <p:sldId id="264" r:id="rId8"/>
    <p:sldId id="265" r:id="rId9"/>
    <p:sldId id="266" r:id="rId10"/>
    <p:sldId id="268" r:id="rId11"/>
    <p:sldId id="276" r:id="rId12"/>
    <p:sldId id="269" r:id="rId13"/>
    <p:sldId id="277" r:id="rId14"/>
    <p:sldId id="279" r:id="rId15"/>
    <p:sldId id="272" r:id="rId16"/>
    <p:sldId id="281" r:id="rId17"/>
    <p:sldId id="270" r:id="rId18"/>
    <p:sldId id="283" r:id="rId19"/>
    <p:sldId id="262" r:id="rId20"/>
    <p:sldId id="267" r:id="rId21"/>
    <p:sldId id="274" r:id="rId22"/>
    <p:sldId id="280" r:id="rId23"/>
    <p:sldId id="284"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4580"/>
    <p:restoredTop sz="93368" autoAdjust="0"/>
  </p:normalViewPr>
  <p:slideViewPr>
    <p:cSldViewPr snapToGrid="0" snapToObjects="1">
      <p:cViewPr varScale="1">
        <p:scale>
          <a:sx n="57" d="100"/>
          <a:sy n="57" d="100"/>
        </p:scale>
        <p:origin x="653" y="8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charts/_rels/chart1.xml.rels><?xml version="1.0" encoding="UTF-8" standalone="yes"?>
<Relationships xmlns="http://schemas.openxmlformats.org/package/2006/relationships"><Relationship Id="rId2" Type="http://schemas.openxmlformats.org/officeDocument/2006/relationships/chartUserShapes" Target="../drawings/drawing1.xml"/><Relationship Id="rId1" Type="http://schemas.openxmlformats.org/officeDocument/2006/relationships/oleObject" Target="file:///\\thfs01\central_data\Mi-space\Pipeline%20&amp;%20Tracker\Midlands%20Work\HousingNet-Expiring_Contracts.xls%20DT%2001-11-17.xls" TargetMode="Externa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autoTitleDeleted val="0"/>
    <c:plotArea>
      <c:layout/>
      <c:pieChart>
        <c:varyColors val="1"/>
        <c:dLbls>
          <c:showLegendKey val="0"/>
          <c:showVal val="0"/>
          <c:showCatName val="0"/>
          <c:showSerName val="0"/>
          <c:showPercent val="0"/>
          <c:showBubbleSize val="0"/>
          <c:showLeaderLines val="0"/>
        </c:dLbls>
        <c:firstSliceAng val="0"/>
      </c:pieChart>
    </c:plotArea>
    <c:plotVisOnly val="1"/>
    <c:dispBlanksAs val="gap"/>
    <c:showDLblsOverMax val="0"/>
  </c:chart>
  <c:externalData r:id="rId1">
    <c:autoUpdate val="0"/>
  </c:externalData>
  <c:userShapes r:id="rId2"/>
</c:chartSpace>
</file>

<file path=ppt/drawings/_rels/drawing1.xml.rels><?xml version="1.0" encoding="UTF-8" standalone="yes"?>
<Relationships xmlns="http://schemas.openxmlformats.org/package/2006/relationships"><Relationship Id="rId1" Type="http://schemas.openxmlformats.org/officeDocument/2006/relationships/image" Target="../media/image14.jpeg"/></Relationships>
</file>

<file path=ppt/drawings/drawing1.xml><?xml version="1.0" encoding="utf-8"?>
<c:userShapes xmlns:c="http://schemas.openxmlformats.org/drawingml/2006/chart">
  <cdr:relSizeAnchor xmlns:cdr="http://schemas.openxmlformats.org/drawingml/2006/chartDrawing">
    <cdr:from>
      <cdr:x>0</cdr:x>
      <cdr:y>0</cdr:y>
    </cdr:from>
    <cdr:to>
      <cdr:x>1</cdr:x>
      <cdr:y>1</cdr:y>
    </cdr:to>
    <cdr:sp macro="" textlink="">
      <cdr:nvSpPr>
        <cdr:cNvPr id="2" name="Rectangle 1">
          <a:extLst xmlns:a="http://schemas.openxmlformats.org/drawingml/2006/main">
            <a:ext uri="{FF2B5EF4-FFF2-40B4-BE49-F238E27FC236}">
              <a16:creationId xmlns:a16="http://schemas.microsoft.com/office/drawing/2014/main" id="{E1332D12-CB4D-4F3C-8BA8-9EC381EB0C36}"/>
            </a:ext>
          </a:extLst>
        </cdr:cNvPr>
        <cdr:cNvSpPr>
          <a:spLocks xmlns:a="http://schemas.openxmlformats.org/drawingml/2006/main" noChangeArrowheads="1"/>
        </cdr:cNvSpPr>
      </cdr:nvSpPr>
      <cdr:spPr bwMode="auto">
        <a:xfrm xmlns:a="http://schemas.openxmlformats.org/drawingml/2006/main">
          <a:off x="508000" y="1117600"/>
          <a:ext cx="8229600" cy="5105400"/>
        </a:xfrm>
        <a:prstGeom xmlns:a="http://schemas.openxmlformats.org/drawingml/2006/main" prst="rect">
          <a:avLst/>
        </a:prstGeom>
        <a:noFill xmlns:a="http://schemas.openxmlformats.org/drawingml/2006/main"/>
        <a:ln xmlns:a="http://schemas.openxmlformats.org/drawingml/2006/main" w="9525">
          <a:noFill/>
          <a:miter lim="800000"/>
          <a:headEnd/>
          <a:tailEnd/>
        </a:ln>
      </cdr:spPr>
      <cdr:txBody>
        <a:bodyPr xmlns:a="http://schemas.openxmlformats.org/drawingml/2006/main"/>
        <a:lstStyle xmlns:a="http://schemas.openxmlformats.org/drawingml/2006/main">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xmlns:a="http://schemas.openxmlformats.org/drawingml/2006/main">
          <a:pPr marL="342900" indent="-342900" eaLnBrk="1" hangingPunct="1">
            <a:spcAft>
              <a:spcPct val="20000"/>
            </a:spcAft>
            <a:buSzPct val="80000"/>
            <a:buFont typeface="Arial" pitchFamily="34" charset="0"/>
            <a:buChar char="•"/>
          </a:pPr>
          <a:r>
            <a:rPr lang="en-GB" sz="2400" b="0" dirty="0"/>
            <a:t>Social impairment- extreme egocentricity</a:t>
          </a:r>
        </a:p>
        <a:p xmlns:a="http://schemas.openxmlformats.org/drawingml/2006/main">
          <a:pPr marL="342900" indent="-342900" eaLnBrk="1" hangingPunct="1">
            <a:spcAft>
              <a:spcPct val="20000"/>
            </a:spcAft>
            <a:buSzPct val="80000"/>
            <a:buFont typeface="Arial" pitchFamily="34" charset="0"/>
            <a:buChar char="•"/>
          </a:pPr>
          <a:r>
            <a:rPr lang="en-GB" sz="2400" b="0" dirty="0"/>
            <a:t>Speech and language peculiarities</a:t>
          </a:r>
        </a:p>
        <a:p xmlns:a="http://schemas.openxmlformats.org/drawingml/2006/main">
          <a:pPr marL="342900" indent="-342900" eaLnBrk="1" hangingPunct="1">
            <a:spcAft>
              <a:spcPct val="20000"/>
            </a:spcAft>
            <a:buSzPct val="80000"/>
            <a:buFont typeface="Arial" pitchFamily="34" charset="0"/>
            <a:buChar char="•"/>
          </a:pPr>
          <a:r>
            <a:rPr lang="en-GB" sz="2400" b="0" dirty="0"/>
            <a:t>Repetitive routines</a:t>
          </a:r>
        </a:p>
        <a:p xmlns:a="http://schemas.openxmlformats.org/drawingml/2006/main">
          <a:pPr marL="342900" indent="-342900" eaLnBrk="1" hangingPunct="1">
            <a:spcAft>
              <a:spcPct val="20000"/>
            </a:spcAft>
            <a:buSzPct val="80000"/>
            <a:buFont typeface="Arial" pitchFamily="34" charset="0"/>
            <a:buChar char="•"/>
          </a:pPr>
          <a:r>
            <a:rPr lang="en-GB" sz="2400" b="0" dirty="0"/>
            <a:t>Motor clumsiness</a:t>
          </a:r>
        </a:p>
        <a:p xmlns:a="http://schemas.openxmlformats.org/drawingml/2006/main">
          <a:pPr marL="342900" indent="-342900" eaLnBrk="1" hangingPunct="1">
            <a:spcAft>
              <a:spcPct val="20000"/>
            </a:spcAft>
            <a:buSzPct val="80000"/>
            <a:buFont typeface="Arial" pitchFamily="34" charset="0"/>
            <a:buChar char="•"/>
          </a:pPr>
          <a:r>
            <a:rPr lang="en-GB" sz="2400" b="0" dirty="0"/>
            <a:t>Narrow interests</a:t>
          </a:r>
        </a:p>
        <a:p xmlns:a="http://schemas.openxmlformats.org/drawingml/2006/main">
          <a:pPr marL="342900" indent="-342900" eaLnBrk="1" hangingPunct="1">
            <a:spcAft>
              <a:spcPct val="20000"/>
            </a:spcAft>
            <a:buSzPct val="80000"/>
            <a:buFont typeface="Arial" pitchFamily="34" charset="0"/>
            <a:buChar char="•"/>
          </a:pPr>
          <a:r>
            <a:rPr lang="en-GB" sz="2400" b="0" dirty="0"/>
            <a:t>Communication skills may appear less impaired</a:t>
          </a:r>
        </a:p>
        <a:p xmlns:a="http://schemas.openxmlformats.org/drawingml/2006/main">
          <a:pPr marL="342900" indent="-342900" eaLnBrk="1" hangingPunct="1">
            <a:spcAft>
              <a:spcPct val="20000"/>
            </a:spcAft>
            <a:buSzPct val="80000"/>
            <a:buFont typeface="Arial" pitchFamily="34" charset="0"/>
            <a:buChar char="•"/>
          </a:pPr>
          <a:r>
            <a:rPr lang="en-GB" sz="2400" b="0" dirty="0"/>
            <a:t>Non-verbal communication problems</a:t>
          </a:r>
        </a:p>
      </cdr:txBody>
    </cdr:sp>
  </cdr:relSizeAnchor>
  <cdr:relSizeAnchor xmlns:cdr="http://schemas.openxmlformats.org/drawingml/2006/chartDrawing">
    <cdr:from>
      <cdr:x>0.6961</cdr:x>
      <cdr:y>0</cdr:y>
    </cdr:from>
    <cdr:to>
      <cdr:x>0.98361</cdr:x>
      <cdr:y>0.92702</cdr:y>
    </cdr:to>
    <cdr:pic>
      <cdr:nvPicPr>
        <cdr:cNvPr id="3" name="Afbeelding 2" descr="VW9_afb01">
          <a:extLst xmlns:a="http://schemas.openxmlformats.org/drawingml/2006/main">
            <a:ext uri="{FF2B5EF4-FFF2-40B4-BE49-F238E27FC236}">
              <a16:creationId xmlns:a16="http://schemas.microsoft.com/office/drawing/2014/main" id="{EBB7A4DB-05E6-4054-A306-49CD4555EED9}"/>
            </a:ext>
          </a:extLst>
        </cdr:cNvPr>
        <cdr:cNvPicPr/>
      </cdr:nvPicPr>
      <cdr:blipFill>
        <a:blip xmlns:a="http://schemas.openxmlformats.org/drawingml/2006/main" xmlns:r="http://schemas.openxmlformats.org/officeDocument/2006/relationships" r:embed="rId1" cstate="print">
          <a:extLst>
            <a:ext uri="{28A0092B-C50C-407E-A947-70E740481C1C}">
              <a14:useLocalDpi xmlns:a14="http://schemas.microsoft.com/office/drawing/2010/main" val="0"/>
            </a:ext>
          </a:extLst>
        </a:blip>
        <a:srcRect xmlns:a="http://schemas.openxmlformats.org/drawingml/2006/main"/>
        <a:stretch xmlns:a="http://schemas.openxmlformats.org/drawingml/2006/main">
          <a:fillRect/>
        </a:stretch>
      </cdr:blipFill>
      <cdr:spPr bwMode="auto">
        <a:xfrm xmlns:a="http://schemas.openxmlformats.org/drawingml/2006/main">
          <a:off x="7943192" y="0"/>
          <a:ext cx="3280731" cy="4487399"/>
        </a:xfrm>
        <a:prstGeom xmlns:a="http://schemas.openxmlformats.org/drawingml/2006/main" prst="rect">
          <a:avLst/>
        </a:prstGeom>
        <a:noFill xmlns:a="http://schemas.openxmlformats.org/drawingml/2006/main"/>
        <a:ln xmlns:a="http://schemas.openxmlformats.org/drawingml/2006/main">
          <a:noFill/>
        </a:ln>
      </cdr:spPr>
    </cdr:pic>
  </cdr:relSizeAnchor>
  <cdr:relSizeAnchor xmlns:cdr="http://schemas.openxmlformats.org/drawingml/2006/chartDrawing">
    <cdr:from>
      <cdr:x>0.02516</cdr:x>
      <cdr:y>0.64161</cdr:y>
    </cdr:from>
    <cdr:to>
      <cdr:x>0.60906</cdr:x>
      <cdr:y>0.9502</cdr:y>
    </cdr:to>
    <cdr:sp macro="" textlink="">
      <cdr:nvSpPr>
        <cdr:cNvPr id="4" name="Speech Bubble: Rectangle with Corners Rounded 3">
          <a:extLst xmlns:a="http://schemas.openxmlformats.org/drawingml/2006/main">
            <a:ext uri="{FF2B5EF4-FFF2-40B4-BE49-F238E27FC236}">
              <a16:creationId xmlns:a16="http://schemas.microsoft.com/office/drawing/2014/main" id="{F5645FE8-119F-4723-8D73-0597E840158E}"/>
            </a:ext>
          </a:extLst>
        </cdr:cNvPr>
        <cdr:cNvSpPr/>
      </cdr:nvSpPr>
      <cdr:spPr>
        <a:xfrm xmlns:a="http://schemas.openxmlformats.org/drawingml/2006/main">
          <a:off x="287069" y="3105807"/>
          <a:ext cx="6662896" cy="1493806"/>
        </a:xfrm>
        <a:prstGeom xmlns:a="http://schemas.openxmlformats.org/drawingml/2006/main" prst="wedgeRoundRectCallout">
          <a:avLst/>
        </a:prstGeom>
        <a:solidFill xmlns:a="http://schemas.openxmlformats.org/drawingml/2006/main">
          <a:srgbClr val="ADACAB"/>
        </a:solidFill>
        <a:ln xmlns:a="http://schemas.openxmlformats.org/drawingml/2006/main">
          <a:noFill/>
        </a:ln>
      </cdr:spPr>
      <cdr:style>
        <a:lnRef xmlns:a="http://schemas.openxmlformats.org/drawingml/2006/main" idx="2">
          <a:schemeClr val="accent1">
            <a:shade val="50000"/>
          </a:schemeClr>
        </a:lnRef>
        <a:fillRef xmlns:a="http://schemas.openxmlformats.org/drawingml/2006/main" idx="1">
          <a:schemeClr val="accent1"/>
        </a:fillRef>
        <a:effectRef xmlns:a="http://schemas.openxmlformats.org/drawingml/2006/main" idx="0">
          <a:schemeClr val="accent1"/>
        </a:effectRef>
        <a:fontRef xmlns:a="http://schemas.openxmlformats.org/drawingml/2006/main" idx="minor">
          <a:schemeClr val="lt1"/>
        </a:fontRef>
      </cdr:style>
      <cdr:txBody>
        <a:bodyPr xmlns:a="http://schemas.openxmlformats.org/drawingml/2006/main" vertOverflow="clip"/>
        <a:lstStyle xmlns:a="http://schemas.openxmlformats.org/drawingml/2006/main"/>
        <a:p xmlns:a="http://schemas.openxmlformats.org/drawingml/2006/main">
          <a:r>
            <a:rPr lang="en-US" sz="2400" b="1" i="1" dirty="0">
              <a:solidFill>
                <a:schemeClr val="tx1">
                  <a:lumMod val="95000"/>
                  <a:lumOff val="5000"/>
                </a:schemeClr>
              </a:solidFill>
            </a:rPr>
            <a:t>“It seems that for success in science or art, a dash of Autism is necessary”</a:t>
          </a:r>
        </a:p>
        <a:p xmlns:a="http://schemas.openxmlformats.org/drawingml/2006/main">
          <a:r>
            <a:rPr lang="en-US" sz="2400" b="1" i="1" dirty="0">
              <a:solidFill>
                <a:schemeClr val="tx1">
                  <a:lumMod val="95000"/>
                  <a:lumOff val="5000"/>
                </a:schemeClr>
              </a:solidFill>
            </a:rPr>
            <a:t>Johann Asperger (1944)</a:t>
          </a:r>
        </a:p>
        <a:p xmlns:a="http://schemas.openxmlformats.org/drawingml/2006/main">
          <a:endParaRPr lang="en-US" sz="2400" dirty="0"/>
        </a:p>
      </cdr:txBody>
    </cdr:sp>
  </cdr:relSizeAnchor>
</c:userShape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093725B-5992-9F4E-8B61-7249A96E4668}" type="datetimeFigureOut">
              <a:rPr lang="en-US" smtClean="0"/>
              <a:t>7/20/2022</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BCEC4EC-1BAD-D343-B3E5-2E231E5EE4C6}" type="slidenum">
              <a:rPr lang="en-US" smtClean="0"/>
              <a:t>‹#›</a:t>
            </a:fld>
            <a:endParaRPr lang="en-US" dirty="0"/>
          </a:p>
        </p:txBody>
      </p:sp>
    </p:spTree>
    <p:extLst>
      <p:ext uri="{BB962C8B-B14F-4D97-AF65-F5344CB8AC3E}">
        <p14:creationId xmlns:p14="http://schemas.microsoft.com/office/powerpoint/2010/main" val="202831101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n-US"/>
              <a:t>Click to edit Master title style</a:t>
            </a:r>
            <a:endParaRPr lang="en-US" dirty="0"/>
          </a:p>
        </p:txBody>
      </p:sp>
      <p:sp>
        <p:nvSpPr>
          <p:cNvPr id="3" name="Subtitle 2"/>
          <p:cNvSpPr>
            <a:spLocks noGrp="1"/>
          </p:cNvSpPr>
          <p:nvPr>
            <p:ph type="subTitle" idx="1"/>
          </p:nvPr>
        </p:nvSpPr>
        <p:spPr>
          <a:xfrm>
            <a:off x="1370693" y="377348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505D2DC-7CC7-3C44-8B31-5840A1118415}" type="datetime1">
              <a:rPr lang="en-GB" smtClean="0"/>
              <a:t>20/07/2022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305318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6F5B5C6-0C6D-8546-924D-B593B2A9B733}" type="datetime1">
              <a:rPr lang="en-GB" smtClean="0"/>
              <a:t>20/07/2022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0904422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295401" y="1761067"/>
            <a:ext cx="9590550" cy="1828813"/>
          </a:xfrm>
        </p:spPr>
        <p:txBody>
          <a:bodyPr anchor="b"/>
          <a:lstStyle>
            <a:lvl1pPr algn="ctr">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3763439"/>
            <a:ext cx="9590550" cy="1333494"/>
          </a:xfrm>
        </p:spPr>
        <p:txBody>
          <a:bodyPr anchor="t"/>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06AB363-8B4A-7E46-BC17-21E9AA71DCE6}" type="datetime1">
              <a:rPr lang="en-GB" smtClean="0"/>
              <a:t>20/07/2022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08882922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10353762" cy="1261872"/>
          </a:xfrm>
        </p:spPr>
        <p:txBody>
          <a:bodyPr/>
          <a:lstStyle/>
          <a:p>
            <a:r>
              <a:rPr lang="en-US"/>
              <a:t>Click to edit Master title style</a:t>
            </a:r>
            <a:endParaRPr lang="en-US" dirty="0"/>
          </a:p>
        </p:txBody>
      </p:sp>
      <p:sp>
        <p:nvSpPr>
          <p:cNvPr id="3" name="Content Placeholder 2"/>
          <p:cNvSpPr>
            <a:spLocks noGrp="1"/>
          </p:cNvSpPr>
          <p:nvPr>
            <p:ph sz="half" idx="1"/>
          </p:nvPr>
        </p:nvSpPr>
        <p:spPr>
          <a:xfrm>
            <a:off x="913795" y="2076450"/>
            <a:ext cx="4856841" cy="3622671"/>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410716" y="2076451"/>
            <a:ext cx="4856841" cy="3622672"/>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ACEA1A0-97CE-CB49-95BD-65F352FD09F2}" type="datetime1">
              <a:rPr lang="en-GB" smtClean="0"/>
              <a:t>20/07/2022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25460141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pic>
        <p:nvPicPr>
          <p:cNvPr id="20" name="Picture 19" descr="Slate-V2-HD-compPhotoInset.png">
            <a:extLst>
              <a:ext uri="{FF2B5EF4-FFF2-40B4-BE49-F238E27FC236}">
                <a16:creationId xmlns:a16="http://schemas.microsoft.com/office/drawing/2014/main" id="{37B721FF-D609-4D98-9D19-CF75AA8A54F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3795" y="1734506"/>
            <a:ext cx="5029200" cy="4099959"/>
          </a:xfrm>
          <a:prstGeom prst="rect">
            <a:avLst/>
          </a:prstGeom>
        </p:spPr>
      </p:pic>
      <p:pic>
        <p:nvPicPr>
          <p:cNvPr id="21" name="Picture 20" descr="Slate-V2-HD-compPhotoInset.png">
            <a:extLst>
              <a:ext uri="{FF2B5EF4-FFF2-40B4-BE49-F238E27FC236}">
                <a16:creationId xmlns:a16="http://schemas.microsoft.com/office/drawing/2014/main" id="{073936BD-C868-433F-8E84-D6DD8E640E3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357" y="1734506"/>
            <a:ext cx="5029200" cy="4099959"/>
          </a:xfrm>
          <a:prstGeom prst="rect">
            <a:avLst/>
          </a:prstGeom>
        </p:spPr>
      </p:pic>
      <p:sp>
        <p:nvSpPr>
          <p:cNvPr id="2" name="Title 1"/>
          <p:cNvSpPr>
            <a:spLocks noGrp="1"/>
          </p:cNvSpPr>
          <p:nvPr>
            <p:ph type="title"/>
          </p:nvPr>
        </p:nvSpPr>
        <p:spPr>
          <a:xfrm>
            <a:off x="913795" y="609600"/>
            <a:ext cx="10353762" cy="970450"/>
          </a:xfrm>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046013" y="1855153"/>
            <a:ext cx="4764764" cy="692494"/>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046013" y="2702103"/>
            <a:ext cx="4764764"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363166" y="1855152"/>
            <a:ext cx="4779582" cy="692495"/>
          </a:xfrm>
        </p:spPr>
        <p:txBody>
          <a:bodyPr anchor="b">
            <a:noAutofit/>
          </a:bodyPr>
          <a:lstStyle>
            <a:lvl1pPr marL="0" indent="0" algn="ctr">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363167" y="2702103"/>
            <a:ext cx="4779581" cy="3043533"/>
          </a:xfrm>
        </p:spPr>
        <p:txBody>
          <a:bodyPr anchor="t">
            <a:normAutofit/>
          </a:bodyPr>
          <a:lstStyle>
            <a:lvl1pPr>
              <a:defRPr sz="1800"/>
            </a:lvl1pPr>
            <a:lvl2pPr>
              <a:defRPr sz="1600"/>
            </a:lvl2pPr>
            <a:lvl3pPr>
              <a:defRPr sz="1400"/>
            </a:lvl3pPr>
            <a:lvl4pPr>
              <a:defRPr sz="1200"/>
            </a:lvl4pPr>
            <a:lvl5pPr>
              <a:defRPr sz="1200"/>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65DA11DE-913C-9A47-9D2D-E9EA3D159C13}" type="datetime1">
              <a:rPr lang="en-GB" smtClean="0"/>
              <a:t>20/07/2022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2444624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91AA846-EDD8-D047-A81B-AEB14D432C47}" type="datetime1">
              <a:rPr lang="en-GB" smtClean="0"/>
              <a:t>20/07/2022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41302202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9651456-C1BA-1646-97FF-5AADB187068F}" type="datetime1">
              <a:rPr lang="en-GB" smtClean="0"/>
              <a:t>20/07/2022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68536752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9600"/>
            <a:ext cx="3706889" cy="1821918"/>
          </a:xfrm>
        </p:spPr>
        <p:txBody>
          <a:bodyPr anchor="b">
            <a:normAutofit/>
          </a:bodyPr>
          <a:lstStyle>
            <a:lvl1pPr algn="ctr">
              <a:defRPr sz="2800" b="0"/>
            </a:lvl1pPr>
          </a:lstStyle>
          <a:p>
            <a:r>
              <a:rPr lang="en-US"/>
              <a:t>Click to edit Master title style</a:t>
            </a:r>
            <a:endParaRPr lang="en-US" dirty="0"/>
          </a:p>
        </p:txBody>
      </p:sp>
      <p:sp>
        <p:nvSpPr>
          <p:cNvPr id="3" name="Content Placeholder 2"/>
          <p:cNvSpPr>
            <a:spLocks noGrp="1"/>
          </p:cNvSpPr>
          <p:nvPr>
            <p:ph idx="1"/>
          </p:nvPr>
        </p:nvSpPr>
        <p:spPr>
          <a:xfrm>
            <a:off x="4855633" y="609600"/>
            <a:ext cx="6411924" cy="50800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913795" y="2673351"/>
            <a:ext cx="3706889" cy="3016250"/>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000C37F-9BFA-064B-942E-6230187CE61F}" type="datetime1">
              <a:rPr lang="en-GB" smtClean="0"/>
              <a:t>20/07/2022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pPr/>
              <a:t>‹#›</a:t>
            </a:fld>
            <a:endParaRPr lang="en-US" dirty="0"/>
          </a:p>
        </p:txBody>
      </p:sp>
    </p:spTree>
    <p:extLst>
      <p:ext uri="{BB962C8B-B14F-4D97-AF65-F5344CB8AC3E}">
        <p14:creationId xmlns:p14="http://schemas.microsoft.com/office/powerpoint/2010/main" val="17050404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22" name="Picture 21" descr="Slate-V2-HD-vertPhotoInset.png">
            <a:extLst>
              <a:ext uri="{FF2B5EF4-FFF2-40B4-BE49-F238E27FC236}">
                <a16:creationId xmlns:a16="http://schemas.microsoft.com/office/drawing/2014/main" id="{4D06E496-ACBA-4063-B4A1-C5C484EE5A7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3665" y="609600"/>
            <a:ext cx="3584166" cy="5204832"/>
          </a:xfrm>
          <a:prstGeom prst="rect">
            <a:avLst/>
          </a:prstGeom>
        </p:spPr>
      </p:pic>
      <p:sp>
        <p:nvSpPr>
          <p:cNvPr id="2" name="Title 1"/>
          <p:cNvSpPr>
            <a:spLocks noGrp="1"/>
          </p:cNvSpPr>
          <p:nvPr>
            <p:ph type="title"/>
          </p:nvPr>
        </p:nvSpPr>
        <p:spPr>
          <a:xfrm>
            <a:off x="913795" y="763701"/>
            <a:ext cx="5707899" cy="1675559"/>
          </a:xfrm>
        </p:spPr>
        <p:txBody>
          <a:bodyPr anchor="b">
            <a:noAutofit/>
          </a:bodyPr>
          <a:lstStyle>
            <a:lvl1pPr algn="ct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7442551" y="763702"/>
            <a:ext cx="3275751" cy="4912822"/>
          </a:xfr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1473698" y="2679699"/>
            <a:ext cx="4588094" cy="3135695"/>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0075B730-84E6-534D-B15B-51AE3FE38676}" type="datetime1">
              <a:rPr lang="en-GB" smtClean="0"/>
              <a:t>20/07/2022</a:t>
            </a:fld>
            <a:endParaRPr lang="en-US" dirty="0"/>
          </a:p>
        </p:txBody>
      </p:sp>
      <p:sp>
        <p:nvSpPr>
          <p:cNvPr id="6" name="Footer Placeholder 5"/>
          <p:cNvSpPr>
            <a:spLocks noGrp="1"/>
          </p:cNvSpPr>
          <p:nvPr>
            <p:ph type="ftr" sz="quarter" idx="11"/>
          </p:nvPr>
        </p:nvSpPr>
        <p:spPr/>
        <p:txBody>
          <a:bodyPr/>
          <a:lstStyle/>
          <a:p>
            <a:pPr algn="l"/>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7182964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16" name="Picture 15" descr="Slate-V2-HD-panoPhotoInset.png">
            <a:extLst>
              <a:ext uri="{FF2B5EF4-FFF2-40B4-BE49-F238E27FC236}">
                <a16:creationId xmlns:a16="http://schemas.microsoft.com/office/drawing/2014/main" id="{CE39118B-B3AD-4BD4-BA22-DEFF4E76CE9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13883" y="547807"/>
            <a:ext cx="10141799" cy="3816806"/>
          </a:xfrm>
          <a:prstGeom prst="rect">
            <a:avLst/>
          </a:prstGeom>
        </p:spPr>
      </p:pic>
      <p:sp>
        <p:nvSpPr>
          <p:cNvPr id="2" name="Title 1"/>
          <p:cNvSpPr>
            <a:spLocks noGrp="1"/>
          </p:cNvSpPr>
          <p:nvPr>
            <p:ph type="title"/>
          </p:nvPr>
        </p:nvSpPr>
        <p:spPr>
          <a:xfrm>
            <a:off x="913806" y="4565255"/>
            <a:ext cx="10355326" cy="543472"/>
          </a:xfrm>
        </p:spPr>
        <p:txBody>
          <a:bodyPr anchor="b">
            <a:normAutofit/>
          </a:bodyPr>
          <a:lstStyle>
            <a:lvl1pPr algn="ctr">
              <a:defRPr sz="280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69349" y="695009"/>
            <a:ext cx="9845346" cy="3525671"/>
          </a:xfrm>
          <a:effectLst>
            <a:outerShdw blurRad="38100" dist="25400" dir="4440000">
              <a:srgbClr val="000000">
                <a:alpha val="36000"/>
              </a:srgbClr>
            </a:outerShdw>
          </a:effectLst>
        </p:spPr>
        <p:txBody>
          <a:bodyPr anchor="t">
            <a:normAutofit/>
          </a:bodyPr>
          <a:lstStyle>
            <a:lvl1pPr marL="0" indent="0" algn="ctr">
              <a:buNone/>
              <a:defRPr sz="2000"/>
            </a:lvl1pPr>
            <a:lvl2pPr marL="457200" indent="0">
              <a:buNone/>
              <a:defRPr sz="2000"/>
            </a:lvl2pPr>
            <a:lvl3pPr marL="914400" indent="0">
              <a:buNone/>
              <a:defRPr sz="20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913795" y="5247728"/>
            <a:ext cx="10353762" cy="543472"/>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5B2270E-635A-9046-A1F1-E660499BD0C9}" type="datetime1">
              <a:rPr lang="en-GB" smtClean="0"/>
              <a:t>20/07/2022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917924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913795" y="608437"/>
            <a:ext cx="10353762" cy="3534344"/>
          </a:xfrm>
        </p:spPr>
        <p:txBody>
          <a:bodyPr anchor="ctr">
            <a:normAutofit/>
          </a:bodyPr>
          <a:lstStyle>
            <a:lvl1pPr>
              <a:defRPr sz="4000"/>
            </a:lvl1pPr>
          </a:lstStyle>
          <a:p>
            <a:r>
              <a:rPr lang="en-US"/>
              <a:t>Click to edit Master title style</a:t>
            </a:r>
            <a:endParaRPr lang="en-US" dirty="0"/>
          </a:p>
        </p:txBody>
      </p:sp>
      <p:sp>
        <p:nvSpPr>
          <p:cNvPr id="4" name="Text Placeholder 3"/>
          <p:cNvSpPr>
            <a:spLocks noGrp="1"/>
          </p:cNvSpPr>
          <p:nvPr>
            <p:ph type="body" sz="half" idx="2"/>
          </p:nvPr>
        </p:nvSpPr>
        <p:spPr>
          <a:xfrm>
            <a:off x="913794" y="4295180"/>
            <a:ext cx="10353763" cy="1501826"/>
          </a:xfrm>
        </p:spPr>
        <p:txBody>
          <a:bodyPr anchor="ct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939BDCA1-9848-E143-AECB-BB7BDEE0DA3C}" type="datetime1">
              <a:rPr lang="en-GB" smtClean="0"/>
              <a:t>20/07/2022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896349914"/>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600"/>
            <a:ext cx="9302752" cy="2992904"/>
          </a:xfrm>
        </p:spPr>
        <p:txBody>
          <a:bodyPr anchor="ctr">
            <a:normAutofit/>
          </a:bodyPr>
          <a:lstStyle>
            <a:lvl1pPr>
              <a:defRPr sz="3600"/>
            </a:lvl1pPr>
          </a:lstStyle>
          <a:p>
            <a:r>
              <a:rPr lang="en-US"/>
              <a:t>Click to edit Master title style</a:t>
            </a:r>
            <a:endParaRPr lang="en-US" dirty="0"/>
          </a:p>
        </p:txBody>
      </p:sp>
      <p:sp>
        <p:nvSpPr>
          <p:cNvPr id="12" name="Text Placeholder 3"/>
          <p:cNvSpPr>
            <a:spLocks noGrp="1"/>
          </p:cNvSpPr>
          <p:nvPr>
            <p:ph type="body" sz="half" idx="13"/>
          </p:nvPr>
        </p:nvSpPr>
        <p:spPr>
          <a:xfrm>
            <a:off x="1720644" y="3610032"/>
            <a:ext cx="8752299" cy="532749"/>
          </a:xfrm>
        </p:spPr>
        <p:txBody>
          <a:bodyPr anchor="t">
            <a:normAutofit/>
          </a:bodyPr>
          <a:lstStyle>
            <a:lvl1pPr marL="0" indent="0" algn="r">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4" name="Text Placeholder 3"/>
          <p:cNvSpPr>
            <a:spLocks noGrp="1"/>
          </p:cNvSpPr>
          <p:nvPr>
            <p:ph type="body" sz="half" idx="2"/>
          </p:nvPr>
        </p:nvSpPr>
        <p:spPr>
          <a:xfrm>
            <a:off x="913794" y="4304353"/>
            <a:ext cx="10353763" cy="1489496"/>
          </a:xfrm>
        </p:spPr>
        <p:txBody>
          <a:bodyPr anchor="ctr">
            <a:normAutofit/>
          </a:bodyPr>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4DF237F0-F6F9-954C-A4AB-39D0EDB7267F}" type="datetime1">
              <a:rPr lang="en-GB" smtClean="0"/>
              <a:t>20/07/2022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
        <p:nvSpPr>
          <p:cNvPr id="11" name="TextBox 10">
            <a:extLst>
              <a:ext uri="{FF2B5EF4-FFF2-40B4-BE49-F238E27FC236}">
                <a16:creationId xmlns:a16="http://schemas.microsoft.com/office/drawing/2014/main" id="{223F0D53-0705-41B7-8554-09D21E7807F9}"/>
              </a:ext>
            </a:extLst>
          </p:cNvPr>
          <p:cNvSpPr txBox="1"/>
          <p:nvPr/>
        </p:nvSpPr>
        <p:spPr>
          <a:xfrm>
            <a:off x="990600" y="884796"/>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r>
              <a:rPr lang="en-US" sz="8000" dirty="0">
                <a:solidFill>
                  <a:schemeClr val="tx1"/>
                </a:solidFill>
                <a:effectLst/>
              </a:rPr>
              <a:t>“</a:t>
            </a:r>
          </a:p>
        </p:txBody>
      </p:sp>
      <p:sp>
        <p:nvSpPr>
          <p:cNvPr id="13" name="TextBox 12">
            <a:extLst>
              <a:ext uri="{FF2B5EF4-FFF2-40B4-BE49-F238E27FC236}">
                <a16:creationId xmlns:a16="http://schemas.microsoft.com/office/drawing/2014/main" id="{C7F647CD-0F1A-4BB3-89E0-A74F1E1B098D}"/>
              </a:ext>
            </a:extLst>
          </p:cNvPr>
          <p:cNvSpPr txBox="1"/>
          <p:nvPr/>
        </p:nvSpPr>
        <p:spPr>
          <a:xfrm>
            <a:off x="10504716" y="2928258"/>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26461205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913794" y="2126942"/>
            <a:ext cx="10353763" cy="2511835"/>
          </a:xfrm>
        </p:spPr>
        <p:txBody>
          <a:bodyPr anchor="b"/>
          <a:lstStyle>
            <a:lvl1pPr>
              <a:defRPr sz="3200"/>
            </a:lvl1pPr>
          </a:lstStyle>
          <a:p>
            <a:r>
              <a:rPr lang="en-US"/>
              <a:t>Click to edit Master title style</a:t>
            </a:r>
            <a:endParaRPr lang="en-US" dirty="0"/>
          </a:p>
        </p:txBody>
      </p:sp>
      <p:sp>
        <p:nvSpPr>
          <p:cNvPr id="4" name="Text Placeholder 3"/>
          <p:cNvSpPr>
            <a:spLocks noGrp="1"/>
          </p:cNvSpPr>
          <p:nvPr>
            <p:ph type="body" sz="half" idx="2"/>
          </p:nvPr>
        </p:nvSpPr>
        <p:spPr>
          <a:xfrm>
            <a:off x="913784" y="4650556"/>
            <a:ext cx="10352199" cy="1140644"/>
          </a:xfrm>
        </p:spPr>
        <p:txBody>
          <a:bodyPr anchor="t"/>
          <a:lstStyle>
            <a:lvl1pPr marL="0" indent="0" algn="ctr">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DD86F55A-8197-AB46-8044-901A9FC31050}" type="datetime1">
              <a:rPr lang="en-GB" smtClean="0"/>
              <a:t>20/07/2022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2493534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913795" y="609600"/>
            <a:ext cx="10353762" cy="970450"/>
          </a:xfrm>
        </p:spPr>
        <p:txBody>
          <a:bodyPr/>
          <a:lstStyle/>
          <a:p>
            <a:r>
              <a:rPr lang="en-US"/>
              <a:t>Click to edit Master title style</a:t>
            </a:r>
            <a:endParaRPr lang="en-US" dirty="0"/>
          </a:p>
        </p:txBody>
      </p:sp>
      <p:sp>
        <p:nvSpPr>
          <p:cNvPr id="7" name="Text Placeholder 2"/>
          <p:cNvSpPr>
            <a:spLocks noGrp="1"/>
          </p:cNvSpPr>
          <p:nvPr>
            <p:ph type="body" idx="1"/>
          </p:nvPr>
        </p:nvSpPr>
        <p:spPr>
          <a:xfrm>
            <a:off x="913795"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8" name="Text Placeholder 3"/>
          <p:cNvSpPr>
            <a:spLocks noGrp="1"/>
          </p:cNvSpPr>
          <p:nvPr>
            <p:ph type="body" sz="half" idx="15"/>
          </p:nvPr>
        </p:nvSpPr>
        <p:spPr>
          <a:xfrm>
            <a:off x="91379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9" name="Text Placeholder 4"/>
          <p:cNvSpPr>
            <a:spLocks noGrp="1"/>
          </p:cNvSpPr>
          <p:nvPr>
            <p:ph type="body" sz="quarter" idx="3"/>
          </p:nvPr>
        </p:nvSpPr>
        <p:spPr>
          <a:xfrm>
            <a:off x="4446711" y="1885949"/>
            <a:ext cx="3300984" cy="764783"/>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0" name="Text Placeholder 3"/>
          <p:cNvSpPr>
            <a:spLocks noGrp="1"/>
          </p:cNvSpPr>
          <p:nvPr>
            <p:ph type="body" sz="half" idx="16"/>
          </p:nvPr>
        </p:nvSpPr>
        <p:spPr>
          <a:xfrm>
            <a:off x="4441435" y="2768112"/>
            <a:ext cx="3300984" cy="302308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1" name="Text Placeholder 4"/>
          <p:cNvSpPr>
            <a:spLocks noGrp="1"/>
          </p:cNvSpPr>
          <p:nvPr>
            <p:ph type="body" sz="quarter" idx="13"/>
          </p:nvPr>
        </p:nvSpPr>
        <p:spPr>
          <a:xfrm>
            <a:off x="7966572" y="1885950"/>
            <a:ext cx="3300984" cy="764782"/>
          </a:xfrm>
        </p:spPr>
        <p:txBody>
          <a:bodyPr anchor="b">
            <a:noAutofit/>
          </a:bodyPr>
          <a:lstStyle>
            <a:lvl1pPr marL="0" indent="0" algn="ctr">
              <a:buNone/>
              <a:defRPr sz="22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2" name="Text Placeholder 3"/>
          <p:cNvSpPr>
            <a:spLocks noGrp="1"/>
          </p:cNvSpPr>
          <p:nvPr>
            <p:ph type="body" sz="half" idx="17"/>
          </p:nvPr>
        </p:nvSpPr>
        <p:spPr>
          <a:xfrm>
            <a:off x="7966572" y="2768110"/>
            <a:ext cx="3300984" cy="3023089"/>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64F465AE-14C7-ED45-94F4-CB898B5EBF54}" type="datetime1">
              <a:rPr lang="en-GB" smtClean="0"/>
              <a:t>20/07/2022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4034834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pic>
        <p:nvPicPr>
          <p:cNvPr id="2" name="Picture 1" descr="Slate-V2-HD-3colPhotoInset.png">
            <a:extLst>
              <a:ext uri="{FF2B5EF4-FFF2-40B4-BE49-F238E27FC236}">
                <a16:creationId xmlns:a16="http://schemas.microsoft.com/office/drawing/2014/main" id="{7E87C569-D426-4615-ADA7-B370EA98340A}"/>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97962" y="1818214"/>
            <a:ext cx="3339972" cy="1847851"/>
          </a:xfrm>
          <a:prstGeom prst="rect">
            <a:avLst/>
          </a:prstGeom>
        </p:spPr>
      </p:pic>
      <p:pic>
        <p:nvPicPr>
          <p:cNvPr id="36" name="Picture 35" descr="Slate-V2-HD-3colPhotoInset.png">
            <a:extLst>
              <a:ext uri="{FF2B5EF4-FFF2-40B4-BE49-F238E27FC236}">
                <a16:creationId xmlns:a16="http://schemas.microsoft.com/office/drawing/2014/main" id="{7B353ED4-7AD0-46C9-88ED-1A16B1433AF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403800" y="1818214"/>
            <a:ext cx="3339972" cy="1847851"/>
          </a:xfrm>
          <a:prstGeom prst="rect">
            <a:avLst/>
          </a:prstGeom>
        </p:spPr>
      </p:pic>
      <p:pic>
        <p:nvPicPr>
          <p:cNvPr id="37" name="Picture 36" descr="Slate-V2-HD-3colPhotoInset.png">
            <a:extLst>
              <a:ext uri="{FF2B5EF4-FFF2-40B4-BE49-F238E27FC236}">
                <a16:creationId xmlns:a16="http://schemas.microsoft.com/office/drawing/2014/main" id="{F561D985-AD57-459A-B3A6-EBF296039766}"/>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936051" y="1818214"/>
            <a:ext cx="3339972" cy="1847851"/>
          </a:xfrm>
          <a:prstGeom prst="rect">
            <a:avLst/>
          </a:prstGeom>
        </p:spPr>
      </p:pic>
      <p:sp>
        <p:nvSpPr>
          <p:cNvPr id="30" name="Title 1"/>
          <p:cNvSpPr>
            <a:spLocks noGrp="1"/>
          </p:cNvSpPr>
          <p:nvPr>
            <p:ph type="title"/>
          </p:nvPr>
        </p:nvSpPr>
        <p:spPr>
          <a:xfrm>
            <a:off x="913794" y="609600"/>
            <a:ext cx="10353763" cy="970450"/>
          </a:xfrm>
        </p:spPr>
        <p:txBody>
          <a:bodyPr/>
          <a:lstStyle/>
          <a:p>
            <a:r>
              <a:rPr lang="en-US"/>
              <a:t>Click to edit Master title style</a:t>
            </a:r>
            <a:endParaRPr lang="en-US" dirty="0"/>
          </a:p>
        </p:txBody>
      </p:sp>
      <p:sp>
        <p:nvSpPr>
          <p:cNvPr id="19" name="Text Placeholder 2"/>
          <p:cNvSpPr>
            <a:spLocks noGrp="1"/>
          </p:cNvSpPr>
          <p:nvPr>
            <p:ph type="body" idx="1"/>
          </p:nvPr>
        </p:nvSpPr>
        <p:spPr>
          <a:xfrm>
            <a:off x="913795"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Picture Placeholder 2"/>
          <p:cNvSpPr>
            <a:spLocks noGrp="1" noChangeAspect="1"/>
          </p:cNvSpPr>
          <p:nvPr>
            <p:ph type="pic" idx="15"/>
          </p:nvPr>
        </p:nvSpPr>
        <p:spPr>
          <a:xfrm>
            <a:off x="1018102" y="1938918"/>
            <a:ext cx="3092368" cy="160295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1" name="Text Placeholder 3"/>
          <p:cNvSpPr>
            <a:spLocks noGrp="1"/>
          </p:cNvSpPr>
          <p:nvPr>
            <p:ph type="body" sz="half" idx="18"/>
          </p:nvPr>
        </p:nvSpPr>
        <p:spPr>
          <a:xfrm>
            <a:off x="913795" y="4572443"/>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2" name="Text Placeholder 4"/>
          <p:cNvSpPr>
            <a:spLocks noGrp="1"/>
          </p:cNvSpPr>
          <p:nvPr>
            <p:ph type="body" sz="quarter" idx="3"/>
          </p:nvPr>
        </p:nvSpPr>
        <p:spPr>
          <a:xfrm>
            <a:off x="4442788"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3" name="Picture Placeholder 2"/>
          <p:cNvSpPr>
            <a:spLocks noGrp="1" noChangeAspect="1"/>
          </p:cNvSpPr>
          <p:nvPr>
            <p:ph type="pic" idx="21"/>
          </p:nvPr>
        </p:nvSpPr>
        <p:spPr>
          <a:xfrm>
            <a:off x="4545743" y="1939094"/>
            <a:ext cx="3092368" cy="160816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4" name="Text Placeholder 3"/>
          <p:cNvSpPr>
            <a:spLocks noGrp="1"/>
          </p:cNvSpPr>
          <p:nvPr>
            <p:ph type="body" sz="half" idx="19"/>
          </p:nvPr>
        </p:nvSpPr>
        <p:spPr>
          <a:xfrm>
            <a:off x="4441435"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25" name="Text Placeholder 4"/>
          <p:cNvSpPr>
            <a:spLocks noGrp="1"/>
          </p:cNvSpPr>
          <p:nvPr>
            <p:ph type="body" sz="quarter" idx="13"/>
          </p:nvPr>
        </p:nvSpPr>
        <p:spPr>
          <a:xfrm>
            <a:off x="7966697" y="3904106"/>
            <a:ext cx="3300984" cy="576262"/>
          </a:xfrm>
        </p:spPr>
        <p:txBody>
          <a:bodyPr anchor="b">
            <a:noAutofit/>
          </a:bodyPr>
          <a:lstStyle>
            <a:lvl1pPr marL="0" indent="0" algn="ctr">
              <a:buNone/>
              <a:defRPr sz="20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6" name="Picture Placeholder 2"/>
          <p:cNvSpPr>
            <a:spLocks noGrp="1" noChangeAspect="1"/>
          </p:cNvSpPr>
          <p:nvPr>
            <p:ph type="pic" idx="22"/>
          </p:nvPr>
        </p:nvSpPr>
        <p:spPr>
          <a:xfrm>
            <a:off x="8075698" y="1934432"/>
            <a:ext cx="3092368" cy="1607294"/>
          </a:xfrm>
          <a:prstGeom prst="roundRect">
            <a:avLst>
              <a:gd name="adj" fmla="val 1858"/>
            </a:avLst>
          </a:prstGeom>
          <a:effectLst>
            <a:outerShdw blurRad="38100" dist="25400" dir="4440000">
              <a:srgbClr val="000000">
                <a:alpha val="36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27" name="Text Placeholder 3"/>
          <p:cNvSpPr>
            <a:spLocks noGrp="1"/>
          </p:cNvSpPr>
          <p:nvPr>
            <p:ph type="body" sz="half" idx="20"/>
          </p:nvPr>
        </p:nvSpPr>
        <p:spPr>
          <a:xfrm>
            <a:off x="7966572" y="4572442"/>
            <a:ext cx="3300984" cy="1218758"/>
          </a:xfrm>
        </p:spPr>
        <p:txBody>
          <a:bodyPr anchor="t">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3" name="Date Placeholder 2"/>
          <p:cNvSpPr>
            <a:spLocks noGrp="1"/>
          </p:cNvSpPr>
          <p:nvPr>
            <p:ph type="dt" sz="half" idx="10"/>
          </p:nvPr>
        </p:nvSpPr>
        <p:spPr/>
        <p:txBody>
          <a:bodyPr/>
          <a:lstStyle/>
          <a:p>
            <a:fld id="{A06D56A5-5849-5646-9E6C-F0321A869145}" type="datetime1">
              <a:rPr lang="en-GB" smtClean="0"/>
              <a:t>20/07/2022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320699633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D89E7D7-50E3-F048-B4BC-E58BFF5B4978}" type="datetime1">
              <a:rPr lang="en-GB" smtClean="0"/>
              <a:t>20/07/2022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75826005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83068" y="609599"/>
            <a:ext cx="2284487" cy="5181601"/>
          </a:xfrm>
        </p:spPr>
        <p:txBody>
          <a:bodyPr vert="eaVert"/>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a:xfrm>
            <a:off x="913796" y="609599"/>
            <a:ext cx="7916872" cy="5181601"/>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ECA3A79-2E9E-9B40-A5D5-2ABE44B89444}" type="datetime1">
              <a:rPr lang="en-GB" smtClean="0"/>
              <a:t>20/07/2022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A98EE3D-8CD1-4C3F-BD1C-C98C9596463C}" type="slidenum">
              <a:rPr lang="en-US" smtClean="0"/>
              <a:t>‹#›</a:t>
            </a:fld>
            <a:endParaRPr lang="en-US" dirty="0"/>
          </a:p>
        </p:txBody>
      </p:sp>
    </p:spTree>
    <p:extLst>
      <p:ext uri="{BB962C8B-B14F-4D97-AF65-F5344CB8AC3E}">
        <p14:creationId xmlns:p14="http://schemas.microsoft.com/office/powerpoint/2010/main" val="186986513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125730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913795" y="2076450"/>
            <a:ext cx="10353762" cy="3714749"/>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678736" y="6000749"/>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1F7F436E-1CF7-044D-91D8-F4BF37C12588}" type="datetime1">
              <a:rPr lang="en-GB" smtClean="0"/>
              <a:t>20/07/2022</a:t>
            </a:fld>
            <a:endParaRPr lang="en-US" dirty="0"/>
          </a:p>
        </p:txBody>
      </p:sp>
      <p:sp>
        <p:nvSpPr>
          <p:cNvPr id="5" name="Footer Placeholder 4"/>
          <p:cNvSpPr>
            <a:spLocks noGrp="1"/>
          </p:cNvSpPr>
          <p:nvPr>
            <p:ph type="ftr" sz="quarter" idx="3"/>
          </p:nvPr>
        </p:nvSpPr>
        <p:spPr>
          <a:xfrm>
            <a:off x="913795" y="6000749"/>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US" dirty="0"/>
          </a:p>
        </p:txBody>
      </p:sp>
      <p:sp>
        <p:nvSpPr>
          <p:cNvPr id="6" name="Slide Number Placeholder 5"/>
          <p:cNvSpPr>
            <a:spLocks noGrp="1"/>
          </p:cNvSpPr>
          <p:nvPr>
            <p:ph type="sldNum" sz="quarter" idx="4"/>
          </p:nvPr>
        </p:nvSpPr>
        <p:spPr>
          <a:xfrm>
            <a:off x="10514011" y="6000749"/>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3A98EE3D-8CD1-4C3F-BD1C-C98C9596463C}" type="slidenum">
              <a:rPr lang="en-US" smtClean="0"/>
              <a:t>‹#›</a:t>
            </a:fld>
            <a:endParaRPr lang="en-US" dirty="0"/>
          </a:p>
        </p:txBody>
      </p:sp>
    </p:spTree>
    <p:extLst>
      <p:ext uri="{BB962C8B-B14F-4D97-AF65-F5344CB8AC3E}">
        <p14:creationId xmlns:p14="http://schemas.microsoft.com/office/powerpoint/2010/main" val="431832071"/>
      </p:ext>
    </p:extLst>
  </p:cSld>
  <p:clrMap bg1="dk1" tx1="lt1" bg2="dk2" tx2="lt2" accent1="accent1" accent2="accent2" accent3="accent3" accent4="accent4" accent5="accent5" accent6="accent6" hlink="hlink" folHlink="folHlink"/>
  <p:sldLayoutIdLst>
    <p:sldLayoutId id="2147483742" r:id="rId1"/>
    <p:sldLayoutId id="2147483743" r:id="rId2"/>
    <p:sldLayoutId id="2147483727" r:id="rId3"/>
    <p:sldLayoutId id="2147483728" r:id="rId4"/>
    <p:sldLayoutId id="2147483729" r:id="rId5"/>
    <p:sldLayoutId id="2147483730" r:id="rId6"/>
    <p:sldLayoutId id="2147483731" r:id="rId7"/>
    <p:sldLayoutId id="2147483732" r:id="rId8"/>
    <p:sldLayoutId id="2147483733" r:id="rId9"/>
    <p:sldLayoutId id="2147483734" r:id="rId10"/>
    <p:sldLayoutId id="2147483735" r:id="rId11"/>
    <p:sldLayoutId id="2147483736" r:id="rId12"/>
    <p:sldLayoutId id="2147483737" r:id="rId13"/>
    <p:sldLayoutId id="2147483738" r:id="rId14"/>
    <p:sldLayoutId id="2147483739" r:id="rId15"/>
    <p:sldLayoutId id="2147483740" r:id="rId16"/>
    <p:sldLayoutId id="2147483741" r:id="rId17"/>
  </p:sldLayoutIdLst>
  <p:hf hdr="0" ftr="0" dt="0"/>
  <p:txStyles>
    <p:titleStyle>
      <a:lvl1pPr algn="ctr" defTabSz="457200" rtl="0" eaLnBrk="1" latinLnBrk="0" hangingPunct="1">
        <a:lnSpc>
          <a:spcPct val="100000"/>
        </a:lnSpc>
        <a:spcBef>
          <a:spcPct val="0"/>
        </a:spcBef>
        <a:buNone/>
        <a:defRPr sz="4000" i="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lnSpc>
          <a:spcPct val="100000"/>
        </a:lnSpc>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lnSpc>
          <a:spcPct val="100000"/>
        </a:lnSpc>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lnSpc>
          <a:spcPct val="100000"/>
        </a:lnSpc>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6" Type="http://schemas.openxmlformats.org/officeDocument/2006/relationships/image" Target="../media/image8.png"/><Relationship Id="rId5" Type="http://schemas.openxmlformats.org/officeDocument/2006/relationships/image" Target="../media/image7.jpg"/><Relationship Id="rId4" Type="http://schemas.openxmlformats.org/officeDocument/2006/relationships/image" Target="../media/image6.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5" Type="http://schemas.openxmlformats.org/officeDocument/2006/relationships/image" Target="../media/image8.png"/><Relationship Id="rId4" Type="http://schemas.openxmlformats.org/officeDocument/2006/relationships/image" Target="../media/image9.jpe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5" Type="http://schemas.openxmlformats.org/officeDocument/2006/relationships/image" Target="../media/image8.png"/><Relationship Id="rId4" Type="http://schemas.openxmlformats.org/officeDocument/2006/relationships/image" Target="../media/image10.jpe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image" Target="../media/image3.png"/><Relationship Id="rId5" Type="http://schemas.openxmlformats.org/officeDocument/2006/relationships/image" Target="../media/image11.png"/><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3.png"/><Relationship Id="rId5" Type="http://schemas.openxmlformats.org/officeDocument/2006/relationships/image" Target="../media/image12.jpg"/><Relationship Id="rId4" Type="http://schemas.openxmlformats.org/officeDocument/2006/relationships/image" Target="../media/image6.jpe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3.png"/><Relationship Id="rId5" Type="http://schemas.openxmlformats.org/officeDocument/2006/relationships/image" Target="../media/image13.jpeg"/><Relationship Id="rId4" Type="http://schemas.openxmlformats.org/officeDocument/2006/relationships/image" Target="../media/image6.jpe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8.png"/><Relationship Id="rId5" Type="http://schemas.openxmlformats.org/officeDocument/2006/relationships/chart" Target="../charts/chart1.xml"/><Relationship Id="rId4" Type="http://schemas.openxmlformats.org/officeDocument/2006/relationships/image" Target="../media/image6.jpe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8.m4a"/><Relationship Id="rId1" Type="http://schemas.microsoft.com/office/2007/relationships/media" Target="../media/media8.m4a"/><Relationship Id="rId6" Type="http://schemas.openxmlformats.org/officeDocument/2006/relationships/image" Target="../media/image8.png"/><Relationship Id="rId5" Type="http://schemas.openxmlformats.org/officeDocument/2006/relationships/image" Target="../media/image15.jpeg"/><Relationship Id="rId4" Type="http://schemas.openxmlformats.org/officeDocument/2006/relationships/image" Target="../media/image6.jpeg"/></Relationships>
</file>

<file path=ppt/slides/_rels/slide9.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hyperlink" Target="http://www.flickr.com/photos/kenjonbro/6744168021/" TargetMode="External"/><Relationship Id="rId5" Type="http://schemas.openxmlformats.org/officeDocument/2006/relationships/image" Target="../media/image16.jpg"/><Relationship Id="rId4" Type="http://schemas.openxmlformats.org/officeDocument/2006/relationships/image" Target="../media/image6.jpeg"/><Relationship Id="rId9" Type="http://schemas.openxmlformats.org/officeDocument/2006/relationships/image" Target="../media/image8.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5" Type="http://schemas.openxmlformats.org/officeDocument/2006/relationships/image" Target="../media/image8.png"/><Relationship Id="rId4" Type="http://schemas.openxmlformats.org/officeDocument/2006/relationships/image" Target="../media/image17.jpeg"/></Relationships>
</file>

<file path=ppt/slides/_rels/slide11.xml.rels><?xml version="1.0" encoding="UTF-8" standalone="yes"?>
<Relationships xmlns="http://schemas.openxmlformats.org/package/2006/relationships"><Relationship Id="rId8" Type="http://schemas.openxmlformats.org/officeDocument/2006/relationships/hyperlink" Target="https://creativecommons.org/licenses/by/3.0/" TargetMode="External"/><Relationship Id="rId3" Type="http://schemas.openxmlformats.org/officeDocument/2006/relationships/slideLayout" Target="../slideLayouts/slideLayout2.xml"/><Relationship Id="rId7" Type="http://schemas.openxmlformats.org/officeDocument/2006/relationships/image" Target="../media/image3.png"/><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hyperlink" Target="https://www.flickr.com/photos/jenniferboyer/7170218793" TargetMode="External"/><Relationship Id="rId5" Type="http://schemas.openxmlformats.org/officeDocument/2006/relationships/image" Target="../media/image18.jpg"/><Relationship Id="rId4" Type="http://schemas.openxmlformats.org/officeDocument/2006/relationships/image" Target="../media/image6.jpeg"/><Relationship Id="rId9" Type="http://schemas.openxmlformats.org/officeDocument/2006/relationships/image" Target="../media/image8.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8.png"/><Relationship Id="rId5" Type="http://schemas.openxmlformats.org/officeDocument/2006/relationships/image" Target="../media/image19.jpeg"/><Relationship Id="rId4" Type="http://schemas.openxmlformats.org/officeDocument/2006/relationships/image" Target="../media/image6.jpe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8.xml"/><Relationship Id="rId7" Type="http://schemas.openxmlformats.org/officeDocument/2006/relationships/image" Target="../media/image8.png"/><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0.png"/><Relationship Id="rId5" Type="http://schemas.openxmlformats.org/officeDocument/2006/relationships/image" Target="../media/image3.png"/><Relationship Id="rId4" Type="http://schemas.openxmlformats.org/officeDocument/2006/relationships/image" Target="../media/image6.jpeg"/></Relationships>
</file>

<file path=ppt/slides/_rels/slide1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slideLayout" Target="../slideLayouts/slideLayout8.xml"/><Relationship Id="rId7" Type="http://schemas.openxmlformats.org/officeDocument/2006/relationships/image" Target="../media/image21.png"/><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3.png"/><Relationship Id="rId5" Type="http://schemas.openxmlformats.org/officeDocument/2006/relationships/hyperlink" Target="http://www.warwickshire.police.uk/" TargetMode="External"/><Relationship Id="rId4" Type="http://schemas.openxmlformats.org/officeDocument/2006/relationships/image" Target="../media/image6.jpe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8.png"/><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2.png"/><Relationship Id="rId5" Type="http://schemas.openxmlformats.org/officeDocument/2006/relationships/hyperlink" Target="http://www.bbc.co.uk/" TargetMode="External"/><Relationship Id="rId4" Type="http://schemas.openxmlformats.org/officeDocument/2006/relationships/image" Target="../media/image6.jpe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hyperlink" Target="https://creativecommons.org/licenses/by-nc-sa/3.0/" TargetMode="External"/><Relationship Id="rId5" Type="http://schemas.openxmlformats.org/officeDocument/2006/relationships/hyperlink" Target="https://blog.cei.iscte-iul.pt/review-terrorist-organizations-innovation-learning-whats-next-in-counterterrorism/" TargetMode="External"/><Relationship Id="rId4" Type="http://schemas.openxmlformats.org/officeDocument/2006/relationships/image" Target="../media/image23.jpe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image" Target="../media/image8.png"/><Relationship Id="rId5" Type="http://schemas.openxmlformats.org/officeDocument/2006/relationships/image" Target="../media/image24.jpeg"/><Relationship Id="rId4" Type="http://schemas.openxmlformats.org/officeDocument/2006/relationships/image" Target="../media/image6.jpeg"/></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7.xml"/><Relationship Id="rId7" Type="http://schemas.openxmlformats.org/officeDocument/2006/relationships/image" Target="../media/image8.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hyperlink" Target="https://creativecommons.org/licenses/by-nc-nd/3.0/" TargetMode="External"/><Relationship Id="rId5" Type="http://schemas.openxmlformats.org/officeDocument/2006/relationships/hyperlink" Target="https://blogs.lse.ac.uk/politicsandpolicy/police-scandals-and-cop-culture/" TargetMode="External"/><Relationship Id="rId4" Type="http://schemas.openxmlformats.org/officeDocument/2006/relationships/image" Target="../media/image25.jpe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3" Type="http://schemas.openxmlformats.org/officeDocument/2006/relationships/hyperlink" Target="https://www.cps.gov.uk/crime-info/terrorism/counter-terrorism-division-crown-prosecution-service-cps-successful-prosecutions-2016" TargetMode="External"/><Relationship Id="rId2" Type="http://schemas.openxmlformats.org/officeDocument/2006/relationships/hyperlink" Target="https://terrorismlegislationreviewer.independent.gov.uk/" TargetMode="External"/><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8" Type="http://schemas.openxmlformats.org/officeDocument/2006/relationships/hyperlink" Target="https://www.proquest.com/indexinglinkhandler/sng/au/McCarthy,+Jane/$N?accountid=130472" TargetMode="External"/><Relationship Id="rId3" Type="http://schemas.openxmlformats.org/officeDocument/2006/relationships/hyperlink" Target="https://www.warwickshire.police.uk/news/warwickshire/news/2020/november/teen-sentenced-for-right-wing-terrorism-offences" TargetMode="External"/><Relationship Id="rId7" Type="http://schemas.openxmlformats.org/officeDocument/2006/relationships/hyperlink" Target="https://www.proquest.com/indexinglinkhandler/sng/au/Chaplin,+Eddie/$N?accountid=130472" TargetMode="External"/><Relationship Id="rId12" Type="http://schemas.openxmlformats.org/officeDocument/2006/relationships/hyperlink" Target="https://media.proquest.com/media/hms/PFT/1/2yKX6?cit%3Aauth=Chaplin%2C+Eddie%3BMcCarthy%2C+Jane%3BForrester%2C+Andrew&amp;cit%3Atitle=Defendants+with+autism+spectrum+disorders%3A+what+is+the+role+of+court+liaison+and+diversion%3F&amp;cit%3Apub=Advances+in+Autism&amp;cit%3Avol=3&amp;cit%3Aiss=4&amp;cit%3Apg=220&amp;cit%3Adate=2017&amp;ic=true&amp;cit%3Aprod=ProQuest+Central&amp;_a=ChgyMDIyMDcwNDExNTgzODYzNDo5MTc3NTUSBzEwMDAyNjcaCk9ORV9TRUFSQ0giDjkwLjIxNC4xMzYuMTk1KgcyMDUwNTU0MgoyMDgwODE3NjY4Og1Eb2N1bWVudEltYWdlQgEwUgZPbmxpbmVaAkZUYgNQRlRqCjIwMTcvMTAvMDFyCjIwMTcvMTIvMzF6AIIBM1AtMTAwNzA2Ny0xMzA0NzItQ1VTVE9NRVItMTAwMDAyNTUvMTAwMDAxNTUtNDkyNTAyMpIBBk9ubGluZcoBdU1vemlsbGEvNS4wIChNYWNpbnRvc2g7IEludGVsIE1hYyBPUyBYIDEwXzE1XzcpIEFwcGxlV2ViS2l0LzYwNS4xLjE1IChLSFRNTCwgbGlrZSBHZWNrbykgVmVyc2lvbi8xNS41IFNhZmFyaS82MDUuMS4xNdIBElNjaG9sYXJseSBKb3VybmFsc5oCB1ByZVBhaWSqAitPUzpFTVMtTWVkaWFMaW5rc1NlcnZpY2UtZ2V0TWVkaWFVcmxGb3JJdGVtygIPQXJ0aWNsZXxGZWF0dXJl0gIBWfICAPoCAU6CAwNXZWKKAxxDSUQ6MjAyMjA3MDQxMTU4Mzg2MzQ6NTA3ODM3&amp;_s=KX%2FhSTjtvsTGj%2BURXLYs%2FEyNwJ8%3D" TargetMode="External"/><Relationship Id="rId2" Type="http://schemas.openxmlformats.org/officeDocument/2006/relationships/hyperlink" Target="http://www.warwickshire.police.uk/" TargetMode="External"/><Relationship Id="rId1" Type="http://schemas.openxmlformats.org/officeDocument/2006/relationships/slideLayout" Target="../slideLayouts/slideLayout7.xml"/><Relationship Id="rId6" Type="http://schemas.openxmlformats.org/officeDocument/2006/relationships/hyperlink" Target="https://assets.publishing.service.gov.uk/government/uploads/system/uploads/attachment_data/file/97976/prevent-strategy-review.pdf" TargetMode="External"/><Relationship Id="rId11" Type="http://schemas.openxmlformats.org/officeDocument/2006/relationships/hyperlink" Target="https://www.proquest.com/indexingvolumeissuelinkhandler/2050554/Advances+in+Autism/02017Y10Y01$232017$3b++Vol.+3+$284$29/3/4?accountid=130472" TargetMode="External"/><Relationship Id="rId5" Type="http://schemas.openxmlformats.org/officeDocument/2006/relationships/hyperlink" Target="https://www.bbc.co.uk/news/uk-england-tyne-55618747" TargetMode="External"/><Relationship Id="rId10" Type="http://schemas.openxmlformats.org/officeDocument/2006/relationships/hyperlink" Target="https://www.proquest.com/pubidlinkhandler/sng/pubtitle/Advances+in+Autism/$N/2050554/DocView/2080817668/fulltext/E2B8C630A1E24126PQ/1?accountid=130472" TargetMode="External"/><Relationship Id="rId4" Type="http://schemas.openxmlformats.org/officeDocument/2006/relationships/hyperlink" Target="http://www.bbc.co.uk/" TargetMode="External"/><Relationship Id="rId9" Type="http://schemas.openxmlformats.org/officeDocument/2006/relationships/hyperlink" Target="https://www.proquest.com/indexinglinkhandler/sng/au/Forrester,+Andrew/$N?accountid=130472" TargetMode="External"/></Relationships>
</file>

<file path=ppt/slides/_rels/slide23.xml.rels><?xml version="1.0" encoding="UTF-8" standalone="yes"?>
<Relationships xmlns="http://schemas.openxmlformats.org/package/2006/relationships"><Relationship Id="rId3" Type="http://schemas.openxmlformats.org/officeDocument/2006/relationships/hyperlink" Target="https://www.proquest.com/indexingvolumeissuelinkhandler/34519/Psychiatric+Annals/02017Y12Y01$23Dec+2017$3b++Vol.+47+$2812$29/47/12?accountid=130472" TargetMode="External"/><Relationship Id="rId2" Type="http://schemas.openxmlformats.org/officeDocument/2006/relationships/hyperlink" Target="https://www.proquest.com/pubidlinkhandler/sng/pubtitle/Psychiatric+Annals/$N/34519/DocView/1973108209/fulltext/6C346E08FAA24DE2PQ/1?accountid=130472" TargetMode="External"/><Relationship Id="rId1" Type="http://schemas.openxmlformats.org/officeDocument/2006/relationships/slideLayout" Target="../slideLayouts/slideLayout7.xml"/><Relationship Id="rId6" Type="http://schemas.openxmlformats.org/officeDocument/2006/relationships/hyperlink" Target="https://www.theguardian.com/uk-news/2022/may/20/british-boy-14-who-downloaded-bombmaking-guides-sentenced" TargetMode="External"/><Relationship Id="rId5" Type="http://schemas.openxmlformats.org/officeDocument/2006/relationships/hyperlink" Target="http://www.theguardian.com/" TargetMode="External"/><Relationship Id="rId4" Type="http://schemas.openxmlformats.org/officeDocument/2006/relationships/hyperlink" Target="https://www.justiceinspectorates.gov.uk/hmicfrs/publications/neurodiversity-in-the-criminal-justice-syste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D32A07D-C646-4CC0-BA93-76707E7072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3E9CB1-7A71-882A-E154-CCC602A320E4}"/>
              </a:ext>
            </a:extLst>
          </p:cNvPr>
          <p:cNvSpPr>
            <a:spLocks noGrp="1"/>
          </p:cNvSpPr>
          <p:nvPr>
            <p:ph type="ctrTitle"/>
          </p:nvPr>
        </p:nvSpPr>
        <p:spPr>
          <a:xfrm>
            <a:off x="7947377" y="835383"/>
            <a:ext cx="3382832" cy="3499549"/>
          </a:xfrm>
        </p:spPr>
        <p:txBody>
          <a:bodyPr>
            <a:normAutofit fontScale="90000"/>
          </a:bodyPr>
          <a:lstStyle/>
          <a:p>
            <a:pPr algn="l"/>
            <a:r>
              <a:rPr lang="en-US" sz="4000" dirty="0">
                <a:latin typeface="Al Tarikh" pitchFamily="2" charset="-78"/>
                <a:cs typeface="Al Tarikh" pitchFamily="2" charset="-78"/>
              </a:rPr>
              <a:t>Contemporary issues in Policing</a:t>
            </a:r>
            <a:br>
              <a:rPr lang="en-US" sz="4000" dirty="0">
                <a:latin typeface="Al Tarikh" pitchFamily="2" charset="-78"/>
                <a:cs typeface="Al Tarikh" pitchFamily="2" charset="-78"/>
              </a:rPr>
            </a:br>
            <a:br>
              <a:rPr lang="en-US" sz="4000" dirty="0">
                <a:latin typeface="Al Tarikh" pitchFamily="2" charset="-78"/>
                <a:cs typeface="Al Tarikh" pitchFamily="2" charset="-78"/>
              </a:rPr>
            </a:br>
            <a:r>
              <a:rPr lang="en-US" sz="4000" dirty="0">
                <a:latin typeface="Al Tarikh" pitchFamily="2" charset="-78"/>
                <a:cs typeface="Al Tarikh" pitchFamily="2" charset="-78"/>
              </a:rPr>
              <a:t>Neurodiversity and the Criminal Justice System </a:t>
            </a:r>
            <a:endParaRPr lang="en-US" sz="4200" dirty="0">
              <a:latin typeface="Al Tarikh" pitchFamily="2" charset="-78"/>
              <a:cs typeface="Al Tarikh" pitchFamily="2" charset="-78"/>
            </a:endParaRPr>
          </a:p>
        </p:txBody>
      </p:sp>
      <p:sp>
        <p:nvSpPr>
          <p:cNvPr id="3" name="Subtitle 2">
            <a:extLst>
              <a:ext uri="{FF2B5EF4-FFF2-40B4-BE49-F238E27FC236}">
                <a16:creationId xmlns:a16="http://schemas.microsoft.com/office/drawing/2014/main" id="{05AAFA60-4ADB-1721-98A7-93887DD62F74}"/>
              </a:ext>
            </a:extLst>
          </p:cNvPr>
          <p:cNvSpPr>
            <a:spLocks noGrp="1"/>
          </p:cNvSpPr>
          <p:nvPr>
            <p:ph type="subTitle" idx="1"/>
          </p:nvPr>
        </p:nvSpPr>
        <p:spPr>
          <a:xfrm>
            <a:off x="7947380" y="4334933"/>
            <a:ext cx="3382831" cy="1185333"/>
          </a:xfrm>
        </p:spPr>
        <p:txBody>
          <a:bodyPr>
            <a:normAutofit/>
          </a:bodyPr>
          <a:lstStyle/>
          <a:p>
            <a:pPr algn="l"/>
            <a:r>
              <a:rPr lang="en-US" dirty="0">
                <a:solidFill>
                  <a:schemeClr val="bg1">
                    <a:lumMod val="50000"/>
                    <a:lumOff val="50000"/>
                  </a:schemeClr>
                </a:solidFill>
                <a:latin typeface="Al Tarikh" pitchFamily="2" charset="-78"/>
                <a:cs typeface="Al Tarikh" pitchFamily="2" charset="-78"/>
              </a:rPr>
              <a:t>Jason James</a:t>
            </a:r>
          </a:p>
          <a:p>
            <a:pPr algn="l"/>
            <a:r>
              <a:rPr lang="en-US" dirty="0">
                <a:solidFill>
                  <a:schemeClr val="bg1">
                    <a:lumMod val="50000"/>
                    <a:lumOff val="50000"/>
                  </a:schemeClr>
                </a:solidFill>
                <a:latin typeface="Al Tarikh" pitchFamily="2" charset="-78"/>
                <a:cs typeface="Al Tarikh" pitchFamily="2" charset="-78"/>
              </a:rPr>
              <a:t>UWTSD 2015818 </a:t>
            </a:r>
          </a:p>
          <a:p>
            <a:pPr algn="l"/>
            <a:endParaRPr lang="en-US" dirty="0">
              <a:solidFill>
                <a:srgbClr val="C49791"/>
              </a:solidFill>
            </a:endParaRPr>
          </a:p>
        </p:txBody>
      </p:sp>
      <p:sp>
        <p:nvSpPr>
          <p:cNvPr id="6" name="Slide Number Placeholder 5">
            <a:extLst>
              <a:ext uri="{FF2B5EF4-FFF2-40B4-BE49-F238E27FC236}">
                <a16:creationId xmlns:a16="http://schemas.microsoft.com/office/drawing/2014/main" id="{A94FF001-B1CC-0CA2-DDAE-863C8784C44B}"/>
              </a:ext>
            </a:extLst>
          </p:cNvPr>
          <p:cNvSpPr>
            <a:spLocks noGrp="1"/>
          </p:cNvSpPr>
          <p:nvPr>
            <p:ph type="sldNum" sz="quarter" idx="12"/>
          </p:nvPr>
        </p:nvSpPr>
        <p:spPr/>
        <p:txBody>
          <a:bodyPr/>
          <a:lstStyle/>
          <a:p>
            <a:fld id="{3A98EE3D-8CD1-4C3F-BD1C-C98C9596463C}" type="slidenum">
              <a:rPr lang="en-US" smtClean="0"/>
              <a:pPr/>
              <a:t>1</a:t>
            </a:fld>
            <a:endParaRPr lang="en-US" dirty="0"/>
          </a:p>
        </p:txBody>
      </p:sp>
      <p:pic>
        <p:nvPicPr>
          <p:cNvPr id="8" name="Picture 7" descr="Police car on the street">
            <a:extLst>
              <a:ext uri="{FF2B5EF4-FFF2-40B4-BE49-F238E27FC236}">
                <a16:creationId xmlns:a16="http://schemas.microsoft.com/office/drawing/2014/main" id="{BBC2E461-22B1-F1B1-FC98-429FB917ABD9}"/>
              </a:ext>
            </a:extLst>
          </p:cNvPr>
          <p:cNvPicPr>
            <a:picLocks noChangeAspect="1"/>
          </p:cNvPicPr>
          <p:nvPr/>
        </p:nvPicPr>
        <p:blipFill>
          <a:blip r:embed="rId5"/>
          <a:stretch>
            <a:fillRect/>
          </a:stretch>
        </p:blipFill>
        <p:spPr>
          <a:xfrm>
            <a:off x="947472" y="0"/>
            <a:ext cx="6697928" cy="6858000"/>
          </a:xfrm>
          <a:prstGeom prst="rect">
            <a:avLst/>
          </a:prstGeom>
        </p:spPr>
      </p:pic>
      <p:pic>
        <p:nvPicPr>
          <p:cNvPr id="11" name="Audio 10">
            <a:hlinkClick r:id="" action="ppaction://media"/>
            <a:extLst>
              <a:ext uri="{FF2B5EF4-FFF2-40B4-BE49-F238E27FC236}">
                <a16:creationId xmlns:a16="http://schemas.microsoft.com/office/drawing/2014/main" id="{2CD76259-3FC5-4F7B-8F06-2785DE53A1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19830832"/>
      </p:ext>
    </p:extLst>
  </p:cSld>
  <p:clrMapOvr>
    <a:masterClrMapping/>
  </p:clrMapOvr>
  <mc:AlternateContent xmlns:mc="http://schemas.openxmlformats.org/markup-compatibility/2006">
    <mc:Choice xmlns:p14="http://schemas.microsoft.com/office/powerpoint/2010/main" Requires="p14">
      <p:transition spd="slow" p14:dur="2000" advTm="8810"/>
    </mc:Choice>
    <mc:Fallback>
      <p:transition spd="slow" advTm="881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6" name="Picture 2" descr="A person wearing a hat&#10;&#10;Description automatically generated with low confidence">
            <a:extLst>
              <a:ext uri="{FF2B5EF4-FFF2-40B4-BE49-F238E27FC236}">
                <a16:creationId xmlns:a16="http://schemas.microsoft.com/office/drawing/2014/main" id="{FCCC68EF-EF37-8F6A-12DA-2118C60A2B26}"/>
              </a:ext>
            </a:extLst>
          </p:cNvPr>
          <p:cNvPicPr>
            <a:picLocks noChangeAspect="1" noChangeArrowheads="1"/>
          </p:cNvPicPr>
          <p:nvPr/>
        </p:nvPicPr>
        <p:blipFill rotWithShape="1">
          <a:blip r:embed="rId4">
            <a:alphaModFix amt="25000"/>
            <a:extLst>
              <a:ext uri="{28A0092B-C50C-407E-A947-70E740481C1C}">
                <a14:useLocalDpi xmlns:a14="http://schemas.microsoft.com/office/drawing/2010/main" val="0"/>
              </a:ext>
            </a:extLst>
          </a:blip>
          <a:srcRect t="15413"/>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EE21856-D111-FEAE-0BF0-4F3514B5EC77}"/>
              </a:ext>
            </a:extLst>
          </p:cNvPr>
          <p:cNvSpPr>
            <a:spLocks noGrp="1"/>
          </p:cNvSpPr>
          <p:nvPr>
            <p:ph type="title"/>
          </p:nvPr>
        </p:nvSpPr>
        <p:spPr>
          <a:xfrm>
            <a:off x="913795" y="609600"/>
            <a:ext cx="10353762" cy="1257300"/>
          </a:xfrm>
        </p:spPr>
        <p:txBody>
          <a:bodyPr>
            <a:normAutofit/>
          </a:bodyPr>
          <a:lstStyle/>
          <a:p>
            <a:r>
              <a:rPr lang="en-US" dirty="0"/>
              <a:t>Contents</a:t>
            </a:r>
          </a:p>
        </p:txBody>
      </p:sp>
      <p:sp>
        <p:nvSpPr>
          <p:cNvPr id="3" name="Content Placeholder 2">
            <a:extLst>
              <a:ext uri="{FF2B5EF4-FFF2-40B4-BE49-F238E27FC236}">
                <a16:creationId xmlns:a16="http://schemas.microsoft.com/office/drawing/2014/main" id="{2B12F2F9-7339-888D-FFE3-E2D4800C2D2E}"/>
              </a:ext>
            </a:extLst>
          </p:cNvPr>
          <p:cNvSpPr>
            <a:spLocks noGrp="1"/>
          </p:cNvSpPr>
          <p:nvPr>
            <p:ph idx="1"/>
          </p:nvPr>
        </p:nvSpPr>
        <p:spPr>
          <a:xfrm>
            <a:off x="913795" y="2076450"/>
            <a:ext cx="10353762" cy="3714749"/>
          </a:xfrm>
        </p:spPr>
        <p:txBody>
          <a:bodyPr anchor="ctr">
            <a:normAutofit/>
          </a:bodyPr>
          <a:lstStyle/>
          <a:p>
            <a:r>
              <a:rPr lang="en-US" sz="2400" dirty="0"/>
              <a:t>Introduction and Context</a:t>
            </a:r>
          </a:p>
          <a:p>
            <a:r>
              <a:rPr lang="en-US" sz="2400" dirty="0"/>
              <a:t>Critical issues</a:t>
            </a:r>
          </a:p>
          <a:p>
            <a:r>
              <a:rPr lang="en-US" sz="2400" dirty="0"/>
              <a:t>Theoretical underpinning</a:t>
            </a:r>
          </a:p>
          <a:p>
            <a:r>
              <a:rPr lang="en-US" sz="2400" dirty="0"/>
              <a:t>Critical analysis</a:t>
            </a:r>
          </a:p>
          <a:p>
            <a:r>
              <a:rPr lang="en-US" sz="2400" dirty="0"/>
              <a:t>Conclusions</a:t>
            </a:r>
          </a:p>
          <a:p>
            <a:r>
              <a:rPr lang="en-US" sz="2400" dirty="0"/>
              <a:t>References</a:t>
            </a:r>
          </a:p>
          <a:p>
            <a:endParaRPr lang="en-US" dirty="0"/>
          </a:p>
        </p:txBody>
      </p:sp>
      <p:sp>
        <p:nvSpPr>
          <p:cNvPr id="4" name="Slide Number Placeholder 3">
            <a:extLst>
              <a:ext uri="{FF2B5EF4-FFF2-40B4-BE49-F238E27FC236}">
                <a16:creationId xmlns:a16="http://schemas.microsoft.com/office/drawing/2014/main" id="{37EA3C75-ADC0-1FF7-51C9-1742FF70B046}"/>
              </a:ext>
            </a:extLst>
          </p:cNvPr>
          <p:cNvSpPr>
            <a:spLocks noGrp="1"/>
          </p:cNvSpPr>
          <p:nvPr>
            <p:ph type="sldNum" sz="quarter" idx="12"/>
          </p:nvPr>
        </p:nvSpPr>
        <p:spPr>
          <a:xfrm>
            <a:off x="10514011" y="6000749"/>
            <a:ext cx="753545" cy="365125"/>
          </a:xfrm>
        </p:spPr>
        <p:txBody>
          <a:bodyPr>
            <a:normAutofit/>
          </a:bodyPr>
          <a:lstStyle/>
          <a:p>
            <a:pPr>
              <a:spcAft>
                <a:spcPts val="600"/>
              </a:spcAft>
            </a:pPr>
            <a:fld id="{3A98EE3D-8CD1-4C3F-BD1C-C98C9596463C}" type="slidenum">
              <a:rPr lang="en-US" smtClean="0"/>
              <a:pPr>
                <a:spcAft>
                  <a:spcPts val="600"/>
                </a:spcAft>
              </a:pPr>
              <a:t>2</a:t>
            </a:fld>
            <a:endParaRPr lang="en-US" dirty="0"/>
          </a:p>
        </p:txBody>
      </p:sp>
      <p:pic>
        <p:nvPicPr>
          <p:cNvPr id="7" name="Audio 6">
            <a:hlinkClick r:id="" action="ppaction://media"/>
            <a:extLst>
              <a:ext uri="{FF2B5EF4-FFF2-40B4-BE49-F238E27FC236}">
                <a16:creationId xmlns:a16="http://schemas.microsoft.com/office/drawing/2014/main" id="{38D42822-0013-4A59-8070-E84E6ACC3E4E}"/>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50238153"/>
      </p:ext>
    </p:extLst>
  </p:cSld>
  <p:clrMapOvr>
    <a:masterClrMapping/>
  </p:clrMapOvr>
  <mc:AlternateContent xmlns:mc="http://schemas.openxmlformats.org/markup-compatibility/2006">
    <mc:Choice xmlns:p14="http://schemas.microsoft.com/office/powerpoint/2010/main" Requires="p14">
      <p:transition spd="slow" p14:dur="2000" advTm="11294"/>
    </mc:Choice>
    <mc:Fallback>
      <p:transition spd="slow" advTm="112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vintage weighing scales">
            <a:extLst>
              <a:ext uri="{FF2B5EF4-FFF2-40B4-BE49-F238E27FC236}">
                <a16:creationId xmlns:a16="http://schemas.microsoft.com/office/drawing/2014/main" id="{2E656CAE-D10A-F0C5-AC8E-CAB1C577157D}"/>
              </a:ext>
            </a:extLst>
          </p:cNvPr>
          <p:cNvPicPr>
            <a:picLocks noChangeAspect="1"/>
          </p:cNvPicPr>
          <p:nvPr/>
        </p:nvPicPr>
        <p:blipFill rotWithShape="1">
          <a:blip r:embed="rId4">
            <a:alphaModFix amt="25000"/>
          </a:blip>
          <a:srcRect t="18369" b="44085"/>
          <a:stretch/>
        </p:blipFill>
        <p:spPr>
          <a:xfrm>
            <a:off x="20" y="10"/>
            <a:ext cx="12191980" cy="6857990"/>
          </a:xfrm>
          <a:prstGeom prst="rect">
            <a:avLst/>
          </a:prstGeom>
        </p:spPr>
      </p:pic>
      <p:sp>
        <p:nvSpPr>
          <p:cNvPr id="2" name="Title 1">
            <a:extLst>
              <a:ext uri="{FF2B5EF4-FFF2-40B4-BE49-F238E27FC236}">
                <a16:creationId xmlns:a16="http://schemas.microsoft.com/office/drawing/2014/main" id="{D6AB4844-1076-B416-BE1F-10920A7743C9}"/>
              </a:ext>
            </a:extLst>
          </p:cNvPr>
          <p:cNvSpPr>
            <a:spLocks noGrp="1"/>
          </p:cNvSpPr>
          <p:nvPr>
            <p:ph type="title"/>
          </p:nvPr>
        </p:nvSpPr>
        <p:spPr>
          <a:xfrm>
            <a:off x="913795" y="609600"/>
            <a:ext cx="10353762" cy="1257300"/>
          </a:xfrm>
        </p:spPr>
        <p:txBody>
          <a:bodyPr>
            <a:normAutofit/>
          </a:bodyPr>
          <a:lstStyle/>
          <a:p>
            <a:r>
              <a:rPr lang="en-GB" dirty="0">
                <a:effectLst/>
              </a:rPr>
              <a:t>Introduction to neurodiversity in policing</a:t>
            </a:r>
            <a:endParaRPr lang="en-US" dirty="0"/>
          </a:p>
        </p:txBody>
      </p:sp>
      <p:sp>
        <p:nvSpPr>
          <p:cNvPr id="3" name="Content Placeholder 2">
            <a:extLst>
              <a:ext uri="{FF2B5EF4-FFF2-40B4-BE49-F238E27FC236}">
                <a16:creationId xmlns:a16="http://schemas.microsoft.com/office/drawing/2014/main" id="{D7D9C899-9ECE-6C28-7EFA-7FBC0AAA00F7}"/>
              </a:ext>
            </a:extLst>
          </p:cNvPr>
          <p:cNvSpPr>
            <a:spLocks noGrp="1"/>
          </p:cNvSpPr>
          <p:nvPr>
            <p:ph idx="1"/>
          </p:nvPr>
        </p:nvSpPr>
        <p:spPr>
          <a:xfrm>
            <a:off x="913795" y="2076450"/>
            <a:ext cx="10353762" cy="3714749"/>
          </a:xfrm>
        </p:spPr>
        <p:txBody>
          <a:bodyPr anchor="ctr">
            <a:normAutofit/>
          </a:bodyPr>
          <a:lstStyle/>
          <a:p>
            <a:pPr marL="36900" indent="0" algn="just">
              <a:lnSpc>
                <a:spcPct val="90000"/>
              </a:lnSpc>
              <a:buNone/>
            </a:pPr>
            <a:r>
              <a:rPr lang="en-GB" sz="1900" dirty="0">
                <a:effectLst/>
              </a:rPr>
              <a:t>This presentation sets out to explore the contemporary issue and the emerging impact of  neurodiversity in policing. It is intended to examine the extent in which this subject is understood internally to allow the police service to manage those members of society who access policing or are themselves engaged in the criminal justice process. Policing being an integral element of the wider criminal justice process, the level of knowledge, understanding and subsequential adjustments provided are important to highlight how the service should be taking positive strides to meet the diverse needs of this section of society. </a:t>
            </a:r>
          </a:p>
          <a:p>
            <a:pPr marL="36900" indent="0" algn="just">
              <a:lnSpc>
                <a:spcPct val="90000"/>
              </a:lnSpc>
              <a:buNone/>
            </a:pPr>
            <a:r>
              <a:rPr lang="en-GB" sz="1900" dirty="0">
                <a:effectLst/>
              </a:rPr>
              <a:t>Neurodiversity is an incontrovertibly complicated area with no globally accepted definition. However, the college of policing has recently, corporately acknowledged the umbrella definition of neurodiversity and began to consider and actively contribute to its support and development.  Therefore, at this point in time it would be entirely reasonable to suggest that the service is someway away from embracing a definitive common strategy to fully appreciate, comprehensively understand and compassionately manage these conditions.</a:t>
            </a:r>
          </a:p>
          <a:p>
            <a:pPr>
              <a:lnSpc>
                <a:spcPct val="90000"/>
              </a:lnSpc>
            </a:pPr>
            <a:endParaRPr lang="en-US" sz="1900" dirty="0"/>
          </a:p>
        </p:txBody>
      </p:sp>
      <p:sp>
        <p:nvSpPr>
          <p:cNvPr id="4" name="Slide Number Placeholder 3">
            <a:extLst>
              <a:ext uri="{FF2B5EF4-FFF2-40B4-BE49-F238E27FC236}">
                <a16:creationId xmlns:a16="http://schemas.microsoft.com/office/drawing/2014/main" id="{AA2212C3-9229-1403-2277-9C6FCDF1F7B2}"/>
              </a:ext>
            </a:extLst>
          </p:cNvPr>
          <p:cNvSpPr>
            <a:spLocks noGrp="1"/>
          </p:cNvSpPr>
          <p:nvPr>
            <p:ph type="sldNum" sz="quarter" idx="12"/>
          </p:nvPr>
        </p:nvSpPr>
        <p:spPr>
          <a:xfrm>
            <a:off x="10514011" y="6000749"/>
            <a:ext cx="753545" cy="365125"/>
          </a:xfrm>
        </p:spPr>
        <p:txBody>
          <a:bodyPr>
            <a:normAutofit/>
          </a:bodyPr>
          <a:lstStyle/>
          <a:p>
            <a:pPr>
              <a:spcAft>
                <a:spcPts val="600"/>
              </a:spcAft>
            </a:pPr>
            <a:fld id="{3A98EE3D-8CD1-4C3F-BD1C-C98C9596463C}" type="slidenum">
              <a:rPr lang="en-US" smtClean="0"/>
              <a:pPr>
                <a:spcAft>
                  <a:spcPts val="600"/>
                </a:spcAft>
              </a:pPr>
              <a:t>3</a:t>
            </a:fld>
            <a:endParaRPr lang="en-US"/>
          </a:p>
        </p:txBody>
      </p:sp>
      <p:pic>
        <p:nvPicPr>
          <p:cNvPr id="8" name="Audio 7">
            <a:hlinkClick r:id="" action="ppaction://media"/>
            <a:extLst>
              <a:ext uri="{FF2B5EF4-FFF2-40B4-BE49-F238E27FC236}">
                <a16:creationId xmlns:a16="http://schemas.microsoft.com/office/drawing/2014/main" id="{75CBCB58-B561-4230-BF65-E073BE5C506B}"/>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092852397"/>
      </p:ext>
    </p:extLst>
  </p:cSld>
  <p:clrMapOvr>
    <a:masterClrMapping/>
  </p:clrMapOvr>
  <mc:AlternateContent xmlns:mc="http://schemas.openxmlformats.org/markup-compatibility/2006">
    <mc:Choice xmlns:p14="http://schemas.microsoft.com/office/powerpoint/2010/main" Requires="p14">
      <p:transition spd="slow" p14:dur="2000" advTm="69321"/>
    </mc:Choice>
    <mc:Fallback>
      <p:transition spd="slow" advTm="693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7" name="Rectangle 11">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6" name="Content Placeholder 5" descr="Diagram&#10;&#10;Description automatically generated">
            <a:extLst>
              <a:ext uri="{FF2B5EF4-FFF2-40B4-BE49-F238E27FC236}">
                <a16:creationId xmlns:a16="http://schemas.microsoft.com/office/drawing/2014/main" id="{6448175B-2FCB-ABF6-37B1-BC8337D50552}"/>
              </a:ext>
            </a:extLst>
          </p:cNvPr>
          <p:cNvPicPr>
            <a:picLocks noGrp="1" noChangeAspect="1"/>
          </p:cNvPicPr>
          <p:nvPr>
            <p:ph idx="1"/>
          </p:nvPr>
        </p:nvPicPr>
        <p:blipFill rotWithShape="1">
          <a:blip r:embed="rId5"/>
          <a:srcRect l="4058" r="6830"/>
          <a:stretch/>
        </p:blipFill>
        <p:spPr>
          <a:xfrm>
            <a:off x="-8622" y="-40933"/>
            <a:ext cx="6096000" cy="6857990"/>
          </a:xfrm>
          <a:prstGeom prst="rect">
            <a:avLst/>
          </a:prstGeom>
        </p:spPr>
      </p:pic>
      <p:pic>
        <p:nvPicPr>
          <p:cNvPr id="18" name="Picture 13">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8A6DE004-1B5F-21DA-9934-2DDFA4ED060B}"/>
              </a:ext>
            </a:extLst>
          </p:cNvPr>
          <p:cNvSpPr>
            <a:spLocks noGrp="1"/>
          </p:cNvSpPr>
          <p:nvPr>
            <p:ph type="title"/>
          </p:nvPr>
        </p:nvSpPr>
        <p:spPr>
          <a:xfrm>
            <a:off x="6900493" y="609600"/>
            <a:ext cx="4538124" cy="515007"/>
          </a:xfrm>
        </p:spPr>
        <p:txBody>
          <a:bodyPr vert="horz" lIns="91440" tIns="45720" rIns="91440" bIns="45720" rtlCol="0" anchor="b">
            <a:normAutofit fontScale="90000"/>
          </a:bodyPr>
          <a:lstStyle/>
          <a:p>
            <a:pPr algn="l"/>
            <a:r>
              <a:rPr lang="en-US" sz="3200" dirty="0"/>
              <a:t>context</a:t>
            </a:r>
          </a:p>
        </p:txBody>
      </p:sp>
      <p:sp>
        <p:nvSpPr>
          <p:cNvPr id="7" name="TextBox 6">
            <a:extLst>
              <a:ext uri="{FF2B5EF4-FFF2-40B4-BE49-F238E27FC236}">
                <a16:creationId xmlns:a16="http://schemas.microsoft.com/office/drawing/2014/main" id="{70DF7D30-AF6C-0B27-CF47-3280FEFD2513}"/>
              </a:ext>
            </a:extLst>
          </p:cNvPr>
          <p:cNvSpPr txBox="1"/>
          <p:nvPr/>
        </p:nvSpPr>
        <p:spPr>
          <a:xfrm>
            <a:off x="6900493" y="1240221"/>
            <a:ext cx="4771554" cy="5469861"/>
          </a:xfrm>
          <a:prstGeom prst="rect">
            <a:avLst/>
          </a:prstGeom>
        </p:spPr>
        <p:txBody>
          <a:bodyPr vert="horz" lIns="91440" tIns="45720" rIns="91440" bIns="45720" rtlCol="0" anchor="t">
            <a:normAutofit fontScale="92500" lnSpcReduction="10000"/>
          </a:bodyPr>
          <a:lstStyle/>
          <a:p>
            <a:pPr algn="just" defTabSz="457200">
              <a:lnSpc>
                <a:spcPct val="90000"/>
              </a:lnSpc>
              <a:spcBef>
                <a:spcPct val="20000"/>
              </a:spcBef>
              <a:spcAft>
                <a:spcPts val="600"/>
              </a:spcAft>
              <a:buClr>
                <a:schemeClr val="tx2"/>
              </a:buClr>
              <a:buSzPct val="70000"/>
            </a:pPr>
            <a:r>
              <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‘Neurodiversity’ is the vernacular for describing the broad spectrum of conditions such as autism, Asperger syndrome, dyslexia, dyspraxia, dyscalculia, and ADHD. Poole (2022) will state that a person whose brain ‘diverges’ from the majority can be described as neurodivergent. </a:t>
            </a:r>
          </a:p>
          <a:p>
            <a:pPr algn="just" defTabSz="457200">
              <a:lnSpc>
                <a:spcPct val="90000"/>
              </a:lnSpc>
              <a:spcBef>
                <a:spcPct val="20000"/>
              </a:spcBef>
              <a:spcAft>
                <a:spcPts val="600"/>
              </a:spcAft>
              <a:buClr>
                <a:schemeClr val="tx2"/>
              </a:buClr>
              <a:buSzPct val="70000"/>
            </a:pPr>
            <a:endPar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gn="just" defTabSz="457200">
              <a:lnSpc>
                <a:spcPct val="90000"/>
              </a:lnSpc>
              <a:spcBef>
                <a:spcPct val="20000"/>
              </a:spcBef>
              <a:spcAft>
                <a:spcPts val="600"/>
              </a:spcAft>
              <a:buClr>
                <a:schemeClr val="tx2"/>
              </a:buClr>
              <a:buSzPct val="70000"/>
            </a:pPr>
            <a:r>
              <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Neurodivergence can be genetic, in can be the result of a brain-altering experience, or a combination of the two. Neurodivergent conditions often come with pronounced strengths in specific areas. Undoubtedly there will also be aspects of everyday life where neurodivergent individuals struggle. </a:t>
            </a:r>
          </a:p>
          <a:p>
            <a:pPr algn="just" defTabSz="457200">
              <a:lnSpc>
                <a:spcPct val="90000"/>
              </a:lnSpc>
              <a:spcBef>
                <a:spcPct val="20000"/>
              </a:spcBef>
              <a:spcAft>
                <a:spcPts val="600"/>
              </a:spcAft>
              <a:buClr>
                <a:schemeClr val="tx2"/>
              </a:buClr>
              <a:buSzPct val="70000"/>
            </a:pPr>
            <a:endPar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gn="just" defTabSz="457200">
              <a:lnSpc>
                <a:spcPct val="90000"/>
              </a:lnSpc>
              <a:spcBef>
                <a:spcPct val="20000"/>
              </a:spcBef>
              <a:spcAft>
                <a:spcPts val="600"/>
              </a:spcAft>
              <a:buClr>
                <a:schemeClr val="tx2"/>
              </a:buClr>
              <a:buSzPct val="70000"/>
            </a:pPr>
            <a:r>
              <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Neurodiversity creates the concept that all individuals have a variation in the status of their neurocognitive ability. Each and every one of us has both attributes and characteristics  with which we face challenges. Research has highlighted that, for some individuals the disparity between those characteristics and challenges is more well defined, which can have its benefits but can also be disabling.</a:t>
            </a:r>
          </a:p>
          <a:p>
            <a:pPr algn="just" defTabSz="457200">
              <a:lnSpc>
                <a:spcPct val="90000"/>
              </a:lnSpc>
              <a:spcBef>
                <a:spcPct val="20000"/>
              </a:spcBef>
              <a:spcAft>
                <a:spcPts val="600"/>
              </a:spcAft>
              <a:buClr>
                <a:schemeClr val="tx2"/>
              </a:buClr>
              <a:buSzPct val="70000"/>
            </a:pPr>
            <a:endPar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algn="just" defTabSz="457200">
              <a:lnSpc>
                <a:spcPct val="90000"/>
              </a:lnSpc>
              <a:spcBef>
                <a:spcPct val="20000"/>
              </a:spcBef>
              <a:spcAft>
                <a:spcPts val="600"/>
              </a:spcAft>
              <a:buClr>
                <a:schemeClr val="tx2"/>
              </a:buClr>
              <a:buSzPct val="70000"/>
            </a:pPr>
            <a:r>
              <a:rPr lang="en-US" sz="15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rPr>
              <a:t>A medical model approach views physical or cognitive differences as dis-abilities, which are functional deficits that an individual either has or does not have. (Bertilsdotter et al. 2020)</a:t>
            </a:r>
          </a:p>
          <a:p>
            <a:pPr defTabSz="457200">
              <a:lnSpc>
                <a:spcPct val="90000"/>
              </a:lnSpc>
              <a:spcBef>
                <a:spcPct val="20000"/>
              </a:spcBef>
              <a:spcAft>
                <a:spcPts val="600"/>
              </a:spcAft>
              <a:buClr>
                <a:schemeClr val="tx2"/>
              </a:buClr>
              <a:buSzPct val="70000"/>
              <a:buFont typeface="Wingdings 2" charset="2"/>
            </a:pPr>
            <a:endParaRPr lang="en-US" sz="1100"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
        <p:nvSpPr>
          <p:cNvPr id="4" name="Slide Number Placeholder 3">
            <a:extLst>
              <a:ext uri="{FF2B5EF4-FFF2-40B4-BE49-F238E27FC236}">
                <a16:creationId xmlns:a16="http://schemas.microsoft.com/office/drawing/2014/main" id="{4F030BBB-8857-C0CF-6B47-7C3B1D5DDE2D}"/>
              </a:ext>
            </a:extLst>
          </p:cNvPr>
          <p:cNvSpPr>
            <a:spLocks noGrp="1"/>
          </p:cNvSpPr>
          <p:nvPr>
            <p:ph type="sldNum" sz="quarter" idx="12"/>
          </p:nvPr>
        </p:nvSpPr>
        <p:spPr>
          <a:xfrm>
            <a:off x="10514011" y="5883275"/>
            <a:ext cx="753545" cy="365125"/>
          </a:xfrm>
        </p:spPr>
        <p:txBody>
          <a:bodyPr vert="horz" lIns="91440" tIns="45720" rIns="91440" bIns="45720" rtlCol="0" anchor="ctr">
            <a:normAutofit/>
          </a:bodyPr>
          <a:lstStyle/>
          <a:p>
            <a:pPr>
              <a:spcAft>
                <a:spcPts val="600"/>
              </a:spcAft>
            </a:pPr>
            <a:fld id="{3A98EE3D-8CD1-4C3F-BD1C-C98C9596463C}" type="slidenum">
              <a:rPr lang="en-US">
                <a:solidFill>
                  <a:srgbClr val="FFFFFF"/>
                </a:solidFill>
              </a:rPr>
              <a:pPr>
                <a:spcAft>
                  <a:spcPts val="600"/>
                </a:spcAft>
              </a:pPr>
              <a:t>4</a:t>
            </a:fld>
            <a:endParaRPr lang="en-US" dirty="0">
              <a:solidFill>
                <a:srgbClr val="FFFFFF"/>
              </a:solidFill>
            </a:endParaRPr>
          </a:p>
        </p:txBody>
      </p:sp>
      <p:pic>
        <p:nvPicPr>
          <p:cNvPr id="3" name="Audio 2">
            <a:hlinkClick r:id="" action="ppaction://media"/>
            <a:extLst>
              <a:ext uri="{FF2B5EF4-FFF2-40B4-BE49-F238E27FC236}">
                <a16:creationId xmlns:a16="http://schemas.microsoft.com/office/drawing/2014/main" id="{FB92A1BA-3975-4E93-80CB-34E1FC7D42E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66365487"/>
      </p:ext>
    </p:extLst>
  </p:cSld>
  <p:clrMapOvr>
    <a:masterClrMapping/>
  </p:clrMapOvr>
  <mc:AlternateContent xmlns:mc="http://schemas.openxmlformats.org/markup-compatibility/2006">
    <mc:Choice xmlns:p14="http://schemas.microsoft.com/office/powerpoint/2010/main" Requires="p14">
      <p:transition spd="slow" p14:dur="2000" advTm="70552"/>
    </mc:Choice>
    <mc:Fallback>
      <p:transition spd="slow" advTm="7055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9" name="Picture 8">
            <a:extLst>
              <a:ext uri="{FF2B5EF4-FFF2-40B4-BE49-F238E27FC236}">
                <a16:creationId xmlns:a16="http://schemas.microsoft.com/office/drawing/2014/main" id="{DCF52A72-62CE-B590-B691-E0B57F4895F0}"/>
              </a:ext>
            </a:extLst>
          </p:cNvPr>
          <p:cNvPicPr>
            <a:picLocks noChangeAspect="1"/>
          </p:cNvPicPr>
          <p:nvPr/>
        </p:nvPicPr>
        <p:blipFill rotWithShape="1">
          <a:blip r:embed="rId5">
            <a:extLst>
              <a:ext uri="{28A0092B-C50C-407E-A947-70E740481C1C}">
                <a14:useLocalDpi xmlns:a14="http://schemas.microsoft.com/office/drawing/2010/main" val="0"/>
              </a:ext>
            </a:extLst>
          </a:blip>
          <a:srcRect l="7194" r="10013" b="1"/>
          <a:stretch/>
        </p:blipFill>
        <p:spPr>
          <a:xfrm>
            <a:off x="-8622" y="10"/>
            <a:ext cx="6096000" cy="6857990"/>
          </a:xfrm>
          <a:prstGeom prst="rect">
            <a:avLst/>
          </a:prstGeom>
        </p:spPr>
      </p:pic>
      <p:pic>
        <p:nvPicPr>
          <p:cNvPr id="16" name="Picture 1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3" name="Content Placeholder 2">
            <a:extLst>
              <a:ext uri="{FF2B5EF4-FFF2-40B4-BE49-F238E27FC236}">
                <a16:creationId xmlns:a16="http://schemas.microsoft.com/office/drawing/2014/main" id="{4F549DBA-6CBB-088F-500A-E1D09470A478}"/>
              </a:ext>
            </a:extLst>
          </p:cNvPr>
          <p:cNvSpPr>
            <a:spLocks noGrp="1"/>
          </p:cNvSpPr>
          <p:nvPr>
            <p:ph idx="1"/>
          </p:nvPr>
        </p:nvSpPr>
        <p:spPr>
          <a:xfrm>
            <a:off x="6900493" y="388883"/>
            <a:ext cx="4403596" cy="6001407"/>
          </a:xfrm>
        </p:spPr>
        <p:txBody>
          <a:bodyPr anchor="t">
            <a:noAutofit/>
          </a:bodyPr>
          <a:lstStyle/>
          <a:p>
            <a:pPr marL="36900" indent="0" algn="just">
              <a:lnSpc>
                <a:spcPct val="90000"/>
              </a:lnSpc>
              <a:buNone/>
            </a:pPr>
            <a:r>
              <a:rPr lang="en-GB" sz="1400" dirty="0"/>
              <a:t>Neurodiversity can be a distinct advantage when the individuals are in the correct environment, making use of their strengths, as opposed to continually attempting to overcome challenges. To achieve this within a policing context we must create inclusive spaces to operate and engage that reduce disabling factors and amplify diverse abilities.</a:t>
            </a:r>
            <a:endParaRPr lang="en-GB" sz="1400" dirty="0">
              <a:effectLst/>
            </a:endParaRPr>
          </a:p>
          <a:p>
            <a:pPr marL="36900" indent="0" algn="just">
              <a:lnSpc>
                <a:spcPct val="90000"/>
              </a:lnSpc>
              <a:buNone/>
            </a:pPr>
            <a:r>
              <a:rPr lang="en-GB" sz="1400" dirty="0">
                <a:effectLst/>
              </a:rPr>
              <a:t>There are only a limited percentage of neurodivergent individuals who associate themselves or their condition with the title of a disability, learning disability or autism. The World Health Organisation (2020) defines intellectual learning disabilities as:</a:t>
            </a:r>
          </a:p>
          <a:p>
            <a:pPr marL="36900" indent="0" algn="just">
              <a:lnSpc>
                <a:spcPct val="90000"/>
              </a:lnSpc>
              <a:buNone/>
            </a:pPr>
            <a:r>
              <a:rPr lang="en-GB" sz="1400" dirty="0">
                <a:effectLst/>
              </a:rPr>
              <a:t>A significantly reduced ability to understand new or complex information and to learn and apply new skills (impaired intelligence). </a:t>
            </a:r>
          </a:p>
          <a:p>
            <a:pPr marL="36900" indent="0" algn="just">
              <a:lnSpc>
                <a:spcPct val="90000"/>
              </a:lnSpc>
              <a:buNone/>
            </a:pPr>
            <a:r>
              <a:rPr lang="en-GB" sz="1400" dirty="0">
                <a:effectLst/>
              </a:rPr>
              <a:t>Whilst significant progress has been made in the field of neurodiversity, it remains in its infancy within the context of the criminal justice system understanding and appreciation whilst many avenues of exploration are just beginning to be progressed. In a judgemental society how many individuals who come into contact with the police would willingly place themselves within the bracket outlined by the World Health Organisation.</a:t>
            </a:r>
          </a:p>
          <a:p>
            <a:pPr marL="36900" indent="0" algn="just">
              <a:lnSpc>
                <a:spcPct val="90000"/>
              </a:lnSpc>
              <a:buNone/>
            </a:pPr>
            <a:endParaRPr lang="en-US" sz="1400" dirty="0"/>
          </a:p>
        </p:txBody>
      </p:sp>
      <p:sp>
        <p:nvSpPr>
          <p:cNvPr id="4" name="Slide Number Placeholder 3">
            <a:extLst>
              <a:ext uri="{FF2B5EF4-FFF2-40B4-BE49-F238E27FC236}">
                <a16:creationId xmlns:a16="http://schemas.microsoft.com/office/drawing/2014/main" id="{20D1610E-84FB-C53F-3A31-3AF43D119FB5}"/>
              </a:ext>
            </a:extLst>
          </p:cNvPr>
          <p:cNvSpPr>
            <a:spLocks noGrp="1"/>
          </p:cNvSpPr>
          <p:nvPr>
            <p:ph type="sldNum" sz="quarter" idx="12"/>
          </p:nvPr>
        </p:nvSpPr>
        <p:spPr>
          <a:xfrm>
            <a:off x="10514011" y="5883275"/>
            <a:ext cx="753545" cy="365125"/>
          </a:xfrm>
        </p:spPr>
        <p:txBody>
          <a:bodyPr>
            <a:normAutofit/>
          </a:bodyPr>
          <a:lstStyle/>
          <a:p>
            <a:pPr>
              <a:spcAft>
                <a:spcPts val="600"/>
              </a:spcAft>
            </a:pPr>
            <a:fld id="{3A98EE3D-8CD1-4C3F-BD1C-C98C9596463C}" type="slidenum">
              <a:rPr lang="en-US">
                <a:solidFill>
                  <a:srgbClr val="FFFFFF"/>
                </a:solidFill>
              </a:rPr>
              <a:pPr>
                <a:spcAft>
                  <a:spcPts val="600"/>
                </a:spcAft>
              </a:pPr>
              <a:t>5</a:t>
            </a:fld>
            <a:endParaRPr lang="en-US" dirty="0">
              <a:solidFill>
                <a:srgbClr val="FFFFFF"/>
              </a:solidFill>
            </a:endParaRPr>
          </a:p>
        </p:txBody>
      </p:sp>
      <p:pic>
        <p:nvPicPr>
          <p:cNvPr id="2" name="Audio 1">
            <a:hlinkClick r:id="" action="ppaction://media"/>
            <a:extLst>
              <a:ext uri="{FF2B5EF4-FFF2-40B4-BE49-F238E27FC236}">
                <a16:creationId xmlns:a16="http://schemas.microsoft.com/office/drawing/2014/main" id="{2277C501-922E-4FB4-82B9-6133E4E224A2}"/>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879745328"/>
      </p:ext>
    </p:extLst>
  </p:cSld>
  <p:clrMapOvr>
    <a:masterClrMapping/>
  </p:clrMapOvr>
  <mc:AlternateContent xmlns:mc="http://schemas.openxmlformats.org/markup-compatibility/2006">
    <mc:Choice xmlns:p14="http://schemas.microsoft.com/office/powerpoint/2010/main" Requires="p14">
      <p:transition spd="slow" p14:dur="2000" advTm="65885"/>
    </mc:Choice>
    <mc:Fallback>
      <p:transition spd="slow" advTm="658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2"/>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9">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5D7516D-98AD-F56D-702A-BB2E1B7B4867}"/>
              </a:ext>
            </a:extLst>
          </p:cNvPr>
          <p:cNvSpPr>
            <a:spLocks noGrp="1"/>
          </p:cNvSpPr>
          <p:nvPr>
            <p:ph type="title"/>
          </p:nvPr>
        </p:nvSpPr>
        <p:spPr>
          <a:xfrm>
            <a:off x="5146160" y="339215"/>
            <a:ext cx="5978072" cy="1240204"/>
          </a:xfrm>
        </p:spPr>
        <p:txBody>
          <a:bodyPr>
            <a:normAutofit fontScale="90000"/>
          </a:bodyPr>
          <a:lstStyle/>
          <a:p>
            <a:pPr>
              <a:lnSpc>
                <a:spcPct val="90000"/>
              </a:lnSpc>
            </a:pPr>
            <a:r>
              <a:rPr lang="en-GB" sz="3400" b="1" dirty="0"/>
              <a:t>Kanner’s Definition of Autism (1943)</a:t>
            </a:r>
            <a:br>
              <a:rPr lang="en-GB" sz="3400" b="1" dirty="0"/>
            </a:br>
            <a:endParaRPr lang="en-US" sz="3400" dirty="0"/>
          </a:p>
        </p:txBody>
      </p:sp>
      <p:pic>
        <p:nvPicPr>
          <p:cNvPr id="5" name="Picture 4">
            <a:extLst>
              <a:ext uri="{FF2B5EF4-FFF2-40B4-BE49-F238E27FC236}">
                <a16:creationId xmlns:a16="http://schemas.microsoft.com/office/drawing/2014/main" id="{76FCEAEF-743D-1CD1-CA27-A1E9652364C6}"/>
              </a:ext>
            </a:extLst>
          </p:cNvPr>
          <p:cNvPicPr>
            <a:picLocks noChangeAspect="1"/>
          </p:cNvPicPr>
          <p:nvPr/>
        </p:nvPicPr>
        <p:blipFill rotWithShape="1">
          <a:blip r:embed="rId5">
            <a:extLst>
              <a:ext uri="{28A0092B-C50C-407E-A947-70E740481C1C}">
                <a14:useLocalDpi xmlns:a14="http://schemas.microsoft.com/office/drawing/2010/main" val="0"/>
              </a:ext>
            </a:extLst>
          </a:blip>
          <a:srcRect r="5445"/>
          <a:stretch/>
        </p:blipFill>
        <p:spPr>
          <a:xfrm>
            <a:off x="-10649" y="1"/>
            <a:ext cx="4571649" cy="6858000"/>
          </a:xfrm>
          <a:prstGeom prst="rect">
            <a:avLst/>
          </a:prstGeom>
        </p:spPr>
      </p:pic>
      <p:pic>
        <p:nvPicPr>
          <p:cNvPr id="15" name="Picture 11">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sp>
        <p:nvSpPr>
          <p:cNvPr id="3" name="Content Placeholder 2">
            <a:extLst>
              <a:ext uri="{FF2B5EF4-FFF2-40B4-BE49-F238E27FC236}">
                <a16:creationId xmlns:a16="http://schemas.microsoft.com/office/drawing/2014/main" id="{5F223278-873A-5F62-E480-93F91F7A19C4}"/>
              </a:ext>
            </a:extLst>
          </p:cNvPr>
          <p:cNvSpPr>
            <a:spLocks noGrp="1"/>
          </p:cNvSpPr>
          <p:nvPr>
            <p:ph idx="1"/>
          </p:nvPr>
        </p:nvSpPr>
        <p:spPr>
          <a:xfrm>
            <a:off x="5146160" y="1729047"/>
            <a:ext cx="5978072" cy="4789739"/>
          </a:xfrm>
        </p:spPr>
        <p:txBody>
          <a:bodyPr anchor="ctr">
            <a:noAutofit/>
          </a:bodyPr>
          <a:lstStyle/>
          <a:p>
            <a:pPr indent="-342900">
              <a:lnSpc>
                <a:spcPct val="90000"/>
              </a:lnSpc>
              <a:spcAft>
                <a:spcPct val="20000"/>
              </a:spcAft>
              <a:buSzPct val="80000"/>
              <a:buFont typeface="Arial" pitchFamily="34" charset="0"/>
              <a:buChar char="•"/>
            </a:pPr>
            <a:r>
              <a:rPr lang="en-GB" sz="1800" dirty="0">
                <a:effectLst/>
              </a:rPr>
              <a:t>In 1943, Leo Kanner published a paper entitled “Autistic Disturbances of Affective Contact,” in which he presented, in vivid detail, the family background of 11 young children with seriously disordered behaviour (Blacher and Christensen 2011). This paper documented in its findings:</a:t>
            </a:r>
          </a:p>
          <a:p>
            <a:pPr indent="-342900">
              <a:lnSpc>
                <a:spcPct val="90000"/>
              </a:lnSpc>
              <a:spcAft>
                <a:spcPct val="20000"/>
              </a:spcAft>
              <a:buSzPct val="80000"/>
              <a:buFont typeface="Arial" pitchFamily="34" charset="0"/>
              <a:buChar char="•"/>
            </a:pPr>
            <a:r>
              <a:rPr lang="en-GB" sz="1800" dirty="0"/>
              <a:t>Inability to relate people and situations from early life</a:t>
            </a:r>
          </a:p>
          <a:p>
            <a:pPr indent="-342900">
              <a:lnSpc>
                <a:spcPct val="90000"/>
              </a:lnSpc>
              <a:spcAft>
                <a:spcPct val="20000"/>
              </a:spcAft>
              <a:buSzPct val="80000"/>
              <a:buFont typeface="Arial" pitchFamily="34" charset="0"/>
              <a:buChar char="•"/>
            </a:pPr>
            <a:r>
              <a:rPr lang="en-GB" sz="1800" dirty="0"/>
              <a:t>Failure to use language for communication with others</a:t>
            </a:r>
          </a:p>
          <a:p>
            <a:pPr indent="-342900">
              <a:lnSpc>
                <a:spcPct val="90000"/>
              </a:lnSpc>
              <a:spcAft>
                <a:spcPct val="20000"/>
              </a:spcAft>
              <a:buSzPct val="80000"/>
              <a:buFont typeface="Arial" pitchFamily="34" charset="0"/>
              <a:buChar char="•"/>
            </a:pPr>
            <a:r>
              <a:rPr lang="en-GB" sz="1800" dirty="0"/>
              <a:t>A fascination for objects which are handled with skill in fine motor movements</a:t>
            </a:r>
          </a:p>
          <a:p>
            <a:pPr indent="-342900">
              <a:lnSpc>
                <a:spcPct val="90000"/>
              </a:lnSpc>
              <a:spcAft>
                <a:spcPct val="20000"/>
              </a:spcAft>
              <a:buSzPct val="80000"/>
              <a:buFont typeface="Arial" pitchFamily="34" charset="0"/>
              <a:buChar char="•"/>
            </a:pPr>
            <a:r>
              <a:rPr lang="en-GB" sz="1800" dirty="0"/>
              <a:t>An anxious and obsessive desire to maintain sameness</a:t>
            </a:r>
          </a:p>
          <a:p>
            <a:pPr indent="-342900">
              <a:lnSpc>
                <a:spcPct val="90000"/>
              </a:lnSpc>
              <a:spcAft>
                <a:spcPct val="20000"/>
              </a:spcAft>
              <a:buSzPct val="80000"/>
              <a:buFont typeface="Arial" pitchFamily="34" charset="0"/>
              <a:buChar char="•"/>
            </a:pPr>
            <a:r>
              <a:rPr lang="en-GB" sz="1800" dirty="0"/>
              <a:t>Good cognitive potential</a:t>
            </a:r>
          </a:p>
          <a:p>
            <a:pPr indent="-342900">
              <a:lnSpc>
                <a:spcPct val="90000"/>
              </a:lnSpc>
              <a:spcAft>
                <a:spcPct val="20000"/>
              </a:spcAft>
              <a:buSzPct val="80000"/>
              <a:buFont typeface="Arial" pitchFamily="34" charset="0"/>
              <a:buChar char="•"/>
            </a:pPr>
            <a:r>
              <a:rPr lang="en-GB" sz="1800" dirty="0">
                <a:effectLst/>
              </a:rPr>
              <a:t>Kanner (1943) wrote that these characteristics form a unique syndrome, not previously reported, which seems to be rare enough, yet is probably more frequent than is indicated by the observed cases.</a:t>
            </a:r>
            <a:endParaRPr lang="en-GB" sz="1800" dirty="0"/>
          </a:p>
        </p:txBody>
      </p:sp>
      <p:sp>
        <p:nvSpPr>
          <p:cNvPr id="4" name="Slide Number Placeholder 3">
            <a:extLst>
              <a:ext uri="{FF2B5EF4-FFF2-40B4-BE49-F238E27FC236}">
                <a16:creationId xmlns:a16="http://schemas.microsoft.com/office/drawing/2014/main" id="{9BE4CA78-C9F5-3ACE-D3AB-8012F0D59C7E}"/>
              </a:ext>
            </a:extLst>
          </p:cNvPr>
          <p:cNvSpPr>
            <a:spLocks noGrp="1"/>
          </p:cNvSpPr>
          <p:nvPr>
            <p:ph type="sldNum" sz="quarter" idx="12"/>
          </p:nvPr>
        </p:nvSpPr>
        <p:spPr>
          <a:xfrm>
            <a:off x="10514011" y="5883275"/>
            <a:ext cx="753545" cy="365125"/>
          </a:xfrm>
        </p:spPr>
        <p:txBody>
          <a:bodyPr>
            <a:normAutofit/>
          </a:bodyPr>
          <a:lstStyle/>
          <a:p>
            <a:pPr>
              <a:spcAft>
                <a:spcPts val="600"/>
              </a:spcAft>
            </a:pPr>
            <a:fld id="{3A98EE3D-8CD1-4C3F-BD1C-C98C9596463C}" type="slidenum">
              <a:rPr lang="en-US" smtClean="0"/>
              <a:pPr>
                <a:spcAft>
                  <a:spcPts val="600"/>
                </a:spcAft>
              </a:pPr>
              <a:t>6</a:t>
            </a:fld>
            <a:endParaRPr lang="en-US" dirty="0"/>
          </a:p>
        </p:txBody>
      </p:sp>
      <p:pic>
        <p:nvPicPr>
          <p:cNvPr id="6" name="Audio 5">
            <a:hlinkClick r:id="" action="ppaction://media"/>
            <a:extLst>
              <a:ext uri="{FF2B5EF4-FFF2-40B4-BE49-F238E27FC236}">
                <a16:creationId xmlns:a16="http://schemas.microsoft.com/office/drawing/2014/main" id="{2531442D-BB92-4339-BC9B-940357EC038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616442376"/>
      </p:ext>
    </p:extLst>
  </p:cSld>
  <p:clrMapOvr>
    <a:masterClrMapping/>
  </p:clrMapOvr>
  <mc:AlternateContent xmlns:mc="http://schemas.openxmlformats.org/markup-compatibility/2006">
    <mc:Choice xmlns:p14="http://schemas.microsoft.com/office/powerpoint/2010/main" Requires="p14">
      <p:transition spd="slow" p14:dur="2000" advTm="4003"/>
    </mc:Choice>
    <mc:Fallback>
      <p:transition spd="slow" advTm="40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EC1055-4533-FEC8-574F-66912B94D470}"/>
              </a:ext>
            </a:extLst>
          </p:cNvPr>
          <p:cNvSpPr>
            <a:spLocks noGrp="1"/>
          </p:cNvSpPr>
          <p:nvPr>
            <p:ph type="title"/>
          </p:nvPr>
        </p:nvSpPr>
        <p:spPr>
          <a:xfrm>
            <a:off x="913795" y="609600"/>
            <a:ext cx="10353762" cy="1257300"/>
          </a:xfrm>
        </p:spPr>
        <p:txBody>
          <a:bodyPr>
            <a:normAutofit/>
          </a:bodyPr>
          <a:lstStyle/>
          <a:p>
            <a:pPr>
              <a:lnSpc>
                <a:spcPct val="90000"/>
              </a:lnSpc>
            </a:pPr>
            <a:r>
              <a:rPr lang="en-GB" b="1" dirty="0"/>
              <a:t>Asperger syndrome </a:t>
            </a:r>
            <a:br>
              <a:rPr lang="en-GB" b="1" dirty="0"/>
            </a:br>
            <a:endParaRPr lang="en-US" dirty="0"/>
          </a:p>
        </p:txBody>
      </p:sp>
      <p:sp>
        <p:nvSpPr>
          <p:cNvPr id="4" name="Slide Number Placeholder 3">
            <a:extLst>
              <a:ext uri="{FF2B5EF4-FFF2-40B4-BE49-F238E27FC236}">
                <a16:creationId xmlns:a16="http://schemas.microsoft.com/office/drawing/2014/main" id="{AF9AA81A-7C97-96CB-629C-B0E6FAA5D86E}"/>
              </a:ext>
            </a:extLst>
          </p:cNvPr>
          <p:cNvSpPr>
            <a:spLocks noGrp="1"/>
          </p:cNvSpPr>
          <p:nvPr>
            <p:ph type="sldNum" sz="quarter" idx="12"/>
          </p:nvPr>
        </p:nvSpPr>
        <p:spPr>
          <a:xfrm>
            <a:off x="10514011" y="6000749"/>
            <a:ext cx="753545" cy="365125"/>
          </a:xfrm>
        </p:spPr>
        <p:txBody>
          <a:bodyPr>
            <a:normAutofit/>
          </a:bodyPr>
          <a:lstStyle/>
          <a:p>
            <a:pPr>
              <a:spcAft>
                <a:spcPts val="600"/>
              </a:spcAft>
            </a:pPr>
            <a:fld id="{3A98EE3D-8CD1-4C3F-BD1C-C98C9596463C}" type="slidenum">
              <a:rPr lang="en-US" smtClean="0"/>
              <a:pPr>
                <a:spcAft>
                  <a:spcPts val="600"/>
                </a:spcAft>
              </a:pPr>
              <a:t>7</a:t>
            </a:fld>
            <a:endParaRPr lang="en-US" dirty="0"/>
          </a:p>
        </p:txBody>
      </p:sp>
      <p:graphicFrame>
        <p:nvGraphicFramePr>
          <p:cNvPr id="5" name="Content Placeholder 4">
            <a:extLst>
              <a:ext uri="{FF2B5EF4-FFF2-40B4-BE49-F238E27FC236}">
                <a16:creationId xmlns:a16="http://schemas.microsoft.com/office/drawing/2014/main" id="{09B4F17A-6B70-171B-24FF-9EB6EE354FE8}"/>
              </a:ext>
            </a:extLst>
          </p:cNvPr>
          <p:cNvGraphicFramePr>
            <a:graphicFrameLocks noGrp="1"/>
          </p:cNvGraphicFramePr>
          <p:nvPr>
            <p:ph idx="1"/>
            <p:extLst>
              <p:ext uri="{D42A27DB-BD31-4B8C-83A1-F6EECF244321}">
                <p14:modId xmlns:p14="http://schemas.microsoft.com/office/powerpoint/2010/main" val="102711050"/>
              </p:ext>
            </p:extLst>
          </p:nvPr>
        </p:nvGraphicFramePr>
        <p:xfrm>
          <a:off x="914400" y="1528997"/>
          <a:ext cx="10353675" cy="4836877"/>
        </p:xfrm>
        <a:graphic>
          <a:graphicData uri="http://schemas.openxmlformats.org/drawingml/2006/chart">
            <c:chart xmlns:c="http://schemas.openxmlformats.org/drawingml/2006/chart" xmlns:r="http://schemas.openxmlformats.org/officeDocument/2006/relationships" r:id="rId5"/>
          </a:graphicData>
        </a:graphic>
      </p:graphicFrame>
      <p:pic>
        <p:nvPicPr>
          <p:cNvPr id="3" name="Audio 2">
            <a:hlinkClick r:id="" action="ppaction://media"/>
            <a:extLst>
              <a:ext uri="{FF2B5EF4-FFF2-40B4-BE49-F238E27FC236}">
                <a16:creationId xmlns:a16="http://schemas.microsoft.com/office/drawing/2014/main" id="{2556E875-14E9-4746-8807-3EA799EA94E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10169305"/>
      </p:ext>
    </p:extLst>
  </p:cSld>
  <p:clrMapOvr>
    <a:masterClrMapping/>
  </p:clrMapOvr>
  <mc:AlternateContent xmlns:mc="http://schemas.openxmlformats.org/markup-compatibility/2006">
    <mc:Choice xmlns:p14="http://schemas.microsoft.com/office/powerpoint/2010/main" Requires="p14">
      <p:transition spd="slow" p14:dur="2000" advTm="8508"/>
    </mc:Choice>
    <mc:Fallback>
      <p:transition spd="slow" advTm="850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Content Placeholder 5" descr="Statue on top of building">
            <a:extLst>
              <a:ext uri="{FF2B5EF4-FFF2-40B4-BE49-F238E27FC236}">
                <a16:creationId xmlns:a16="http://schemas.microsoft.com/office/drawing/2014/main" id="{C7ACB0EB-7784-987D-71D7-19C921A02C99}"/>
              </a:ext>
            </a:extLst>
          </p:cNvPr>
          <p:cNvPicPr>
            <a:picLocks noGrp="1" noChangeAspect="1"/>
          </p:cNvPicPr>
          <p:nvPr>
            <p:ph idx="1"/>
          </p:nvPr>
        </p:nvPicPr>
        <p:blipFill rotWithShape="1">
          <a:blip r:embed="rId5">
            <a:alphaModFix amt="35000"/>
          </a:blip>
          <a:srcRect t="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7DD0A1DE-AC3B-16E5-F2E9-B37C81C3A423}"/>
              </a:ext>
            </a:extLst>
          </p:cNvPr>
          <p:cNvSpPr>
            <a:spLocks noGrp="1"/>
          </p:cNvSpPr>
          <p:nvPr>
            <p:ph type="title"/>
          </p:nvPr>
        </p:nvSpPr>
        <p:spPr>
          <a:xfrm>
            <a:off x="1370693" y="414868"/>
            <a:ext cx="9440034" cy="1015999"/>
          </a:xfrm>
        </p:spPr>
        <p:txBody>
          <a:bodyPr vert="horz" lIns="91440" tIns="45720" rIns="91440" bIns="45720" rtlCol="0" anchor="b">
            <a:normAutofit/>
          </a:bodyPr>
          <a:lstStyle/>
          <a:p>
            <a:r>
              <a:rPr lang="en-US" sz="5400" dirty="0"/>
              <a:t>Critical issues</a:t>
            </a:r>
          </a:p>
        </p:txBody>
      </p:sp>
      <p:sp>
        <p:nvSpPr>
          <p:cNvPr id="4" name="Slide Number Placeholder 3">
            <a:extLst>
              <a:ext uri="{FF2B5EF4-FFF2-40B4-BE49-F238E27FC236}">
                <a16:creationId xmlns:a16="http://schemas.microsoft.com/office/drawing/2014/main" id="{833E7949-D953-2EF0-D8AA-A3C0B43B70F5}"/>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a:spcAft>
                <a:spcPts val="600"/>
              </a:spcAft>
            </a:pPr>
            <a:fld id="{3A98EE3D-8CD1-4C3F-BD1C-C98C9596463C}" type="slidenum">
              <a:rPr lang="en-US" smtClean="0"/>
              <a:pPr>
                <a:spcAft>
                  <a:spcPts val="600"/>
                </a:spcAft>
              </a:pPr>
              <a:t>8</a:t>
            </a:fld>
            <a:endParaRPr lang="en-US"/>
          </a:p>
        </p:txBody>
      </p:sp>
      <p:sp>
        <p:nvSpPr>
          <p:cNvPr id="7" name="TextBox 6">
            <a:extLst>
              <a:ext uri="{FF2B5EF4-FFF2-40B4-BE49-F238E27FC236}">
                <a16:creationId xmlns:a16="http://schemas.microsoft.com/office/drawing/2014/main" id="{C53DB78A-2D97-E580-2867-5AEE1575C2A3}"/>
              </a:ext>
            </a:extLst>
          </p:cNvPr>
          <p:cNvSpPr txBox="1"/>
          <p:nvPr/>
        </p:nvSpPr>
        <p:spPr>
          <a:xfrm>
            <a:off x="778933" y="1677098"/>
            <a:ext cx="10955867" cy="5016758"/>
          </a:xfrm>
          <a:prstGeom prst="rect">
            <a:avLst/>
          </a:prstGeom>
          <a:noFill/>
        </p:spPr>
        <p:txBody>
          <a:bodyPr wrap="square" rtlCol="0">
            <a:spAutoFit/>
          </a:bodyPr>
          <a:lstStyle/>
          <a:p>
            <a:pPr algn="just"/>
            <a:r>
              <a:rPr lang="en-GB" sz="1600" dirty="0"/>
              <a:t>Across the world, autistic people are highly likely to experience some form of police interaction whether as suspects, victims or witnesses (</a:t>
            </a:r>
            <a:r>
              <a:rPr lang="en-GB" sz="1600" dirty="0" err="1"/>
              <a:t>Debbaudt</a:t>
            </a:r>
            <a:r>
              <a:rPr lang="en-GB" sz="1600" dirty="0"/>
              <a:t> and Rothman 2001).</a:t>
            </a:r>
          </a:p>
          <a:p>
            <a:pPr algn="just"/>
            <a:endParaRPr lang="en-GB" sz="1600" dirty="0"/>
          </a:p>
          <a:p>
            <a:pPr algn="just"/>
            <a:r>
              <a:rPr lang="en-GB" sz="1600" dirty="0"/>
              <a:t>There is very little available in terms of detailed analytical data and reliable information in respect of neurodiversity throughout the Criminal Justice System (CJS). Therefore, the scale of the issue is not fully understood neither is the specific needs of the neurodivergent sub-conditions that would help explain individual behaviours and the complexities of associated offending patterns of these individuals. </a:t>
            </a:r>
          </a:p>
          <a:p>
            <a:pPr algn="just"/>
            <a:endParaRPr lang="en-GB" sz="1600" dirty="0"/>
          </a:p>
          <a:p>
            <a:pPr algn="just"/>
            <a:r>
              <a:rPr lang="en-GB" sz="1600" dirty="0"/>
              <a:t>There is some emerging research on people with Autism Spectrum Disorder in the CJS, but the poor quality of much of the research and the variation of both methodologies and specific focus in each study allows only tentative conclusions. C. King &amp; G.H. Murphy (2014) </a:t>
            </a:r>
          </a:p>
          <a:p>
            <a:pPr algn="just"/>
            <a:endParaRPr lang="en-GB" sz="1600" dirty="0"/>
          </a:p>
          <a:p>
            <a:pPr algn="just"/>
            <a:r>
              <a:rPr lang="en-GB" sz="1600" dirty="0"/>
              <a:t>It is therefore difficult to fully understand the scale of the problem and what numbers of neurodivergent individuals are within each element of the Criminal Justice System and how this can be best managed.</a:t>
            </a:r>
          </a:p>
          <a:p>
            <a:pPr algn="just"/>
            <a:endParaRPr lang="en-GB" sz="1600" dirty="0"/>
          </a:p>
          <a:p>
            <a:pPr algn="just"/>
            <a:r>
              <a:rPr lang="en-GB" sz="1600" dirty="0"/>
              <a:t>It is only once the scale of the subject is understood can effective strategies and measures be implemented to divert individuals from criminality or subsequently understand and manage their conditions whilst in the Criminal Justice System. The small number of available reviews that have been published (Cashin and Newman 2009; Gomez de la Cuesta 2010; </a:t>
            </a:r>
            <a:r>
              <a:rPr lang="en-GB" sz="1600" dirty="0" err="1"/>
              <a:t>Mourisden</a:t>
            </a:r>
            <a:r>
              <a:rPr lang="en-GB" sz="1600" dirty="0"/>
              <a:t> 2012) have conducted narrow descriptive analysis, as opposed to broad systematic reviews of neurodiversity. </a:t>
            </a:r>
          </a:p>
          <a:p>
            <a:pPr algn="just"/>
            <a:endParaRPr lang="en-GB" sz="1600" dirty="0"/>
          </a:p>
        </p:txBody>
      </p:sp>
      <p:pic>
        <p:nvPicPr>
          <p:cNvPr id="3" name="Audio 2">
            <a:hlinkClick r:id="" action="ppaction://media"/>
            <a:extLst>
              <a:ext uri="{FF2B5EF4-FFF2-40B4-BE49-F238E27FC236}">
                <a16:creationId xmlns:a16="http://schemas.microsoft.com/office/drawing/2014/main" id="{65888692-F0EF-49ED-860F-173583AAFDF4}"/>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514801548"/>
      </p:ext>
    </p:extLst>
  </p:cSld>
  <p:clrMapOvr>
    <a:masterClrMapping/>
  </p:clrMapOvr>
  <mc:AlternateContent xmlns:mc="http://schemas.openxmlformats.org/markup-compatibility/2006">
    <mc:Choice xmlns:p14="http://schemas.microsoft.com/office/powerpoint/2010/main" Requires="p14">
      <p:transition spd="slow" p14:dur="2000" advTm="81372"/>
    </mc:Choice>
    <mc:Fallback>
      <p:transition spd="slow" advTm="81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7" name="Rectangle 13">
            <a:extLst>
              <a:ext uri="{FF2B5EF4-FFF2-40B4-BE49-F238E27FC236}">
                <a16:creationId xmlns:a16="http://schemas.microsoft.com/office/drawing/2014/main" id="{0EF2A0DA-AE81-4A45-972E-646AC2870C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Content Placeholder 5" descr="A picture containing road, car, outdoor, street&#10;&#10;Description automatically generated">
            <a:extLst>
              <a:ext uri="{FF2B5EF4-FFF2-40B4-BE49-F238E27FC236}">
                <a16:creationId xmlns:a16="http://schemas.microsoft.com/office/drawing/2014/main" id="{28087092-EFB8-42D7-2B0B-B6467B904591}"/>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l="21586" r="13747"/>
          <a:stretch/>
        </p:blipFill>
        <p:spPr>
          <a:xfrm>
            <a:off x="-8622" y="10"/>
            <a:ext cx="6096000" cy="6857990"/>
          </a:xfrm>
          <a:prstGeom prst="rect">
            <a:avLst/>
          </a:prstGeom>
        </p:spPr>
      </p:pic>
      <p:pic>
        <p:nvPicPr>
          <p:cNvPr id="16" name="Picture 15">
            <a:extLst>
              <a:ext uri="{FF2B5EF4-FFF2-40B4-BE49-F238E27FC236}">
                <a16:creationId xmlns:a16="http://schemas.microsoft.com/office/drawing/2014/main" id="{B536FA4E-0152-4E27-91DA-0FC22D1846B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964" r="2807" b="1446"/>
          <a:stretch/>
        </p:blipFill>
        <p:spPr>
          <a:xfrm>
            <a:off x="6257026" y="1"/>
            <a:ext cx="5934973" cy="6858000"/>
          </a:xfrm>
          <a:prstGeom prst="rect">
            <a:avLst/>
          </a:prstGeom>
        </p:spPr>
      </p:pic>
      <p:sp>
        <p:nvSpPr>
          <p:cNvPr id="2" name="Title 1">
            <a:extLst>
              <a:ext uri="{FF2B5EF4-FFF2-40B4-BE49-F238E27FC236}">
                <a16:creationId xmlns:a16="http://schemas.microsoft.com/office/drawing/2014/main" id="{7E1FDF70-E8B8-2AAC-F19C-A144E9945CC6}"/>
              </a:ext>
            </a:extLst>
          </p:cNvPr>
          <p:cNvSpPr>
            <a:spLocks noGrp="1"/>
          </p:cNvSpPr>
          <p:nvPr>
            <p:ph type="title"/>
          </p:nvPr>
        </p:nvSpPr>
        <p:spPr>
          <a:xfrm>
            <a:off x="1007692" y="-1566334"/>
            <a:ext cx="2717950" cy="377782"/>
          </a:xfrm>
        </p:spPr>
        <p:txBody>
          <a:bodyPr anchor="b">
            <a:normAutofit fontScale="90000"/>
          </a:bodyPr>
          <a:lstStyle/>
          <a:p>
            <a:pPr algn="l"/>
            <a:endParaRPr lang="en-US" sz="3200" dirty="0"/>
          </a:p>
        </p:txBody>
      </p:sp>
      <p:sp>
        <p:nvSpPr>
          <p:cNvPr id="18" name="Content Placeholder 10">
            <a:extLst>
              <a:ext uri="{FF2B5EF4-FFF2-40B4-BE49-F238E27FC236}">
                <a16:creationId xmlns:a16="http://schemas.microsoft.com/office/drawing/2014/main" id="{C6CF1CDA-9CC7-CF7C-F901-122069FD2725}"/>
              </a:ext>
            </a:extLst>
          </p:cNvPr>
          <p:cNvSpPr>
            <a:spLocks noGrp="1"/>
          </p:cNvSpPr>
          <p:nvPr>
            <p:ph idx="1"/>
          </p:nvPr>
        </p:nvSpPr>
        <p:spPr>
          <a:xfrm>
            <a:off x="6863959" y="321733"/>
            <a:ext cx="4803107" cy="5926667"/>
          </a:xfrm>
        </p:spPr>
        <p:txBody>
          <a:bodyPr anchor="t">
            <a:normAutofit fontScale="92500" lnSpcReduction="20000"/>
          </a:bodyPr>
          <a:lstStyle/>
          <a:p>
            <a:pPr marL="36900" indent="0" algn="just">
              <a:buNone/>
            </a:pPr>
            <a:r>
              <a:rPr lang="en-US" sz="1900" dirty="0"/>
              <a:t>Effective analysis and assessment of individual needs will identify those within the system. The services with the opportunity to impact upon individual support namely, police, probation and prison must ensure effective intelligence sharing and information flow with other Criminal Justice partners including, CPS, Courts, </a:t>
            </a:r>
            <a:r>
              <a:rPr lang="en-US" sz="1900" dirty="0" err="1"/>
              <a:t>defence</a:t>
            </a:r>
            <a:r>
              <a:rPr lang="en-US" sz="1900" dirty="0"/>
              <a:t> teams and third sector support agencies.</a:t>
            </a:r>
          </a:p>
          <a:p>
            <a:pPr marL="36900" indent="0" algn="just">
              <a:buNone/>
            </a:pPr>
            <a:r>
              <a:rPr lang="en-GB" sz="1900" dirty="0">
                <a:effectLst/>
              </a:rPr>
              <a:t>Talbot (2008) will state that protections built into the CJS for people with neurodivergent conditions are not always effective, as very often it is difficult for CJS staff (like lawyers or policemen) to know when someone has additional needs.</a:t>
            </a:r>
            <a:endParaRPr lang="en-GB" sz="1900" dirty="0"/>
          </a:p>
          <a:p>
            <a:pPr marL="36900" indent="0" algn="just">
              <a:buNone/>
            </a:pPr>
            <a:r>
              <a:rPr lang="en-US" sz="1900" dirty="0"/>
              <a:t>Numerous police forces have mental health triage support within their structures however there is no evidence of holistic and longer-term support being readily available throughout the Criminal Justice System. Research has identified that pockets of excellence where individual forces have engaged with statutory or voluntary agencies to improve knowledge and their response.</a:t>
            </a:r>
          </a:p>
          <a:p>
            <a:pPr marL="36900" indent="0" algn="just">
              <a:buNone/>
            </a:pPr>
            <a:endParaRPr lang="en-US" sz="1900" dirty="0"/>
          </a:p>
          <a:p>
            <a:pPr marL="36900" indent="0" algn="just">
              <a:buNone/>
            </a:pPr>
            <a:endParaRPr lang="en-US" sz="1800" dirty="0"/>
          </a:p>
        </p:txBody>
      </p:sp>
      <p:sp>
        <p:nvSpPr>
          <p:cNvPr id="4" name="Slide Number Placeholder 3">
            <a:extLst>
              <a:ext uri="{FF2B5EF4-FFF2-40B4-BE49-F238E27FC236}">
                <a16:creationId xmlns:a16="http://schemas.microsoft.com/office/drawing/2014/main" id="{930318E7-515C-B722-D027-8602A33F89EB}"/>
              </a:ext>
            </a:extLst>
          </p:cNvPr>
          <p:cNvSpPr>
            <a:spLocks noGrp="1"/>
          </p:cNvSpPr>
          <p:nvPr>
            <p:ph type="sldNum" sz="quarter" idx="12"/>
          </p:nvPr>
        </p:nvSpPr>
        <p:spPr>
          <a:xfrm>
            <a:off x="10514011" y="5883275"/>
            <a:ext cx="753545" cy="365125"/>
          </a:xfrm>
        </p:spPr>
        <p:txBody>
          <a:bodyPr>
            <a:normAutofit/>
          </a:bodyPr>
          <a:lstStyle/>
          <a:p>
            <a:pPr>
              <a:spcAft>
                <a:spcPts val="600"/>
              </a:spcAft>
            </a:pPr>
            <a:fld id="{3A98EE3D-8CD1-4C3F-BD1C-C98C9596463C}" type="slidenum">
              <a:rPr lang="en-US">
                <a:solidFill>
                  <a:srgbClr val="FFFFFF"/>
                </a:solidFill>
              </a:rPr>
              <a:pPr>
                <a:spcAft>
                  <a:spcPts val="600"/>
                </a:spcAft>
              </a:pPr>
              <a:t>9</a:t>
            </a:fld>
            <a:endParaRPr lang="en-US">
              <a:solidFill>
                <a:srgbClr val="FFFFFF"/>
              </a:solidFill>
            </a:endParaRPr>
          </a:p>
        </p:txBody>
      </p:sp>
      <p:sp>
        <p:nvSpPr>
          <p:cNvPr id="7" name="TextBox 6">
            <a:extLst>
              <a:ext uri="{FF2B5EF4-FFF2-40B4-BE49-F238E27FC236}">
                <a16:creationId xmlns:a16="http://schemas.microsoft.com/office/drawing/2014/main" id="{C9467716-B622-92CE-ED60-922E8C107983}"/>
              </a:ext>
            </a:extLst>
          </p:cNvPr>
          <p:cNvSpPr txBox="1"/>
          <p:nvPr/>
        </p:nvSpPr>
        <p:spPr>
          <a:xfrm>
            <a:off x="3400424" y="6657945"/>
            <a:ext cx="2686954"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www.flickr.com/photos/kenjonbro/6744168021/">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pic>
        <p:nvPicPr>
          <p:cNvPr id="3" name="Audio 2">
            <a:hlinkClick r:id="" action="ppaction://media"/>
            <a:extLst>
              <a:ext uri="{FF2B5EF4-FFF2-40B4-BE49-F238E27FC236}">
                <a16:creationId xmlns:a16="http://schemas.microsoft.com/office/drawing/2014/main" id="{F6E80A5A-13C0-4253-90B5-6E7A54827080}"/>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107247048"/>
      </p:ext>
    </p:extLst>
  </p:cSld>
  <p:clrMapOvr>
    <a:masterClrMapping/>
  </p:clrMapOvr>
  <mc:AlternateContent xmlns:mc="http://schemas.openxmlformats.org/markup-compatibility/2006">
    <mc:Choice xmlns:p14="http://schemas.microsoft.com/office/powerpoint/2010/main" Requires="p14">
      <p:transition spd="slow" p14:dur="2000" advTm="60219"/>
    </mc:Choice>
    <mc:Fallback>
      <p:transition spd="slow" advTm="602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Content Placeholder 5" descr="Law books section in library">
            <a:extLst>
              <a:ext uri="{FF2B5EF4-FFF2-40B4-BE49-F238E27FC236}">
                <a16:creationId xmlns:a16="http://schemas.microsoft.com/office/drawing/2014/main" id="{4B13E132-F168-70E1-15FC-638468D5266A}"/>
              </a:ext>
            </a:extLst>
          </p:cNvPr>
          <p:cNvPicPr>
            <a:picLocks noChangeAspect="1"/>
          </p:cNvPicPr>
          <p:nvPr/>
        </p:nvPicPr>
        <p:blipFill rotWithShape="1">
          <a:blip r:embed="rId4">
            <a:alphaModFix amt="25000"/>
          </a:blip>
          <a:srcRect t="11333" b="4397"/>
          <a:stretch/>
        </p:blipFill>
        <p:spPr>
          <a:xfrm>
            <a:off x="20" y="10"/>
            <a:ext cx="12191980" cy="6857990"/>
          </a:xfrm>
          <a:prstGeom prst="rect">
            <a:avLst/>
          </a:prstGeom>
        </p:spPr>
      </p:pic>
      <p:sp>
        <p:nvSpPr>
          <p:cNvPr id="2" name="Title 1">
            <a:extLst>
              <a:ext uri="{FF2B5EF4-FFF2-40B4-BE49-F238E27FC236}">
                <a16:creationId xmlns:a16="http://schemas.microsoft.com/office/drawing/2014/main" id="{BD1F7A11-566B-9046-B57F-9DC40B46CBEA}"/>
              </a:ext>
            </a:extLst>
          </p:cNvPr>
          <p:cNvSpPr>
            <a:spLocks noGrp="1"/>
          </p:cNvSpPr>
          <p:nvPr>
            <p:ph type="title"/>
          </p:nvPr>
        </p:nvSpPr>
        <p:spPr>
          <a:xfrm>
            <a:off x="913795" y="609600"/>
            <a:ext cx="10353762" cy="1257300"/>
          </a:xfrm>
        </p:spPr>
        <p:txBody>
          <a:bodyPr>
            <a:normAutofit/>
          </a:bodyPr>
          <a:lstStyle/>
          <a:p>
            <a:pPr>
              <a:lnSpc>
                <a:spcPct val="90000"/>
              </a:lnSpc>
            </a:pPr>
            <a:r>
              <a:rPr lang="en-US" dirty="0"/>
              <a:t>Theoretical underpinning</a:t>
            </a:r>
            <a:br>
              <a:rPr lang="en-US" dirty="0"/>
            </a:br>
            <a:endParaRPr lang="en-US" dirty="0"/>
          </a:p>
        </p:txBody>
      </p:sp>
      <p:sp>
        <p:nvSpPr>
          <p:cNvPr id="10" name="Content Placeholder 9">
            <a:extLst>
              <a:ext uri="{FF2B5EF4-FFF2-40B4-BE49-F238E27FC236}">
                <a16:creationId xmlns:a16="http://schemas.microsoft.com/office/drawing/2014/main" id="{7D3C0927-9B8C-6E54-0D2A-90565A8C08CF}"/>
              </a:ext>
            </a:extLst>
          </p:cNvPr>
          <p:cNvSpPr>
            <a:spLocks noGrp="1"/>
          </p:cNvSpPr>
          <p:nvPr>
            <p:ph idx="1"/>
          </p:nvPr>
        </p:nvSpPr>
        <p:spPr>
          <a:xfrm>
            <a:off x="913795" y="1427747"/>
            <a:ext cx="10353762" cy="4938127"/>
          </a:xfrm>
        </p:spPr>
        <p:txBody>
          <a:bodyPr anchor="ctr">
            <a:normAutofit fontScale="70000" lnSpcReduction="20000"/>
          </a:bodyPr>
          <a:lstStyle/>
          <a:p>
            <a:pPr marL="36900" indent="0" algn="just">
              <a:lnSpc>
                <a:spcPct val="120000"/>
              </a:lnSpc>
              <a:buNone/>
            </a:pPr>
            <a:r>
              <a:rPr lang="en-US" sz="2600" dirty="0"/>
              <a:t>The Ministry of Justice commissioned a wholesale review into the number of offenders who are affected by neurodivergent conditions with a focus on improving the entire Criminal Justice System. </a:t>
            </a:r>
          </a:p>
          <a:p>
            <a:pPr marL="36900" indent="0" algn="just">
              <a:lnSpc>
                <a:spcPct val="120000"/>
              </a:lnSpc>
              <a:buNone/>
            </a:pPr>
            <a:r>
              <a:rPr lang="en-GB" sz="2600" dirty="0"/>
              <a:t>K. Shields &amp; D. </a:t>
            </a:r>
            <a:r>
              <a:rPr lang="en-GB" sz="2600" dirty="0" err="1"/>
              <a:t>Beversdorf</a:t>
            </a:r>
            <a:r>
              <a:rPr lang="en-GB" sz="2600" dirty="0"/>
              <a:t>  (2020) note that i</a:t>
            </a:r>
            <a:r>
              <a:rPr lang="en-GB" sz="2600" dirty="0">
                <a:effectLst/>
              </a:rPr>
              <a:t>f the rights and interests of these individuals with autism are to be protected, then either their behaviour should be legally excused or their culpability mitigated even in a sufficiently accommodating society.  </a:t>
            </a:r>
          </a:p>
          <a:p>
            <a:pPr marL="36900" indent="0" algn="just">
              <a:lnSpc>
                <a:spcPct val="120000"/>
              </a:lnSpc>
              <a:buNone/>
            </a:pPr>
            <a:r>
              <a:rPr lang="en-GB" sz="2600" dirty="0">
                <a:effectLst/>
              </a:rPr>
              <a:t>The excuse or mitigation for certain criminal behaviour would never be tolerated under existing UK law and the perverse headline grabbing media reports that draw our attention to individual extreme investigations do little to assist the context and association between neurodiversity and criminal behaviours.</a:t>
            </a:r>
          </a:p>
          <a:p>
            <a:pPr marL="36900" indent="0" algn="just">
              <a:lnSpc>
                <a:spcPct val="120000"/>
              </a:lnSpc>
              <a:buNone/>
            </a:pPr>
            <a:r>
              <a:rPr lang="en-GB" sz="2600" dirty="0" err="1">
                <a:solidFill>
                  <a:schemeClr val="tx1"/>
                </a:solidFill>
                <a:effectLst/>
              </a:rPr>
              <a:t>Mouridsen</a:t>
            </a:r>
            <a:r>
              <a:rPr lang="en-GB" sz="2600" dirty="0">
                <a:solidFill>
                  <a:schemeClr val="tx1"/>
                </a:solidFill>
                <a:effectLst/>
              </a:rPr>
              <a:t> (2012) concluded that the results published to date provide no definitive basis for addressing whether an association exists between Autism spectrum Disorder (ASD) and offending. </a:t>
            </a:r>
          </a:p>
          <a:p>
            <a:pPr marL="36900" indent="0" algn="just">
              <a:lnSpc>
                <a:spcPct val="120000"/>
              </a:lnSpc>
              <a:buNone/>
            </a:pPr>
            <a:r>
              <a:rPr lang="en-GB" sz="2600" dirty="0">
                <a:solidFill>
                  <a:schemeClr val="tx1"/>
                </a:solidFill>
                <a:effectLst/>
              </a:rPr>
              <a:t>So should those </a:t>
            </a:r>
            <a:r>
              <a:rPr lang="en-GB" sz="2600" dirty="0">
                <a:effectLst/>
              </a:rPr>
              <a:t>highly restricted yet fixated interests that are non-conforming in intensity or focus be simply overlooked by the CJS. Neurodivergent conditions are biologically based therefore the appreciation and understanding of the implications of a person’s actions in a public situation, can depend on that individual fully acknowledging the social, moral and legal implications of those actions.</a:t>
            </a:r>
            <a:endParaRPr lang="en-GB" sz="2600" dirty="0">
              <a:solidFill>
                <a:schemeClr val="tx1"/>
              </a:solidFill>
              <a:effectLst/>
            </a:endParaRPr>
          </a:p>
        </p:txBody>
      </p:sp>
      <p:sp>
        <p:nvSpPr>
          <p:cNvPr id="4" name="Slide Number Placeholder 3">
            <a:extLst>
              <a:ext uri="{FF2B5EF4-FFF2-40B4-BE49-F238E27FC236}">
                <a16:creationId xmlns:a16="http://schemas.microsoft.com/office/drawing/2014/main" id="{06BE4FF0-8B22-79B4-561D-DA4724BA1EDA}"/>
              </a:ext>
            </a:extLst>
          </p:cNvPr>
          <p:cNvSpPr>
            <a:spLocks noGrp="1"/>
          </p:cNvSpPr>
          <p:nvPr>
            <p:ph type="sldNum" sz="quarter" idx="12"/>
          </p:nvPr>
        </p:nvSpPr>
        <p:spPr>
          <a:xfrm>
            <a:off x="10514011" y="6000749"/>
            <a:ext cx="753545" cy="365125"/>
          </a:xfrm>
        </p:spPr>
        <p:txBody>
          <a:bodyPr>
            <a:normAutofit/>
          </a:bodyPr>
          <a:lstStyle/>
          <a:p>
            <a:pPr>
              <a:spcAft>
                <a:spcPts val="600"/>
              </a:spcAft>
            </a:pPr>
            <a:fld id="{3A98EE3D-8CD1-4C3F-BD1C-C98C9596463C}" type="slidenum">
              <a:rPr lang="en-US" smtClean="0"/>
              <a:pPr>
                <a:spcAft>
                  <a:spcPts val="600"/>
                </a:spcAft>
              </a:pPr>
              <a:t>10</a:t>
            </a:fld>
            <a:endParaRPr lang="en-US"/>
          </a:p>
        </p:txBody>
      </p:sp>
      <p:pic>
        <p:nvPicPr>
          <p:cNvPr id="3" name="Audio 2">
            <a:hlinkClick r:id="" action="ppaction://media"/>
            <a:extLst>
              <a:ext uri="{FF2B5EF4-FFF2-40B4-BE49-F238E27FC236}">
                <a16:creationId xmlns:a16="http://schemas.microsoft.com/office/drawing/2014/main" id="{85F1FE34-BF22-4364-A16B-7526345D393D}"/>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082869999"/>
      </p:ext>
    </p:extLst>
  </p:cSld>
  <p:clrMapOvr>
    <a:masterClrMapping/>
  </p:clrMapOvr>
  <mc:AlternateContent xmlns:mc="http://schemas.openxmlformats.org/markup-compatibility/2006">
    <mc:Choice xmlns:p14="http://schemas.microsoft.com/office/powerpoint/2010/main" Requires="p14">
      <p:transition spd="slow" p14:dur="2000" advTm="81883"/>
    </mc:Choice>
    <mc:Fallback>
      <p:transition spd="slow" advTm="8188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AB646F-3BE3-47A3-B14F-9CB84F6BF5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3AC00A4-2263-2450-1B7C-A04B225151D2}"/>
              </a:ext>
            </a:extLst>
          </p:cNvPr>
          <p:cNvSpPr>
            <a:spLocks noGrp="1"/>
          </p:cNvSpPr>
          <p:nvPr>
            <p:ph type="title"/>
          </p:nvPr>
        </p:nvSpPr>
        <p:spPr>
          <a:xfrm>
            <a:off x="1675493" y="-5197654"/>
            <a:ext cx="5825975" cy="350350"/>
          </a:xfrm>
        </p:spPr>
        <p:txBody>
          <a:bodyPr>
            <a:normAutofit fontScale="90000"/>
          </a:bodyPr>
          <a:lstStyle/>
          <a:p>
            <a:endParaRPr lang="en-US" dirty="0"/>
          </a:p>
        </p:txBody>
      </p:sp>
      <p:sp>
        <p:nvSpPr>
          <p:cNvPr id="11" name="Content Placeholder 10">
            <a:extLst>
              <a:ext uri="{FF2B5EF4-FFF2-40B4-BE49-F238E27FC236}">
                <a16:creationId xmlns:a16="http://schemas.microsoft.com/office/drawing/2014/main" id="{6B05AD76-C78C-1877-3B4C-FEB39AEB7096}"/>
              </a:ext>
            </a:extLst>
          </p:cNvPr>
          <p:cNvSpPr>
            <a:spLocks noGrp="1"/>
          </p:cNvSpPr>
          <p:nvPr>
            <p:ph idx="1"/>
          </p:nvPr>
        </p:nvSpPr>
        <p:spPr>
          <a:xfrm>
            <a:off x="761698" y="508000"/>
            <a:ext cx="5978072" cy="5740401"/>
          </a:xfrm>
        </p:spPr>
        <p:txBody>
          <a:bodyPr anchor="ctr">
            <a:normAutofit fontScale="85000" lnSpcReduction="10000"/>
          </a:bodyPr>
          <a:lstStyle/>
          <a:p>
            <a:pPr marL="36900" indent="0" algn="just">
              <a:buNone/>
            </a:pPr>
            <a:r>
              <a:rPr lang="en-GB" dirty="0">
                <a:effectLst/>
              </a:rPr>
              <a:t>Westphal &amp; Loftin (2017) summarise, law is a mechanism by which social behaviours are codified and held to an acceptable standard. ASD undermines social communication and cognition and can also produce urgent compulsions to pursue particular interests and behaviours; </a:t>
            </a:r>
          </a:p>
          <a:p>
            <a:pPr marL="36900" indent="0" algn="just">
              <a:buNone/>
            </a:pPr>
            <a:r>
              <a:rPr lang="en-GB" dirty="0">
                <a:effectLst/>
              </a:rPr>
              <a:t>Some of these problematic behaviours may reflect drives and motivations that are quite different from the antisocial drives that the surface behaviours suggest, and their expression may reflect a lack of insight into how these may appear to others. </a:t>
            </a:r>
            <a:endParaRPr lang="en-US" dirty="0"/>
          </a:p>
          <a:p>
            <a:pPr marL="36900" indent="0" algn="just">
              <a:buNone/>
            </a:pPr>
            <a:r>
              <a:rPr lang="en-GB" dirty="0">
                <a:effectLst/>
              </a:rPr>
              <a:t>As Copenhaver and Tewksbury (2018) articulate, given the various reports of negative interactions between law enforcement agencies and neurodivergent persons formal training on how to recognize and respond to the needs of community members is needed. </a:t>
            </a:r>
          </a:p>
          <a:p>
            <a:pPr marL="36900" indent="0" algn="just">
              <a:buNone/>
            </a:pPr>
            <a:br>
              <a:rPr lang="en-US" dirty="0"/>
            </a:br>
            <a:r>
              <a:rPr lang="en-US" dirty="0"/>
              <a:t>There are pockets of research from the perspective of the service provider across the Criminal Justice System identifying the shortcomings in the identification and adjustments in place for neurodivergent individuals. In policing there is an acceptance from officers who </a:t>
            </a:r>
            <a:r>
              <a:rPr lang="en-GB" dirty="0">
                <a:effectLst/>
              </a:rPr>
              <a:t>acknowledge the need for adjustments, whilst organisational and time constraints were cited as barriers to change. (Crane et al,. 2016)</a:t>
            </a:r>
            <a:endParaRPr lang="en-GB" dirty="0"/>
          </a:p>
        </p:txBody>
      </p:sp>
      <p:pic>
        <p:nvPicPr>
          <p:cNvPr id="6" name="Content Placeholder 5" descr="A picture containing building, aisle, stone, basement&#10;&#10;Description automatically generated">
            <a:extLst>
              <a:ext uri="{FF2B5EF4-FFF2-40B4-BE49-F238E27FC236}">
                <a16:creationId xmlns:a16="http://schemas.microsoft.com/office/drawing/2014/main" id="{D73D594B-6003-C0D9-FF25-6E548249FF32}"/>
              </a:ext>
            </a:extLst>
          </p:cNvPr>
          <p:cNvPicPr>
            <a:picLocks noChangeAspect="1"/>
          </p:cNvPicPr>
          <p:nvPr/>
        </p:nvPicPr>
        <p:blipFill rotWithShape="1">
          <a:blip r:embed="rId5">
            <a:extLst>
              <a:ext uri="{837473B0-CC2E-450A-ABE3-18F120FF3D39}">
                <a1611:picAttrSrcUrl xmlns:a1611="http://schemas.microsoft.com/office/drawing/2016/11/main" r:id="rId6"/>
              </a:ext>
            </a:extLst>
          </a:blip>
          <a:srcRect r="2" b="245"/>
          <a:stretch/>
        </p:blipFill>
        <p:spPr>
          <a:xfrm>
            <a:off x="7620351" y="10"/>
            <a:ext cx="4571649" cy="6857990"/>
          </a:xfrm>
          <a:prstGeom prst="rect">
            <a:avLst/>
          </a:prstGeom>
        </p:spPr>
      </p:pic>
      <p:pic>
        <p:nvPicPr>
          <p:cNvPr id="16" name="Picture 15">
            <a:extLst>
              <a:ext uri="{FF2B5EF4-FFF2-40B4-BE49-F238E27FC236}">
                <a16:creationId xmlns:a16="http://schemas.microsoft.com/office/drawing/2014/main" id="{E0BE7827-5B1A-4F37-BF70-19F7C5C6BDE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7">
            <a:extLst>
              <a:ext uri="{28A0092B-C50C-407E-A947-70E740481C1C}">
                <a14:useLocalDpi xmlns:a14="http://schemas.microsoft.com/office/drawing/2010/main" val="0"/>
              </a:ext>
            </a:extLst>
          </a:blip>
          <a:srcRect t="964" r="2807" b="1446"/>
          <a:stretch/>
        </p:blipFill>
        <p:spPr>
          <a:xfrm>
            <a:off x="7501468" y="1"/>
            <a:ext cx="4690532" cy="6858000"/>
          </a:xfrm>
          <a:prstGeom prst="rect">
            <a:avLst/>
          </a:prstGeom>
        </p:spPr>
      </p:pic>
      <p:sp>
        <p:nvSpPr>
          <p:cNvPr id="4" name="Slide Number Placeholder 3">
            <a:extLst>
              <a:ext uri="{FF2B5EF4-FFF2-40B4-BE49-F238E27FC236}">
                <a16:creationId xmlns:a16="http://schemas.microsoft.com/office/drawing/2014/main" id="{0FB02F23-760A-2209-0DB3-6B25FDA3B3C5}"/>
              </a:ext>
            </a:extLst>
          </p:cNvPr>
          <p:cNvSpPr>
            <a:spLocks noGrp="1"/>
          </p:cNvSpPr>
          <p:nvPr>
            <p:ph type="sldNum" sz="quarter" idx="12"/>
          </p:nvPr>
        </p:nvSpPr>
        <p:spPr>
          <a:xfrm>
            <a:off x="10514011" y="5883275"/>
            <a:ext cx="753545" cy="365125"/>
          </a:xfrm>
        </p:spPr>
        <p:txBody>
          <a:bodyPr>
            <a:normAutofit/>
          </a:bodyPr>
          <a:lstStyle/>
          <a:p>
            <a:pPr>
              <a:spcAft>
                <a:spcPts val="600"/>
              </a:spcAft>
            </a:pPr>
            <a:fld id="{3A98EE3D-8CD1-4C3F-BD1C-C98C9596463C}" type="slidenum">
              <a:rPr lang="en-US">
                <a:solidFill>
                  <a:srgbClr val="FFFFFF"/>
                </a:solidFill>
              </a:rPr>
              <a:pPr>
                <a:spcAft>
                  <a:spcPts val="600"/>
                </a:spcAft>
              </a:pPr>
              <a:t>11</a:t>
            </a:fld>
            <a:endParaRPr lang="en-US">
              <a:solidFill>
                <a:srgbClr val="FFFFFF"/>
              </a:solidFill>
            </a:endParaRPr>
          </a:p>
        </p:txBody>
      </p:sp>
      <p:sp>
        <p:nvSpPr>
          <p:cNvPr id="7" name="TextBox 6">
            <a:extLst>
              <a:ext uri="{FF2B5EF4-FFF2-40B4-BE49-F238E27FC236}">
                <a16:creationId xmlns:a16="http://schemas.microsoft.com/office/drawing/2014/main" id="{793F01B6-C04B-C7AE-874C-F2B5D1B9BBE9}"/>
              </a:ext>
            </a:extLst>
          </p:cNvPr>
          <p:cNvSpPr txBox="1"/>
          <p:nvPr/>
        </p:nvSpPr>
        <p:spPr>
          <a:xfrm>
            <a:off x="9812824" y="6657945"/>
            <a:ext cx="2379176"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6" tooltip="https://www.flickr.com/photos/jenniferboyer/7170218793">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8" tooltip="https://creativecommons.org/licenses/by/3.0/">
                  <a:extLst>
                    <a:ext uri="{A12FA001-AC4F-418D-AE19-62706E023703}">
                      <ahyp:hlinkClr xmlns:ahyp="http://schemas.microsoft.com/office/drawing/2018/hyperlinkcolor" val="tx"/>
                    </a:ext>
                  </a:extLst>
                </a:hlinkClick>
              </a:rPr>
              <a:t>CC BY</a:t>
            </a:r>
            <a:endParaRPr lang="en-US" sz="700">
              <a:solidFill>
                <a:srgbClr val="FFFFFF"/>
              </a:solidFill>
            </a:endParaRPr>
          </a:p>
        </p:txBody>
      </p:sp>
      <p:pic>
        <p:nvPicPr>
          <p:cNvPr id="3" name="Audio 2">
            <a:hlinkClick r:id="" action="ppaction://media"/>
            <a:extLst>
              <a:ext uri="{FF2B5EF4-FFF2-40B4-BE49-F238E27FC236}">
                <a16:creationId xmlns:a16="http://schemas.microsoft.com/office/drawing/2014/main" id="{84210B53-3297-449C-81E2-2CC1D878E6C7}"/>
              </a:ext>
            </a:extLst>
          </p:cNvPr>
          <p:cNvPicPr>
            <a:picLocks noChangeAspect="1"/>
          </p:cNvPicPr>
          <p:nvPr>
            <a:audioFile r:link="rId2"/>
            <p:extLst>
              <p:ext uri="{DAA4B4D4-6D71-4841-9C94-3DE7FCFB9230}">
                <p14:media xmlns:p14="http://schemas.microsoft.com/office/powerpoint/2010/main" r:embed="rId1"/>
              </p:ext>
            </p:extLst>
          </p:nvPr>
        </p:nvPicPr>
        <p:blipFill>
          <a:blip r:embed="rId9"/>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434614755"/>
      </p:ext>
    </p:extLst>
  </p:cSld>
  <p:clrMapOvr>
    <a:masterClrMapping/>
  </p:clrMapOvr>
  <mc:AlternateContent xmlns:mc="http://schemas.openxmlformats.org/markup-compatibility/2006">
    <mc:Choice xmlns:p14="http://schemas.microsoft.com/office/powerpoint/2010/main" Requires="p14">
      <p:transition spd="slow" p14:dur="2000" advTm="69693"/>
    </mc:Choice>
    <mc:Fallback>
      <p:transition spd="slow" advTm="6969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Content Placeholder 5" descr="Ink fingerprint on paper">
            <a:extLst>
              <a:ext uri="{FF2B5EF4-FFF2-40B4-BE49-F238E27FC236}">
                <a16:creationId xmlns:a16="http://schemas.microsoft.com/office/drawing/2014/main" id="{3BB29002-72D1-4335-1B60-BDA40ED7DCDB}"/>
              </a:ext>
            </a:extLst>
          </p:cNvPr>
          <p:cNvPicPr>
            <a:picLocks noGrp="1" noChangeAspect="1"/>
          </p:cNvPicPr>
          <p:nvPr>
            <p:ph idx="1"/>
          </p:nvPr>
        </p:nvPicPr>
        <p:blipFill rotWithShape="1">
          <a:blip r:embed="rId5">
            <a:alphaModFix amt="35000"/>
          </a:blip>
          <a:srcRect t="11283" b="4447"/>
          <a:stretch/>
        </p:blipFill>
        <p:spPr>
          <a:xfrm>
            <a:off x="0" y="10"/>
            <a:ext cx="12191980" cy="6857990"/>
          </a:xfrm>
          <a:prstGeom prst="rect">
            <a:avLst/>
          </a:prstGeom>
        </p:spPr>
      </p:pic>
      <p:sp>
        <p:nvSpPr>
          <p:cNvPr id="2" name="Title 1">
            <a:extLst>
              <a:ext uri="{FF2B5EF4-FFF2-40B4-BE49-F238E27FC236}">
                <a16:creationId xmlns:a16="http://schemas.microsoft.com/office/drawing/2014/main" id="{23AB45C3-C06F-44B0-2273-2B89BD4B9A99}"/>
              </a:ext>
            </a:extLst>
          </p:cNvPr>
          <p:cNvSpPr>
            <a:spLocks noGrp="1"/>
          </p:cNvSpPr>
          <p:nvPr>
            <p:ph type="title"/>
          </p:nvPr>
        </p:nvSpPr>
        <p:spPr>
          <a:xfrm>
            <a:off x="924444" y="1441174"/>
            <a:ext cx="10149955" cy="4773359"/>
          </a:xfrm>
        </p:spPr>
        <p:txBody>
          <a:bodyPr vert="horz" lIns="91440" tIns="45720" rIns="91440" bIns="45720" rtlCol="0" anchor="b">
            <a:normAutofit/>
          </a:bodyPr>
          <a:lstStyle/>
          <a:p>
            <a:pPr algn="l"/>
            <a:r>
              <a:rPr lang="en-US" sz="1800" dirty="0"/>
              <a:t>In a focus on a single strand of criminality and neurodivergent individuals recent research undertaken identifies a significant number are referred to Prevent the government’s anti </a:t>
            </a:r>
            <a:r>
              <a:rPr lang="en-US" sz="1800" dirty="0" err="1"/>
              <a:t>radicalisation</a:t>
            </a:r>
            <a:r>
              <a:rPr lang="en-US" sz="1800" dirty="0"/>
              <a:t> </a:t>
            </a:r>
            <a:r>
              <a:rPr lang="en-US" sz="1800" dirty="0" err="1"/>
              <a:t>programme</a:t>
            </a:r>
            <a:r>
              <a:rPr lang="en-US" sz="1800" dirty="0"/>
              <a:t>, its </a:t>
            </a:r>
            <a:r>
              <a:rPr lang="en-GB" sz="1800" dirty="0">
                <a:effectLst/>
              </a:rPr>
              <a:t>aim is to stop people becoming terrorists or supporting terrorism.</a:t>
            </a:r>
            <a:br>
              <a:rPr lang="en-GB" sz="1800" dirty="0">
                <a:effectLst/>
              </a:rPr>
            </a:br>
            <a:br>
              <a:rPr lang="en-GB" sz="1800" dirty="0">
                <a:effectLst/>
              </a:rPr>
            </a:br>
            <a:r>
              <a:rPr lang="en-GB" sz="1800" dirty="0">
                <a:effectLst/>
              </a:rPr>
              <a:t>Whilst the greatest risk to the UK remains Islamic terrorism there is more recently a blurring has occurred with individuals having a mixed, unclear or uncertain ideology. </a:t>
            </a:r>
            <a:br>
              <a:rPr lang="en-GB" sz="1800" dirty="0">
                <a:effectLst/>
              </a:rPr>
            </a:br>
            <a:br>
              <a:rPr lang="en-GB" sz="1800" dirty="0">
                <a:effectLst/>
              </a:rPr>
            </a:br>
            <a:r>
              <a:rPr lang="en-GB" sz="1800" dirty="0">
                <a:effectLst/>
              </a:rPr>
              <a:t>One diagnostic feature of ASD is intense, narrow, all-absorbing interests that may become psychologically focal and which often provide a rich source of intrinsic reward or intellectual stimulation (Jordan &amp; Caldwell-Harris 2012)</a:t>
            </a:r>
            <a:br>
              <a:rPr lang="en-GB" sz="1800" dirty="0">
                <a:effectLst/>
              </a:rPr>
            </a:br>
            <a:br>
              <a:rPr lang="en-GB" sz="1800" dirty="0">
                <a:effectLst/>
              </a:rPr>
            </a:br>
            <a:r>
              <a:rPr lang="en-GB" sz="1800" dirty="0">
                <a:effectLst/>
              </a:rPr>
              <a:t>Hall QC (2021) will say neurodiversity appears to be a relevant factor in many cases, meaning that for people on the autistic spectrum who are drawn into terrorism there can be some additional factors such as some other cognitive difficulty or adverse childhood experience.</a:t>
            </a:r>
            <a:br>
              <a:rPr lang="en-GB" sz="1800" dirty="0">
                <a:effectLst/>
              </a:rPr>
            </a:br>
            <a:br>
              <a:rPr lang="en-GB" sz="1800" dirty="0">
                <a:effectLst/>
              </a:rPr>
            </a:br>
            <a:r>
              <a:rPr lang="en-GB" sz="1800" dirty="0">
                <a:effectLst/>
              </a:rPr>
              <a:t>These factors are highlighted in the following cases, all of which involve neurodivergent juveniles who have become obsessed with aspects of extremist organisations and ideologies.</a:t>
            </a:r>
            <a:endParaRPr lang="en-US" sz="1800" dirty="0"/>
          </a:p>
        </p:txBody>
      </p:sp>
      <p:sp>
        <p:nvSpPr>
          <p:cNvPr id="4" name="Slide Number Placeholder 3">
            <a:extLst>
              <a:ext uri="{FF2B5EF4-FFF2-40B4-BE49-F238E27FC236}">
                <a16:creationId xmlns:a16="http://schemas.microsoft.com/office/drawing/2014/main" id="{C18FB73F-8518-25A4-C8FC-662BDF9BDD35}"/>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a:spcAft>
                <a:spcPts val="600"/>
              </a:spcAft>
            </a:pPr>
            <a:fld id="{3A98EE3D-8CD1-4C3F-BD1C-C98C9596463C}" type="slidenum">
              <a:rPr lang="en-US" smtClean="0"/>
              <a:pPr>
                <a:spcAft>
                  <a:spcPts val="600"/>
                </a:spcAft>
              </a:pPr>
              <a:t>12</a:t>
            </a:fld>
            <a:endParaRPr lang="en-US" dirty="0"/>
          </a:p>
        </p:txBody>
      </p:sp>
      <p:sp>
        <p:nvSpPr>
          <p:cNvPr id="7" name="TextBox 6">
            <a:extLst>
              <a:ext uri="{FF2B5EF4-FFF2-40B4-BE49-F238E27FC236}">
                <a16:creationId xmlns:a16="http://schemas.microsoft.com/office/drawing/2014/main" id="{3C435755-EE1A-81FF-4025-C1A08C14959F}"/>
              </a:ext>
            </a:extLst>
          </p:cNvPr>
          <p:cNvSpPr txBox="1"/>
          <p:nvPr/>
        </p:nvSpPr>
        <p:spPr>
          <a:xfrm>
            <a:off x="3717235" y="413344"/>
            <a:ext cx="6796775" cy="923330"/>
          </a:xfrm>
          <a:prstGeom prst="rect">
            <a:avLst/>
          </a:prstGeom>
          <a:noFill/>
        </p:spPr>
        <p:txBody>
          <a:bodyPr wrap="square" rtlCol="0">
            <a:spAutoFit/>
          </a:bodyPr>
          <a:lstStyle/>
          <a:p>
            <a:pPr algn="just"/>
            <a:r>
              <a:rPr lang="en-US" sz="5400" dirty="0"/>
              <a:t>Critical Analysis</a:t>
            </a:r>
          </a:p>
        </p:txBody>
      </p:sp>
      <p:pic>
        <p:nvPicPr>
          <p:cNvPr id="3" name="Audio 2">
            <a:hlinkClick r:id="" action="ppaction://media"/>
            <a:extLst>
              <a:ext uri="{FF2B5EF4-FFF2-40B4-BE49-F238E27FC236}">
                <a16:creationId xmlns:a16="http://schemas.microsoft.com/office/drawing/2014/main" id="{DAC66441-D341-41F2-9F3D-5C47E4C21F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556290457"/>
      </p:ext>
    </p:extLst>
  </p:cSld>
  <p:clrMapOvr>
    <a:masterClrMapping/>
  </p:clrMapOvr>
  <mc:AlternateContent xmlns:mc="http://schemas.openxmlformats.org/markup-compatibility/2006">
    <mc:Choice xmlns:p14="http://schemas.microsoft.com/office/powerpoint/2010/main" Requires="p14">
      <p:transition spd="slow" p14:dur="2000" advTm="72943"/>
    </mc:Choice>
    <mc:Fallback>
      <p:transition spd="slow" advTm="729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D98318E6-69F4-42F4-AB85-F01AA0DAF3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1F802DA-1F9C-305A-30EC-D75787C0C84F}"/>
              </a:ext>
            </a:extLst>
          </p:cNvPr>
          <p:cNvSpPr>
            <a:spLocks noGrp="1"/>
          </p:cNvSpPr>
          <p:nvPr>
            <p:ph type="title"/>
          </p:nvPr>
        </p:nvSpPr>
        <p:spPr>
          <a:xfrm>
            <a:off x="5146160" y="943379"/>
            <a:ext cx="5978072" cy="5532785"/>
          </a:xfrm>
        </p:spPr>
        <p:txBody>
          <a:bodyPr vert="horz" lIns="91440" tIns="45720" rIns="91440" bIns="45720" rtlCol="0" anchor="ctr">
            <a:normAutofit fontScale="90000"/>
          </a:bodyPr>
          <a:lstStyle/>
          <a:p>
            <a:pPr algn="l"/>
            <a:r>
              <a:rPr lang="en-GB" sz="1600" b="1" dirty="0">
                <a:effectLst/>
              </a:rPr>
              <a:t>On 29 June 2017, the police became aware of posts that had been made on 17 year-old, Lloyd </a:t>
            </a:r>
            <a:r>
              <a:rPr lang="en-GB" sz="1600" b="1" dirty="0" err="1">
                <a:effectLst/>
              </a:rPr>
              <a:t>Gunton’s</a:t>
            </a:r>
            <a:r>
              <a:rPr lang="en-GB" sz="1600" b="1" dirty="0">
                <a:effectLst/>
              </a:rPr>
              <a:t> Instagram account. </a:t>
            </a:r>
            <a:r>
              <a:rPr lang="en-GB" sz="1600" b="1" dirty="0" err="1">
                <a:effectLst/>
              </a:rPr>
              <a:t>Gunton</a:t>
            </a:r>
            <a:r>
              <a:rPr lang="en-GB" sz="1600" b="1" dirty="0">
                <a:effectLst/>
              </a:rPr>
              <a:t> who is autistic posted encouraging “Islamic State brothers” to “attack the non-believers” with trucks and knives. This was accompanied by an image of a black flag commonly associated with Islamic State and reference to a terrorist threat to Cardiff on 30 June 2017.</a:t>
            </a:r>
            <a:br>
              <a:rPr lang="en-GB" sz="1600" b="1" dirty="0">
                <a:effectLst/>
              </a:rPr>
            </a:br>
            <a:br>
              <a:rPr lang="en-GB" sz="1600" b="1" dirty="0">
                <a:effectLst/>
              </a:rPr>
            </a:br>
            <a:r>
              <a:rPr lang="en-GB" sz="1600" b="1" dirty="0">
                <a:effectLst/>
              </a:rPr>
              <a:t>Further Instagram posts referring to an attack on Cardiff were recovered alongside images of Cardiff castle wall; a jeep running over skulls; a knife and a suicide belt. </a:t>
            </a:r>
            <a:br>
              <a:rPr lang="en-GB" sz="1600" dirty="0">
                <a:effectLst/>
              </a:rPr>
            </a:br>
            <a:br>
              <a:rPr lang="en-GB" sz="1600" dirty="0">
                <a:effectLst/>
              </a:rPr>
            </a:br>
            <a:r>
              <a:rPr lang="en-GB" sz="1600" dirty="0">
                <a:effectLst/>
              </a:rPr>
              <a:t>Following a search at Mr </a:t>
            </a:r>
            <a:r>
              <a:rPr lang="en-GB" sz="1600" dirty="0" err="1">
                <a:effectLst/>
              </a:rPr>
              <a:t>Gunton’s</a:t>
            </a:r>
            <a:r>
              <a:rPr lang="en-GB" sz="1600" dirty="0">
                <a:effectLst/>
              </a:rPr>
              <a:t> home address on 30 June 2017, a knife, hammer and martyrdom note were recovered from a rucksack in his bedroom. The note stated that Mr </a:t>
            </a:r>
            <a:r>
              <a:rPr lang="en-GB" sz="1600" dirty="0" err="1">
                <a:effectLst/>
              </a:rPr>
              <a:t>Gunton</a:t>
            </a:r>
            <a:r>
              <a:rPr lang="en-GB" sz="1600" dirty="0">
                <a:effectLst/>
              </a:rPr>
              <a:t> was a “soldier of the Islamic state” and detailed a specific attack on Cardiff involving a vehicle and knife attack.</a:t>
            </a:r>
            <a:br>
              <a:rPr lang="en-GB" sz="1600" dirty="0">
                <a:effectLst/>
              </a:rPr>
            </a:br>
            <a:br>
              <a:rPr lang="en-GB" sz="1600" dirty="0">
                <a:effectLst/>
              </a:rPr>
            </a:br>
            <a:r>
              <a:rPr lang="en-GB" sz="1600" dirty="0">
                <a:effectLst/>
              </a:rPr>
              <a:t>Examination of Mr </a:t>
            </a:r>
            <a:r>
              <a:rPr lang="en-GB" sz="1600" dirty="0" err="1">
                <a:effectLst/>
              </a:rPr>
              <a:t>Gunton’s</a:t>
            </a:r>
            <a:r>
              <a:rPr lang="en-GB" sz="1600" dirty="0">
                <a:effectLst/>
              </a:rPr>
              <a:t> mobile phone revealed that he had researched terrorist-related terms on the internet on a frequent basis since June 2016. Specific terms searched for included terrorist attacks on Cardiff; martyrdom and jihad; knife attacks; vehicle attacks; bollards and radicalisation/pledging allegiance to Islamic State. </a:t>
            </a:r>
            <a:br>
              <a:rPr lang="en-GB" sz="1600" dirty="0">
                <a:effectLst/>
              </a:rPr>
            </a:br>
            <a:br>
              <a:rPr lang="en-GB" sz="1600" dirty="0">
                <a:effectLst/>
              </a:rPr>
            </a:br>
            <a:r>
              <a:rPr lang="en-GB" sz="1600" dirty="0"/>
              <a:t>The Counter-Terrorism Division of the Crown Prosecution Service  (2016)</a:t>
            </a:r>
            <a:endParaRPr lang="en-US" sz="1600" dirty="0"/>
          </a:p>
        </p:txBody>
      </p:sp>
      <p:pic>
        <p:nvPicPr>
          <p:cNvPr id="24" name="Picture 23">
            <a:extLst>
              <a:ext uri="{FF2B5EF4-FFF2-40B4-BE49-F238E27FC236}">
                <a16:creationId xmlns:a16="http://schemas.microsoft.com/office/drawing/2014/main" id="{559DF61F-9058-49C9-8F75-DC501F983B0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964" r="2807" b="1446"/>
          <a:stretch/>
        </p:blipFill>
        <p:spPr>
          <a:xfrm>
            <a:off x="-10649" y="1"/>
            <a:ext cx="4690532" cy="6858000"/>
          </a:xfrm>
          <a:prstGeom prst="rect">
            <a:avLst/>
          </a:prstGeom>
        </p:spPr>
      </p:pic>
      <p:pic>
        <p:nvPicPr>
          <p:cNvPr id="10" name="Content Placeholder 9" descr="A child with brown hair&#10;&#10;Description automatically generated with low confidence">
            <a:extLst>
              <a:ext uri="{FF2B5EF4-FFF2-40B4-BE49-F238E27FC236}">
                <a16:creationId xmlns:a16="http://schemas.microsoft.com/office/drawing/2014/main" id="{9D6EC2AF-B5FC-0887-459B-ACAD8247B448}"/>
              </a:ext>
            </a:extLst>
          </p:cNvPr>
          <p:cNvPicPr>
            <a:picLocks noGrp="1" noChangeAspect="1"/>
          </p:cNvPicPr>
          <p:nvPr>
            <p:ph idx="1"/>
          </p:nvPr>
        </p:nvPicPr>
        <p:blipFill rotWithShape="1">
          <a:blip r:embed="rId6"/>
          <a:srcRect l="31209" r="28961" b="2"/>
          <a:stretch/>
        </p:blipFill>
        <p:spPr>
          <a:xfrm>
            <a:off x="-10649" y="1"/>
            <a:ext cx="4571649" cy="6858000"/>
          </a:xfrm>
          <a:prstGeom prst="rect">
            <a:avLst/>
          </a:prstGeom>
        </p:spPr>
      </p:pic>
      <p:sp>
        <p:nvSpPr>
          <p:cNvPr id="4" name="Text Placeholder 3">
            <a:extLst>
              <a:ext uri="{FF2B5EF4-FFF2-40B4-BE49-F238E27FC236}">
                <a16:creationId xmlns:a16="http://schemas.microsoft.com/office/drawing/2014/main" id="{6D3DDE3B-DAD1-6B9A-46A2-1CB14B43A3A0}"/>
              </a:ext>
            </a:extLst>
          </p:cNvPr>
          <p:cNvSpPr>
            <a:spLocks noGrp="1"/>
          </p:cNvSpPr>
          <p:nvPr>
            <p:ph type="body" sz="half" idx="2"/>
          </p:nvPr>
        </p:nvSpPr>
        <p:spPr>
          <a:xfrm>
            <a:off x="5146160" y="0"/>
            <a:ext cx="5978072" cy="943378"/>
          </a:xfrm>
        </p:spPr>
        <p:txBody>
          <a:bodyPr vert="horz" lIns="91440" tIns="45720" rIns="91440" bIns="45720" rtlCol="0" anchor="ctr">
            <a:normAutofit fontScale="25000" lnSpcReduction="20000"/>
          </a:bodyPr>
          <a:lstStyle/>
          <a:p>
            <a:pPr algn="l"/>
            <a:r>
              <a:rPr lang="en-GB" sz="8000" b="1" dirty="0">
                <a:effectLst/>
              </a:rPr>
              <a:t>Autistic teenager who planned Isis-inspired terror attack in Cardiff jailed for life</a:t>
            </a:r>
          </a:p>
          <a:p>
            <a:pPr algn="l"/>
            <a:endParaRPr lang="en-US" dirty="0"/>
          </a:p>
        </p:txBody>
      </p:sp>
      <p:sp>
        <p:nvSpPr>
          <p:cNvPr id="5" name="Slide Number Placeholder 4">
            <a:extLst>
              <a:ext uri="{FF2B5EF4-FFF2-40B4-BE49-F238E27FC236}">
                <a16:creationId xmlns:a16="http://schemas.microsoft.com/office/drawing/2014/main" id="{C9A4D49D-D37A-3CA7-9835-793D0685CBB1}"/>
              </a:ext>
            </a:extLst>
          </p:cNvPr>
          <p:cNvSpPr>
            <a:spLocks noGrp="1"/>
          </p:cNvSpPr>
          <p:nvPr>
            <p:ph type="sldNum" sz="quarter" idx="12"/>
          </p:nvPr>
        </p:nvSpPr>
        <p:spPr>
          <a:xfrm>
            <a:off x="10514011" y="5883275"/>
            <a:ext cx="753545" cy="365125"/>
          </a:xfrm>
        </p:spPr>
        <p:txBody>
          <a:bodyPr vert="horz" lIns="91440" tIns="45720" rIns="91440" bIns="45720" rtlCol="0" anchor="ctr">
            <a:normAutofit/>
          </a:bodyPr>
          <a:lstStyle/>
          <a:p>
            <a:pPr>
              <a:spcAft>
                <a:spcPts val="600"/>
              </a:spcAft>
            </a:pPr>
            <a:fld id="{3A98EE3D-8CD1-4C3F-BD1C-C98C9596463C}" type="slidenum">
              <a:rPr lang="en-US"/>
              <a:pPr>
                <a:spcAft>
                  <a:spcPts val="600"/>
                </a:spcAft>
              </a:pPr>
              <a:t>13</a:t>
            </a:fld>
            <a:endParaRPr lang="en-US"/>
          </a:p>
        </p:txBody>
      </p:sp>
      <p:pic>
        <p:nvPicPr>
          <p:cNvPr id="3" name="Audio 2">
            <a:hlinkClick r:id="" action="ppaction://media"/>
            <a:extLst>
              <a:ext uri="{FF2B5EF4-FFF2-40B4-BE49-F238E27FC236}">
                <a16:creationId xmlns:a16="http://schemas.microsoft.com/office/drawing/2014/main" id="{19A003B8-B39E-496A-8AFA-2F281B8D5CB6}"/>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901531105"/>
      </p:ext>
    </p:extLst>
  </p:cSld>
  <p:clrMapOvr>
    <a:masterClrMapping/>
  </p:clrMapOvr>
  <mc:AlternateContent xmlns:mc="http://schemas.openxmlformats.org/markup-compatibility/2006">
    <mc:Choice xmlns:p14="http://schemas.microsoft.com/office/powerpoint/2010/main" Requires="p14">
      <p:transition spd="slow" p14:dur="2000" advTm="44592"/>
    </mc:Choice>
    <mc:Fallback>
      <p:transition spd="slow" advTm="445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28CDD186-03E3-4AED-BEB6-0B3BEC2080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292CB8-AFF6-C68A-1E4F-6642946C8CE1}"/>
              </a:ext>
            </a:extLst>
          </p:cNvPr>
          <p:cNvSpPr>
            <a:spLocks noGrp="1"/>
          </p:cNvSpPr>
          <p:nvPr>
            <p:ph type="title"/>
          </p:nvPr>
        </p:nvSpPr>
        <p:spPr>
          <a:xfrm>
            <a:off x="913795" y="228600"/>
            <a:ext cx="5978072" cy="775252"/>
          </a:xfrm>
        </p:spPr>
        <p:txBody>
          <a:bodyPr vert="horz" lIns="91440" tIns="45720" rIns="91440" bIns="45720" rtlCol="0" anchor="ctr">
            <a:normAutofit fontScale="90000"/>
          </a:bodyPr>
          <a:lstStyle/>
          <a:p>
            <a:r>
              <a:rPr lang="en-GB" dirty="0">
                <a:effectLst/>
              </a:rPr>
              <a:t>Teen sentenced for right wing terrorism offences</a:t>
            </a:r>
            <a:endParaRPr lang="en-US" sz="4000" dirty="0"/>
          </a:p>
        </p:txBody>
      </p:sp>
      <p:sp>
        <p:nvSpPr>
          <p:cNvPr id="4" name="Text Placeholder 3">
            <a:extLst>
              <a:ext uri="{FF2B5EF4-FFF2-40B4-BE49-F238E27FC236}">
                <a16:creationId xmlns:a16="http://schemas.microsoft.com/office/drawing/2014/main" id="{BAD753FA-D51F-7D95-17DB-BCEEDB95E47D}"/>
              </a:ext>
            </a:extLst>
          </p:cNvPr>
          <p:cNvSpPr>
            <a:spLocks noGrp="1"/>
          </p:cNvSpPr>
          <p:nvPr>
            <p:ph type="body" sz="half" idx="2"/>
          </p:nvPr>
        </p:nvSpPr>
        <p:spPr>
          <a:xfrm>
            <a:off x="913795" y="1341784"/>
            <a:ext cx="5978072" cy="5024089"/>
          </a:xfrm>
        </p:spPr>
        <p:txBody>
          <a:bodyPr vert="horz" lIns="91440" tIns="45720" rIns="91440" bIns="45720" rtlCol="0" anchor="ctr">
            <a:normAutofit fontScale="92500" lnSpcReduction="10000"/>
          </a:bodyPr>
          <a:lstStyle/>
          <a:p>
            <a:pPr algn="just" fontAlgn="base"/>
            <a:r>
              <a:rPr lang="en-GB" sz="1400" b="1" dirty="0">
                <a:effectLst/>
              </a:rPr>
              <a:t>A 17-year-old Autistic boy from Rugby with extreme right views who offered to build weapons for individuals online has been jailed for terrorism offences.</a:t>
            </a:r>
          </a:p>
          <a:p>
            <a:pPr algn="just" fontAlgn="base"/>
            <a:r>
              <a:rPr lang="en-GB" sz="1400" b="1" dirty="0">
                <a:effectLst/>
              </a:rPr>
              <a:t>Paul Dunleavy was sentenced to five and a half years for collecting terrorism information and the commission, preparation and instigation of terrorism.</a:t>
            </a:r>
          </a:p>
          <a:p>
            <a:pPr algn="just" fontAlgn="base"/>
            <a:r>
              <a:rPr lang="en-GB" sz="1400" b="1" dirty="0">
                <a:effectLst/>
              </a:rPr>
              <a:t>Dunleavy admitted nine counts of collecting terrorism information under section 58 of the Terrorism Act and last month a jury found him guilty of the commission, preparation and instigation of terrorism under section 5 of the Terrorism Act.</a:t>
            </a:r>
          </a:p>
          <a:p>
            <a:pPr algn="just" fontAlgn="base"/>
            <a:r>
              <a:rPr lang="en-GB" sz="1400" dirty="0">
                <a:effectLst/>
              </a:rPr>
              <a:t>During the trial, the court heard how he had become a member of the online extreme right wing group </a:t>
            </a:r>
            <a:r>
              <a:rPr lang="en-GB" sz="1400" dirty="0" err="1">
                <a:effectLst/>
              </a:rPr>
              <a:t>Feuerkrieg</a:t>
            </a:r>
            <a:r>
              <a:rPr lang="en-GB" sz="1400" dirty="0">
                <a:effectLst/>
              </a:rPr>
              <a:t> Division (FKD) in July 2019 and started several virtual conversations where he expressed his extreme views and indicated he was planning or had already converted a blank firing weapon into a viable firearm.</a:t>
            </a:r>
          </a:p>
          <a:p>
            <a:pPr algn="just" fontAlgn="base"/>
            <a:r>
              <a:rPr lang="en-GB" sz="1400" dirty="0">
                <a:effectLst/>
              </a:rPr>
              <a:t>Eleven clips of the New Zealand attacks in Christchurch mosques on 15 March 2019 were also found on his phone together with the shooting in El Paso, Texas on 3 August 2019 and the attacks at the Dayton and Garlic festival and the Anders Breivik attack in Norway.</a:t>
            </a:r>
          </a:p>
          <a:p>
            <a:pPr algn="just" fontAlgn="base"/>
            <a:r>
              <a:rPr lang="en-GB" sz="1400" dirty="0">
                <a:effectLst/>
              </a:rPr>
              <a:t>A search of the teen’s bedroom - who declared his heroes as Adolf Hitler and James Mason - revealed several knives, air rifles, face coverings, camouflage face paint, shotgun cartridges and bullet casings, numerous tools and camping equipment as well as two makeshift cardboard targets.</a:t>
            </a:r>
          </a:p>
          <a:p>
            <a:pPr algn="just" fontAlgn="base"/>
            <a:r>
              <a:rPr lang="en-US" sz="1400" dirty="0">
                <a:hlinkClick r:id="rId5"/>
              </a:rPr>
              <a:t>www.warwickshire.police.uk</a:t>
            </a:r>
            <a:r>
              <a:rPr lang="en-US" sz="1400" dirty="0"/>
              <a:t> : </a:t>
            </a:r>
            <a:r>
              <a:rPr lang="en-GB" sz="1400" dirty="0"/>
              <a:t>Teen sentenced for right wing terrorism offences (2020)</a:t>
            </a:r>
            <a:endParaRPr lang="en-GB" sz="1400" dirty="0">
              <a:effectLst/>
            </a:endParaRPr>
          </a:p>
          <a:p>
            <a:pPr algn="l">
              <a:buClr>
                <a:srgbClr val="C49791"/>
              </a:buClr>
            </a:pPr>
            <a:endParaRPr lang="en-US" dirty="0"/>
          </a:p>
        </p:txBody>
      </p:sp>
      <p:pic>
        <p:nvPicPr>
          <p:cNvPr id="14" name="Picture 13">
            <a:extLst>
              <a:ext uri="{FF2B5EF4-FFF2-40B4-BE49-F238E27FC236}">
                <a16:creationId xmlns:a16="http://schemas.microsoft.com/office/drawing/2014/main" id="{1CF706DA-13E8-4A4F-9260-551FB8127BDD}"/>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t="964" r="2807" b="1446"/>
          <a:stretch/>
        </p:blipFill>
        <p:spPr>
          <a:xfrm>
            <a:off x="7232905" y="1"/>
            <a:ext cx="4959095" cy="6858000"/>
          </a:xfrm>
          <a:prstGeom prst="rect">
            <a:avLst/>
          </a:prstGeom>
        </p:spPr>
      </p:pic>
      <p:pic>
        <p:nvPicPr>
          <p:cNvPr id="7" name="Content Placeholder 6" descr="A child in a black shirt&#10;&#10;Description automatically generated with low confidence">
            <a:extLst>
              <a:ext uri="{FF2B5EF4-FFF2-40B4-BE49-F238E27FC236}">
                <a16:creationId xmlns:a16="http://schemas.microsoft.com/office/drawing/2014/main" id="{C4DECB44-3F49-8325-7842-3FC1F5E4FBD7}"/>
              </a:ext>
            </a:extLst>
          </p:cNvPr>
          <p:cNvPicPr>
            <a:picLocks noGrp="1" noChangeAspect="1"/>
          </p:cNvPicPr>
          <p:nvPr>
            <p:ph idx="1"/>
          </p:nvPr>
        </p:nvPicPr>
        <p:blipFill rotWithShape="1">
          <a:blip r:embed="rId7"/>
          <a:srcRect l="20020" r="18521" b="1"/>
          <a:stretch/>
        </p:blipFill>
        <p:spPr>
          <a:xfrm>
            <a:off x="7552945" y="643465"/>
            <a:ext cx="3995592" cy="5103372"/>
          </a:xfrm>
          <a:prstGeom prst="rect">
            <a:avLst/>
          </a:prstGeom>
        </p:spPr>
      </p:pic>
      <p:sp>
        <p:nvSpPr>
          <p:cNvPr id="5" name="Slide Number Placeholder 4">
            <a:extLst>
              <a:ext uri="{FF2B5EF4-FFF2-40B4-BE49-F238E27FC236}">
                <a16:creationId xmlns:a16="http://schemas.microsoft.com/office/drawing/2014/main" id="{A9157A9C-C267-A785-F2DE-BD5BC90CBE6C}"/>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a:spcAft>
                <a:spcPts val="600"/>
              </a:spcAft>
            </a:pPr>
            <a:fld id="{3A98EE3D-8CD1-4C3F-BD1C-C98C9596463C}" type="slidenum">
              <a:rPr lang="en-US" smtClean="0"/>
              <a:pPr>
                <a:spcAft>
                  <a:spcPts val="600"/>
                </a:spcAft>
              </a:pPr>
              <a:t>14</a:t>
            </a:fld>
            <a:endParaRPr lang="en-US"/>
          </a:p>
        </p:txBody>
      </p:sp>
      <p:pic>
        <p:nvPicPr>
          <p:cNvPr id="3" name="Audio 2">
            <a:hlinkClick r:id="" action="ppaction://media"/>
            <a:extLst>
              <a:ext uri="{FF2B5EF4-FFF2-40B4-BE49-F238E27FC236}">
                <a16:creationId xmlns:a16="http://schemas.microsoft.com/office/drawing/2014/main" id="{F0CF567B-5060-42DC-AD92-E7AB6CCACFF1}"/>
              </a:ext>
            </a:extLst>
          </p:cNvPr>
          <p:cNvPicPr>
            <a:picLocks noChangeAspect="1"/>
          </p:cNvPicPr>
          <p:nvPr>
            <a:audioFile r:link="rId2"/>
            <p:extLst>
              <p:ext uri="{DAA4B4D4-6D71-4841-9C94-3DE7FCFB9230}">
                <p14:media xmlns:p14="http://schemas.microsoft.com/office/powerpoint/2010/main" r:embed="rId1"/>
              </p:ext>
            </p:extLst>
          </p:nvPr>
        </p:nvPicPr>
        <p:blipFill>
          <a:blip r:embed="rId8"/>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440329672"/>
      </p:ext>
    </p:extLst>
  </p:cSld>
  <p:clrMapOvr>
    <a:masterClrMapping/>
  </p:clrMapOvr>
  <mc:AlternateContent xmlns:mc="http://schemas.openxmlformats.org/markup-compatibility/2006">
    <mc:Choice xmlns:p14="http://schemas.microsoft.com/office/powerpoint/2010/main" Requires="p14">
      <p:transition spd="slow" p14:dur="2000" advTm="36697"/>
    </mc:Choice>
    <mc:Fallback>
      <p:transition spd="slow" advTm="3669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95CB840F-8E41-4CA5-B79B-25CC80AD23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79074622-E301-E48F-B4D9-96D9A0AC2FCD}"/>
              </a:ext>
            </a:extLst>
          </p:cNvPr>
          <p:cNvSpPr>
            <a:spLocks noGrp="1"/>
          </p:cNvSpPr>
          <p:nvPr>
            <p:ph idx="1"/>
          </p:nvPr>
        </p:nvSpPr>
        <p:spPr>
          <a:xfrm>
            <a:off x="627308" y="1218141"/>
            <a:ext cx="4104861" cy="5147733"/>
          </a:xfrm>
        </p:spPr>
        <p:txBody>
          <a:bodyPr>
            <a:normAutofit fontScale="55000" lnSpcReduction="20000"/>
          </a:bodyPr>
          <a:lstStyle/>
          <a:p>
            <a:pPr marL="36900" indent="0" algn="just" fontAlgn="base">
              <a:buNone/>
            </a:pPr>
            <a:r>
              <a:rPr lang="en-GB" sz="2200" dirty="0">
                <a:effectLst/>
              </a:rPr>
              <a:t>The youngest person to be convicted of planning a terrorist attack in the UK can be named after a bid to keep his identity secret was rejected.</a:t>
            </a:r>
          </a:p>
          <a:p>
            <a:pPr marL="36900" indent="0" algn="just" fontAlgn="base">
              <a:buNone/>
            </a:pPr>
            <a:r>
              <a:rPr lang="en-GB" sz="2200" b="1" dirty="0">
                <a:effectLst/>
              </a:rPr>
              <a:t>Jack Reed, from County Durham, was convicted in November 2019 of six neo-Nazi terror offences.</a:t>
            </a:r>
          </a:p>
          <a:p>
            <a:pPr marL="36900" indent="0" algn="just">
              <a:buNone/>
            </a:pPr>
            <a:r>
              <a:rPr lang="en-GB" sz="2200" b="1" dirty="0">
                <a:effectLst/>
              </a:rPr>
              <a:t>When Reed was sentenced, a judge found Reed’s subsequently-diagnosed autism spectrum disorder played some part in his offending.</a:t>
            </a:r>
          </a:p>
          <a:p>
            <a:pPr marL="36900" indent="0" algn="just">
              <a:buNone/>
            </a:pPr>
            <a:r>
              <a:rPr lang="en-GB" sz="2200" b="1" dirty="0">
                <a:effectLst/>
              </a:rPr>
              <a:t>Judge David Stockdale QC, the former Recorder of Manchester, described the teenager as “highly intelligent, widely read, quick-thinking and articulate”, but told him it was “a matter of infinite regret that you pursued at such a young age a twisted and – many would say – a sick ideological path”.</a:t>
            </a:r>
          </a:p>
          <a:p>
            <a:pPr marL="36900" indent="0" algn="just" fontAlgn="base">
              <a:buNone/>
            </a:pPr>
            <a:r>
              <a:rPr lang="en-GB" sz="2200" dirty="0">
                <a:effectLst/>
              </a:rPr>
              <a:t>Reed is currently serving a sentence of six years and eight months for the terrorism offences</a:t>
            </a:r>
          </a:p>
          <a:p>
            <a:pPr marL="36900" indent="0" algn="just" fontAlgn="base">
              <a:buNone/>
            </a:pPr>
            <a:r>
              <a:rPr lang="en-GB" sz="2200" dirty="0">
                <a:effectLst/>
              </a:rPr>
              <a:t>Reed's terrorism trial heard he was interested in "occult neo-Nazism" and had described himself as a "natural sadist".</a:t>
            </a:r>
          </a:p>
          <a:p>
            <a:pPr marL="36900" indent="0" algn="just" fontAlgn="base">
              <a:buNone/>
            </a:pPr>
            <a:r>
              <a:rPr lang="en-GB" sz="2200" dirty="0">
                <a:effectLst/>
              </a:rPr>
              <a:t>His preparations for an attack in Durham included researching explosives, listing potential targets and trying to obtain a bomb-making chemical.</a:t>
            </a:r>
          </a:p>
          <a:p>
            <a:pPr marL="36900" indent="0" algn="just" fontAlgn="base">
              <a:buNone/>
            </a:pPr>
            <a:r>
              <a:rPr lang="en-GB" sz="2200" dirty="0">
                <a:effectLst/>
              </a:rPr>
              <a:t>Last year BBC Panorama identified the website's founder and another young member who had agreed to provide Reed with the chemical ammonium nitrate.</a:t>
            </a:r>
          </a:p>
          <a:p>
            <a:pPr marL="36900" indent="0" algn="just" fontAlgn="base">
              <a:buNone/>
            </a:pPr>
            <a:r>
              <a:rPr lang="en-US" sz="2400" dirty="0">
                <a:hlinkClick r:id="rId5"/>
              </a:rPr>
              <a:t>www.bbc.co.uk</a:t>
            </a:r>
            <a:r>
              <a:rPr lang="en-US" sz="2400" dirty="0"/>
              <a:t> : </a:t>
            </a:r>
            <a:r>
              <a:rPr lang="en-GB" sz="2400" dirty="0"/>
              <a:t>Terror plot: Durham teenage neo-Nazi named as Jack Reed (2021)</a:t>
            </a:r>
            <a:endParaRPr lang="en-US" sz="2400" dirty="0"/>
          </a:p>
          <a:p>
            <a:pPr marL="36900" indent="0" algn="just" fontAlgn="base">
              <a:buNone/>
            </a:pPr>
            <a:endParaRPr lang="en-GB" sz="2200" dirty="0">
              <a:effectLst/>
            </a:endParaRPr>
          </a:p>
          <a:p>
            <a:pPr marL="36900" indent="0">
              <a:buClr>
                <a:srgbClr val="C49791"/>
              </a:buClr>
              <a:buNone/>
            </a:pPr>
            <a:endParaRPr lang="en-US" sz="1800" dirty="0"/>
          </a:p>
        </p:txBody>
      </p:sp>
      <p:pic>
        <p:nvPicPr>
          <p:cNvPr id="10" name="Picture 9" descr="A piece of paper with writing on it&#10;&#10;Description automatically generated with medium confidence">
            <a:extLst>
              <a:ext uri="{FF2B5EF4-FFF2-40B4-BE49-F238E27FC236}">
                <a16:creationId xmlns:a16="http://schemas.microsoft.com/office/drawing/2014/main" id="{AFF6D797-B35E-D80C-1660-D646F61E3482}"/>
              </a:ext>
            </a:extLst>
          </p:cNvPr>
          <p:cNvPicPr>
            <a:picLocks noChangeAspect="1"/>
          </p:cNvPicPr>
          <p:nvPr/>
        </p:nvPicPr>
        <p:blipFill>
          <a:blip r:embed="rId6"/>
          <a:stretch>
            <a:fillRect/>
          </a:stretch>
        </p:blipFill>
        <p:spPr>
          <a:xfrm>
            <a:off x="5167813" y="643466"/>
            <a:ext cx="6128253" cy="5147733"/>
          </a:xfrm>
          <a:prstGeom prst="rect">
            <a:avLst/>
          </a:prstGeom>
        </p:spPr>
      </p:pic>
      <p:sp>
        <p:nvSpPr>
          <p:cNvPr id="4" name="Slide Number Placeholder 3">
            <a:extLst>
              <a:ext uri="{FF2B5EF4-FFF2-40B4-BE49-F238E27FC236}">
                <a16:creationId xmlns:a16="http://schemas.microsoft.com/office/drawing/2014/main" id="{245919E6-B2D5-5C0F-66DA-3BF42B84AAA4}"/>
              </a:ext>
            </a:extLst>
          </p:cNvPr>
          <p:cNvSpPr>
            <a:spLocks noGrp="1"/>
          </p:cNvSpPr>
          <p:nvPr>
            <p:ph type="sldNum" sz="quarter" idx="12"/>
          </p:nvPr>
        </p:nvSpPr>
        <p:spPr>
          <a:xfrm>
            <a:off x="10514011" y="6000749"/>
            <a:ext cx="753545" cy="365125"/>
          </a:xfrm>
        </p:spPr>
        <p:txBody>
          <a:bodyPr>
            <a:normAutofit/>
          </a:bodyPr>
          <a:lstStyle/>
          <a:p>
            <a:pPr>
              <a:spcAft>
                <a:spcPts val="600"/>
              </a:spcAft>
            </a:pPr>
            <a:fld id="{3A98EE3D-8CD1-4C3F-BD1C-C98C9596463C}" type="slidenum">
              <a:rPr lang="en-US" smtClean="0"/>
              <a:pPr>
                <a:spcAft>
                  <a:spcPts val="600"/>
                </a:spcAft>
              </a:pPr>
              <a:t>15</a:t>
            </a:fld>
            <a:endParaRPr lang="en-US"/>
          </a:p>
        </p:txBody>
      </p:sp>
      <p:sp>
        <p:nvSpPr>
          <p:cNvPr id="2" name="Title 1">
            <a:extLst>
              <a:ext uri="{FF2B5EF4-FFF2-40B4-BE49-F238E27FC236}">
                <a16:creationId xmlns:a16="http://schemas.microsoft.com/office/drawing/2014/main" id="{CED30866-B437-27B8-FE21-DDD4B7C02A25}"/>
              </a:ext>
            </a:extLst>
          </p:cNvPr>
          <p:cNvSpPr>
            <a:spLocks noGrp="1"/>
          </p:cNvSpPr>
          <p:nvPr>
            <p:ph type="title"/>
          </p:nvPr>
        </p:nvSpPr>
        <p:spPr>
          <a:xfrm>
            <a:off x="-9609554" y="-1994115"/>
            <a:ext cx="10353762" cy="1257300"/>
          </a:xfrm>
        </p:spPr>
        <p:txBody>
          <a:bodyPr/>
          <a:lstStyle/>
          <a:p>
            <a:endParaRPr lang="en-US"/>
          </a:p>
        </p:txBody>
      </p:sp>
      <p:sp>
        <p:nvSpPr>
          <p:cNvPr id="11" name="TextBox 10">
            <a:extLst>
              <a:ext uri="{FF2B5EF4-FFF2-40B4-BE49-F238E27FC236}">
                <a16:creationId xmlns:a16="http://schemas.microsoft.com/office/drawing/2014/main" id="{E486ECF3-79B8-745E-CD65-4F0C58B5B20D}"/>
              </a:ext>
            </a:extLst>
          </p:cNvPr>
          <p:cNvSpPr txBox="1"/>
          <p:nvPr/>
        </p:nvSpPr>
        <p:spPr>
          <a:xfrm>
            <a:off x="744208" y="367861"/>
            <a:ext cx="3987961" cy="646331"/>
          </a:xfrm>
          <a:prstGeom prst="rect">
            <a:avLst/>
          </a:prstGeom>
          <a:noFill/>
        </p:spPr>
        <p:txBody>
          <a:bodyPr wrap="square" rtlCol="0">
            <a:spAutoFit/>
          </a:bodyPr>
          <a:lstStyle/>
          <a:p>
            <a:r>
              <a:rPr lang="en-GB" dirty="0"/>
              <a:t>Britain's youngest terrorist, neo-Nazi Jack Reed</a:t>
            </a:r>
            <a:endParaRPr lang="en-US" dirty="0"/>
          </a:p>
        </p:txBody>
      </p:sp>
      <p:pic>
        <p:nvPicPr>
          <p:cNvPr id="5" name="Audio 4">
            <a:hlinkClick r:id="" action="ppaction://media"/>
            <a:extLst>
              <a:ext uri="{FF2B5EF4-FFF2-40B4-BE49-F238E27FC236}">
                <a16:creationId xmlns:a16="http://schemas.microsoft.com/office/drawing/2014/main" id="{F7AF5C21-19E4-41EB-B251-645E6D4E4BAB}"/>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2430373375"/>
      </p:ext>
    </p:extLst>
  </p:cSld>
  <p:clrMapOvr>
    <a:masterClrMapping/>
  </p:clrMapOvr>
  <mc:AlternateContent xmlns:mc="http://schemas.openxmlformats.org/markup-compatibility/2006">
    <mc:Choice xmlns:p14="http://schemas.microsoft.com/office/powerpoint/2010/main" Requires="p14">
      <p:transition spd="slow" p14:dur="2000" advTm="38787"/>
    </mc:Choice>
    <mc:Fallback>
      <p:transition spd="slow" advTm="387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descr="A close up of a speedometer&#10;&#10;Description automatically generated with medium confidence">
            <a:extLst>
              <a:ext uri="{FF2B5EF4-FFF2-40B4-BE49-F238E27FC236}">
                <a16:creationId xmlns:a16="http://schemas.microsoft.com/office/drawing/2014/main" id="{65DAC7C0-73D7-F5A8-589E-A07CFE6D7BDF}"/>
              </a:ext>
            </a:extLst>
          </p:cNvPr>
          <p:cNvPicPr>
            <a:picLocks noChangeAspect="1"/>
          </p:cNvPicPr>
          <p:nvPr/>
        </p:nvPicPr>
        <p:blipFill rotWithShape="1">
          <a:blip r:embed="rId4">
            <a:alphaModFix amt="25000"/>
            <a:extLst>
              <a:ext uri="{837473B0-CC2E-450A-ABE3-18F120FF3D39}">
                <a1611:picAttrSrcUrl xmlns:a1611="http://schemas.microsoft.com/office/drawing/2016/11/main" r:id="rId5"/>
              </a:ext>
            </a:extLst>
          </a:blip>
          <a:srcRect t="15142" b="9858"/>
          <a:stretch/>
        </p:blipFill>
        <p:spPr>
          <a:xfrm>
            <a:off x="20" y="10"/>
            <a:ext cx="12191980" cy="6857990"/>
          </a:xfrm>
          <a:prstGeom prst="rect">
            <a:avLst/>
          </a:prstGeom>
        </p:spPr>
      </p:pic>
      <p:sp>
        <p:nvSpPr>
          <p:cNvPr id="5" name="TextBox 4">
            <a:extLst>
              <a:ext uri="{FF2B5EF4-FFF2-40B4-BE49-F238E27FC236}">
                <a16:creationId xmlns:a16="http://schemas.microsoft.com/office/drawing/2014/main" id="{05A29D97-CDE8-7BC9-F3AF-90A3ED7894C8}"/>
              </a:ext>
            </a:extLst>
          </p:cNvPr>
          <p:cNvSpPr txBox="1"/>
          <p:nvPr/>
        </p:nvSpPr>
        <p:spPr>
          <a:xfrm>
            <a:off x="913795" y="492126"/>
            <a:ext cx="10353762" cy="5299074"/>
          </a:xfrm>
          <a:prstGeom prst="rect">
            <a:avLst/>
          </a:prstGeom>
        </p:spPr>
        <p:txBody>
          <a:bodyPr vert="horz" lIns="91440" tIns="45720" rIns="91440" bIns="45720" rtlCol="0" anchor="ctr">
            <a:normAutofit/>
          </a:bodyPr>
          <a:lstStyle/>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
        <p:nvSpPr>
          <p:cNvPr id="2" name="Slide Number Placeholder 1">
            <a:extLst>
              <a:ext uri="{FF2B5EF4-FFF2-40B4-BE49-F238E27FC236}">
                <a16:creationId xmlns:a16="http://schemas.microsoft.com/office/drawing/2014/main" id="{B1469B6E-91EA-8072-307C-264A65290E46}"/>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a:spcAft>
                <a:spcPts val="600"/>
              </a:spcAft>
            </a:pPr>
            <a:fld id="{3A98EE3D-8CD1-4C3F-BD1C-C98C9596463C}" type="slidenum">
              <a:rPr lang="en-US" smtClean="0"/>
              <a:pPr>
                <a:spcAft>
                  <a:spcPts val="600"/>
                </a:spcAft>
              </a:pPr>
              <a:t>16</a:t>
            </a:fld>
            <a:endParaRPr lang="en-US"/>
          </a:p>
        </p:txBody>
      </p:sp>
      <p:sp>
        <p:nvSpPr>
          <p:cNvPr id="8" name="TextBox 7">
            <a:extLst>
              <a:ext uri="{FF2B5EF4-FFF2-40B4-BE49-F238E27FC236}">
                <a16:creationId xmlns:a16="http://schemas.microsoft.com/office/drawing/2014/main" id="{98625C93-1A54-152B-B204-DDA550EF7D3C}"/>
              </a:ext>
            </a:extLst>
          </p:cNvPr>
          <p:cNvSpPr txBox="1"/>
          <p:nvPr/>
        </p:nvSpPr>
        <p:spPr>
          <a:xfrm>
            <a:off x="9505047" y="6657945"/>
            <a:ext cx="2686953"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blog.cei.iscte-iul.pt/review-terrorist-organizations-innovation-learning-whats-next-in-counterterrorism/">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US" sz="700">
              <a:solidFill>
                <a:srgbClr val="FFFFFF"/>
              </a:solidFill>
            </a:endParaRPr>
          </a:p>
        </p:txBody>
      </p:sp>
      <p:sp>
        <p:nvSpPr>
          <p:cNvPr id="10" name="TextBox 9">
            <a:extLst>
              <a:ext uri="{FF2B5EF4-FFF2-40B4-BE49-F238E27FC236}">
                <a16:creationId xmlns:a16="http://schemas.microsoft.com/office/drawing/2014/main" id="{A906070B-902F-6AEE-DE4C-ED80D0A22923}"/>
              </a:ext>
            </a:extLst>
          </p:cNvPr>
          <p:cNvSpPr txBox="1"/>
          <p:nvPr/>
        </p:nvSpPr>
        <p:spPr>
          <a:xfrm>
            <a:off x="1222343" y="579032"/>
            <a:ext cx="9736666" cy="5539978"/>
          </a:xfrm>
          <a:prstGeom prst="rect">
            <a:avLst/>
          </a:prstGeom>
          <a:noFill/>
        </p:spPr>
        <p:txBody>
          <a:bodyPr wrap="square">
            <a:spAutoFit/>
          </a:bodyPr>
          <a:lstStyle/>
          <a:p>
            <a:pPr algn="just"/>
            <a:r>
              <a:rPr lang="en-US" sz="1600" dirty="0"/>
              <a:t>All the terrorist groups who pose a threat to us, seek to </a:t>
            </a:r>
            <a:r>
              <a:rPr lang="en-US" sz="1600" dirty="0" err="1"/>
              <a:t>radicalise</a:t>
            </a:r>
            <a:r>
              <a:rPr lang="en-US" sz="1600" dirty="0"/>
              <a:t> and recruit people to their cause. But the percentage of people who are prepared to support violent extremism in this country is very small. It is significantly greater amongst young people. (HM Government, Prevent Strategy, 2011)</a:t>
            </a:r>
          </a:p>
          <a:p>
            <a:pPr algn="just"/>
            <a:endParaRPr lang="en-US" sz="1600" dirty="0"/>
          </a:p>
          <a:p>
            <a:pPr algn="just"/>
            <a:r>
              <a:rPr lang="en-US" sz="1600" dirty="0"/>
              <a:t>Sensationalistic news reporting, sometimes masquerading as science, has amplified this problem, drawing attention to single, extreme cases, further undermining efforts to understand the nature of any association between neurodivergent conditions and criminal behaviors. </a:t>
            </a:r>
            <a:endParaRPr lang="en-GB" sz="1600" dirty="0"/>
          </a:p>
          <a:p>
            <a:pPr algn="just"/>
            <a:endParaRPr lang="en-GB" sz="1600" dirty="0"/>
          </a:p>
          <a:p>
            <a:pPr algn="just"/>
            <a:r>
              <a:rPr lang="en-GB" sz="1600" dirty="0"/>
              <a:t>There are positive terrorist cases where individuals have been identified in the early stages of the CJS and dealt with compassionately. As in the case of a 14yr old youth from Darlington who was assessed as being on the autism spectrum. The youth who had demonstrated advanced elements of sophistication in his interests and published online material that was </a:t>
            </a:r>
            <a:r>
              <a:rPr lang="en-GB" sz="1600" dirty="0" err="1"/>
              <a:t>Islamaphobic</a:t>
            </a:r>
            <a:r>
              <a:rPr lang="en-GB" sz="1600" dirty="0"/>
              <a:t>,  </a:t>
            </a:r>
            <a:r>
              <a:rPr lang="en-GB" sz="1600" dirty="0" err="1"/>
              <a:t>antisemetic</a:t>
            </a:r>
            <a:r>
              <a:rPr lang="en-GB" sz="1600" dirty="0"/>
              <a:t>, homophobic and racist. Highlighting the downloading of material that showed how to make weapons, bombs and how to start a militia, the presiding Judge sentenced the youth to a referral order in what is a landmark case. Judge </a:t>
            </a:r>
            <a:r>
              <a:rPr lang="en-GB" sz="1600" dirty="0" err="1"/>
              <a:t>Goldspring</a:t>
            </a:r>
            <a:r>
              <a:rPr lang="en-GB" sz="1600" dirty="0"/>
              <a:t> P (2022) added that imposing a custodial sentence would undo all the rehabilitation the boy had achieved over the past year.</a:t>
            </a:r>
          </a:p>
          <a:p>
            <a:endParaRPr lang="en-GB" sz="1600" dirty="0"/>
          </a:p>
          <a:p>
            <a:r>
              <a:rPr lang="en-GB" sz="1600" dirty="0"/>
              <a:t>However Corner et al., (2015) highlight that very little research on how likely it is for autistic people to engage in extremism, though in a recent study of lone actor terrorists, post-1991, only 3.3% of offenders were found to have autism spectrum disorder. Is this a true reflection of those offenders in the system or more a reflection of an </a:t>
            </a:r>
            <a:r>
              <a:rPr lang="en-GB" sz="1600" dirty="0" err="1"/>
              <a:t>emeregence</a:t>
            </a:r>
            <a:r>
              <a:rPr lang="en-GB" sz="1600" dirty="0"/>
              <a:t> of conditions of which there is limited reliable data.</a:t>
            </a:r>
          </a:p>
          <a:p>
            <a:endParaRPr lang="en-GB" sz="1600" dirty="0"/>
          </a:p>
          <a:p>
            <a:endParaRPr lang="en-GB" dirty="0"/>
          </a:p>
        </p:txBody>
      </p:sp>
      <p:pic>
        <p:nvPicPr>
          <p:cNvPr id="3" name="Audio 2">
            <a:hlinkClick r:id="" action="ppaction://media"/>
            <a:extLst>
              <a:ext uri="{FF2B5EF4-FFF2-40B4-BE49-F238E27FC236}">
                <a16:creationId xmlns:a16="http://schemas.microsoft.com/office/drawing/2014/main" id="{6BCF3EAD-977E-4679-B8DF-3F180E2220B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818915683"/>
      </p:ext>
    </p:extLst>
  </p:cSld>
  <p:clrMapOvr>
    <a:masterClrMapping/>
  </p:clrMapOvr>
  <mc:AlternateContent xmlns:mc="http://schemas.openxmlformats.org/markup-compatibility/2006">
    <mc:Choice xmlns:p14="http://schemas.microsoft.com/office/powerpoint/2010/main" Requires="p14">
      <p:transition spd="slow" p14:dur="2000" advTm="97858"/>
    </mc:Choice>
    <mc:Fallback>
      <p:transition spd="slow" advTm="978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1">
                <a:shade val="80000"/>
                <a:lumMod val="80000"/>
              </a:schemeClr>
              <a:schemeClr val="bg1">
                <a:tint val="98000"/>
              </a:schemeClr>
            </a:duotone>
          </a:blip>
          <a:stretch/>
        </a:blipFill>
        <a:effectLst/>
      </p:bgPr>
    </p:bg>
    <p:spTree>
      <p:nvGrpSpPr>
        <p:cNvPr id="1" name=""/>
        <p:cNvGrpSpPr/>
        <p:nvPr/>
      </p:nvGrpSpPr>
      <p:grpSpPr>
        <a:xfrm>
          <a:off x="0" y="0"/>
          <a:ext cx="0" cy="0"/>
          <a:chOff x="0" y="0"/>
          <a:chExt cx="0" cy="0"/>
        </a:xfrm>
      </p:grpSpPr>
      <p:pic>
        <p:nvPicPr>
          <p:cNvPr id="6" name="Content Placeholder 5" descr="Front steps and columns of a majestic city building">
            <a:extLst>
              <a:ext uri="{FF2B5EF4-FFF2-40B4-BE49-F238E27FC236}">
                <a16:creationId xmlns:a16="http://schemas.microsoft.com/office/drawing/2014/main" id="{8566C81D-E01B-BA3F-9B1B-6D7740D3E981}"/>
              </a:ext>
            </a:extLst>
          </p:cNvPr>
          <p:cNvPicPr>
            <a:picLocks noGrp="1" noChangeAspect="1"/>
          </p:cNvPicPr>
          <p:nvPr>
            <p:ph idx="1"/>
          </p:nvPr>
        </p:nvPicPr>
        <p:blipFill rotWithShape="1">
          <a:blip r:embed="rId5">
            <a:alphaModFix amt="35000"/>
          </a:blip>
          <a:srcRect b="15730"/>
          <a:stretch/>
        </p:blipFill>
        <p:spPr>
          <a:xfrm>
            <a:off x="20" y="10"/>
            <a:ext cx="12191980" cy="6857990"/>
          </a:xfrm>
          <a:prstGeom prst="rect">
            <a:avLst/>
          </a:prstGeom>
        </p:spPr>
      </p:pic>
      <p:sp>
        <p:nvSpPr>
          <p:cNvPr id="2" name="Title 1">
            <a:extLst>
              <a:ext uri="{FF2B5EF4-FFF2-40B4-BE49-F238E27FC236}">
                <a16:creationId xmlns:a16="http://schemas.microsoft.com/office/drawing/2014/main" id="{BE083647-A140-645B-E5CC-CAEA10814CF8}"/>
              </a:ext>
            </a:extLst>
          </p:cNvPr>
          <p:cNvSpPr>
            <a:spLocks noGrp="1"/>
          </p:cNvSpPr>
          <p:nvPr>
            <p:ph type="title"/>
          </p:nvPr>
        </p:nvSpPr>
        <p:spPr>
          <a:xfrm>
            <a:off x="1370693" y="278970"/>
            <a:ext cx="9440034" cy="898901"/>
          </a:xfrm>
        </p:spPr>
        <p:txBody>
          <a:bodyPr vert="horz" lIns="91440" tIns="45720" rIns="91440" bIns="45720" rtlCol="0" anchor="b">
            <a:normAutofit fontScale="90000"/>
          </a:bodyPr>
          <a:lstStyle/>
          <a:p>
            <a:r>
              <a:rPr lang="en-US" sz="5400" dirty="0"/>
              <a:t>Conclusions</a:t>
            </a:r>
          </a:p>
        </p:txBody>
      </p:sp>
      <p:sp>
        <p:nvSpPr>
          <p:cNvPr id="4" name="Slide Number Placeholder 3">
            <a:extLst>
              <a:ext uri="{FF2B5EF4-FFF2-40B4-BE49-F238E27FC236}">
                <a16:creationId xmlns:a16="http://schemas.microsoft.com/office/drawing/2014/main" id="{EB97AF01-2621-C2C0-244B-27AA3F4EEFF6}"/>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a:spcAft>
                <a:spcPts val="600"/>
              </a:spcAft>
            </a:pPr>
            <a:fld id="{3A98EE3D-8CD1-4C3F-BD1C-C98C9596463C}" type="slidenum">
              <a:rPr lang="en-US" smtClean="0"/>
              <a:pPr>
                <a:spcAft>
                  <a:spcPts val="600"/>
                </a:spcAft>
              </a:pPr>
              <a:t>17</a:t>
            </a:fld>
            <a:endParaRPr lang="en-US"/>
          </a:p>
        </p:txBody>
      </p:sp>
      <p:sp>
        <p:nvSpPr>
          <p:cNvPr id="8" name="TextBox 7">
            <a:extLst>
              <a:ext uri="{FF2B5EF4-FFF2-40B4-BE49-F238E27FC236}">
                <a16:creationId xmlns:a16="http://schemas.microsoft.com/office/drawing/2014/main" id="{07008162-0CD7-BDD1-6C3D-0D40EA2210C8}"/>
              </a:ext>
            </a:extLst>
          </p:cNvPr>
          <p:cNvSpPr txBox="1"/>
          <p:nvPr/>
        </p:nvSpPr>
        <p:spPr>
          <a:xfrm>
            <a:off x="1100379" y="1177872"/>
            <a:ext cx="10307849" cy="4100097"/>
          </a:xfrm>
          <a:prstGeom prst="rect">
            <a:avLst/>
          </a:prstGeom>
          <a:noFill/>
        </p:spPr>
        <p:txBody>
          <a:bodyPr wrap="square" rtlCol="0">
            <a:spAutoFit/>
          </a:bodyPr>
          <a:lstStyle/>
          <a:p>
            <a:pPr marL="36830" algn="just">
              <a:lnSpc>
                <a:spcPct val="115000"/>
              </a:lnSpc>
              <a:spcBef>
                <a:spcPts val="385"/>
              </a:spcBef>
              <a:spcAft>
                <a:spcPts val="600"/>
              </a:spcAft>
            </a:pPr>
            <a:r>
              <a:rPr lang="en-GB" sz="1800" kern="120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rPr>
              <a:t>There is detailed medical research and distinct strands of analysis on the impact of the umbrella term of neurodivergent conditions and their influence upon offending. The history of the research dates back well into the last century in terms of its understanding of the numerous conditions but not their wider societal impact and links to the CJS.</a:t>
            </a:r>
            <a:endParaRPr lang="en-GB" sz="1800">
              <a:effectLst/>
              <a:latin typeface="Times New Roman" panose="02020603050405020304" pitchFamily="18" charset="0"/>
              <a:ea typeface="Times New Roman" panose="02020603050405020304" pitchFamily="18" charset="0"/>
            </a:endParaRPr>
          </a:p>
          <a:p>
            <a:pPr marL="36830" algn="just">
              <a:lnSpc>
                <a:spcPct val="115000"/>
              </a:lnSpc>
              <a:spcBef>
                <a:spcPts val="385"/>
              </a:spcBef>
              <a:spcAft>
                <a:spcPts val="600"/>
              </a:spcAft>
            </a:pPr>
            <a:r>
              <a:rPr lang="en-GB" sz="1800" kern="120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rPr>
              <a:t> </a:t>
            </a:r>
            <a:endParaRPr lang="en-GB" sz="1800">
              <a:effectLst/>
              <a:latin typeface="Times New Roman" panose="02020603050405020304" pitchFamily="18" charset="0"/>
              <a:ea typeface="Times New Roman" panose="02020603050405020304" pitchFamily="18" charset="0"/>
            </a:endParaRPr>
          </a:p>
          <a:p>
            <a:pPr algn="just">
              <a:lnSpc>
                <a:spcPct val="115000"/>
              </a:lnSpc>
              <a:spcAft>
                <a:spcPts val="800"/>
              </a:spcAft>
            </a:pPr>
            <a:r>
              <a:rPr lang="en-GB" sz="1800">
                <a:effectLst/>
                <a:latin typeface="Calisto MT" panose="02040603050505030304" pitchFamily="18" charset="0"/>
                <a:ea typeface="Calibri" panose="020F0502020204030204" pitchFamily="34" charset="0"/>
                <a:cs typeface="Arial" panose="020B0604020202020204" pitchFamily="34" charset="0"/>
              </a:rPr>
              <a:t>Liaison and diversion services have developed in England and Wales over the last few decades (James, 2010) with a remit to identify and support people who present with vulnerabilities (including mental health and/or substance misuse problems, learning disabilities or other vulnerabilities) when they are in the CJS. However, these assessments conducted by court liaison or diversion teams are ad-hoc and often depend on local policy and procedure, the availability of services and the expertise of the staff. As with police officers and staff the awareness training available to court staff and judiciary varies considerably across the country.</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p:txBody>
      </p:sp>
      <p:pic>
        <p:nvPicPr>
          <p:cNvPr id="3" name="Audio 2">
            <a:hlinkClick r:id="" action="ppaction://media"/>
            <a:extLst>
              <a:ext uri="{FF2B5EF4-FFF2-40B4-BE49-F238E27FC236}">
                <a16:creationId xmlns:a16="http://schemas.microsoft.com/office/drawing/2014/main" id="{7FDC0885-7F71-4E77-B26C-F6D0FE58466A}"/>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3364457438"/>
      </p:ext>
    </p:extLst>
  </p:cSld>
  <p:clrMapOvr>
    <a:masterClrMapping/>
  </p:clrMapOvr>
  <mc:AlternateContent xmlns:mc="http://schemas.openxmlformats.org/markup-compatibility/2006">
    <mc:Choice xmlns:p14="http://schemas.microsoft.com/office/powerpoint/2010/main" Requires="p14">
      <p:transition spd="slow" p14:dur="2000" advTm="53253"/>
    </mc:Choice>
    <mc:Fallback>
      <p:transition spd="slow" advTm="5325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descr="A group of police officers walking&#10;&#10;Description automatically generated with low confidence">
            <a:extLst>
              <a:ext uri="{FF2B5EF4-FFF2-40B4-BE49-F238E27FC236}">
                <a16:creationId xmlns:a16="http://schemas.microsoft.com/office/drawing/2014/main" id="{B45BF90F-EDD1-34FF-030E-29C062C5B85E}"/>
              </a:ext>
            </a:extLst>
          </p:cNvPr>
          <p:cNvPicPr>
            <a:picLocks noChangeAspect="1"/>
          </p:cNvPicPr>
          <p:nvPr/>
        </p:nvPicPr>
        <p:blipFill rotWithShape="1">
          <a:blip r:embed="rId4">
            <a:alphaModFix amt="25000"/>
            <a:extLst>
              <a:ext uri="{837473B0-CC2E-450A-ABE3-18F120FF3D39}">
                <a1611:picAttrSrcUrl xmlns:a1611="http://schemas.microsoft.com/office/drawing/2016/11/main" r:id="rId5"/>
              </a:ext>
            </a:extLst>
          </a:blip>
          <a:srcRect l="4000"/>
          <a:stretch/>
        </p:blipFill>
        <p:spPr>
          <a:xfrm>
            <a:off x="20" y="10"/>
            <a:ext cx="12191980" cy="6857990"/>
          </a:xfrm>
          <a:prstGeom prst="rect">
            <a:avLst/>
          </a:prstGeom>
        </p:spPr>
      </p:pic>
      <p:sp>
        <p:nvSpPr>
          <p:cNvPr id="4" name="TextBox 3">
            <a:extLst>
              <a:ext uri="{FF2B5EF4-FFF2-40B4-BE49-F238E27FC236}">
                <a16:creationId xmlns:a16="http://schemas.microsoft.com/office/drawing/2014/main" id="{069CC4D2-9D5A-E135-CE64-6B76BEF0B8C0}"/>
              </a:ext>
            </a:extLst>
          </p:cNvPr>
          <p:cNvSpPr txBox="1"/>
          <p:nvPr/>
        </p:nvSpPr>
        <p:spPr>
          <a:xfrm>
            <a:off x="913795" y="2076450"/>
            <a:ext cx="10353762" cy="3714749"/>
          </a:xfrm>
          <a:prstGeom prst="rect">
            <a:avLst/>
          </a:prstGeom>
        </p:spPr>
        <p:txBody>
          <a:bodyPr vert="horz" lIns="91440" tIns="45720" rIns="91440" bIns="45720" rtlCol="0" anchor="ctr">
            <a:normAutofit/>
          </a:bodyPr>
          <a:lstStyle/>
          <a:p>
            <a:pPr defTabSz="457200">
              <a:spcBef>
                <a:spcPct val="20000"/>
              </a:spcBef>
              <a:spcAft>
                <a:spcPts val="600"/>
              </a:spcAft>
              <a:buClr>
                <a:schemeClr val="tx2"/>
              </a:buClr>
              <a:buSzPct val="70000"/>
              <a:buFont typeface="Wingdings 2" charset="2"/>
            </a:pPr>
            <a:endParaRPr lang="en-US" dirty="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endParaRPr>
          </a:p>
        </p:txBody>
      </p:sp>
      <p:sp>
        <p:nvSpPr>
          <p:cNvPr id="2" name="Slide Number Placeholder 1">
            <a:extLst>
              <a:ext uri="{FF2B5EF4-FFF2-40B4-BE49-F238E27FC236}">
                <a16:creationId xmlns:a16="http://schemas.microsoft.com/office/drawing/2014/main" id="{832DF661-CB9A-C3F4-D436-3052B4119FB0}"/>
              </a:ext>
            </a:extLst>
          </p:cNvPr>
          <p:cNvSpPr>
            <a:spLocks noGrp="1"/>
          </p:cNvSpPr>
          <p:nvPr>
            <p:ph type="sldNum" sz="quarter" idx="12"/>
          </p:nvPr>
        </p:nvSpPr>
        <p:spPr>
          <a:xfrm>
            <a:off x="10514011" y="6000749"/>
            <a:ext cx="753545" cy="365125"/>
          </a:xfrm>
        </p:spPr>
        <p:txBody>
          <a:bodyPr vert="horz" lIns="91440" tIns="45720" rIns="91440" bIns="45720" rtlCol="0" anchor="ctr">
            <a:normAutofit/>
          </a:bodyPr>
          <a:lstStyle/>
          <a:p>
            <a:pPr>
              <a:spcAft>
                <a:spcPts val="600"/>
              </a:spcAft>
            </a:pPr>
            <a:fld id="{3A98EE3D-8CD1-4C3F-BD1C-C98C9596463C}" type="slidenum">
              <a:rPr lang="en-US" smtClean="0"/>
              <a:pPr>
                <a:spcAft>
                  <a:spcPts val="600"/>
                </a:spcAft>
              </a:pPr>
              <a:t>18</a:t>
            </a:fld>
            <a:endParaRPr lang="en-US"/>
          </a:p>
        </p:txBody>
      </p:sp>
      <p:sp>
        <p:nvSpPr>
          <p:cNvPr id="7" name="TextBox 6">
            <a:extLst>
              <a:ext uri="{FF2B5EF4-FFF2-40B4-BE49-F238E27FC236}">
                <a16:creationId xmlns:a16="http://schemas.microsoft.com/office/drawing/2014/main" id="{882732D7-70BC-65CF-F676-8D7AEEF14F3F}"/>
              </a:ext>
            </a:extLst>
          </p:cNvPr>
          <p:cNvSpPr txBox="1"/>
          <p:nvPr/>
        </p:nvSpPr>
        <p:spPr>
          <a:xfrm>
            <a:off x="9476192" y="6657945"/>
            <a:ext cx="2715808" cy="200055"/>
          </a:xfrm>
          <a:prstGeom prst="rect">
            <a:avLst/>
          </a:prstGeom>
          <a:solidFill>
            <a:srgbClr val="000000"/>
          </a:solidFill>
        </p:spPr>
        <p:txBody>
          <a:bodyPr wrap="none" rtlCol="0">
            <a:spAutoFit/>
          </a:bodyPr>
          <a:lstStyle/>
          <a:p>
            <a:pPr algn="r">
              <a:spcAft>
                <a:spcPts val="600"/>
              </a:spcAft>
            </a:pPr>
            <a:r>
              <a:rPr lang="en-US" sz="700">
                <a:solidFill>
                  <a:srgbClr val="FFFFFF"/>
                </a:solidFill>
                <a:hlinkClick r:id="rId5" tooltip="https://blogs.lse.ac.uk/politicsandpolicy/police-scandals-and-cop-culture/">
                  <a:extLst>
                    <a:ext uri="{A12FA001-AC4F-418D-AE19-62706E023703}">
                      <ahyp:hlinkClr xmlns:ahyp="http://schemas.microsoft.com/office/drawing/2018/hyperlinkcolor" val="tx"/>
                    </a:ext>
                  </a:extLst>
                </a:hlinkClick>
              </a:rPr>
              <a:t>This Photo</a:t>
            </a:r>
            <a:r>
              <a:rPr lang="en-US" sz="700">
                <a:solidFill>
                  <a:srgbClr val="FFFFFF"/>
                </a:solidFill>
              </a:rPr>
              <a:t> by Unknown Author is licensed under </a:t>
            </a:r>
            <a:r>
              <a:rPr lang="en-US" sz="700">
                <a:solidFill>
                  <a:srgbClr val="FFFFFF"/>
                </a:solidFill>
                <a:hlinkClick r:id="rId6" tooltip="https://creativecommons.org/licenses/by-nc-nd/3.0/">
                  <a:extLst>
                    <a:ext uri="{A12FA001-AC4F-418D-AE19-62706E023703}">
                      <ahyp:hlinkClr xmlns:ahyp="http://schemas.microsoft.com/office/drawing/2018/hyperlinkcolor" val="tx"/>
                    </a:ext>
                  </a:extLst>
                </a:hlinkClick>
              </a:rPr>
              <a:t>CC BY-NC-ND</a:t>
            </a:r>
            <a:endParaRPr lang="en-US" sz="700">
              <a:solidFill>
                <a:srgbClr val="FFFFFF"/>
              </a:solidFill>
            </a:endParaRPr>
          </a:p>
        </p:txBody>
      </p:sp>
      <p:sp>
        <p:nvSpPr>
          <p:cNvPr id="8" name="TextBox 7">
            <a:extLst>
              <a:ext uri="{FF2B5EF4-FFF2-40B4-BE49-F238E27FC236}">
                <a16:creationId xmlns:a16="http://schemas.microsoft.com/office/drawing/2014/main" id="{915548A1-6289-734D-44B8-2068E54B3B30}"/>
              </a:ext>
            </a:extLst>
          </p:cNvPr>
          <p:cNvSpPr txBox="1"/>
          <p:nvPr/>
        </p:nvSpPr>
        <p:spPr>
          <a:xfrm>
            <a:off x="728133" y="846667"/>
            <a:ext cx="10353762" cy="386131"/>
          </a:xfrm>
          <a:prstGeom prst="rect">
            <a:avLst/>
          </a:prstGeom>
          <a:noFill/>
        </p:spPr>
        <p:txBody>
          <a:bodyPr wrap="square" rtlCol="0">
            <a:spAutoFit/>
          </a:bodyPr>
          <a:lstStyle/>
          <a:p>
            <a:pPr algn="just">
              <a:lnSpc>
                <a:spcPct val="115000"/>
              </a:lnSpc>
              <a:spcBef>
                <a:spcPts val="385"/>
              </a:spcBef>
              <a:spcAft>
                <a:spcPts val="600"/>
              </a:spcAft>
            </a:pPr>
            <a:r>
              <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p:txBody>
      </p:sp>
      <p:sp>
        <p:nvSpPr>
          <p:cNvPr id="9" name="TextBox 8">
            <a:extLst>
              <a:ext uri="{FF2B5EF4-FFF2-40B4-BE49-F238E27FC236}">
                <a16:creationId xmlns:a16="http://schemas.microsoft.com/office/drawing/2014/main" id="{9EEC76CF-9E20-4BE4-B595-2EDB216228B4}"/>
              </a:ext>
            </a:extLst>
          </p:cNvPr>
          <p:cNvSpPr txBox="1"/>
          <p:nvPr/>
        </p:nvSpPr>
        <p:spPr>
          <a:xfrm>
            <a:off x="728133" y="-1453971"/>
            <a:ext cx="10550072" cy="7870937"/>
          </a:xfrm>
          <a:prstGeom prst="rect">
            <a:avLst/>
          </a:prstGeom>
          <a:noFill/>
        </p:spPr>
        <p:txBody>
          <a:bodyPr wrap="square">
            <a:spAutoFit/>
          </a:bodyPr>
          <a:lstStyle/>
          <a:p>
            <a:pPr marL="36900" indent="0" algn="just">
              <a:lnSpc>
                <a:spcPct val="115000"/>
              </a:lnSpc>
              <a:spcAft>
                <a:spcPts val="800"/>
              </a:spcAft>
              <a:buNone/>
            </a:pPr>
            <a:endPar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endParaRPr>
          </a:p>
          <a:p>
            <a:pPr marL="36900" indent="0" algn="just">
              <a:lnSpc>
                <a:spcPct val="115000"/>
              </a:lnSpc>
              <a:spcAft>
                <a:spcPts val="800"/>
              </a:spcAft>
              <a:buNone/>
            </a:pPr>
            <a:endParaRPr lang="en-GB" dirty="0">
              <a:ln w="9525" cap="flat" cmpd="sng" algn="ctr">
                <a:solidFill>
                  <a:srgbClr val="FFFFFF">
                    <a:alpha val="10000"/>
                  </a:srgbClr>
                </a:solidFill>
                <a:prstDash val="solid"/>
                <a:round/>
              </a:ln>
              <a:latin typeface="Calisto MT" panose="02040603050505030304" pitchFamily="18" charset="0"/>
              <a:ea typeface="Times New Roman" panose="02020603050405020304" pitchFamily="18" charset="0"/>
              <a:cs typeface="Arial" panose="020B0604020202020204" pitchFamily="34" charset="0"/>
            </a:endParaRPr>
          </a:p>
          <a:p>
            <a:pPr marL="36900" indent="0" algn="just">
              <a:lnSpc>
                <a:spcPct val="115000"/>
              </a:lnSpc>
              <a:spcAft>
                <a:spcPts val="800"/>
              </a:spcAft>
              <a:buNone/>
            </a:pPr>
            <a:endPar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endParaRPr>
          </a:p>
          <a:p>
            <a:pPr marL="36900" indent="0" algn="just">
              <a:lnSpc>
                <a:spcPct val="115000"/>
              </a:lnSpc>
              <a:spcAft>
                <a:spcPts val="800"/>
              </a:spcAft>
              <a:buNone/>
            </a:pPr>
            <a:endPar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endParaRPr>
          </a:p>
          <a:p>
            <a:pPr marL="36900" indent="0" algn="just">
              <a:lnSpc>
                <a:spcPct val="115000"/>
              </a:lnSpc>
              <a:spcAft>
                <a:spcPts val="800"/>
              </a:spcAft>
              <a:buNone/>
            </a:pPr>
            <a:r>
              <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rPr>
              <a:t>Although there is evidence that liaison and diversion services are identifying cases already known to hospital and forensic services, there is a need for specialist services to advise the court on risk, care packages and interventions that can mitigate perceived risks that might lead community sentence options (Chaplin et al., 2017).</a:t>
            </a:r>
            <a:endParaRPr lang="en-GB" sz="1800" dirty="0">
              <a:effectLst/>
              <a:latin typeface="Times New Roman" panose="02020603050405020304" pitchFamily="18" charset="0"/>
              <a:ea typeface="Times New Roman" panose="02020603050405020304" pitchFamily="18" charset="0"/>
            </a:endParaRPr>
          </a:p>
          <a:p>
            <a:pPr marL="36900" indent="0" algn="just">
              <a:lnSpc>
                <a:spcPct val="115000"/>
              </a:lnSpc>
              <a:spcAft>
                <a:spcPts val="800"/>
              </a:spcAft>
              <a:buNone/>
            </a:pPr>
            <a:r>
              <a:rPr lang="en-GB" sz="1800" dirty="0">
                <a:effectLst/>
                <a:latin typeface="Calisto MT" panose="02040603050505030304" pitchFamily="18" charset="0"/>
                <a:ea typeface="Calibri" panose="020F0502020204030204" pitchFamily="34" charset="0"/>
                <a:cs typeface="Arial" panose="020B0604020202020204" pitchFamily="34" charset="0"/>
              </a:rPr>
              <a:t>There is localised evidence where the whole system approach has been adopted to ensure staff continual professional development and support. HMP Parc in South Wales has dedicated neurodiversity wings where staff working on these specialist units have access to a wide range of online learning material and positive behavioural support accredited training. This complements the neurodiversity training delivered by the in-house medical practitioners who have established strong links to the University of South Wales and British Institute of Learning Disabilities. (Criminal Justice Joint Inspection 2021)</a:t>
            </a:r>
            <a:r>
              <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rPr>
              <a:t> </a:t>
            </a:r>
            <a:endParaRPr lang="en-GB" sz="1800" dirty="0">
              <a:effectLst/>
              <a:latin typeface="Times New Roman" panose="02020603050405020304" pitchFamily="18" charset="0"/>
              <a:ea typeface="Times New Roman" panose="02020603050405020304" pitchFamily="18" charset="0"/>
            </a:endParaRPr>
          </a:p>
          <a:p>
            <a:pPr marL="0" indent="0" algn="just">
              <a:lnSpc>
                <a:spcPct val="115000"/>
              </a:lnSpc>
              <a:spcBef>
                <a:spcPts val="385"/>
              </a:spcBef>
              <a:spcAft>
                <a:spcPts val="600"/>
              </a:spcAft>
              <a:buNone/>
            </a:pPr>
            <a:r>
              <a:rPr lang="en-GB" sz="1800" kern="1200" dirty="0">
                <a:ln w="9525" cap="flat" cmpd="sng" algn="ctr">
                  <a:solidFill>
                    <a:srgbClr val="FFFFFF">
                      <a:alpha val="10000"/>
                    </a:srgbClr>
                  </a:solidFill>
                  <a:prstDash val="solid"/>
                  <a:round/>
                </a:ln>
                <a:effectLst/>
                <a:latin typeface="Calisto MT" panose="02040603050505030304" pitchFamily="18" charset="0"/>
                <a:ea typeface="Times New Roman" panose="02020603050405020304" pitchFamily="18" charset="0"/>
                <a:cs typeface="Arial" panose="020B0604020202020204" pitchFamily="34" charset="0"/>
              </a:rPr>
              <a:t>There still remains a need for clear guidance on the identification of emerging offenders and individuals who enter the CJS. These individuals need to be fully assessed by appropriately trained staff to ensure the best package of care, diversion, or route through the CJS is followed. The awareness and training of staff needs to be introduced throughout the CJS to raise awareness and allow the early identification of vulnerable individuals. Clinical expertise should be more readily available to support those staff and individuals to ensure the proportionate and appropriate delivery of justice and the protection of human rights.</a:t>
            </a:r>
          </a:p>
          <a:p>
            <a:pPr marL="0" indent="0" algn="just">
              <a:lnSpc>
                <a:spcPct val="115000"/>
              </a:lnSpc>
              <a:spcBef>
                <a:spcPts val="385"/>
              </a:spcBef>
              <a:spcAft>
                <a:spcPts val="600"/>
              </a:spcAft>
              <a:buNone/>
            </a:pPr>
            <a:endParaRPr lang="en-GB" dirty="0">
              <a:ln w="9525" cap="flat" cmpd="sng" algn="ctr">
                <a:solidFill>
                  <a:srgbClr val="FFFFFF">
                    <a:alpha val="10000"/>
                  </a:srgbClr>
                </a:solidFill>
                <a:prstDash val="solid"/>
                <a:round/>
              </a:ln>
              <a:latin typeface="Calisto MT" panose="02040603050505030304" pitchFamily="18" charset="0"/>
              <a:ea typeface="Times New Roman" panose="02020603050405020304" pitchFamily="18" charset="0"/>
              <a:cs typeface="Arial" panose="020B0604020202020204" pitchFamily="34" charset="0"/>
            </a:endParaRPr>
          </a:p>
        </p:txBody>
      </p:sp>
      <p:pic>
        <p:nvPicPr>
          <p:cNvPr id="3" name="Audio 2">
            <a:hlinkClick r:id="" action="ppaction://media"/>
            <a:extLst>
              <a:ext uri="{FF2B5EF4-FFF2-40B4-BE49-F238E27FC236}">
                <a16:creationId xmlns:a16="http://schemas.microsoft.com/office/drawing/2014/main" id="{87CC9865-4B46-490B-96CC-2C9E8903B3F5}"/>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11488738" y="6154738"/>
            <a:ext cx="487362" cy="487362"/>
          </a:xfrm>
          <a:prstGeom prst="rect">
            <a:avLst/>
          </a:prstGeom>
        </p:spPr>
      </p:pic>
    </p:spTree>
    <p:extLst>
      <p:ext uri="{BB962C8B-B14F-4D97-AF65-F5344CB8AC3E}">
        <p14:creationId xmlns:p14="http://schemas.microsoft.com/office/powerpoint/2010/main" val="1737609338"/>
      </p:ext>
    </p:extLst>
  </p:cSld>
  <p:clrMapOvr>
    <a:masterClrMapping/>
  </p:clrMapOvr>
  <mc:AlternateContent xmlns:mc="http://schemas.openxmlformats.org/markup-compatibility/2006">
    <mc:Choice xmlns:p14="http://schemas.microsoft.com/office/powerpoint/2010/main" Requires="p14">
      <p:transition spd="slow" p14:dur="2000" advTm="77448"/>
    </mc:Choice>
    <mc:Fallback>
      <p:transition spd="slow" advTm="774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3"/>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05E21E-8820-2365-A7F2-0BD3FE2B0622}"/>
              </a:ext>
            </a:extLst>
          </p:cNvPr>
          <p:cNvSpPr>
            <a:spLocks noGrp="1"/>
          </p:cNvSpPr>
          <p:nvPr>
            <p:ph type="title"/>
          </p:nvPr>
        </p:nvSpPr>
        <p:spPr/>
        <p:txBody>
          <a:bodyPr/>
          <a:lstStyle/>
          <a:p>
            <a:r>
              <a:rPr lang="en-US" dirty="0"/>
              <a:t>References</a:t>
            </a:r>
          </a:p>
        </p:txBody>
      </p:sp>
      <p:sp>
        <p:nvSpPr>
          <p:cNvPr id="3" name="Content Placeholder 2">
            <a:extLst>
              <a:ext uri="{FF2B5EF4-FFF2-40B4-BE49-F238E27FC236}">
                <a16:creationId xmlns:a16="http://schemas.microsoft.com/office/drawing/2014/main" id="{DF5553E4-EEBE-23FB-9027-8EF80932862B}"/>
              </a:ext>
            </a:extLst>
          </p:cNvPr>
          <p:cNvSpPr>
            <a:spLocks noGrp="1"/>
          </p:cNvSpPr>
          <p:nvPr>
            <p:ph idx="1"/>
          </p:nvPr>
        </p:nvSpPr>
        <p:spPr>
          <a:xfrm>
            <a:off x="913795" y="2076450"/>
            <a:ext cx="10353762" cy="4171950"/>
          </a:xfrm>
        </p:spPr>
        <p:txBody>
          <a:bodyPr>
            <a:normAutofit/>
          </a:bodyPr>
          <a:lstStyle/>
          <a:p>
            <a:pPr marL="36900" indent="0">
              <a:buNone/>
            </a:pPr>
            <a:r>
              <a:rPr lang="en-GB" sz="1800" dirty="0">
                <a:effectLst/>
              </a:rPr>
              <a:t>World Health Organisation (2020) </a:t>
            </a:r>
            <a:r>
              <a:rPr lang="en-GB" sz="1800" i="1" dirty="0">
                <a:effectLst/>
              </a:rPr>
              <a:t>Definition: Intellectual Disability</a:t>
            </a:r>
            <a:r>
              <a:rPr lang="en-GB" sz="1800" dirty="0">
                <a:effectLst/>
              </a:rPr>
              <a:t>. Available at: </a:t>
            </a:r>
            <a:r>
              <a:rPr lang="en-GB" sz="1800" i="1" dirty="0">
                <a:effectLst/>
              </a:rPr>
              <a:t>http:// www.euro.who.int/en/health-topics/noncommunicable-diseases/mental-health/news/news/2010/ 15/childrens-right-to-family-life/definition-intellectual-disability </a:t>
            </a:r>
            <a:r>
              <a:rPr lang="en-GB" sz="1800" dirty="0">
                <a:effectLst/>
              </a:rPr>
              <a:t>(accessed 26 June 2022).</a:t>
            </a:r>
          </a:p>
          <a:p>
            <a:pPr marL="36900" indent="0">
              <a:buNone/>
            </a:pPr>
            <a:r>
              <a:rPr lang="en-US" sz="1800" dirty="0">
                <a:effectLst/>
              </a:rPr>
              <a:t>Poole, A. (2022). </a:t>
            </a:r>
            <a:r>
              <a:rPr lang="en-US" sz="1800" i="1" dirty="0">
                <a:effectLst/>
              </a:rPr>
              <a:t>Neurodiversity - Glossary of Terms.</a:t>
            </a:r>
            <a:r>
              <a:rPr lang="en-US" sz="1800" dirty="0">
                <a:effectLst/>
              </a:rPr>
              <a:t> Ryton: College of Policing.</a:t>
            </a:r>
          </a:p>
          <a:p>
            <a:pPr marL="36900" indent="0">
              <a:buNone/>
            </a:pPr>
            <a:r>
              <a:rPr lang="en-US" sz="1800" dirty="0">
                <a:effectLst/>
              </a:rPr>
              <a:t>Bertilsdotter H et al. Neurodiversity Studies; A New Critical Paradigm. London: Routledge Press.</a:t>
            </a:r>
          </a:p>
          <a:p>
            <a:pPr marL="36900" indent="0">
              <a:buNone/>
            </a:pPr>
            <a:r>
              <a:rPr lang="en-US" sz="1800" dirty="0">
                <a:effectLst/>
              </a:rPr>
              <a:t>Anderson J L, Cushing S (2012) The Philosophy of Autism. Plymouth: Rowman and Littlefield Publishers.</a:t>
            </a:r>
            <a:endParaRPr lang="en-GB" sz="1800" dirty="0">
              <a:effectLst/>
            </a:endParaRPr>
          </a:p>
          <a:p>
            <a:pPr marL="36900" indent="0">
              <a:buNone/>
            </a:pPr>
            <a:r>
              <a:rPr lang="en-GB" sz="1800" dirty="0"/>
              <a:t>Blacher J, Christensen L. (2011) Sowing the Seeds of the Autism field. Intellectual and Development Disabilities. Vol 49 (3) 172-191 Washington</a:t>
            </a:r>
          </a:p>
          <a:p>
            <a:pPr marL="36900" indent="0">
              <a:buNone/>
            </a:pPr>
            <a:r>
              <a:rPr lang="en-GB" sz="1800" dirty="0"/>
              <a:t>Asperger J F K (1952) American Diagnostic and Statistical manual of Mental Disorders</a:t>
            </a:r>
          </a:p>
          <a:p>
            <a:endParaRPr lang="en-US" dirty="0"/>
          </a:p>
        </p:txBody>
      </p:sp>
      <p:sp>
        <p:nvSpPr>
          <p:cNvPr id="4" name="Slide Number Placeholder 3">
            <a:extLst>
              <a:ext uri="{FF2B5EF4-FFF2-40B4-BE49-F238E27FC236}">
                <a16:creationId xmlns:a16="http://schemas.microsoft.com/office/drawing/2014/main" id="{E498C231-CD17-1538-20A1-BEC063A94CE0}"/>
              </a:ext>
            </a:extLst>
          </p:cNvPr>
          <p:cNvSpPr>
            <a:spLocks noGrp="1"/>
          </p:cNvSpPr>
          <p:nvPr>
            <p:ph type="sldNum" sz="quarter" idx="12"/>
          </p:nvPr>
        </p:nvSpPr>
        <p:spPr/>
        <p:txBody>
          <a:bodyPr/>
          <a:lstStyle/>
          <a:p>
            <a:fld id="{3A98EE3D-8CD1-4C3F-BD1C-C98C9596463C}" type="slidenum">
              <a:rPr lang="en-US" smtClean="0"/>
              <a:t>19</a:t>
            </a:fld>
            <a:endParaRPr lang="en-US" dirty="0"/>
          </a:p>
        </p:txBody>
      </p:sp>
    </p:spTree>
    <p:extLst>
      <p:ext uri="{BB962C8B-B14F-4D97-AF65-F5344CB8AC3E}">
        <p14:creationId xmlns:p14="http://schemas.microsoft.com/office/powerpoint/2010/main" val="483519298"/>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3AAA7296-B30A-BCFD-FF07-52377A273120}"/>
              </a:ext>
            </a:extLst>
          </p:cNvPr>
          <p:cNvSpPr>
            <a:spLocks noGrp="1"/>
          </p:cNvSpPr>
          <p:nvPr>
            <p:ph type="sldNum" sz="quarter" idx="12"/>
          </p:nvPr>
        </p:nvSpPr>
        <p:spPr/>
        <p:txBody>
          <a:bodyPr/>
          <a:lstStyle/>
          <a:p>
            <a:fld id="{3A98EE3D-8CD1-4C3F-BD1C-C98C9596463C}" type="slidenum">
              <a:rPr lang="en-US" smtClean="0"/>
              <a:t>20</a:t>
            </a:fld>
            <a:endParaRPr lang="en-US" dirty="0"/>
          </a:p>
        </p:txBody>
      </p:sp>
      <p:sp>
        <p:nvSpPr>
          <p:cNvPr id="5" name="TextBox 4">
            <a:extLst>
              <a:ext uri="{FF2B5EF4-FFF2-40B4-BE49-F238E27FC236}">
                <a16:creationId xmlns:a16="http://schemas.microsoft.com/office/drawing/2014/main" id="{0933A4F8-16B5-0128-796A-F5E98944D2B1}"/>
              </a:ext>
            </a:extLst>
          </p:cNvPr>
          <p:cNvSpPr txBox="1"/>
          <p:nvPr/>
        </p:nvSpPr>
        <p:spPr>
          <a:xfrm>
            <a:off x="965200" y="1032933"/>
            <a:ext cx="10143067" cy="5324535"/>
          </a:xfrm>
          <a:prstGeom prst="rect">
            <a:avLst/>
          </a:prstGeom>
          <a:noFill/>
        </p:spPr>
        <p:txBody>
          <a:bodyPr wrap="square" rtlCol="0">
            <a:spAutoFit/>
          </a:bodyPr>
          <a:lstStyle/>
          <a:p>
            <a:r>
              <a:rPr lang="en-GB" sz="2000" dirty="0" err="1"/>
              <a:t>Debbaudt</a:t>
            </a:r>
            <a:r>
              <a:rPr lang="en-GB" sz="2000" dirty="0"/>
              <a:t>, D., and Rothman, D. (2001). Contact with individuals with autism: Effective resolutions. FBI Law Enforcement Bulletin, 70(4), 20–24. </a:t>
            </a:r>
          </a:p>
          <a:p>
            <a:endParaRPr lang="en-GB" sz="2000" dirty="0"/>
          </a:p>
          <a:p>
            <a:r>
              <a:rPr lang="en-GB" dirty="0"/>
              <a:t>Kenneth Shields &amp; David </a:t>
            </a:r>
            <a:r>
              <a:rPr lang="en-GB" dirty="0" err="1"/>
              <a:t>Beversdorf</a:t>
            </a:r>
            <a:r>
              <a:rPr lang="en-GB" dirty="0"/>
              <a:t> </a:t>
            </a:r>
            <a:r>
              <a:rPr lang="en-GB" sz="2000" dirty="0"/>
              <a:t> (2020) </a:t>
            </a:r>
            <a:r>
              <a:rPr lang="en-GB" dirty="0"/>
              <a:t>A Dilemma For Neurodiversity Springer Nature B.V. 2020  126-141</a:t>
            </a:r>
            <a:endParaRPr lang="en-GB" sz="2000" dirty="0"/>
          </a:p>
          <a:p>
            <a:endParaRPr lang="en-GB" sz="2000" dirty="0"/>
          </a:p>
          <a:p>
            <a:r>
              <a:rPr lang="en-GB" dirty="0"/>
              <a:t>Cashin, A., &amp; Newman, C. (2009). Autism in the criminal justice detention system: A review of the literature. Journal of Forensic Nursing, 5(2), 70–75. </a:t>
            </a:r>
            <a:endParaRPr lang="en-GB" sz="2000" dirty="0"/>
          </a:p>
          <a:p>
            <a:endParaRPr lang="en-GB" sz="2000" dirty="0"/>
          </a:p>
          <a:p>
            <a:r>
              <a:rPr lang="en-GB" dirty="0"/>
              <a:t>Gomez de la Cuesta, G. (2010). A selective review of offending behaviour in individuals with autism spectrum disorder. Journal of Learning Disabilities and Offending Behaviour, 1(2), 47–58. </a:t>
            </a:r>
            <a:endParaRPr lang="en-GB" sz="2000" dirty="0"/>
          </a:p>
          <a:p>
            <a:endParaRPr lang="en-GB" sz="2000" dirty="0"/>
          </a:p>
          <a:p>
            <a:r>
              <a:rPr lang="en-GB" dirty="0" err="1"/>
              <a:t>Mourisden</a:t>
            </a:r>
            <a:r>
              <a:rPr lang="en-GB" dirty="0"/>
              <a:t>, S. E. (2012). Current status of research on autism spectrum disorders and offending. Research in Autism Spectrum Disorders, 6, 79–86. </a:t>
            </a:r>
            <a:endParaRPr lang="en-GB" sz="2000" dirty="0"/>
          </a:p>
          <a:p>
            <a:endParaRPr lang="en-GB" sz="2000" dirty="0"/>
          </a:p>
          <a:p>
            <a:r>
              <a:rPr lang="en-GB" dirty="0"/>
              <a:t>Talbot, J. (2008). Prisoners’ voices: Experiences of the criminal justice system by prisoners with learning disabilities and difficulties. London: Prison Reform Trust. </a:t>
            </a:r>
          </a:p>
          <a:p>
            <a:endParaRPr lang="en-US" dirty="0"/>
          </a:p>
        </p:txBody>
      </p:sp>
    </p:spTree>
    <p:extLst>
      <p:ext uri="{BB962C8B-B14F-4D97-AF65-F5344CB8AC3E}">
        <p14:creationId xmlns:p14="http://schemas.microsoft.com/office/powerpoint/2010/main" val="21679378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4C1B5DC5-417B-1F2F-0500-A10F65CE71A0}"/>
              </a:ext>
            </a:extLst>
          </p:cNvPr>
          <p:cNvSpPr>
            <a:spLocks noGrp="1"/>
          </p:cNvSpPr>
          <p:nvPr>
            <p:ph type="sldNum" sz="quarter" idx="12"/>
          </p:nvPr>
        </p:nvSpPr>
        <p:spPr/>
        <p:txBody>
          <a:bodyPr/>
          <a:lstStyle/>
          <a:p>
            <a:fld id="{3A98EE3D-8CD1-4C3F-BD1C-C98C9596463C}" type="slidenum">
              <a:rPr lang="en-US" smtClean="0"/>
              <a:t>21</a:t>
            </a:fld>
            <a:endParaRPr lang="en-US" dirty="0"/>
          </a:p>
        </p:txBody>
      </p:sp>
      <p:sp>
        <p:nvSpPr>
          <p:cNvPr id="3" name="TextBox 2">
            <a:extLst>
              <a:ext uri="{FF2B5EF4-FFF2-40B4-BE49-F238E27FC236}">
                <a16:creationId xmlns:a16="http://schemas.microsoft.com/office/drawing/2014/main" id="{7E01BF18-6253-D32B-C4BF-4AA90F49D6DB}"/>
              </a:ext>
            </a:extLst>
          </p:cNvPr>
          <p:cNvSpPr txBox="1"/>
          <p:nvPr/>
        </p:nvSpPr>
        <p:spPr>
          <a:xfrm>
            <a:off x="948267" y="728132"/>
            <a:ext cx="10498666" cy="5632311"/>
          </a:xfrm>
          <a:prstGeom prst="rect">
            <a:avLst/>
          </a:prstGeom>
          <a:noFill/>
        </p:spPr>
        <p:txBody>
          <a:bodyPr wrap="square" rtlCol="0">
            <a:spAutoFit/>
          </a:bodyPr>
          <a:lstStyle/>
          <a:p>
            <a:r>
              <a:rPr lang="en-GB" dirty="0"/>
              <a:t>C. King &amp; G.H. Murphy (2014) A Systematic Review of People with Autism Spectrum Disorder and the Criminal Justice System: Ó Springer Science and Business Media New York 44: P 2717–2733 </a:t>
            </a:r>
          </a:p>
          <a:p>
            <a:endParaRPr lang="en-GB" dirty="0"/>
          </a:p>
          <a:p>
            <a:r>
              <a:rPr lang="en-GB" dirty="0"/>
              <a:t>Copenhaver, A., &amp; Tewksbury, R. (2018). Interactions between autistic individuals and law enforcement: a mixed-methods exploratory study. American Journal of Criminal Justice. </a:t>
            </a:r>
          </a:p>
          <a:p>
            <a:endParaRPr lang="en-GB" dirty="0"/>
          </a:p>
          <a:p>
            <a:r>
              <a:rPr lang="en-US" dirty="0"/>
              <a:t>J </a:t>
            </a:r>
            <a:r>
              <a:rPr lang="en-GB" dirty="0"/>
              <a:t>Hall QC (2021) Independent Reviewer of Terrorism Legislation. </a:t>
            </a:r>
            <a:r>
              <a:rPr lang="en-GB" dirty="0">
                <a:hlinkClick r:id="rId2"/>
              </a:rPr>
              <a:t>https://terrorismlegislationreviewer.independent.gov.uk</a:t>
            </a:r>
            <a:r>
              <a:rPr lang="en-GB" dirty="0"/>
              <a:t> (accessed 2 July 2022)</a:t>
            </a:r>
          </a:p>
          <a:p>
            <a:endParaRPr lang="en-GB" dirty="0"/>
          </a:p>
          <a:p>
            <a:r>
              <a:rPr lang="en-GB" dirty="0"/>
              <a:t>Jordan, C. J., &amp; Caldwell-Harris, C. L. (2012). Understanding differences in neurotypical and autism spectrum special interests through internet forums. </a:t>
            </a:r>
            <a:r>
              <a:rPr lang="en-GB" i="1" dirty="0"/>
              <a:t>Intellectual and Developmental Disabilities</a:t>
            </a:r>
            <a:r>
              <a:rPr lang="en-GB" dirty="0"/>
              <a:t>, </a:t>
            </a:r>
            <a:r>
              <a:rPr lang="en-GB" i="1" dirty="0"/>
              <a:t>50</a:t>
            </a:r>
            <a:r>
              <a:rPr lang="en-GB" dirty="0"/>
              <a:t>(5), 391–402. </a:t>
            </a:r>
          </a:p>
          <a:p>
            <a:endParaRPr lang="en-GB" dirty="0"/>
          </a:p>
          <a:p>
            <a:r>
              <a:rPr lang="en-GB" dirty="0"/>
              <a:t>L Crane et al., (2016) Experiences of Autism Spectrum Disorder and Policing in England and Wales: Surveying Police and the Autism Community. National Library of Medicine Jun;46(6):2028-2041.</a:t>
            </a:r>
          </a:p>
          <a:p>
            <a:endParaRPr lang="en-GB" dirty="0"/>
          </a:p>
          <a:p>
            <a:r>
              <a:rPr lang="en-GB" dirty="0" err="1"/>
              <a:t>www.cps.gov.uk</a:t>
            </a:r>
            <a:r>
              <a:rPr lang="en-GB" dirty="0"/>
              <a:t> : The Counter-Terrorism Division of the Crown Prosecution Service (CPS) - Successful prosecutions since 2016 : </a:t>
            </a:r>
            <a:r>
              <a:rPr lang="en-GB" dirty="0">
                <a:hlinkClick r:id="rId3"/>
              </a:rPr>
              <a:t>https://www.cps.gov.uk/crime-info/terrorism/counter-terrorism-division-crown-prosecution-service-cps-successful-prosecutions-2016</a:t>
            </a:r>
            <a:r>
              <a:rPr lang="en-GB" dirty="0"/>
              <a:t> (accessed 3 July 2022)</a:t>
            </a:r>
          </a:p>
          <a:p>
            <a:r>
              <a:rPr lang="en-GB" dirty="0"/>
              <a:t> </a:t>
            </a:r>
          </a:p>
          <a:p>
            <a:endParaRPr lang="en-GB" dirty="0"/>
          </a:p>
        </p:txBody>
      </p:sp>
    </p:spTree>
    <p:extLst>
      <p:ext uri="{BB962C8B-B14F-4D97-AF65-F5344CB8AC3E}">
        <p14:creationId xmlns:p14="http://schemas.microsoft.com/office/powerpoint/2010/main" val="1903053621"/>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2915A250-886F-BC4D-DD2C-5158DC0E03FD}"/>
              </a:ext>
            </a:extLst>
          </p:cNvPr>
          <p:cNvSpPr>
            <a:spLocks noGrp="1"/>
          </p:cNvSpPr>
          <p:nvPr>
            <p:ph type="sldNum" sz="quarter" idx="12"/>
          </p:nvPr>
        </p:nvSpPr>
        <p:spPr/>
        <p:txBody>
          <a:bodyPr/>
          <a:lstStyle/>
          <a:p>
            <a:fld id="{3A98EE3D-8CD1-4C3F-BD1C-C98C9596463C}" type="slidenum">
              <a:rPr lang="en-US" smtClean="0"/>
              <a:t>22</a:t>
            </a:fld>
            <a:endParaRPr lang="en-US" dirty="0"/>
          </a:p>
        </p:txBody>
      </p:sp>
      <p:sp>
        <p:nvSpPr>
          <p:cNvPr id="3" name="TextBox 2">
            <a:extLst>
              <a:ext uri="{FF2B5EF4-FFF2-40B4-BE49-F238E27FC236}">
                <a16:creationId xmlns:a16="http://schemas.microsoft.com/office/drawing/2014/main" id="{9DA37F09-1825-CF00-72D9-CFC944E7F872}"/>
              </a:ext>
            </a:extLst>
          </p:cNvPr>
          <p:cNvSpPr txBox="1"/>
          <p:nvPr/>
        </p:nvSpPr>
        <p:spPr>
          <a:xfrm>
            <a:off x="844826" y="487016"/>
            <a:ext cx="10336696" cy="5632311"/>
          </a:xfrm>
          <a:prstGeom prst="rect">
            <a:avLst/>
          </a:prstGeom>
          <a:noFill/>
        </p:spPr>
        <p:txBody>
          <a:bodyPr wrap="square" rtlCol="0">
            <a:spAutoFit/>
          </a:bodyPr>
          <a:lstStyle/>
          <a:p>
            <a:pPr fontAlgn="base"/>
            <a:r>
              <a:rPr lang="en-US" dirty="0">
                <a:hlinkClick r:id="rId2"/>
              </a:rPr>
              <a:t>www.warwickshire.police.uk</a:t>
            </a:r>
            <a:r>
              <a:rPr lang="en-US" dirty="0"/>
              <a:t> : </a:t>
            </a:r>
            <a:r>
              <a:rPr lang="en-GB" dirty="0"/>
              <a:t>Teen sentenced for right wing terrorism offences</a:t>
            </a:r>
          </a:p>
          <a:p>
            <a:pPr fontAlgn="base"/>
            <a:r>
              <a:rPr lang="en-US" dirty="0">
                <a:hlinkClick r:id="rId3"/>
              </a:rPr>
              <a:t>https://www.warwickshire.police.uk/news/warwickshire/news/2020/november/teen-sentenced-for-right-wing-terrorism-offences</a:t>
            </a:r>
            <a:r>
              <a:rPr lang="en-US" dirty="0"/>
              <a:t> (accessed 3 July 2022)</a:t>
            </a:r>
          </a:p>
          <a:p>
            <a:pPr fontAlgn="base"/>
            <a:endParaRPr lang="en-US" dirty="0"/>
          </a:p>
          <a:p>
            <a:pPr fontAlgn="base"/>
            <a:r>
              <a:rPr lang="en-US" dirty="0">
                <a:hlinkClick r:id="rId4"/>
              </a:rPr>
              <a:t>www.bbc.co.uk</a:t>
            </a:r>
            <a:r>
              <a:rPr lang="en-US" dirty="0"/>
              <a:t> (2021) : </a:t>
            </a:r>
            <a:r>
              <a:rPr lang="en-GB" dirty="0"/>
              <a:t>Terror plot: Durham teenage neo-Nazi named as Jack Reed</a:t>
            </a:r>
            <a:endParaRPr lang="en-US" dirty="0"/>
          </a:p>
          <a:p>
            <a:pPr fontAlgn="base"/>
            <a:r>
              <a:rPr lang="en-US" dirty="0">
                <a:hlinkClick r:id="rId5"/>
              </a:rPr>
              <a:t>https://www.bbc.co.uk/news/uk-england-tyne-55618747</a:t>
            </a:r>
            <a:r>
              <a:rPr lang="en-US" dirty="0"/>
              <a:t> (accessed 3 July 2022)</a:t>
            </a:r>
          </a:p>
          <a:p>
            <a:pPr fontAlgn="base"/>
            <a:endParaRPr lang="en-US" dirty="0"/>
          </a:p>
          <a:p>
            <a:pPr fontAlgn="base"/>
            <a:r>
              <a:rPr lang="en-US" dirty="0"/>
              <a:t>HM Government Prevent Strategy 2011 </a:t>
            </a:r>
            <a:r>
              <a:rPr lang="en-US" dirty="0">
                <a:hlinkClick r:id="rId6"/>
              </a:rPr>
              <a:t>https://assets.publishing.service.gov.uk/government/uploads/system/uploads/attachment_data/file/97976/prevent-strategy-review.pdf</a:t>
            </a:r>
            <a:r>
              <a:rPr lang="en-US" dirty="0"/>
              <a:t>  (accessed 4 July 2022)</a:t>
            </a:r>
          </a:p>
          <a:p>
            <a:pPr fontAlgn="base"/>
            <a:endParaRPr lang="en-US" dirty="0"/>
          </a:p>
          <a:p>
            <a:pPr fontAlgn="base"/>
            <a:r>
              <a:rPr lang="en-US" dirty="0"/>
              <a:t>James D (2010) ‘Diversion of mentally disordered people from the criminal justice system in England and Wales : an overview’. International Journal of Law and Psychiatry. Vol 33 pp 241-8</a:t>
            </a:r>
          </a:p>
          <a:p>
            <a:endParaRPr lang="en-US" dirty="0">
              <a:hlinkClick r:id="rId7" tooltip="Click to search for more items by this author">
                <a:extLst>
                  <a:ext uri="{A12FA001-AC4F-418D-AE19-62706E023703}">
                    <ahyp:hlinkClr xmlns:ahyp="http://schemas.microsoft.com/office/drawing/2018/hyperlinkcolor" val="tx"/>
                  </a:ext>
                </a:extLst>
              </a:hlinkClick>
            </a:endParaRPr>
          </a:p>
          <a:p>
            <a:r>
              <a:rPr lang="en-GB" dirty="0">
                <a:hlinkClick r:id="rId7" tooltip="Click to search for more items by this author">
                  <a:extLst>
                    <a:ext uri="{A12FA001-AC4F-418D-AE19-62706E023703}">
                      <ahyp:hlinkClr xmlns:ahyp="http://schemas.microsoft.com/office/drawing/2018/hyperlinkcolor" val="tx"/>
                    </a:ext>
                  </a:extLst>
                </a:hlinkClick>
              </a:rPr>
              <a:t>Chaplin, Eddie</a:t>
            </a:r>
            <a:r>
              <a:rPr lang="en-GB" dirty="0">
                <a:effectLst/>
              </a:rPr>
              <a:t>; </a:t>
            </a:r>
            <a:r>
              <a:rPr lang="en-GB" dirty="0">
                <a:hlinkClick r:id="rId8" tooltip="Click to search for more items by this author">
                  <a:extLst>
                    <a:ext uri="{A12FA001-AC4F-418D-AE19-62706E023703}">
                      <ahyp:hlinkClr xmlns:ahyp="http://schemas.microsoft.com/office/drawing/2018/hyperlinkcolor" val="tx"/>
                    </a:ext>
                  </a:extLst>
                </a:hlinkClick>
              </a:rPr>
              <a:t>McCarthy, Jane</a:t>
            </a:r>
            <a:r>
              <a:rPr lang="en-GB" dirty="0">
                <a:effectLst/>
              </a:rPr>
              <a:t>; </a:t>
            </a:r>
            <a:r>
              <a:rPr lang="en-GB" dirty="0">
                <a:hlinkClick r:id="rId9" tooltip="Click to search for more items by this author">
                  <a:extLst>
                    <a:ext uri="{A12FA001-AC4F-418D-AE19-62706E023703}">
                      <ahyp:hlinkClr xmlns:ahyp="http://schemas.microsoft.com/office/drawing/2018/hyperlinkcolor" val="tx"/>
                    </a:ext>
                  </a:extLst>
                </a:hlinkClick>
              </a:rPr>
              <a:t>Forrester, Andrew</a:t>
            </a:r>
            <a:r>
              <a:rPr lang="en-GB" dirty="0">
                <a:effectLst/>
              </a:rPr>
              <a:t>. (2017) </a:t>
            </a:r>
            <a:r>
              <a:rPr lang="en-GB" dirty="0"/>
              <a:t>Defendants with autism spectrum disorders: what is the role of court liaison and diversion. </a:t>
            </a:r>
            <a:r>
              <a:rPr lang="en-GB" dirty="0">
                <a:hlinkClick r:id="rId10" tooltip="Click to search for more items from this journal">
                  <a:extLst>
                    <a:ext uri="{A12FA001-AC4F-418D-AE19-62706E023703}">
                      <ahyp:hlinkClr xmlns:ahyp="http://schemas.microsoft.com/office/drawing/2018/hyperlinkcolor" val="tx"/>
                    </a:ext>
                  </a:extLst>
                </a:hlinkClick>
              </a:rPr>
              <a:t>Advances in Autism</a:t>
            </a:r>
            <a:r>
              <a:rPr lang="en-GB" dirty="0">
                <a:effectLst/>
              </a:rPr>
              <a:t>; Bingley</a:t>
            </a:r>
            <a:r>
              <a:rPr lang="en-GB" dirty="0">
                <a:hlinkClick r:id="rId11" tooltip="Click to search for more items from this issue">
                  <a:extLst>
                    <a:ext uri="{A12FA001-AC4F-418D-AE19-62706E023703}">
                      <ahyp:hlinkClr xmlns:ahyp="http://schemas.microsoft.com/office/drawing/2018/hyperlinkcolor" val="tx"/>
                    </a:ext>
                  </a:extLst>
                </a:hlinkClick>
              </a:rPr>
              <a:t> Vol. 3, Iss. 4, </a:t>
            </a:r>
            <a:r>
              <a:rPr lang="en-GB" dirty="0">
                <a:effectLst/>
              </a:rPr>
              <a:t> : pp 220-228. </a:t>
            </a:r>
          </a:p>
          <a:p>
            <a:endParaRPr lang="en-GB" dirty="0">
              <a:hlinkClick r:id="rId12">
                <a:extLst>
                  <a:ext uri="{A12FA001-AC4F-418D-AE19-62706E023703}">
                    <ahyp:hlinkClr xmlns:ahyp="http://schemas.microsoft.com/office/drawing/2018/hyperlinkcolor" val="tx"/>
                  </a:ext>
                </a:extLst>
              </a:hlinkClick>
            </a:endParaRPr>
          </a:p>
          <a:p>
            <a:r>
              <a:rPr lang="en-GB" dirty="0" err="1"/>
              <a:t>Mouridsen</a:t>
            </a:r>
            <a:r>
              <a:rPr lang="en-GB" dirty="0"/>
              <a:t> SE. 2012 Current status of research on autism spectrum disorders and offending. Res Autism Spectrum Dis. ; 6 (1): 79 - 86. </a:t>
            </a:r>
            <a:endParaRPr lang="en-US" dirty="0"/>
          </a:p>
          <a:p>
            <a:endParaRPr lang="en-US" dirty="0"/>
          </a:p>
        </p:txBody>
      </p:sp>
    </p:spTree>
    <p:extLst>
      <p:ext uri="{BB962C8B-B14F-4D97-AF65-F5344CB8AC3E}">
        <p14:creationId xmlns:p14="http://schemas.microsoft.com/office/powerpoint/2010/main" val="1850253787"/>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Number Placeholder 1">
            <a:extLst>
              <a:ext uri="{FF2B5EF4-FFF2-40B4-BE49-F238E27FC236}">
                <a16:creationId xmlns:a16="http://schemas.microsoft.com/office/drawing/2014/main" id="{77BC6F68-4405-DF82-84D5-3667052A8DF6}"/>
              </a:ext>
            </a:extLst>
          </p:cNvPr>
          <p:cNvSpPr>
            <a:spLocks noGrp="1"/>
          </p:cNvSpPr>
          <p:nvPr>
            <p:ph type="sldNum" sz="quarter" idx="12"/>
          </p:nvPr>
        </p:nvSpPr>
        <p:spPr/>
        <p:txBody>
          <a:bodyPr/>
          <a:lstStyle/>
          <a:p>
            <a:fld id="{3A98EE3D-8CD1-4C3F-BD1C-C98C9596463C}" type="slidenum">
              <a:rPr lang="en-US" smtClean="0"/>
              <a:t>23</a:t>
            </a:fld>
            <a:endParaRPr lang="en-US" dirty="0"/>
          </a:p>
        </p:txBody>
      </p:sp>
      <p:sp>
        <p:nvSpPr>
          <p:cNvPr id="3" name="TextBox 2">
            <a:extLst>
              <a:ext uri="{FF2B5EF4-FFF2-40B4-BE49-F238E27FC236}">
                <a16:creationId xmlns:a16="http://schemas.microsoft.com/office/drawing/2014/main" id="{3BF44BEF-FF44-9252-B5B1-079489916C9B}"/>
              </a:ext>
            </a:extLst>
          </p:cNvPr>
          <p:cNvSpPr txBox="1"/>
          <p:nvPr/>
        </p:nvSpPr>
        <p:spPr>
          <a:xfrm>
            <a:off x="787400" y="965200"/>
            <a:ext cx="10134600" cy="8679299"/>
          </a:xfrm>
          <a:prstGeom prst="rect">
            <a:avLst/>
          </a:prstGeom>
          <a:noFill/>
        </p:spPr>
        <p:txBody>
          <a:bodyPr wrap="square" rtlCol="0">
            <a:spAutoFit/>
          </a:bodyPr>
          <a:lstStyle/>
          <a:p>
            <a:r>
              <a:rPr lang="en-US" dirty="0"/>
              <a:t>Westphal, Alexander R N ; Loftin Rachel. (2017)  </a:t>
            </a:r>
            <a:r>
              <a:rPr lang="en-GB" dirty="0"/>
              <a:t>Autism Spectrum Disorder and Criminal </a:t>
            </a:r>
            <a:r>
              <a:rPr lang="en-GB" dirty="0" err="1"/>
              <a:t>Defense</a:t>
            </a:r>
            <a:endParaRPr lang="en-GB" dirty="0"/>
          </a:p>
          <a:p>
            <a:r>
              <a:rPr lang="en-GB" b="1" dirty="0">
                <a:hlinkClick r:id="rId2" tooltip="Click to search for more items from this journal">
                  <a:extLst>
                    <a:ext uri="{A12FA001-AC4F-418D-AE19-62706E023703}">
                      <ahyp:hlinkClr xmlns:ahyp="http://schemas.microsoft.com/office/drawing/2018/hyperlinkcolor" val="tx"/>
                    </a:ext>
                  </a:extLst>
                </a:hlinkClick>
              </a:rPr>
              <a:t>Psychiatric Annals</a:t>
            </a:r>
            <a:r>
              <a:rPr lang="en-GB" b="1" dirty="0"/>
              <a:t>; Thorofare</a:t>
            </a:r>
            <a:r>
              <a:rPr lang="en-GB" dirty="0">
                <a:hlinkClick r:id="rId3" tooltip="Click to search for more items from this issue">
                  <a:extLst>
                    <a:ext uri="{A12FA001-AC4F-418D-AE19-62706E023703}">
                      <ahyp:hlinkClr xmlns:ahyp="http://schemas.microsoft.com/office/drawing/2018/hyperlinkcolor" val="tx"/>
                    </a:ext>
                  </a:extLst>
                </a:hlinkClick>
              </a:rPr>
              <a:t> Vol. 47, Iss. 12, </a:t>
            </a:r>
            <a:r>
              <a:rPr lang="en-US" dirty="0"/>
              <a:t> </a:t>
            </a:r>
          </a:p>
          <a:p>
            <a:endParaRPr lang="en-US" dirty="0"/>
          </a:p>
          <a:p>
            <a:r>
              <a:rPr lang="en-GB" dirty="0"/>
              <a:t>Corner, E., Gill, P., &amp; Mason, O. (2015) ‘Mental health disorders and the terrorist: A research note probing selection effects and disorder prevalence’, </a:t>
            </a:r>
            <a:r>
              <a:rPr lang="en-GB" i="1" dirty="0"/>
              <a:t>Studies in Conflict and Terrorism</a:t>
            </a:r>
            <a:r>
              <a:rPr lang="en-GB" dirty="0"/>
              <a:t>, 39, pp.560-568.</a:t>
            </a:r>
          </a:p>
          <a:p>
            <a:endParaRPr lang="en-GB" dirty="0"/>
          </a:p>
          <a:p>
            <a:r>
              <a:rPr lang="en-GB" dirty="0"/>
              <a:t>Neurodiversity in the Criminal Justice System ; (2021), A review of evidence: </a:t>
            </a:r>
            <a:r>
              <a:rPr lang="en-GB" dirty="0">
                <a:hlinkClick r:id="rId4"/>
              </a:rPr>
              <a:t>https://www.justiceinspectorates.gov.uk/hmicfrs/publications/neurodiversity-in-the-criminal-justice-system</a:t>
            </a:r>
            <a:r>
              <a:rPr lang="en-GB" dirty="0"/>
              <a:t> (accessed 6 July 2022)</a:t>
            </a:r>
          </a:p>
          <a:p>
            <a:endParaRPr lang="en-GB" dirty="0"/>
          </a:p>
          <a:p>
            <a:r>
              <a:rPr lang="en-GB" dirty="0" err="1"/>
              <a:t>Goldspring</a:t>
            </a:r>
            <a:r>
              <a:rPr lang="en-GB" dirty="0"/>
              <a:t> P, (2022) ‘British boy, 14, who downloaded bombmaking guides avoids jail</a:t>
            </a:r>
          </a:p>
          <a:p>
            <a:r>
              <a:rPr lang="en-GB" dirty="0"/>
              <a:t>‘, </a:t>
            </a:r>
            <a:r>
              <a:rPr lang="en-GB" dirty="0">
                <a:hlinkClick r:id="rId5"/>
              </a:rPr>
              <a:t>www.theguardian.com</a:t>
            </a:r>
            <a:r>
              <a:rPr lang="en-GB" dirty="0"/>
              <a:t>,  20 May 2022. Available at </a:t>
            </a:r>
            <a:r>
              <a:rPr lang="en-GB" dirty="0">
                <a:hlinkClick r:id="rId6"/>
              </a:rPr>
              <a:t>https://www.theguardian.com/uk-news/2022/may/20/british-boy-14-who-downloaded-bombmaking-guides-sentenced</a:t>
            </a:r>
            <a:r>
              <a:rPr lang="en-GB" dirty="0"/>
              <a:t> </a:t>
            </a:r>
            <a:r>
              <a:rPr lang="en-GB"/>
              <a:t>(Accessed 6 July 2022)</a:t>
            </a:r>
            <a:endParaRPr lang="en-GB"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78411040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SlateVTI">
  <a:themeElements>
    <a:clrScheme name="AnalogousFromLightSeedRightStep">
      <a:dk1>
        <a:srgbClr val="000000"/>
      </a:dk1>
      <a:lt1>
        <a:srgbClr val="FFFFFF"/>
      </a:lt1>
      <a:dk2>
        <a:srgbClr val="303920"/>
      </a:dk2>
      <a:lt2>
        <a:srgbClr val="E2E7E8"/>
      </a:lt2>
      <a:accent1>
        <a:srgbClr val="C49791"/>
      </a:accent1>
      <a:accent2>
        <a:srgbClr val="BA9E7F"/>
      </a:accent2>
      <a:accent3>
        <a:srgbClr val="A7A57E"/>
      </a:accent3>
      <a:accent4>
        <a:srgbClr val="97AB75"/>
      </a:accent4>
      <a:accent5>
        <a:srgbClr val="8CAD83"/>
      </a:accent5>
      <a:accent6>
        <a:srgbClr val="78AF83"/>
      </a:accent6>
      <a:hlink>
        <a:srgbClr val="598C93"/>
      </a:hlink>
      <a:folHlink>
        <a:srgbClr val="7F7F7F"/>
      </a:folHlink>
    </a:clrScheme>
    <a:fontScheme name="Slate">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Slate">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VTI" id="{35C4A07C-0176-4A32-9BCB-B016516853F0}" vid="{9B70D35C-BCA8-4715-BB49-8BE54A7FC07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17083</TotalTime>
  <Words>4297</Words>
  <Application>Microsoft Office PowerPoint</Application>
  <PresentationFormat>Widescreen</PresentationFormat>
  <Paragraphs>214</Paragraphs>
  <Slides>23</Slides>
  <Notes>0</Notes>
  <HiddenSlides>0</HiddenSlides>
  <MMClips>18</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23</vt:i4>
      </vt:variant>
    </vt:vector>
  </HeadingPairs>
  <TitlesOfParts>
    <vt:vector size="30" baseType="lpstr">
      <vt:lpstr>Al Tarikh</vt:lpstr>
      <vt:lpstr>Arial</vt:lpstr>
      <vt:lpstr>Calibri</vt:lpstr>
      <vt:lpstr>Calisto MT</vt:lpstr>
      <vt:lpstr>Times New Roman</vt:lpstr>
      <vt:lpstr>Wingdings 2</vt:lpstr>
      <vt:lpstr>SlateVTI</vt:lpstr>
      <vt:lpstr>Contemporary issues in Policing  Neurodiversity and the Criminal Justice System </vt:lpstr>
      <vt:lpstr>Contents</vt:lpstr>
      <vt:lpstr>Introduction to neurodiversity in policing</vt:lpstr>
      <vt:lpstr>context</vt:lpstr>
      <vt:lpstr>PowerPoint Presentation</vt:lpstr>
      <vt:lpstr>Kanner’s Definition of Autism (1943) </vt:lpstr>
      <vt:lpstr>Asperger syndrome  </vt:lpstr>
      <vt:lpstr>Critical issues</vt:lpstr>
      <vt:lpstr>PowerPoint Presentation</vt:lpstr>
      <vt:lpstr>Theoretical underpinning </vt:lpstr>
      <vt:lpstr>PowerPoint Presentation</vt:lpstr>
      <vt:lpstr>In a focus on a single strand of criminality and neurodivergent individuals recent research undertaken identifies a significant number are referred to Prevent the government’s anti radicalisation programme, its aim is to stop people becoming terrorists or supporting terrorism.  Whilst the greatest risk to the UK remains Islamic terrorism there is more recently a blurring has occurred with individuals having a mixed, unclear or uncertain ideology.   One diagnostic feature of ASD is intense, narrow, all-absorbing interests that may become psychologically focal and which often provide a rich source of intrinsic reward or intellectual stimulation (Jordan &amp; Caldwell-Harris 2012)  Hall QC (2021) will say neurodiversity appears to be a relevant factor in many cases, meaning that for people on the autistic spectrum who are drawn into terrorism there can be some additional factors such as some other cognitive difficulty or adverse childhood experience.  These factors are highlighted in the following cases, all of which involve neurodivergent juveniles who have become obsessed with aspects of extremist organisations and ideologies.</vt:lpstr>
      <vt:lpstr>On 29 June 2017, the police became aware of posts that had been made on 17 year-old, Lloyd Gunton’s Instagram account. Gunton who is autistic posted encouraging “Islamic State brothers” to “attack the non-believers” with trucks and knives. This was accompanied by an image of a black flag commonly associated with Islamic State and reference to a terrorist threat to Cardiff on 30 June 2017.  Further Instagram posts referring to an attack on Cardiff were recovered alongside images of Cardiff castle wall; a jeep running over skulls; a knife and a suicide belt.   Following a search at Mr Gunton’s home address on 30 June 2017, a knife, hammer and martyrdom note were recovered from a rucksack in his bedroom. The note stated that Mr Gunton was a “soldier of the Islamic state” and detailed a specific attack on Cardiff involving a vehicle and knife attack.  Examination of Mr Gunton’s mobile phone revealed that he had researched terrorist-related terms on the internet on a frequent basis since June 2016. Specific terms searched for included terrorist attacks on Cardiff; martyrdom and jihad; knife attacks; vehicle attacks; bollards and radicalisation/pledging allegiance to Islamic State.   The Counter-Terrorism Division of the Crown Prosecution Service  (2016)</vt:lpstr>
      <vt:lpstr>Teen sentenced for right wing terrorism offences</vt:lpstr>
      <vt:lpstr>PowerPoint Presentation</vt:lpstr>
      <vt:lpstr>PowerPoint Presentation</vt:lpstr>
      <vt:lpstr>Conclusions</vt:lpstr>
      <vt:lpstr>PowerPoint Presentation</vt:lpstr>
      <vt:lpstr>References</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in Policing  Neurodiversity</dc:title>
  <dc:creator>Jason James (2015818)</dc:creator>
  <cp:lastModifiedBy>James,Jason swp1562</cp:lastModifiedBy>
  <cp:revision>17</cp:revision>
  <dcterms:created xsi:type="dcterms:W3CDTF">2022-06-25T15:05:22Z</dcterms:created>
  <dcterms:modified xsi:type="dcterms:W3CDTF">2022-07-21T11:10:34Z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66cf8fe5-b7b7-4df7-b38d-1c61ac2f6639_Enabled">
    <vt:lpwstr>true</vt:lpwstr>
  </property>
  <property fmtid="{D5CDD505-2E9C-101B-9397-08002B2CF9AE}" pid="3" name="MSIP_Label_66cf8fe5-b7b7-4df7-b38d-1c61ac2f6639_SetDate">
    <vt:lpwstr>2022-07-10T18:57:41Z</vt:lpwstr>
  </property>
  <property fmtid="{D5CDD505-2E9C-101B-9397-08002B2CF9AE}" pid="4" name="MSIP_Label_66cf8fe5-b7b7-4df7-b38d-1c61ac2f6639_Method">
    <vt:lpwstr>Standard</vt:lpwstr>
  </property>
  <property fmtid="{D5CDD505-2E9C-101B-9397-08002B2CF9AE}" pid="5" name="MSIP_Label_66cf8fe5-b7b7-4df7-b38d-1c61ac2f6639_Name">
    <vt:lpwstr>66cf8fe5-b7b7-4df7-b38d-1c61ac2f6639</vt:lpwstr>
  </property>
  <property fmtid="{D5CDD505-2E9C-101B-9397-08002B2CF9AE}" pid="6" name="MSIP_Label_66cf8fe5-b7b7-4df7-b38d-1c61ac2f6639_SiteId">
    <vt:lpwstr>270c2f4d-fd0c-4f08-92a9-e5bdd8a87e09</vt:lpwstr>
  </property>
  <property fmtid="{D5CDD505-2E9C-101B-9397-08002B2CF9AE}" pid="7" name="MSIP_Label_66cf8fe5-b7b7-4df7-b38d-1c61ac2f6639_ActionId">
    <vt:lpwstr>95a5a467-344f-4d40-bb82-dcf64ef1d0cd</vt:lpwstr>
  </property>
  <property fmtid="{D5CDD505-2E9C-101B-9397-08002B2CF9AE}" pid="8" name="MSIP_Label_66cf8fe5-b7b7-4df7-b38d-1c61ac2f6639_ContentBits">
    <vt:lpwstr>0</vt:lpwstr>
  </property>
</Properties>
</file>