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3978" r:id="rId5"/>
  </p:sldMasterIdLst>
  <p:notesMasterIdLst>
    <p:notesMasterId r:id="rId57"/>
  </p:notesMasterIdLst>
  <p:handoutMasterIdLst>
    <p:handoutMasterId r:id="rId58"/>
  </p:handoutMasterIdLst>
  <p:sldIdLst>
    <p:sldId id="283" r:id="rId6"/>
    <p:sldId id="289" r:id="rId7"/>
    <p:sldId id="291" r:id="rId8"/>
    <p:sldId id="292" r:id="rId9"/>
    <p:sldId id="293" r:id="rId10"/>
    <p:sldId id="294" r:id="rId11"/>
    <p:sldId id="295" r:id="rId12"/>
    <p:sldId id="296" r:id="rId13"/>
    <p:sldId id="297" r:id="rId14"/>
    <p:sldId id="298" r:id="rId15"/>
    <p:sldId id="299" r:id="rId16"/>
    <p:sldId id="300" r:id="rId17"/>
    <p:sldId id="341" r:id="rId18"/>
    <p:sldId id="301" r:id="rId19"/>
    <p:sldId id="302" r:id="rId20"/>
    <p:sldId id="303" r:id="rId21"/>
    <p:sldId id="304" r:id="rId22"/>
    <p:sldId id="305" r:id="rId23"/>
    <p:sldId id="306" r:id="rId24"/>
    <p:sldId id="307" r:id="rId25"/>
    <p:sldId id="308" r:id="rId26"/>
    <p:sldId id="309" r:id="rId27"/>
    <p:sldId id="310" r:id="rId28"/>
    <p:sldId id="311" r:id="rId29"/>
    <p:sldId id="312" r:id="rId30"/>
    <p:sldId id="313" r:id="rId31"/>
    <p:sldId id="314" r:id="rId32"/>
    <p:sldId id="315" r:id="rId33"/>
    <p:sldId id="317" r:id="rId34"/>
    <p:sldId id="337" r:id="rId35"/>
    <p:sldId id="318" r:id="rId36"/>
    <p:sldId id="319" r:id="rId37"/>
    <p:sldId id="320" r:id="rId38"/>
    <p:sldId id="321" r:id="rId39"/>
    <p:sldId id="322" r:id="rId40"/>
    <p:sldId id="323" r:id="rId41"/>
    <p:sldId id="324" r:id="rId42"/>
    <p:sldId id="325" r:id="rId43"/>
    <p:sldId id="326" r:id="rId44"/>
    <p:sldId id="342" r:id="rId45"/>
    <p:sldId id="339" r:id="rId46"/>
    <p:sldId id="340" r:id="rId47"/>
    <p:sldId id="327" r:id="rId48"/>
    <p:sldId id="328" r:id="rId49"/>
    <p:sldId id="338" r:id="rId50"/>
    <p:sldId id="330" r:id="rId51"/>
    <p:sldId id="331" r:id="rId52"/>
    <p:sldId id="332" r:id="rId53"/>
    <p:sldId id="333" r:id="rId54"/>
    <p:sldId id="334" r:id="rId55"/>
    <p:sldId id="335" r:id="rId56"/>
  </p:sldIdLst>
  <p:sldSz cx="9144000" cy="6858000" type="screen4x3"/>
  <p:notesSz cx="6858000" cy="9144000"/>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274" y="62"/>
      </p:cViewPr>
      <p:guideLst>
        <p:guide orient="horz" pos="27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xmlns="" id="{E8B92C47-8726-4D2E-A898-00EA7080D988}"/>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5" name="Rectangle 3">
            <a:extLst>
              <a:ext uri="{FF2B5EF4-FFF2-40B4-BE49-F238E27FC236}">
                <a16:creationId xmlns:a16="http://schemas.microsoft.com/office/drawing/2014/main" xmlns="" id="{0DDEF19B-36A5-4370-B5EE-113B493BD28B}"/>
              </a:ext>
            </a:extLst>
          </p:cNvPr>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6" name="Rectangle 4">
            <a:extLst>
              <a:ext uri="{FF2B5EF4-FFF2-40B4-BE49-F238E27FC236}">
                <a16:creationId xmlns:a16="http://schemas.microsoft.com/office/drawing/2014/main" xmlns="" id="{F7D12DFE-3D48-4852-B515-579FF4358DE4}"/>
              </a:ext>
            </a:extLst>
          </p:cNvPr>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7" name="Rectangle 5">
            <a:extLst>
              <a:ext uri="{FF2B5EF4-FFF2-40B4-BE49-F238E27FC236}">
                <a16:creationId xmlns:a16="http://schemas.microsoft.com/office/drawing/2014/main" xmlns="" id="{956FA027-DD89-4879-96D7-5F9A21A36468}"/>
              </a:ext>
            </a:extLst>
          </p:cNvPr>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B014652A-8D2A-40BA-A4BD-A6E81EC101E5}" type="slidenum">
              <a:rPr lang="en-US" altLang="en-US"/>
              <a:pPr>
                <a:defRPr/>
              </a:pPr>
              <a:t>‹#›</a:t>
            </a:fld>
            <a:endParaRPr lang="en-US" altLang="en-US"/>
          </a:p>
        </p:txBody>
      </p:sp>
    </p:spTree>
    <p:extLst>
      <p:ext uri="{BB962C8B-B14F-4D97-AF65-F5344CB8AC3E}">
        <p14:creationId xmlns:p14="http://schemas.microsoft.com/office/powerpoint/2010/main" val="14888481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xmlns="" id="{327A8A05-49F1-4733-81A6-98415DC50D16}"/>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5" name="Rectangle 3">
            <a:extLst>
              <a:ext uri="{FF2B5EF4-FFF2-40B4-BE49-F238E27FC236}">
                <a16:creationId xmlns:a16="http://schemas.microsoft.com/office/drawing/2014/main" xmlns="" id="{CD8C37E0-F3A8-414A-A740-693B897B49AF}"/>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7172" name="Rectangle 4">
            <a:extLst>
              <a:ext uri="{FF2B5EF4-FFF2-40B4-BE49-F238E27FC236}">
                <a16:creationId xmlns:a16="http://schemas.microsoft.com/office/drawing/2014/main" xmlns="" id="{935BFF2A-C94C-4639-92CB-714C2F49AAD9}"/>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a:extLst>
              <a:ext uri="{FF2B5EF4-FFF2-40B4-BE49-F238E27FC236}">
                <a16:creationId xmlns:a16="http://schemas.microsoft.com/office/drawing/2014/main" xmlns="" id="{F546ED97-5080-4320-AC6E-63FBFF5D9AA3}"/>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a:extLst>
              <a:ext uri="{FF2B5EF4-FFF2-40B4-BE49-F238E27FC236}">
                <a16:creationId xmlns:a16="http://schemas.microsoft.com/office/drawing/2014/main" xmlns="" id="{1DE169C6-09D1-474E-A35E-76F22E8EF89B}"/>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9" name="Rectangle 7">
            <a:extLst>
              <a:ext uri="{FF2B5EF4-FFF2-40B4-BE49-F238E27FC236}">
                <a16:creationId xmlns:a16="http://schemas.microsoft.com/office/drawing/2014/main" xmlns="" id="{A3A10322-067B-4153-8533-7671EEA8C462}"/>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7376511B-AB95-4FC7-AAA4-DC1577267082}" type="slidenum">
              <a:rPr lang="en-US" altLang="en-US"/>
              <a:pPr>
                <a:defRPr/>
              </a:pPr>
              <a:t>‹#›</a:t>
            </a:fld>
            <a:endParaRPr lang="en-US" altLang="en-US"/>
          </a:p>
        </p:txBody>
      </p:sp>
    </p:spTree>
    <p:extLst>
      <p:ext uri="{BB962C8B-B14F-4D97-AF65-F5344CB8AC3E}">
        <p14:creationId xmlns:p14="http://schemas.microsoft.com/office/powerpoint/2010/main" val="317238589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xmlns="" id="{09680794-76D7-4838-9F1B-78CB7799E32F}"/>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xmlns="" id="{51BF80EF-76ED-42A4-B544-1DFF7D58B88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2532" name="Slide Number Placeholder 3">
            <a:extLst>
              <a:ext uri="{FF2B5EF4-FFF2-40B4-BE49-F238E27FC236}">
                <a16:creationId xmlns:a16="http://schemas.microsoft.com/office/drawing/2014/main" xmlns="" id="{9B97FBB2-979E-4251-B35A-D794377F965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A8634CA7-1E64-4349-BD69-34E885DA76D4}" type="slidenum">
              <a:rPr lang="en-US" altLang="en-US" sz="1200" b="0" smtClean="0">
                <a:solidFill>
                  <a:schemeClr val="tx1"/>
                </a:solidFill>
                <a:latin typeface="Times New Roman" panose="02020603050405020304" pitchFamily="18" charset="0"/>
              </a:rPr>
              <a:pPr/>
              <a:t>11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423401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xmlns="" id="{E82CFD6C-A687-4E43-B3B2-A86310BA40D6}"/>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xmlns="" id="{8E194A33-0BFF-43F7-AA11-FF0D58D25F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25604" name="Slide Number Placeholder 3">
            <a:extLst>
              <a:ext uri="{FF2B5EF4-FFF2-40B4-BE49-F238E27FC236}">
                <a16:creationId xmlns:a16="http://schemas.microsoft.com/office/drawing/2014/main" xmlns="" id="{BFC60D0B-4D96-49FB-8C62-EE5FC212C30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19BC1312-8353-438D-99A5-F10F668C0EC9}" type="slidenum">
              <a:rPr lang="en-US" altLang="en-US" sz="1200" b="0" smtClean="0">
                <a:solidFill>
                  <a:schemeClr val="tx1"/>
                </a:solidFill>
                <a:latin typeface="Times New Roman" panose="02020603050405020304" pitchFamily="18" charset="0"/>
              </a:rPr>
              <a:pPr/>
              <a:t>13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709675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xmlns="" id="{572E88F9-9795-4A36-87F6-7FD334DAB531}"/>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xmlns="" id="{EE9532A2-C57C-449A-B410-763224F7C32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9700" name="Slide Number Placeholder 3">
            <a:extLst>
              <a:ext uri="{FF2B5EF4-FFF2-40B4-BE49-F238E27FC236}">
                <a16:creationId xmlns:a16="http://schemas.microsoft.com/office/drawing/2014/main" xmlns="" id="{6449A908-1504-4BB8-9BDC-8AD954A08F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F5FF7426-F09E-4582-BE19-18976113BCBB}" type="slidenum">
              <a:rPr lang="en-US" altLang="en-US" sz="1200" b="0" smtClean="0">
                <a:solidFill>
                  <a:schemeClr val="tx1"/>
                </a:solidFill>
                <a:latin typeface="Times New Roman" panose="02020603050405020304" pitchFamily="18" charset="0"/>
              </a:rPr>
              <a:pPr/>
              <a:t>16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718712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xmlns="" id="{38D9FEBF-528D-4CE6-AD02-5767F1A1D816}"/>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xmlns="" id="{698BC672-EC73-4706-B045-5C9EF3DB1B5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2772" name="Slide Number Placeholder 3">
            <a:extLst>
              <a:ext uri="{FF2B5EF4-FFF2-40B4-BE49-F238E27FC236}">
                <a16:creationId xmlns:a16="http://schemas.microsoft.com/office/drawing/2014/main" xmlns="" id="{4DCF25A7-2D84-401F-A6EA-BD295CB1E3D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934108B9-B411-482E-877B-D51C5DA7386C}" type="slidenum">
              <a:rPr lang="en-US" altLang="en-US" sz="1200" b="0" smtClean="0">
                <a:solidFill>
                  <a:schemeClr val="tx1"/>
                </a:solidFill>
                <a:latin typeface="Times New Roman" panose="02020603050405020304" pitchFamily="18" charset="0"/>
              </a:rPr>
              <a:pPr/>
              <a:t>18</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12281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xmlns="" id="{748808DD-480B-4762-A4E9-64924D5F5699}"/>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xmlns="" id="{30D3AEBF-80CF-4590-BAC9-C55D6FD79F6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8" name="Slide Number Placeholder 3">
            <a:extLst>
              <a:ext uri="{FF2B5EF4-FFF2-40B4-BE49-F238E27FC236}">
                <a16:creationId xmlns:a16="http://schemas.microsoft.com/office/drawing/2014/main" xmlns="" id="{CAB1BA7A-4D17-49FF-B8E4-D535D8579B6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CD991CAD-AA22-4405-AD33-306C3513C621}" type="slidenum">
              <a:rPr lang="en-US" altLang="en-US" sz="1200" b="0" smtClean="0">
                <a:solidFill>
                  <a:schemeClr val="tx1"/>
                </a:solidFill>
                <a:latin typeface="Times New Roman" panose="02020603050405020304" pitchFamily="18" charset="0"/>
              </a:rPr>
              <a:pPr/>
              <a:t>26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4421825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xmlns="" id="{6FDEC146-97C1-4CF0-A504-D17A3152E0D1}"/>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xmlns="" id="{E6C8FE09-6C33-4800-AE1E-96B185DEC6A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6084" name="Slide Number Placeholder 3">
            <a:extLst>
              <a:ext uri="{FF2B5EF4-FFF2-40B4-BE49-F238E27FC236}">
                <a16:creationId xmlns:a16="http://schemas.microsoft.com/office/drawing/2014/main" xmlns="" id="{B715FE3A-12E4-4EE7-9889-CAFFA6AEB0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DA52CD8D-B6B4-49AE-B580-9D1EC4DA5CC0}" type="slidenum">
              <a:rPr lang="en-US" altLang="en-US" sz="1200" b="0" smtClean="0">
                <a:solidFill>
                  <a:schemeClr val="tx1"/>
                </a:solidFill>
                <a:latin typeface="Times New Roman" panose="02020603050405020304" pitchFamily="18" charset="0"/>
              </a:rPr>
              <a:pPr/>
              <a:t>29</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1359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xmlns="" id="{577C4158-DC57-4F8E-B33D-ABF6EA37C008}"/>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xmlns="" id="{4480F89B-B3DC-42DF-BE97-6F754970B14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xmlns="" id="{B8C65CBB-EDDA-44D8-AC97-C1AA71C7AB9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08E0E4CE-AD28-4353-8745-44B64F680A03}" type="slidenum">
              <a:rPr lang="en-US" altLang="en-US" sz="1200" b="0" smtClean="0">
                <a:solidFill>
                  <a:schemeClr val="tx1"/>
                </a:solidFill>
                <a:latin typeface="Times New Roman" panose="02020603050405020304" pitchFamily="18" charset="0"/>
              </a:rPr>
              <a:pPr/>
              <a:t>30</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768261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xmlns="" id="{C036FF8C-71C7-4DCC-8E73-FE8DEEBBE7A6}"/>
              </a:ext>
            </a:extLst>
          </p:cNvPr>
          <p:cNvSpPr>
            <a:spLocks noGrp="1" noRot="1" noChangeAspect="1" noTextEdit="1"/>
          </p:cNvSpPr>
          <p:nvPr>
            <p:ph type="sldImg"/>
          </p:nvPr>
        </p:nvSpPr>
        <p:spPr>
          <a:ln/>
        </p:spPr>
      </p:sp>
      <p:sp>
        <p:nvSpPr>
          <p:cNvPr id="52227" name="Notes Placeholder 2">
            <a:extLst>
              <a:ext uri="{FF2B5EF4-FFF2-40B4-BE49-F238E27FC236}">
                <a16:creationId xmlns:a16="http://schemas.microsoft.com/office/drawing/2014/main" xmlns="" id="{A3A8AFDA-25DD-448C-8DA8-3F487F8D72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2228" name="Slide Number Placeholder 3">
            <a:extLst>
              <a:ext uri="{FF2B5EF4-FFF2-40B4-BE49-F238E27FC236}">
                <a16:creationId xmlns:a16="http://schemas.microsoft.com/office/drawing/2014/main" xmlns="" id="{9CF3B247-48C3-424C-B2D2-B9F537CDB35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AEF89503-6F2C-42C8-BCD9-36782211DC19}" type="slidenum">
              <a:rPr lang="en-US" altLang="en-US" sz="1200" b="0" smtClean="0">
                <a:solidFill>
                  <a:schemeClr val="tx1"/>
                </a:solidFill>
                <a:latin typeface="Times New Roman" panose="02020603050405020304" pitchFamily="18" charset="0"/>
              </a:rPr>
              <a:pPr/>
              <a:t>33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204778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xmlns="" id="{10B8B8E3-D699-4355-B6A2-5ED68CA8D41C}"/>
              </a:ext>
            </a:extLst>
          </p:cNvPr>
          <p:cNvSpPr>
            <a:spLocks noGrp="1" noRot="1" noChangeAspect="1" noTextEdit="1"/>
          </p:cNvSpPr>
          <p:nvPr>
            <p:ph type="sldImg"/>
          </p:nvPr>
        </p:nvSpPr>
        <p:spPr>
          <a:ln/>
        </p:spPr>
      </p:sp>
      <p:sp>
        <p:nvSpPr>
          <p:cNvPr id="54275" name="Notes Placeholder 2">
            <a:extLst>
              <a:ext uri="{FF2B5EF4-FFF2-40B4-BE49-F238E27FC236}">
                <a16:creationId xmlns:a16="http://schemas.microsoft.com/office/drawing/2014/main" xmlns="" id="{69153017-9BE5-4DD7-BAF1-FE68FC8E58E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4276" name="Slide Number Placeholder 3">
            <a:extLst>
              <a:ext uri="{FF2B5EF4-FFF2-40B4-BE49-F238E27FC236}">
                <a16:creationId xmlns:a16="http://schemas.microsoft.com/office/drawing/2014/main" xmlns="" id="{4B75A594-0321-4E04-944D-10B79B9436C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93D10248-0C46-4E04-BA25-49D416D31F6C}" type="slidenum">
              <a:rPr lang="en-US" altLang="en-US" sz="1200" b="0" smtClean="0">
                <a:solidFill>
                  <a:schemeClr val="tx1"/>
                </a:solidFill>
                <a:latin typeface="Times New Roman" panose="02020603050405020304" pitchFamily="18" charset="0"/>
              </a:rPr>
              <a:pPr/>
              <a:t>34</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571213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xmlns="" id="{4116468D-5787-40D9-BB4E-8433369ECC03}"/>
              </a:ext>
            </a:extLst>
          </p:cNvPr>
          <p:cNvSpPr>
            <a:spLocks noGrp="1" noRot="1" noChangeAspect="1" noTextEdit="1"/>
          </p:cNvSpPr>
          <p:nvPr>
            <p:ph type="sldImg"/>
          </p:nvPr>
        </p:nvSpPr>
        <p:spPr>
          <a:ln/>
        </p:spPr>
      </p:sp>
      <p:sp>
        <p:nvSpPr>
          <p:cNvPr id="56323" name="Notes Placeholder 2">
            <a:extLst>
              <a:ext uri="{FF2B5EF4-FFF2-40B4-BE49-F238E27FC236}">
                <a16:creationId xmlns:a16="http://schemas.microsoft.com/office/drawing/2014/main" xmlns="" id="{BC821560-6A0D-47FC-B23E-941506AE72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6324" name="Slide Number Placeholder 3">
            <a:extLst>
              <a:ext uri="{FF2B5EF4-FFF2-40B4-BE49-F238E27FC236}">
                <a16:creationId xmlns:a16="http://schemas.microsoft.com/office/drawing/2014/main" xmlns="" id="{A8BA1C84-10F5-46E2-BD04-260DE9B5A03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F277CC7E-D160-4A97-9766-10DCD37F7D16}" type="slidenum">
              <a:rPr lang="en-US" altLang="en-US" sz="1200" b="0" smtClean="0">
                <a:solidFill>
                  <a:schemeClr val="tx1"/>
                </a:solidFill>
                <a:latin typeface="Times New Roman" panose="02020603050405020304" pitchFamily="18" charset="0"/>
              </a:rPr>
              <a:pPr/>
              <a:t>35</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314789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xmlns="" id="{14413151-4602-4F0A-B3B7-508CA19B8A11}"/>
              </a:ext>
            </a:extLst>
          </p:cNvPr>
          <p:cNvSpPr>
            <a:spLocks noGrp="1" noRot="1" noChangeAspect="1" noTextEdit="1"/>
          </p:cNvSpPr>
          <p:nvPr>
            <p:ph type="sldImg"/>
          </p:nvPr>
        </p:nvSpPr>
        <p:spPr>
          <a:ln/>
        </p:spPr>
      </p:sp>
      <p:sp>
        <p:nvSpPr>
          <p:cNvPr id="62467" name="Notes Placeholder 2">
            <a:extLst>
              <a:ext uri="{FF2B5EF4-FFF2-40B4-BE49-F238E27FC236}">
                <a16:creationId xmlns:a16="http://schemas.microsoft.com/office/drawing/2014/main" xmlns="" id="{7B7DC5D2-636D-47B5-8818-9E3C24675F8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a:p>
            <a:endParaRPr lang="en-US" altLang="en-US"/>
          </a:p>
          <a:p>
            <a:r>
              <a:rPr lang="en-US" altLang="en-US"/>
              <a:t>In this video, Ben Levine explains the physiology behind the live high–train low approach.</a:t>
            </a:r>
          </a:p>
        </p:txBody>
      </p:sp>
      <p:sp>
        <p:nvSpPr>
          <p:cNvPr id="62468" name="Slide Number Placeholder 3">
            <a:extLst>
              <a:ext uri="{FF2B5EF4-FFF2-40B4-BE49-F238E27FC236}">
                <a16:creationId xmlns:a16="http://schemas.microsoft.com/office/drawing/2014/main" xmlns="" id="{58FEBF03-9F07-4BC4-99D3-D9ECABF767C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4D44127E-4A43-409C-8D3B-4CD6F7B4E245}" type="slidenum">
              <a:rPr lang="en-US" altLang="en-US" sz="1200" b="0" smtClean="0">
                <a:solidFill>
                  <a:schemeClr val="tx1"/>
                </a:solidFill>
                <a:latin typeface="Times New Roman" panose="02020603050405020304" pitchFamily="18" charset="0"/>
              </a:rPr>
              <a:pPr/>
              <a:t>40</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790832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63325863"/>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09695424"/>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56219806"/>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265089490"/>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3388180784"/>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74531768"/>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1010644"/>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8819825"/>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1325954528"/>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3983767941"/>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67504300"/>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DF1D9CF7-73A4-4731-917E-4D303C8CDF7C}"/>
              </a:ext>
            </a:extLst>
          </p:cNvPr>
          <p:cNvSpPr>
            <a:spLocks noGrp="1"/>
          </p:cNvSpPr>
          <p:nvPr>
            <p:ph type="dt" sz="half" idx="10"/>
          </p:nvPr>
        </p:nvSpPr>
        <p:spPr/>
        <p:txBody>
          <a:bodyPr/>
          <a:lstStyle>
            <a:lvl1pPr>
              <a:defRPr/>
            </a:lvl1pPr>
          </a:lstStyle>
          <a:p>
            <a:pPr>
              <a:defRPr/>
            </a:pPr>
            <a:fld id="{033BFF50-8BAA-4514-886A-CB5B4541B551}" type="datetimeFigureOut">
              <a:rPr lang="en-US" altLang="en-US"/>
              <a:pPr>
                <a:defRPr/>
              </a:pPr>
              <a:t>3/7/2018</a:t>
            </a:fld>
            <a:endParaRPr lang="en-US" altLang="en-US"/>
          </a:p>
        </p:txBody>
      </p:sp>
      <p:sp>
        <p:nvSpPr>
          <p:cNvPr id="5" name="Footer Placeholder 4">
            <a:extLst>
              <a:ext uri="{FF2B5EF4-FFF2-40B4-BE49-F238E27FC236}">
                <a16:creationId xmlns:a16="http://schemas.microsoft.com/office/drawing/2014/main" xmlns="" id="{7D6849AF-A622-44F8-B77D-E6C144D3D2F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BCC37F0F-B3FE-441B-AD59-4D6BDF1CD8C9}"/>
              </a:ext>
            </a:extLst>
          </p:cNvPr>
          <p:cNvSpPr>
            <a:spLocks noGrp="1"/>
          </p:cNvSpPr>
          <p:nvPr>
            <p:ph type="sldNum" sz="quarter" idx="12"/>
          </p:nvPr>
        </p:nvSpPr>
        <p:spPr/>
        <p:txBody>
          <a:bodyPr/>
          <a:lstStyle>
            <a:lvl1pPr>
              <a:defRPr/>
            </a:lvl1pPr>
          </a:lstStyle>
          <a:p>
            <a:pPr>
              <a:defRPr/>
            </a:pPr>
            <a:fld id="{7D5C82BF-B2E7-4079-97AC-038FB001EBDE}" type="slidenum">
              <a:rPr lang="en-US" altLang="en-US"/>
              <a:pPr>
                <a:defRPr/>
              </a:pPr>
              <a:t>‹#›</a:t>
            </a:fld>
            <a:endParaRPr lang="en-US" altLang="en-US"/>
          </a:p>
        </p:txBody>
      </p:sp>
    </p:spTree>
    <p:extLst>
      <p:ext uri="{BB962C8B-B14F-4D97-AF65-F5344CB8AC3E}">
        <p14:creationId xmlns:p14="http://schemas.microsoft.com/office/powerpoint/2010/main" val="27823772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xmlns="" id="{6344905B-4B85-48D6-8C7A-7EDFD5DB9285}"/>
              </a:ext>
            </a:extLst>
          </p:cNvPr>
          <p:cNvSpPr>
            <a:spLocks noGrp="1"/>
          </p:cNvSpPr>
          <p:nvPr>
            <p:ph type="dt" sz="half" idx="10"/>
          </p:nvPr>
        </p:nvSpPr>
        <p:spPr/>
        <p:txBody>
          <a:bodyPr/>
          <a:lstStyle>
            <a:lvl1pPr>
              <a:defRPr/>
            </a:lvl1pPr>
          </a:lstStyle>
          <a:p>
            <a:pPr>
              <a:defRPr/>
            </a:pPr>
            <a:fld id="{087E2C57-C089-4796-8F96-D17329025BC4}" type="datetimeFigureOut">
              <a:rPr lang="en-US" altLang="en-US"/>
              <a:pPr>
                <a:defRPr/>
              </a:pPr>
              <a:t>3/7/2018</a:t>
            </a:fld>
            <a:endParaRPr lang="en-US" altLang="en-US"/>
          </a:p>
        </p:txBody>
      </p:sp>
      <p:sp>
        <p:nvSpPr>
          <p:cNvPr id="8" name="Footer Placeholder 4">
            <a:extLst>
              <a:ext uri="{FF2B5EF4-FFF2-40B4-BE49-F238E27FC236}">
                <a16:creationId xmlns:a16="http://schemas.microsoft.com/office/drawing/2014/main" xmlns="" id="{725E809D-DEAE-497A-B225-51FCF75E69C7}"/>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xmlns="" id="{2D7C8341-C115-44D9-8AEC-278954E068F5}"/>
              </a:ext>
            </a:extLst>
          </p:cNvPr>
          <p:cNvSpPr>
            <a:spLocks noGrp="1"/>
          </p:cNvSpPr>
          <p:nvPr>
            <p:ph type="sldNum" sz="quarter" idx="12"/>
          </p:nvPr>
        </p:nvSpPr>
        <p:spPr/>
        <p:txBody>
          <a:bodyPr/>
          <a:lstStyle>
            <a:lvl1pPr>
              <a:defRPr/>
            </a:lvl1pPr>
          </a:lstStyle>
          <a:p>
            <a:pPr>
              <a:defRPr/>
            </a:pPr>
            <a:fld id="{BB49C4BA-5631-4B68-B932-FBE92B5284CD}" type="slidenum">
              <a:rPr lang="en-US" altLang="en-US"/>
              <a:pPr>
                <a:defRPr/>
              </a:pPr>
              <a:t>‹#›</a:t>
            </a:fld>
            <a:endParaRPr lang="en-US" altLang="en-US"/>
          </a:p>
        </p:txBody>
      </p:sp>
    </p:spTree>
    <p:extLst>
      <p:ext uri="{BB962C8B-B14F-4D97-AF65-F5344CB8AC3E}">
        <p14:creationId xmlns:p14="http://schemas.microsoft.com/office/powerpoint/2010/main" val="36871516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F11EC9F7-BEC1-4964-A87A-E03D378C7E1A}"/>
              </a:ext>
            </a:extLst>
          </p:cNvPr>
          <p:cNvSpPr>
            <a:spLocks noGrp="1"/>
          </p:cNvSpPr>
          <p:nvPr>
            <p:ph type="dt" sz="half" idx="10"/>
          </p:nvPr>
        </p:nvSpPr>
        <p:spPr/>
        <p:txBody>
          <a:bodyPr/>
          <a:lstStyle>
            <a:lvl1pPr>
              <a:defRPr/>
            </a:lvl1pPr>
          </a:lstStyle>
          <a:p>
            <a:pPr>
              <a:defRPr/>
            </a:pPr>
            <a:fld id="{DD723FD0-1DE7-4A12-B49E-715A53D7FA2C}" type="datetimeFigureOut">
              <a:rPr lang="en-US" altLang="en-US"/>
              <a:pPr>
                <a:defRPr/>
              </a:pPr>
              <a:t>3/7/2018</a:t>
            </a:fld>
            <a:endParaRPr lang="en-US" altLang="en-US"/>
          </a:p>
        </p:txBody>
      </p:sp>
      <p:sp>
        <p:nvSpPr>
          <p:cNvPr id="3" name="Footer Placeholder 4">
            <a:extLst>
              <a:ext uri="{FF2B5EF4-FFF2-40B4-BE49-F238E27FC236}">
                <a16:creationId xmlns:a16="http://schemas.microsoft.com/office/drawing/2014/main" xmlns="" id="{F1D321D7-A1F3-454D-BB88-A5F1903BC1F2}"/>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xmlns="" id="{ADEC7E02-5899-4B5F-82ED-26DBA8602C2A}"/>
              </a:ext>
            </a:extLst>
          </p:cNvPr>
          <p:cNvSpPr>
            <a:spLocks noGrp="1"/>
          </p:cNvSpPr>
          <p:nvPr>
            <p:ph type="sldNum" sz="quarter" idx="12"/>
          </p:nvPr>
        </p:nvSpPr>
        <p:spPr/>
        <p:txBody>
          <a:bodyPr/>
          <a:lstStyle>
            <a:lvl1pPr>
              <a:defRPr/>
            </a:lvl1pPr>
          </a:lstStyle>
          <a:p>
            <a:pPr>
              <a:defRPr/>
            </a:pPr>
            <a:fld id="{5BD45CCF-217C-4164-9C8E-79E6D71D0832}" type="slidenum">
              <a:rPr lang="en-US" altLang="en-US"/>
              <a:pPr>
                <a:defRPr/>
              </a:pPr>
              <a:t>‹#›</a:t>
            </a:fld>
            <a:endParaRPr lang="en-US" altLang="en-US"/>
          </a:p>
        </p:txBody>
      </p:sp>
    </p:spTree>
    <p:extLst>
      <p:ext uri="{BB962C8B-B14F-4D97-AF65-F5344CB8AC3E}">
        <p14:creationId xmlns:p14="http://schemas.microsoft.com/office/powerpoint/2010/main" val="18300871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17462671"/>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a:extLst>
              <a:ext uri="{FF2B5EF4-FFF2-40B4-BE49-F238E27FC236}">
                <a16:creationId xmlns:a16="http://schemas.microsoft.com/office/drawing/2014/main" xmlns="" id="{FDED25FE-23D0-4DD6-8C66-FA5B9B162E0F}"/>
              </a:ext>
            </a:extLst>
          </p:cNvPr>
          <p:cNvSpPr>
            <a:spLocks noGrp="1"/>
          </p:cNvSpPr>
          <p:nvPr>
            <p:ph type="dt" sz="half" idx="10"/>
          </p:nvPr>
        </p:nvSpPr>
        <p:spPr/>
        <p:txBody>
          <a:bodyPr/>
          <a:lstStyle>
            <a:lvl1pPr>
              <a:defRPr/>
            </a:lvl1pPr>
          </a:lstStyle>
          <a:p>
            <a:pPr>
              <a:defRPr/>
            </a:pPr>
            <a:fld id="{AC403588-D182-4339-8419-BC5FC3C6FB26}" type="datetimeFigureOut">
              <a:rPr lang="en-US" altLang="en-US"/>
              <a:pPr>
                <a:defRPr/>
              </a:pPr>
              <a:t>3/7/2018</a:t>
            </a:fld>
            <a:endParaRPr lang="en-US" altLang="en-US"/>
          </a:p>
        </p:txBody>
      </p:sp>
      <p:sp>
        <p:nvSpPr>
          <p:cNvPr id="5" name="Footer Placeholder 4">
            <a:extLst>
              <a:ext uri="{FF2B5EF4-FFF2-40B4-BE49-F238E27FC236}">
                <a16:creationId xmlns:a16="http://schemas.microsoft.com/office/drawing/2014/main" xmlns="" id="{5C91F195-0A0F-4933-A8A0-05DCA36CD70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B2C3F110-4876-4B5C-BC45-D05A5848B5B7}"/>
              </a:ext>
            </a:extLst>
          </p:cNvPr>
          <p:cNvSpPr>
            <a:spLocks noGrp="1"/>
          </p:cNvSpPr>
          <p:nvPr>
            <p:ph type="sldNum" sz="quarter" idx="12"/>
          </p:nvPr>
        </p:nvSpPr>
        <p:spPr/>
        <p:txBody>
          <a:bodyPr/>
          <a:lstStyle>
            <a:lvl1pPr>
              <a:defRPr/>
            </a:lvl1pPr>
          </a:lstStyle>
          <a:p>
            <a:pPr>
              <a:defRPr/>
            </a:pPr>
            <a:fld id="{BD72BD51-4B3C-441C-891D-D8AC08D64E4B}" type="slidenum">
              <a:rPr lang="en-US" altLang="en-US"/>
              <a:pPr>
                <a:defRPr/>
              </a:pPr>
              <a:t>‹#›</a:t>
            </a:fld>
            <a:endParaRPr lang="en-US" altLang="en-US"/>
          </a:p>
        </p:txBody>
      </p:sp>
    </p:spTree>
    <p:extLst>
      <p:ext uri="{BB962C8B-B14F-4D97-AF65-F5344CB8AC3E}">
        <p14:creationId xmlns:p14="http://schemas.microsoft.com/office/powerpoint/2010/main" val="1055016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3F3E46A0-4262-4E0F-9ED3-B9DA49E8D49B}" type="datetimeFigureOut">
              <a:rPr lang="en-US" altLang="en-US" smtClean="0"/>
              <a:pPr>
                <a:defRPr/>
              </a:pPr>
              <a:t>3/7/2018</a:t>
            </a:fld>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C3A024B-7906-48CA-B637-670C69BE8205}" type="slidenum">
              <a:rPr lang="en-US" altLang="en-US" smtClean="0"/>
              <a:pPr>
                <a:defRPr/>
              </a:pPr>
              <a:t>‹#›</a:t>
            </a:fld>
            <a:endParaRPr lang="en-US" altLang="en-US"/>
          </a:p>
        </p:txBody>
      </p:sp>
    </p:spTree>
    <p:extLst>
      <p:ext uri="{BB962C8B-B14F-4D97-AF65-F5344CB8AC3E}">
        <p14:creationId xmlns:p14="http://schemas.microsoft.com/office/powerpoint/2010/main" val="13533679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AC403588-D182-4339-8419-BC5FC3C6FB26}" type="datetimeFigureOut">
              <a:rPr lang="en-US" altLang="en-US" smtClean="0"/>
              <a:pPr>
                <a:defRPr/>
              </a:pPr>
              <a:t>3/7/2018</a:t>
            </a:fld>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D72BD51-4B3C-441C-891D-D8AC08D64E4B}" type="slidenum">
              <a:rPr lang="en-US" altLang="en-US" smtClean="0"/>
              <a:pPr>
                <a:defRPr/>
              </a:pPr>
              <a:t>‹#›</a:t>
            </a:fld>
            <a:endParaRPr lang="en-US" altLang="en-US"/>
          </a:p>
        </p:txBody>
      </p:sp>
    </p:spTree>
    <p:extLst>
      <p:ext uri="{BB962C8B-B14F-4D97-AF65-F5344CB8AC3E}">
        <p14:creationId xmlns:p14="http://schemas.microsoft.com/office/powerpoint/2010/main" val="4199806300"/>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F3E46A0-4262-4E0F-9ED3-B9DA49E8D49B}" type="datetimeFigureOut">
              <a:rPr lang="en-US" altLang="en-US" smtClean="0"/>
              <a:pPr>
                <a:defRPr/>
              </a:pPr>
              <a:t>3/7/2018</a:t>
            </a:fld>
            <a:endParaRPr lang="en-US" altLang="en-US"/>
          </a:p>
        </p:txBody>
      </p:sp>
      <p:sp>
        <p:nvSpPr>
          <p:cNvPr id="6" name="Slide Number Placeholder 5"/>
          <p:cNvSpPr>
            <a:spLocks noGrp="1"/>
          </p:cNvSpPr>
          <p:nvPr>
            <p:ph type="sldNum" sz="quarter" idx="12"/>
          </p:nvPr>
        </p:nvSpPr>
        <p:spPr/>
        <p:txBody>
          <a:bodyPr/>
          <a:lstStyle/>
          <a:p>
            <a:pPr>
              <a:defRPr/>
            </a:pPr>
            <a:fld id="{1C3A024B-7906-48CA-B637-670C69BE8205}" type="slidenum">
              <a:rPr lang="en-US" altLang="en-US" smtClean="0"/>
              <a:pPr>
                <a:defRPr/>
              </a:pPr>
              <a:t>‹#›</a:t>
            </a:fld>
            <a:endParaRPr lang="en-US" altLang="en-US"/>
          </a:p>
        </p:txBody>
      </p:sp>
    </p:spTree>
    <p:extLst>
      <p:ext uri="{BB962C8B-B14F-4D97-AF65-F5344CB8AC3E}">
        <p14:creationId xmlns:p14="http://schemas.microsoft.com/office/powerpoint/2010/main" val="23889047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3F3E46A0-4262-4E0F-9ED3-B9DA49E8D49B}" type="datetimeFigureOut">
              <a:rPr lang="en-US" altLang="en-US" smtClean="0"/>
              <a:pPr>
                <a:defRPr/>
              </a:pPr>
              <a:t>3/7/2018</a:t>
            </a:fld>
            <a:endParaRPr lang="en-US" altLang="en-US"/>
          </a:p>
        </p:txBody>
      </p:sp>
      <p:sp>
        <p:nvSpPr>
          <p:cNvPr id="7" name="Slide Number Placeholder 6"/>
          <p:cNvSpPr>
            <a:spLocks noGrp="1"/>
          </p:cNvSpPr>
          <p:nvPr>
            <p:ph type="sldNum" sz="quarter" idx="12"/>
          </p:nvPr>
        </p:nvSpPr>
        <p:spPr/>
        <p:txBody>
          <a:bodyPr/>
          <a:lstStyle/>
          <a:p>
            <a:pPr>
              <a:defRPr/>
            </a:pPr>
            <a:fld id="{1C3A024B-7906-48CA-B637-670C69BE8205}" type="slidenum">
              <a:rPr lang="en-US" altLang="en-US" smtClean="0"/>
              <a:pPr>
                <a:defRPr/>
              </a:pPr>
              <a:t>‹#›</a:t>
            </a:fld>
            <a:endParaRPr lang="en-US" altLang="en-US"/>
          </a:p>
        </p:txBody>
      </p:sp>
    </p:spTree>
    <p:extLst>
      <p:ext uri="{BB962C8B-B14F-4D97-AF65-F5344CB8AC3E}">
        <p14:creationId xmlns:p14="http://schemas.microsoft.com/office/powerpoint/2010/main" val="29389258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3F3E46A0-4262-4E0F-9ED3-B9DA49E8D49B}" type="datetimeFigureOut">
              <a:rPr lang="en-US" altLang="en-US" smtClean="0"/>
              <a:pPr>
                <a:defRPr/>
              </a:pPr>
              <a:t>3/7/2018</a:t>
            </a:fld>
            <a:endParaRPr lang="en-US" altLang="en-US"/>
          </a:p>
        </p:txBody>
      </p:sp>
      <p:sp>
        <p:nvSpPr>
          <p:cNvPr id="9" name="Slide Number Placeholder 8"/>
          <p:cNvSpPr>
            <a:spLocks noGrp="1"/>
          </p:cNvSpPr>
          <p:nvPr>
            <p:ph type="sldNum" sz="quarter" idx="12"/>
          </p:nvPr>
        </p:nvSpPr>
        <p:spPr/>
        <p:txBody>
          <a:bodyPr/>
          <a:lstStyle/>
          <a:p>
            <a:pPr>
              <a:defRPr/>
            </a:pPr>
            <a:fld id="{1C3A024B-7906-48CA-B637-670C69BE8205}" type="slidenum">
              <a:rPr lang="en-US" altLang="en-US" smtClean="0"/>
              <a:pPr>
                <a:defRPr/>
              </a:pPr>
              <a:t>‹#›</a:t>
            </a:fld>
            <a:endParaRPr lang="en-US" altLang="en-US"/>
          </a:p>
        </p:txBody>
      </p:sp>
    </p:spTree>
    <p:extLst>
      <p:ext uri="{BB962C8B-B14F-4D97-AF65-F5344CB8AC3E}">
        <p14:creationId xmlns:p14="http://schemas.microsoft.com/office/powerpoint/2010/main" val="6583919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3F3E46A0-4262-4E0F-9ED3-B9DA49E8D49B}" type="datetimeFigureOut">
              <a:rPr lang="en-US" altLang="en-US" smtClean="0"/>
              <a:pPr>
                <a:defRPr/>
              </a:pPr>
              <a:t>3/7/2018</a:t>
            </a:fld>
            <a:endParaRPr lang="en-US" altLang="en-US"/>
          </a:p>
        </p:txBody>
      </p:sp>
      <p:sp>
        <p:nvSpPr>
          <p:cNvPr id="5" name="Slide Number Placeholder 4"/>
          <p:cNvSpPr>
            <a:spLocks noGrp="1"/>
          </p:cNvSpPr>
          <p:nvPr>
            <p:ph type="sldNum" sz="quarter" idx="12"/>
          </p:nvPr>
        </p:nvSpPr>
        <p:spPr/>
        <p:txBody>
          <a:bodyPr/>
          <a:lstStyle/>
          <a:p>
            <a:pPr>
              <a:defRPr/>
            </a:pPr>
            <a:fld id="{1C3A024B-7906-48CA-B637-670C69BE8205}" type="slidenum">
              <a:rPr lang="en-US" altLang="en-US" smtClean="0"/>
              <a:pPr>
                <a:defRPr/>
              </a:pPr>
              <a:t>‹#›</a:t>
            </a:fld>
            <a:endParaRPr lang="en-US" altLang="en-US"/>
          </a:p>
        </p:txBody>
      </p:sp>
    </p:spTree>
    <p:extLst>
      <p:ext uri="{BB962C8B-B14F-4D97-AF65-F5344CB8AC3E}">
        <p14:creationId xmlns:p14="http://schemas.microsoft.com/office/powerpoint/2010/main" val="15138291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3F3E46A0-4262-4E0F-9ED3-B9DA49E8D49B}" type="datetimeFigureOut">
              <a:rPr lang="en-US" altLang="en-US" smtClean="0"/>
              <a:pPr>
                <a:defRPr/>
              </a:pPr>
              <a:t>3/7/2018</a:t>
            </a:fld>
            <a:endParaRPr lang="en-US" altLang="en-US"/>
          </a:p>
        </p:txBody>
      </p:sp>
      <p:sp>
        <p:nvSpPr>
          <p:cNvPr id="4" name="Slide Number Placeholder 3"/>
          <p:cNvSpPr>
            <a:spLocks noGrp="1"/>
          </p:cNvSpPr>
          <p:nvPr>
            <p:ph type="sldNum" sz="quarter" idx="12"/>
          </p:nvPr>
        </p:nvSpPr>
        <p:spPr/>
        <p:txBody>
          <a:bodyPr/>
          <a:lstStyle/>
          <a:p>
            <a:pPr>
              <a:defRPr/>
            </a:pPr>
            <a:fld id="{1C3A024B-7906-48CA-B637-670C69BE8205}" type="slidenum">
              <a:rPr lang="en-US" altLang="en-US" smtClean="0"/>
              <a:pPr>
                <a:defRPr/>
              </a:pPr>
              <a:t>‹#›</a:t>
            </a:fld>
            <a:endParaRPr lang="en-US" altLang="en-US"/>
          </a:p>
        </p:txBody>
      </p:sp>
    </p:spTree>
    <p:extLst>
      <p:ext uri="{BB962C8B-B14F-4D97-AF65-F5344CB8AC3E}">
        <p14:creationId xmlns:p14="http://schemas.microsoft.com/office/powerpoint/2010/main" val="8991903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3F3E46A0-4262-4E0F-9ED3-B9DA49E8D49B}" type="datetimeFigureOut">
              <a:rPr lang="en-US" altLang="en-US" smtClean="0"/>
              <a:pPr>
                <a:defRPr/>
              </a:pPr>
              <a:t>3/7/2018</a:t>
            </a:fld>
            <a:endParaRPr lang="en-US" altLang="en-US"/>
          </a:p>
        </p:txBody>
      </p:sp>
      <p:sp>
        <p:nvSpPr>
          <p:cNvPr id="7" name="Slide Number Placeholder 6"/>
          <p:cNvSpPr>
            <a:spLocks noGrp="1"/>
          </p:cNvSpPr>
          <p:nvPr>
            <p:ph type="sldNum" sz="quarter" idx="12"/>
          </p:nvPr>
        </p:nvSpPr>
        <p:spPr/>
        <p:txBody>
          <a:bodyPr/>
          <a:lstStyle/>
          <a:p>
            <a:pPr>
              <a:defRPr/>
            </a:pPr>
            <a:fld id="{1C3A024B-7906-48CA-B637-670C69BE8205}" type="slidenum">
              <a:rPr lang="en-US" altLang="en-US" smtClean="0"/>
              <a:pPr>
                <a:defRPr/>
              </a:pPr>
              <a:t>‹#›</a:t>
            </a:fld>
            <a:endParaRPr lang="en-US" altLang="en-US"/>
          </a:p>
        </p:txBody>
      </p:sp>
    </p:spTree>
    <p:extLst>
      <p:ext uri="{BB962C8B-B14F-4D97-AF65-F5344CB8AC3E}">
        <p14:creationId xmlns:p14="http://schemas.microsoft.com/office/powerpoint/2010/main" val="6941423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3F3E46A0-4262-4E0F-9ED3-B9DA49E8D49B}" type="datetimeFigureOut">
              <a:rPr lang="en-US" altLang="en-US" smtClean="0"/>
              <a:pPr>
                <a:defRPr/>
              </a:pPr>
              <a:t>3/7/2018</a:t>
            </a:fld>
            <a:endParaRPr lang="en-US" altLang="en-US"/>
          </a:p>
        </p:txBody>
      </p:sp>
      <p:sp>
        <p:nvSpPr>
          <p:cNvPr id="7" name="Slide Number Placeholder 6"/>
          <p:cNvSpPr>
            <a:spLocks noGrp="1"/>
          </p:cNvSpPr>
          <p:nvPr>
            <p:ph type="sldNum" sz="quarter" idx="12"/>
          </p:nvPr>
        </p:nvSpPr>
        <p:spPr/>
        <p:txBody>
          <a:bodyPr/>
          <a:lstStyle/>
          <a:p>
            <a:pPr>
              <a:defRPr/>
            </a:pPr>
            <a:fld id="{1C3A024B-7906-48CA-B637-670C69BE8205}" type="slidenum">
              <a:rPr lang="en-US" altLang="en-US" smtClean="0"/>
              <a:pPr>
                <a:defRPr/>
              </a:pPr>
              <a:t>‹#›</a:t>
            </a:fld>
            <a:endParaRPr lang="en-US" altLang="en-US"/>
          </a:p>
        </p:txBody>
      </p:sp>
    </p:spTree>
    <p:extLst>
      <p:ext uri="{BB962C8B-B14F-4D97-AF65-F5344CB8AC3E}">
        <p14:creationId xmlns:p14="http://schemas.microsoft.com/office/powerpoint/2010/main" val="28111977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3F3E46A0-4262-4E0F-9ED3-B9DA49E8D49B}" type="datetimeFigureOut">
              <a:rPr lang="en-US" altLang="en-US" smtClean="0"/>
              <a:pPr>
                <a:defRPr/>
              </a:pPr>
              <a:t>3/7/2018</a:t>
            </a:fld>
            <a:endParaRPr lang="en-US" altLang="en-US"/>
          </a:p>
        </p:txBody>
      </p:sp>
      <p:sp>
        <p:nvSpPr>
          <p:cNvPr id="6" name="Slide Number Placeholder 5"/>
          <p:cNvSpPr>
            <a:spLocks noGrp="1"/>
          </p:cNvSpPr>
          <p:nvPr>
            <p:ph type="sldNum" sz="quarter" idx="12"/>
          </p:nvPr>
        </p:nvSpPr>
        <p:spPr/>
        <p:txBody>
          <a:bodyPr/>
          <a:lstStyle/>
          <a:p>
            <a:pPr>
              <a:defRPr/>
            </a:pPr>
            <a:fld id="{1C3A024B-7906-48CA-B637-670C69BE8205}" type="slidenum">
              <a:rPr lang="en-US" altLang="en-US" smtClean="0"/>
              <a:pPr>
                <a:defRPr/>
              </a:pPr>
              <a:t>‹#›</a:t>
            </a:fld>
            <a:endParaRPr lang="en-US" altLang="en-US"/>
          </a:p>
        </p:txBody>
      </p:sp>
    </p:spTree>
    <p:extLst>
      <p:ext uri="{BB962C8B-B14F-4D97-AF65-F5344CB8AC3E}">
        <p14:creationId xmlns:p14="http://schemas.microsoft.com/office/powerpoint/2010/main" val="35885649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3F3E46A0-4262-4E0F-9ED3-B9DA49E8D49B}" type="datetimeFigureOut">
              <a:rPr lang="en-US" altLang="en-US" smtClean="0"/>
              <a:pPr>
                <a:defRPr/>
              </a:pPr>
              <a:t>3/7/2018</a:t>
            </a:fld>
            <a:endParaRPr lang="en-US" altLang="en-US"/>
          </a:p>
        </p:txBody>
      </p:sp>
      <p:sp>
        <p:nvSpPr>
          <p:cNvPr id="6" name="Slide Number Placeholder 5"/>
          <p:cNvSpPr>
            <a:spLocks noGrp="1"/>
          </p:cNvSpPr>
          <p:nvPr>
            <p:ph type="sldNum" sz="quarter" idx="12"/>
          </p:nvPr>
        </p:nvSpPr>
        <p:spPr/>
        <p:txBody>
          <a:bodyPr/>
          <a:lstStyle/>
          <a:p>
            <a:pPr>
              <a:defRPr/>
            </a:pPr>
            <a:fld id="{1C3A024B-7906-48CA-B637-670C69BE8205}" type="slidenum">
              <a:rPr lang="en-US" altLang="en-US" smtClean="0"/>
              <a:pPr>
                <a:defRPr/>
              </a:pPr>
              <a:t>‹#›</a:t>
            </a:fld>
            <a:endParaRPr lang="en-US" altLang="en-US"/>
          </a:p>
        </p:txBody>
      </p:sp>
    </p:spTree>
    <p:extLst>
      <p:ext uri="{BB962C8B-B14F-4D97-AF65-F5344CB8AC3E}">
        <p14:creationId xmlns:p14="http://schemas.microsoft.com/office/powerpoint/2010/main" val="351499148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xmlns="" id="{4F17918E-70CD-4D02-92AB-5F3CAD1AA67A}"/>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a:extLst>
              <a:ext uri="{FF2B5EF4-FFF2-40B4-BE49-F238E27FC236}">
                <a16:creationId xmlns:a16="http://schemas.microsoft.com/office/drawing/2014/main" xmlns="" id="{E5A9F980-265A-45B0-B338-2F0A3BD51877}"/>
              </a:ext>
            </a:extLst>
          </p:cNvPr>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a:extLst>
              <a:ext uri="{FF2B5EF4-FFF2-40B4-BE49-F238E27FC236}">
                <a16:creationId xmlns:a16="http://schemas.microsoft.com/office/drawing/2014/main" xmlns="" id="{EBD679C2-F174-40D9-882E-AA6367865EA5}"/>
              </a:ext>
            </a:extLst>
          </p:cNvPr>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xmlns="" id="{09CC5371-DE98-455E-83EE-DCBE1AA3F286}"/>
              </a:ext>
            </a:extLst>
          </p:cNvPr>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62" r:id="rId1"/>
    <p:sldLayoutId id="2147483963" r:id="rId2"/>
    <p:sldLayoutId id="2147483964" r:id="rId3"/>
    <p:sldLayoutId id="2147483965" r:id="rId4"/>
    <p:sldLayoutId id="2147483966"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xmlns="" id="{EE6A0BB9-23D8-4C64-A151-03A264338826}"/>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a:extLst>
              <a:ext uri="{FF2B5EF4-FFF2-40B4-BE49-F238E27FC236}">
                <a16:creationId xmlns:a16="http://schemas.microsoft.com/office/drawing/2014/main" xmlns="" id="{299430F5-ED19-4083-B812-5CE62A46CE44}"/>
              </a:ext>
            </a:extLst>
          </p:cNvPr>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a:extLst>
              <a:ext uri="{FF2B5EF4-FFF2-40B4-BE49-F238E27FC236}">
                <a16:creationId xmlns:a16="http://schemas.microsoft.com/office/drawing/2014/main" xmlns="" id="{F8B4F5BF-1F1B-4AF8-9227-AC68B3D532B7}"/>
              </a:ext>
            </a:extLst>
          </p:cNvPr>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xmlns="" id="{ACC5A03C-CC58-4494-A7B9-AC53F85A1F19}"/>
              </a:ext>
            </a:extLst>
          </p:cNvPr>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6"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71A3B192-744A-4848-967D-277B76AFFFF5}"/>
              </a:ext>
            </a:extLst>
          </p:cNvPr>
          <p:cNvSpPr>
            <a:spLocks noGrp="1"/>
          </p:cNvSpPr>
          <p:nvPr>
            <p:ph type="title"/>
          </p:nvPr>
        </p:nvSpPr>
        <p:spPr bwMode="auto">
          <a:xfrm>
            <a:off x="317500" y="-20638"/>
            <a:ext cx="8499475" cy="1143001"/>
          </a:xfrm>
          <a:prstGeom prst="rect">
            <a:avLst/>
          </a:prstGeom>
          <a:noFill/>
          <a:ln>
            <a:noFill/>
          </a:ln>
          <a:effectLst>
            <a:outerShdw blurRad="63500" dist="38100" dir="2700000" rotWithShape="0">
              <a:srgbClr val="000000">
                <a:alpha val="74997"/>
              </a:srgbClr>
            </a:outerShdw>
          </a:effectLst>
          <a:extLst>
            <a:ext uri="{909E8E84-426E-40dd-AFC4-6F175D3DCCD1}"/>
            <a:ext uri="{91240B29-F687-4f45-9708-019B960494DF}"/>
            <a:ext uri="{FAA26D3D-D897-4be2-8F04-BA451C77F1D7}"/>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a:extLst>
              <a:ext uri="{FF2B5EF4-FFF2-40B4-BE49-F238E27FC236}">
                <a16:creationId xmlns:a16="http://schemas.microsoft.com/office/drawing/2014/main" xmlns="" id="{744584B5-4D0F-4F46-9F24-2D71EA87666F}"/>
              </a:ext>
            </a:extLst>
          </p:cNvPr>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xmlns="" id="{D92CC9B3-254D-436F-BCDA-728D3966E1BD}"/>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EAAE3503-1F84-48AC-BAEE-6BE6585435DB}" type="datetimeFigureOut">
              <a:rPr lang="en-US" altLang="en-US"/>
              <a:pPr>
                <a:defRPr/>
              </a:pPr>
              <a:t>3/7/2018</a:t>
            </a:fld>
            <a:endParaRPr lang="en-US" altLang="en-US"/>
          </a:p>
        </p:txBody>
      </p:sp>
      <p:sp>
        <p:nvSpPr>
          <p:cNvPr id="5" name="Footer Placeholder 4">
            <a:extLst>
              <a:ext uri="{FF2B5EF4-FFF2-40B4-BE49-F238E27FC236}">
                <a16:creationId xmlns:a16="http://schemas.microsoft.com/office/drawing/2014/main" xmlns="" id="{F0E59B2C-0B43-4BDC-816A-343FE5DB3F3C}"/>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a:extLst>
              <a:ext uri="{FF2B5EF4-FFF2-40B4-BE49-F238E27FC236}">
                <a16:creationId xmlns:a16="http://schemas.microsoft.com/office/drawing/2014/main" xmlns="" id="{BACFF337-ECC0-4920-BC6C-8E5CF172B81A}"/>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408F7EC5-CA17-4285-AB08-65E3EF435CE6}" type="slidenum">
              <a:rPr lang="en-US" altLang="en-US"/>
              <a:pPr>
                <a:defRPr/>
              </a:pPr>
              <a:t>‹#›</a:t>
            </a:fld>
            <a:endParaRPr lang="en-US" altLang="en-US"/>
          </a:p>
        </p:txBody>
      </p:sp>
      <p:sp>
        <p:nvSpPr>
          <p:cNvPr id="7" name="Rectangle 132">
            <a:extLst>
              <a:ext uri="{FF2B5EF4-FFF2-40B4-BE49-F238E27FC236}">
                <a16:creationId xmlns:a16="http://schemas.microsoft.com/office/drawing/2014/main" xmlns="" id="{29FFE97D-93A2-4BB2-A86D-CF95F5A30D5B}"/>
              </a:ext>
            </a:extLst>
          </p:cNvPr>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3972" r:id="rId1"/>
    <p:sldLayoutId id="2147483973" r:id="rId2"/>
    <p:sldLayoutId id="2147483974" r:id="rId3"/>
    <p:sldLayoutId id="2147483977"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charset="0"/>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charset="0"/>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charset="0"/>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charset="0"/>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xmlns="" id="{1E460715-9477-4DE5-96D6-D072F9DCA086}"/>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3F3E46A0-4262-4E0F-9ED3-B9DA49E8D49B}" type="datetimeFigureOut">
              <a:rPr lang="en-US" altLang="en-US"/>
              <a:pPr>
                <a:defRPr/>
              </a:pPr>
              <a:t>3/7/2018</a:t>
            </a:fld>
            <a:endParaRPr lang="en-US" altLang="en-US"/>
          </a:p>
        </p:txBody>
      </p:sp>
      <p:sp>
        <p:nvSpPr>
          <p:cNvPr id="5" name="Footer Placeholder 4">
            <a:extLst>
              <a:ext uri="{FF2B5EF4-FFF2-40B4-BE49-F238E27FC236}">
                <a16:creationId xmlns:a16="http://schemas.microsoft.com/office/drawing/2014/main" xmlns="" id="{35BF2FAD-ED6A-4E5A-9E6D-D1B9645853F0}"/>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a:extLst>
              <a:ext uri="{FF2B5EF4-FFF2-40B4-BE49-F238E27FC236}">
                <a16:creationId xmlns:a16="http://schemas.microsoft.com/office/drawing/2014/main" xmlns="" id="{A9E59BCC-C6C5-4F29-A86E-0DE91F3B055D}"/>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1C3A024B-7906-48CA-B637-670C69BE8205}" type="slidenum">
              <a:rPr lang="en-US" altLang="en-US"/>
              <a:pPr>
                <a:defRPr/>
              </a:pPr>
              <a:t>‹#›</a:t>
            </a:fld>
            <a:endParaRPr lang="en-US" altLang="en-US"/>
          </a:p>
        </p:txBody>
      </p:sp>
      <p:sp>
        <p:nvSpPr>
          <p:cNvPr id="7" name="Title Placeholder 6">
            <a:extLst>
              <a:ext uri="{FF2B5EF4-FFF2-40B4-BE49-F238E27FC236}">
                <a16:creationId xmlns:a16="http://schemas.microsoft.com/office/drawing/2014/main" xmlns="" id="{AE7D59A2-50D1-4E3F-98B0-F30A27A4497B}"/>
              </a:ext>
            </a:extLst>
          </p:cNvPr>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a:extLst>
              <a:ext uri="{FF2B5EF4-FFF2-40B4-BE49-F238E27FC236}">
                <a16:creationId xmlns:a16="http://schemas.microsoft.com/office/drawing/2014/main" xmlns="" id="{0286CF7A-6AA3-4295-BA1E-BE071209C11B}"/>
              </a:ext>
            </a:extLst>
          </p:cNvPr>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9" name="Rectangle 132">
            <a:extLst>
              <a:ext uri="{FF2B5EF4-FFF2-40B4-BE49-F238E27FC236}">
                <a16:creationId xmlns:a16="http://schemas.microsoft.com/office/drawing/2014/main" xmlns="" id="{E489DB38-9710-441E-976F-B381F3B01131}"/>
              </a:ext>
            </a:extLst>
          </p:cNvPr>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4104" name="Text Placeholder 9">
            <a:extLst>
              <a:ext uri="{FF2B5EF4-FFF2-40B4-BE49-F238E27FC236}">
                <a16:creationId xmlns:a16="http://schemas.microsoft.com/office/drawing/2014/main" xmlns="" id="{95AE76A3-AC84-4857-ADD1-FF6B0FA5D73B}"/>
              </a:ext>
            </a:extLst>
          </p:cNvPr>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3975"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charset="0"/>
          <a:cs typeface="Arial (Body)" charset="0"/>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charset="0"/>
          <a:cs typeface="Arial (Body)" charset="0"/>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charset="0"/>
          <a:cs typeface="Arial (Body)" charset="0"/>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charset="0"/>
          <a:cs typeface="Arial (Body)"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07/03/2018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030648487"/>
      </p:ext>
    </p:extLst>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bcove.me/r8ujlbkf" TargetMode="External"/><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hyperlink" Target="http://bcove.me/wmn114as"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14.jpeg"/></Relationships>
</file>

<file path=ppt/slides/_rels/slide4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xmlns="" id="{85960C9C-C3AE-45CD-8F25-AB12F27CF304}"/>
              </a:ext>
            </a:extLst>
          </p:cNvPr>
          <p:cNvSpPr>
            <a:spLocks noGrp="1"/>
          </p:cNvSpPr>
          <p:nvPr>
            <p:ph type="ctrTitle"/>
          </p:nvPr>
        </p:nvSpPr>
        <p:spPr/>
        <p:txBody>
          <a:bodyPr/>
          <a:lstStyle/>
          <a:p>
            <a:pPr eaLnBrk="1" fontAlgn="auto" hangingPunct="1">
              <a:spcAft>
                <a:spcPts val="0"/>
              </a:spcAft>
              <a:defRPr/>
            </a:pPr>
            <a:r>
              <a:rPr lang="en-US" dirty="0" smtClean="0">
                <a:ea typeface="+mj-ea"/>
              </a:rPr>
              <a:t>Exercise at Altitude</a:t>
            </a:r>
            <a:endParaRPr lang="en-US" dirty="0">
              <a:ea typeface="+mj-ea"/>
            </a:endParaRPr>
          </a:p>
        </p:txBody>
      </p:sp>
      <p:sp>
        <p:nvSpPr>
          <p:cNvPr id="9218" name="Content Placeholder 1">
            <a:extLst>
              <a:ext uri="{FF2B5EF4-FFF2-40B4-BE49-F238E27FC236}">
                <a16:creationId xmlns:a16="http://schemas.microsoft.com/office/drawing/2014/main" xmlns="" id="{629AB881-8B1A-4C7A-9F3F-73860BF50C10}"/>
              </a:ext>
            </a:extLst>
          </p:cNvPr>
          <p:cNvSpPr>
            <a:spLocks noGrp="1"/>
          </p:cNvSpPr>
          <p:nvPr>
            <p:ph type="subTitle" idx="1"/>
          </p:nvPr>
        </p:nvSpPr>
        <p:spPr/>
        <p:txBody>
          <a:bodyPr/>
          <a:lstStyle/>
          <a:p>
            <a:pPr eaLnBrk="1" hangingPunct="1"/>
            <a:r>
              <a:rPr lang="en-US" altLang="en-US" dirty="0" smtClean="0">
                <a:latin typeface="Arial (Body)" charset="0"/>
                <a:cs typeface="Arial (Body)" charset="0"/>
              </a:rPr>
              <a:t>Based on Ch6 Kenney, Wilmore and </a:t>
            </a:r>
            <a:r>
              <a:rPr lang="en-US" altLang="en-US" dirty="0" err="1" smtClean="0">
                <a:latin typeface="Arial (Body)" charset="0"/>
                <a:cs typeface="Arial (Body)" charset="0"/>
              </a:rPr>
              <a:t>Costill</a:t>
            </a:r>
            <a:r>
              <a:rPr lang="en-US" altLang="en-US" dirty="0" smtClean="0">
                <a:latin typeface="Arial (Body)" charset="0"/>
                <a:cs typeface="Arial (Body)" charset="0"/>
              </a:rPr>
              <a:t> (2015) and </a:t>
            </a:r>
            <a:r>
              <a:rPr lang="en-US" altLang="en-US" dirty="0" err="1" smtClean="0">
                <a:latin typeface="Arial (Body)" charset="0"/>
                <a:cs typeface="Arial (Body)" charset="0"/>
              </a:rPr>
              <a:t>Ch</a:t>
            </a:r>
            <a:r>
              <a:rPr lang="en-US" altLang="en-US" dirty="0" smtClean="0">
                <a:latin typeface="Arial (Body)" charset="0"/>
                <a:cs typeface="Arial (Body)" charset="0"/>
              </a:rPr>
              <a:t> 8 Cheung (2010)</a:t>
            </a:r>
            <a:endParaRPr lang="en-US" altLang="en-US" dirty="0">
              <a:latin typeface="Arial (Body)" charset="0"/>
              <a:cs typeface="Arial (Body)"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2">
            <a:extLst>
              <a:ext uri="{FF2B5EF4-FFF2-40B4-BE49-F238E27FC236}">
                <a16:creationId xmlns:a16="http://schemas.microsoft.com/office/drawing/2014/main" xmlns="" id="{5498B2D6-A412-4FD6-8572-EB1CA4CAE29A}"/>
              </a:ext>
            </a:extLst>
          </p:cNvPr>
          <p:cNvSpPr>
            <a:spLocks noGrp="1"/>
          </p:cNvSpPr>
          <p:nvPr>
            <p:ph type="title"/>
          </p:nvPr>
        </p:nvSpPr>
        <p:spPr/>
        <p:txBody>
          <a:bodyPr>
            <a:normAutofit fontScale="90000"/>
          </a:bodyPr>
          <a:lstStyle/>
          <a:p>
            <a:pPr eaLnBrk="1" hangingPunct="1"/>
            <a:r>
              <a:rPr lang="en-US" altLang="en-US">
                <a:effectLst/>
              </a:rPr>
              <a:t>Introduction to Exercise at Altitude</a:t>
            </a:r>
          </a:p>
        </p:txBody>
      </p:sp>
      <p:sp>
        <p:nvSpPr>
          <p:cNvPr id="11267" name="Content Placeholder 13">
            <a:extLst>
              <a:ext uri="{FF2B5EF4-FFF2-40B4-BE49-F238E27FC236}">
                <a16:creationId xmlns:a16="http://schemas.microsoft.com/office/drawing/2014/main" xmlns="" id="{62235650-B042-45B0-8FB4-5B2CEBD3CDFD}"/>
              </a:ext>
            </a:extLst>
          </p:cNvPr>
          <p:cNvSpPr>
            <a:spLocks noGrp="1"/>
          </p:cNvSpPr>
          <p:nvPr>
            <p:ph idx="1"/>
          </p:nvPr>
        </p:nvSpPr>
        <p:spPr>
          <a:xfrm>
            <a:off x="506413" y="1657350"/>
            <a:ext cx="8051800" cy="3906871"/>
          </a:xfrm>
        </p:spPr>
        <p:txBody>
          <a:bodyPr>
            <a:normAutofit fontScale="85000" lnSpcReduction="20000"/>
          </a:bodyPr>
          <a:lstStyle/>
          <a:p>
            <a:pPr eaLnBrk="1" hangingPunct="1"/>
            <a:r>
              <a:rPr lang="en-US" altLang="en-US" dirty="0"/>
              <a:t>Barometric pressure (</a:t>
            </a:r>
            <a:r>
              <a:rPr lang="en-US" altLang="en-US" dirty="0" err="1"/>
              <a:t>P</a:t>
            </a:r>
            <a:r>
              <a:rPr lang="en-US" altLang="en-US" baseline="-25000" dirty="0" err="1"/>
              <a:t>b</a:t>
            </a:r>
            <a:r>
              <a:rPr lang="en-US" altLang="en-US" dirty="0"/>
              <a:t>) ~760 mmHg at sea level</a:t>
            </a:r>
          </a:p>
          <a:p>
            <a:pPr eaLnBrk="1" hangingPunct="1"/>
            <a:endParaRPr lang="en-US" altLang="en-US" sz="800" dirty="0"/>
          </a:p>
          <a:p>
            <a:pPr eaLnBrk="1" hangingPunct="1"/>
            <a:r>
              <a:rPr lang="en-US" altLang="en-US" dirty="0"/>
              <a:t>Partial pressure of oxygen (PO</a:t>
            </a:r>
            <a:r>
              <a:rPr lang="en-US" altLang="en-US" baseline="-25000" dirty="0"/>
              <a:t>2</a:t>
            </a:r>
            <a:r>
              <a:rPr lang="en-US" altLang="en-US" dirty="0"/>
              <a:t>)</a:t>
            </a:r>
          </a:p>
          <a:p>
            <a:pPr lvl="1" eaLnBrk="1" hangingPunct="1"/>
            <a:r>
              <a:rPr lang="en-US" altLang="en-US" dirty="0"/>
              <a:t>Portion of </a:t>
            </a:r>
            <a:r>
              <a:rPr lang="en-US" altLang="en-US" dirty="0" err="1"/>
              <a:t>P</a:t>
            </a:r>
            <a:r>
              <a:rPr lang="en-US" altLang="en-US" baseline="-25000" dirty="0" err="1"/>
              <a:t>b</a:t>
            </a:r>
            <a:r>
              <a:rPr lang="en-US" altLang="en-US" dirty="0"/>
              <a:t> exerted by oxygen</a:t>
            </a:r>
          </a:p>
          <a:p>
            <a:pPr lvl="1" eaLnBrk="1" hangingPunct="1"/>
            <a:r>
              <a:rPr lang="en-US" altLang="en-US" dirty="0"/>
              <a:t>0.2093 x </a:t>
            </a:r>
            <a:r>
              <a:rPr lang="en-US" altLang="en-US" dirty="0" err="1"/>
              <a:t>P</a:t>
            </a:r>
            <a:r>
              <a:rPr lang="en-US" altLang="en-US" baseline="-25000" dirty="0" err="1"/>
              <a:t>b</a:t>
            </a:r>
            <a:r>
              <a:rPr lang="en-US" altLang="en-US" dirty="0"/>
              <a:t> ~159 mmHg at sea level</a:t>
            </a:r>
          </a:p>
          <a:p>
            <a:pPr lvl="1" eaLnBrk="1" hangingPunct="1"/>
            <a:r>
              <a:rPr lang="en-US" altLang="en-US" dirty="0"/>
              <a:t>Reduced PO</a:t>
            </a:r>
            <a:r>
              <a:rPr lang="en-US" altLang="en-US" baseline="-25000" dirty="0"/>
              <a:t>2</a:t>
            </a:r>
            <a:r>
              <a:rPr lang="en-US" altLang="en-US" dirty="0"/>
              <a:t> at altitude limits exercise performance</a:t>
            </a:r>
          </a:p>
          <a:p>
            <a:pPr eaLnBrk="1" hangingPunct="1"/>
            <a:endParaRPr lang="en-US" altLang="en-US" sz="800" dirty="0"/>
          </a:p>
          <a:p>
            <a:pPr eaLnBrk="1" hangingPunct="1"/>
            <a:r>
              <a:rPr lang="en-US" altLang="en-US" dirty="0" err="1"/>
              <a:t>Hypobaria</a:t>
            </a:r>
            <a:endParaRPr lang="en-US" altLang="en-US" dirty="0"/>
          </a:p>
          <a:p>
            <a:pPr lvl="1" eaLnBrk="1" hangingPunct="1"/>
            <a:r>
              <a:rPr lang="en-US" altLang="en-US" dirty="0"/>
              <a:t>Reduced </a:t>
            </a:r>
            <a:r>
              <a:rPr lang="en-US" altLang="en-US" dirty="0" err="1"/>
              <a:t>P</a:t>
            </a:r>
            <a:r>
              <a:rPr lang="en-US" altLang="en-US" baseline="-25000" dirty="0" err="1"/>
              <a:t>b</a:t>
            </a:r>
            <a:r>
              <a:rPr lang="en-US" altLang="en-US" dirty="0"/>
              <a:t> seen at altitude</a:t>
            </a:r>
          </a:p>
          <a:p>
            <a:pPr lvl="1" eaLnBrk="1" hangingPunct="1"/>
            <a:r>
              <a:rPr lang="en-US" altLang="en-US" dirty="0"/>
              <a:t>Results in hypoxia, hypoxemia</a:t>
            </a:r>
          </a:p>
          <a:p>
            <a:pPr lvl="1"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2">
            <a:extLst>
              <a:ext uri="{FF2B5EF4-FFF2-40B4-BE49-F238E27FC236}">
                <a16:creationId xmlns:a16="http://schemas.microsoft.com/office/drawing/2014/main" xmlns="" id="{B5BFF693-0944-4593-881F-8E9895BC77E9}"/>
              </a:ext>
            </a:extLst>
          </p:cNvPr>
          <p:cNvSpPr>
            <a:spLocks noGrp="1"/>
          </p:cNvSpPr>
          <p:nvPr>
            <p:ph type="title"/>
          </p:nvPr>
        </p:nvSpPr>
        <p:spPr/>
        <p:txBody>
          <a:bodyPr>
            <a:normAutofit fontScale="90000"/>
          </a:bodyPr>
          <a:lstStyle/>
          <a:p>
            <a:pPr eaLnBrk="1" hangingPunct="1"/>
            <a:r>
              <a:rPr lang="en-US" altLang="en-US">
                <a:effectLst/>
              </a:rPr>
              <a:t>Environmental Conditions </a:t>
            </a:r>
            <a:br>
              <a:rPr lang="en-US" altLang="en-US">
                <a:effectLst/>
              </a:rPr>
            </a:br>
            <a:r>
              <a:rPr lang="en-US" altLang="en-US">
                <a:effectLst/>
              </a:rPr>
              <a:t>at Altitude</a:t>
            </a:r>
            <a:r>
              <a:rPr lang="en-US" altLang="en-US" sz="2400" i="1">
                <a:effectLst/>
              </a:rPr>
              <a:t> (continued)</a:t>
            </a:r>
          </a:p>
        </p:txBody>
      </p:sp>
      <p:sp>
        <p:nvSpPr>
          <p:cNvPr id="13315" name="Content Placeholder 13">
            <a:extLst>
              <a:ext uri="{FF2B5EF4-FFF2-40B4-BE49-F238E27FC236}">
                <a16:creationId xmlns:a16="http://schemas.microsoft.com/office/drawing/2014/main" xmlns="" id="{9CDF09A5-B888-4A64-A37C-1059CB6ECBDD}"/>
              </a:ext>
            </a:extLst>
          </p:cNvPr>
          <p:cNvSpPr>
            <a:spLocks noGrp="1"/>
          </p:cNvSpPr>
          <p:nvPr>
            <p:ph idx="1"/>
          </p:nvPr>
        </p:nvSpPr>
        <p:spPr>
          <a:xfrm>
            <a:off x="571500" y="1624013"/>
            <a:ext cx="8051800" cy="4037485"/>
          </a:xfrm>
        </p:spPr>
        <p:txBody>
          <a:bodyPr>
            <a:normAutofit fontScale="85000" lnSpcReduction="20000"/>
          </a:bodyPr>
          <a:lstStyle/>
          <a:p>
            <a:pPr eaLnBrk="1" hangingPunct="1">
              <a:defRPr/>
            </a:pPr>
            <a:r>
              <a:rPr lang="en-US" altLang="en-US" dirty="0">
                <a:cs typeface="ＭＳ Ｐゴシック" charset="0"/>
              </a:rPr>
              <a:t>Sea level (&lt;500 m): no effects</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Low altitude (500-2,000 m)</a:t>
            </a:r>
          </a:p>
          <a:p>
            <a:pPr lvl="1" eaLnBrk="1" hangingPunct="1">
              <a:defRPr/>
            </a:pPr>
            <a:r>
              <a:rPr lang="en-US" altLang="en-US" dirty="0"/>
              <a:t>No effects on well-being</a:t>
            </a:r>
          </a:p>
          <a:p>
            <a:pPr lvl="1" eaLnBrk="1" hangingPunct="1">
              <a:defRPr/>
            </a:pPr>
            <a:r>
              <a:rPr lang="en-US" altLang="en-US" dirty="0"/>
              <a:t>Performance may be </a:t>
            </a:r>
            <a:r>
              <a:rPr lang="en-US" altLang="en-US" normalizeH="1" dirty="0">
                <a:sym typeface="Wingdings" panose="05000000000000000000" pitchFamily="2" charset="2"/>
              </a:rPr>
              <a:t></a:t>
            </a:r>
            <a:r>
              <a:rPr lang="en-US" altLang="en-US" dirty="0"/>
              <a:t>, restored by acclimation</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Moderate altitude (2,000-3,000 m)</a:t>
            </a:r>
          </a:p>
          <a:p>
            <a:pPr lvl="1" eaLnBrk="1" hangingPunct="1">
              <a:defRPr/>
            </a:pPr>
            <a:r>
              <a:rPr lang="en-US" altLang="en-US" dirty="0"/>
              <a:t>Effects on well-being in </a:t>
            </a:r>
            <a:r>
              <a:rPr lang="en-US" altLang="en-US" dirty="0" err="1"/>
              <a:t>unacclimated</a:t>
            </a:r>
            <a:r>
              <a:rPr lang="en-US" altLang="en-US" dirty="0"/>
              <a:t> people</a:t>
            </a:r>
          </a:p>
          <a:p>
            <a:pPr lvl="1" eaLnBrk="1" hangingPunct="1">
              <a:defRPr/>
            </a:pPr>
            <a:r>
              <a:rPr lang="en-US" altLang="en-US" dirty="0"/>
              <a:t>Performance and aerobic capacity </a:t>
            </a:r>
            <a:r>
              <a:rPr lang="en-US" altLang="en-US" normalizeH="1" dirty="0">
                <a:sym typeface="Wingdings" panose="05000000000000000000" pitchFamily="2" charset="2"/>
              </a:rPr>
              <a:t></a:t>
            </a:r>
            <a:endParaRPr lang="en-US" altLang="en-US" dirty="0">
              <a:latin typeface="Wingdings" panose="05000000000000000000" pitchFamily="2" charset="2"/>
            </a:endParaRPr>
          </a:p>
          <a:p>
            <a:pPr lvl="1" eaLnBrk="1" hangingPunct="1">
              <a:defRPr/>
            </a:pPr>
            <a:r>
              <a:rPr lang="en-US" altLang="en-US" dirty="0">
                <a:latin typeface="Arial (Body)"/>
              </a:rPr>
              <a:t>Performance may or may not be restored by acclimation</a:t>
            </a:r>
          </a:p>
          <a:p>
            <a:pPr marL="457200" lvl="1" indent="0" algn="r" eaLnBrk="1" hangingPunct="1">
              <a:buFontTx/>
              <a:buNone/>
              <a:defRPr/>
            </a:pPr>
            <a:r>
              <a:rPr lang="en-US" altLang="en-US" sz="1400" i="1" dirty="0">
                <a:latin typeface="Arial (Body)"/>
              </a:rPr>
              <a:t>(continued)</a:t>
            </a:r>
          </a:p>
          <a:p>
            <a:pPr eaLnBrk="1" hangingPunct="1">
              <a:defRPr/>
            </a:pPr>
            <a:endParaRPr lang="en-US" altLang="en-US" sz="800" dirty="0">
              <a:cs typeface="ＭＳ Ｐゴシック" charset="0"/>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2">
            <a:extLst>
              <a:ext uri="{FF2B5EF4-FFF2-40B4-BE49-F238E27FC236}">
                <a16:creationId xmlns:a16="http://schemas.microsoft.com/office/drawing/2014/main" xmlns="" id="{732FC578-3BC3-49C5-A309-823A3659E6D8}"/>
              </a:ext>
            </a:extLst>
          </p:cNvPr>
          <p:cNvSpPr>
            <a:spLocks noGrp="1"/>
          </p:cNvSpPr>
          <p:nvPr>
            <p:ph type="title"/>
          </p:nvPr>
        </p:nvSpPr>
        <p:spPr/>
        <p:txBody>
          <a:bodyPr>
            <a:normAutofit fontScale="90000"/>
          </a:bodyPr>
          <a:lstStyle/>
          <a:p>
            <a:pPr eaLnBrk="1" hangingPunct="1"/>
            <a:r>
              <a:rPr lang="en-US" altLang="en-US">
                <a:effectLst/>
              </a:rPr>
              <a:t>Environmental Conditions </a:t>
            </a:r>
            <a:br>
              <a:rPr lang="en-US" altLang="en-US">
                <a:effectLst/>
              </a:rPr>
            </a:br>
            <a:r>
              <a:rPr lang="en-US" altLang="en-US">
                <a:effectLst/>
              </a:rPr>
              <a:t>at Altitude</a:t>
            </a:r>
            <a:r>
              <a:rPr lang="en-US" altLang="en-US" sz="2400" i="1">
                <a:effectLst/>
              </a:rPr>
              <a:t> (continued)</a:t>
            </a:r>
            <a:endParaRPr lang="en-US" altLang="en-US" i="1">
              <a:effectLst/>
            </a:endParaRPr>
          </a:p>
        </p:txBody>
      </p:sp>
      <p:sp>
        <p:nvSpPr>
          <p:cNvPr id="14339" name="Content Placeholder 13">
            <a:extLst>
              <a:ext uri="{FF2B5EF4-FFF2-40B4-BE49-F238E27FC236}">
                <a16:creationId xmlns:a16="http://schemas.microsoft.com/office/drawing/2014/main" xmlns="" id="{815BBF5A-DB84-46D0-9B0C-794DC1AEB645}"/>
              </a:ext>
            </a:extLst>
          </p:cNvPr>
          <p:cNvSpPr>
            <a:spLocks noGrp="1"/>
          </p:cNvSpPr>
          <p:nvPr>
            <p:ph idx="1"/>
          </p:nvPr>
        </p:nvSpPr>
        <p:spPr>
          <a:xfrm>
            <a:off x="511175" y="1773238"/>
            <a:ext cx="8051800" cy="3878532"/>
          </a:xfrm>
        </p:spPr>
        <p:txBody>
          <a:bodyPr>
            <a:normAutofit fontScale="92500" lnSpcReduction="20000"/>
          </a:bodyPr>
          <a:lstStyle/>
          <a:p>
            <a:pPr eaLnBrk="1" hangingPunct="1">
              <a:defRPr/>
            </a:pPr>
            <a:r>
              <a:rPr lang="en-US" altLang="en-US" dirty="0">
                <a:cs typeface="ＭＳ Ｐゴシック" charset="0"/>
              </a:rPr>
              <a:t>High altitude (3,000-5,500 m)</a:t>
            </a:r>
          </a:p>
          <a:p>
            <a:pPr lvl="1" eaLnBrk="1" hangingPunct="1">
              <a:defRPr/>
            </a:pPr>
            <a:r>
              <a:rPr lang="en-US" altLang="en-US" dirty="0"/>
              <a:t>Acute mountain sickness</a:t>
            </a:r>
          </a:p>
          <a:p>
            <a:pPr lvl="1" eaLnBrk="1" hangingPunct="1">
              <a:defRPr/>
            </a:pPr>
            <a:r>
              <a:rPr lang="en-US" altLang="en-US" dirty="0"/>
              <a:t>Performance </a:t>
            </a:r>
            <a:r>
              <a:rPr lang="en-US" altLang="en-US" normalizeH="1" dirty="0">
                <a:sym typeface="Wingdings" panose="05000000000000000000" pitchFamily="2" charset="2"/>
              </a:rPr>
              <a:t></a:t>
            </a:r>
            <a:r>
              <a:rPr lang="en-US" altLang="en-US" dirty="0"/>
              <a:t>, not restored by acclimation</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Extreme high altitude (&gt;5,500 m)</a:t>
            </a:r>
          </a:p>
          <a:p>
            <a:pPr lvl="1" eaLnBrk="1" hangingPunct="1">
              <a:defRPr/>
            </a:pPr>
            <a:r>
              <a:rPr lang="en-US" altLang="en-US" dirty="0"/>
              <a:t>Severe hypoxic effects</a:t>
            </a:r>
          </a:p>
          <a:p>
            <a:pPr lvl="1" eaLnBrk="1" hangingPunct="1">
              <a:defRPr/>
            </a:pPr>
            <a:r>
              <a:rPr lang="en-US" altLang="en-US" dirty="0"/>
              <a:t>Highest settlements: 5,200 to 5,800 m</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For our purposes, altitude = &gt;1,500 m</a:t>
            </a:r>
          </a:p>
          <a:p>
            <a:pPr lvl="1" eaLnBrk="1" hangingPunct="1">
              <a:defRPr/>
            </a:pPr>
            <a:r>
              <a:rPr lang="en-US" altLang="en-US" dirty="0"/>
              <a:t>Few (if any) physiological effects &lt;1,500 m</a:t>
            </a:r>
          </a:p>
          <a:p>
            <a:pPr marL="457200" lvl="1" indent="0" algn="r" eaLnBrk="1" hangingPunct="1">
              <a:buFontTx/>
              <a:buNone/>
              <a:defRPr/>
            </a:pPr>
            <a:r>
              <a:rPr lang="en-US" altLang="en-US" sz="1400" i="1" dirty="0"/>
              <a:t>(continued)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2">
            <a:extLst>
              <a:ext uri="{FF2B5EF4-FFF2-40B4-BE49-F238E27FC236}">
                <a16:creationId xmlns:a16="http://schemas.microsoft.com/office/drawing/2014/main" xmlns="" id="{594803AD-AAC3-4FCC-8AB4-B939601D62C2}"/>
              </a:ext>
            </a:extLst>
          </p:cNvPr>
          <p:cNvSpPr>
            <a:spLocks noGrp="1"/>
          </p:cNvSpPr>
          <p:nvPr>
            <p:ph type="title"/>
          </p:nvPr>
        </p:nvSpPr>
        <p:spPr/>
        <p:txBody>
          <a:bodyPr>
            <a:normAutofit fontScale="90000"/>
          </a:bodyPr>
          <a:lstStyle/>
          <a:p>
            <a:pPr eaLnBrk="1" hangingPunct="1"/>
            <a:r>
              <a:rPr lang="en-US" altLang="en-US">
                <a:effectLst/>
              </a:rPr>
              <a:t>Environmental Conditions </a:t>
            </a:r>
            <a:br>
              <a:rPr lang="en-US" altLang="en-US">
                <a:effectLst/>
              </a:rPr>
            </a:br>
            <a:r>
              <a:rPr lang="en-US" altLang="en-US">
                <a:effectLst/>
              </a:rPr>
              <a:t>at Altitude</a:t>
            </a:r>
            <a:r>
              <a:rPr lang="en-US" altLang="en-US" sz="2400" i="1">
                <a:effectLst/>
              </a:rPr>
              <a:t> (continued)</a:t>
            </a:r>
            <a:endParaRPr lang="en-US" altLang="en-US" i="1">
              <a:effectLst/>
            </a:endParaRPr>
          </a:p>
        </p:txBody>
      </p:sp>
      <p:sp>
        <p:nvSpPr>
          <p:cNvPr id="15363" name="Content Placeholder 13">
            <a:extLst>
              <a:ext uri="{FF2B5EF4-FFF2-40B4-BE49-F238E27FC236}">
                <a16:creationId xmlns:a16="http://schemas.microsoft.com/office/drawing/2014/main" xmlns="" id="{0B06194F-C2EB-4D59-A97B-57DF9833F78B}"/>
              </a:ext>
            </a:extLst>
          </p:cNvPr>
          <p:cNvSpPr>
            <a:spLocks noGrp="1"/>
          </p:cNvSpPr>
          <p:nvPr>
            <p:ph idx="1"/>
          </p:nvPr>
        </p:nvSpPr>
        <p:spPr>
          <a:xfrm>
            <a:off x="571500" y="1657350"/>
            <a:ext cx="8051800" cy="4130607"/>
          </a:xfrm>
        </p:spPr>
        <p:txBody>
          <a:bodyPr>
            <a:normAutofit fontScale="85000" lnSpcReduction="10000"/>
          </a:bodyPr>
          <a:lstStyle/>
          <a:p>
            <a:pPr eaLnBrk="1" hangingPunct="1">
              <a:defRPr/>
            </a:pPr>
            <a:r>
              <a:rPr lang="en-US" altLang="en-US" dirty="0" err="1">
                <a:cs typeface="ＭＳ Ｐゴシック" charset="0"/>
              </a:rPr>
              <a:t>P</a:t>
            </a:r>
            <a:r>
              <a:rPr lang="en-US" altLang="en-US" baseline="-25000" dirty="0" err="1">
                <a:cs typeface="ＭＳ Ｐゴシック" charset="0"/>
              </a:rPr>
              <a:t>b</a:t>
            </a:r>
            <a:r>
              <a:rPr lang="en-US" altLang="en-US" dirty="0">
                <a:cs typeface="ＭＳ Ｐゴシック" charset="0"/>
              </a:rPr>
              <a:t> at sea level exerted by a 24 mi tall air column</a:t>
            </a:r>
          </a:p>
          <a:p>
            <a:pPr lvl="1" eaLnBrk="1" hangingPunct="1">
              <a:defRPr/>
            </a:pPr>
            <a:r>
              <a:rPr lang="en-US" altLang="en-US" dirty="0"/>
              <a:t>Sea level </a:t>
            </a:r>
            <a:r>
              <a:rPr lang="en-US" altLang="en-US" dirty="0" err="1"/>
              <a:t>P</a:t>
            </a:r>
            <a:r>
              <a:rPr lang="en-US" altLang="en-US" baseline="-25000" dirty="0" err="1"/>
              <a:t>b</a:t>
            </a:r>
            <a:r>
              <a:rPr lang="en-US" altLang="en-US" dirty="0"/>
              <a:t>: 760 mmHg</a:t>
            </a:r>
          </a:p>
          <a:p>
            <a:pPr lvl="1" eaLnBrk="1" hangingPunct="1">
              <a:defRPr/>
            </a:pPr>
            <a:r>
              <a:rPr lang="en-US" altLang="en-US" dirty="0"/>
              <a:t>Mt. Everest </a:t>
            </a:r>
            <a:r>
              <a:rPr lang="en-US" altLang="en-US" dirty="0" err="1"/>
              <a:t>P</a:t>
            </a:r>
            <a:r>
              <a:rPr lang="en-US" altLang="en-US" baseline="-25000" dirty="0" err="1"/>
              <a:t>b</a:t>
            </a:r>
            <a:r>
              <a:rPr lang="en-US" altLang="en-US" dirty="0"/>
              <a:t>: 250 mmHg</a:t>
            </a:r>
          </a:p>
          <a:p>
            <a:pPr eaLnBrk="1" hangingPunct="1">
              <a:defRPr/>
            </a:pPr>
            <a:endParaRPr lang="en-US" altLang="en-US" sz="800" dirty="0">
              <a:cs typeface="ＭＳ Ｐゴシック" charset="0"/>
            </a:endParaRPr>
          </a:p>
          <a:p>
            <a:pPr eaLnBrk="1" hangingPunct="1">
              <a:defRPr/>
            </a:pPr>
            <a:r>
              <a:rPr lang="en-US" altLang="en-US" dirty="0" err="1">
                <a:cs typeface="ＭＳ Ｐゴシック" charset="0"/>
              </a:rPr>
              <a:t>P</a:t>
            </a:r>
            <a:r>
              <a:rPr lang="en-US" altLang="en-US" baseline="-25000" dirty="0" err="1">
                <a:cs typeface="ＭＳ Ｐゴシック" charset="0"/>
              </a:rPr>
              <a:t>b</a:t>
            </a:r>
            <a:r>
              <a:rPr lang="en-US" altLang="en-US" dirty="0">
                <a:cs typeface="ＭＳ Ｐゴシック" charset="0"/>
              </a:rPr>
              <a:t> varies, air composition does not</a:t>
            </a:r>
          </a:p>
          <a:p>
            <a:pPr lvl="1" eaLnBrk="1" hangingPunct="1">
              <a:defRPr/>
            </a:pPr>
            <a:r>
              <a:rPr lang="en-US" altLang="en-US" dirty="0"/>
              <a:t>20.93% O</a:t>
            </a:r>
            <a:r>
              <a:rPr lang="en-US" altLang="en-US" baseline="-25000" dirty="0"/>
              <a:t>2</a:t>
            </a:r>
            <a:r>
              <a:rPr lang="en-US" altLang="en-US" dirty="0"/>
              <a:t>, 0.03% CO</a:t>
            </a:r>
            <a:r>
              <a:rPr lang="en-US" altLang="en-US" baseline="-25000" dirty="0"/>
              <a:t>2</a:t>
            </a:r>
            <a:r>
              <a:rPr lang="en-US" altLang="en-US" dirty="0"/>
              <a:t>, 79.04% N</a:t>
            </a:r>
            <a:r>
              <a:rPr lang="en-US" altLang="en-US" baseline="-25000" dirty="0"/>
              <a:t>2</a:t>
            </a:r>
          </a:p>
          <a:p>
            <a:pPr lvl="1" eaLnBrk="1" hangingPunct="1">
              <a:defRPr/>
            </a:pPr>
            <a:r>
              <a:rPr lang="en-US" altLang="en-US" dirty="0"/>
              <a:t>PO</a:t>
            </a:r>
            <a:r>
              <a:rPr lang="en-US" altLang="en-US" baseline="-25000" dirty="0"/>
              <a:t>2</a:t>
            </a:r>
            <a:r>
              <a:rPr lang="en-US" altLang="en-US" dirty="0"/>
              <a:t> </a:t>
            </a:r>
            <a:r>
              <a:rPr lang="en-US" altLang="en-US" i="1" dirty="0"/>
              <a:t>always</a:t>
            </a:r>
            <a:r>
              <a:rPr lang="en-US" altLang="en-US" dirty="0"/>
              <a:t> = 20.93% of </a:t>
            </a:r>
            <a:r>
              <a:rPr lang="en-US" altLang="en-US" dirty="0" err="1"/>
              <a:t>P</a:t>
            </a:r>
            <a:r>
              <a:rPr lang="en-US" altLang="en-US" baseline="-25000" dirty="0" err="1"/>
              <a:t>b</a:t>
            </a:r>
            <a:endParaRPr lang="en-US" altLang="en-US" baseline="-25000" dirty="0"/>
          </a:p>
          <a:p>
            <a:pPr lvl="1" eaLnBrk="1" hangingPunct="1">
              <a:defRPr/>
            </a:pPr>
            <a:r>
              <a:rPr lang="en-US" altLang="en-US" dirty="0"/>
              <a:t>159 mmHg at sea level, 52 mmHg on Mt. Everest</a:t>
            </a:r>
          </a:p>
          <a:p>
            <a:pPr lvl="1" eaLnBrk="1" hangingPunct="1">
              <a:defRPr/>
            </a:pPr>
            <a:r>
              <a:rPr lang="en-US" altLang="en-US" dirty="0"/>
              <a:t>Air PO</a:t>
            </a:r>
            <a:r>
              <a:rPr lang="en-US" altLang="en-US" baseline="-25000" dirty="0"/>
              <a:t>2</a:t>
            </a:r>
            <a:r>
              <a:rPr lang="en-US" altLang="en-US" dirty="0"/>
              <a:t> affects PO</a:t>
            </a:r>
            <a:r>
              <a:rPr lang="en-US" altLang="en-US" baseline="-25000" dirty="0"/>
              <a:t>2</a:t>
            </a:r>
            <a:r>
              <a:rPr lang="en-US" altLang="en-US" dirty="0"/>
              <a:t> in lungs, blood, tissues</a:t>
            </a:r>
          </a:p>
          <a:p>
            <a:pPr marL="457200" lvl="1" indent="0" algn="r" eaLnBrk="1" hangingPunct="1">
              <a:buFontTx/>
              <a:buNone/>
              <a:defRPr/>
            </a:pPr>
            <a:r>
              <a:rPr lang="en-US" altLang="en-US" sz="1400" i="1" dirty="0"/>
              <a:t>(continued)</a:t>
            </a:r>
          </a:p>
          <a:p>
            <a:pPr eaLnBrk="1" hangingPunct="1">
              <a:defRPr/>
            </a:pPr>
            <a:endParaRPr lang="en-US" altLang="en-US" dirty="0">
              <a:cs typeface="ＭＳ Ｐゴシック" charset="0"/>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2">
            <a:extLst>
              <a:ext uri="{FF2B5EF4-FFF2-40B4-BE49-F238E27FC236}">
                <a16:creationId xmlns:a16="http://schemas.microsoft.com/office/drawing/2014/main" xmlns="" id="{9D3DCE90-2449-42F3-9C65-B3F921D1F3A3}"/>
              </a:ext>
            </a:extLst>
          </p:cNvPr>
          <p:cNvSpPr>
            <a:spLocks noGrp="1"/>
          </p:cNvSpPr>
          <p:nvPr>
            <p:ph type="title"/>
          </p:nvPr>
        </p:nvSpPr>
        <p:spPr/>
        <p:txBody>
          <a:bodyPr/>
          <a:lstStyle/>
          <a:p>
            <a:pPr eaLnBrk="1" hangingPunct="1"/>
            <a:r>
              <a:rPr lang="en-US" altLang="en-US">
                <a:effectLst/>
              </a:rPr>
              <a:t>Figure 13.1</a:t>
            </a:r>
          </a:p>
        </p:txBody>
      </p:sp>
      <p:pic>
        <p:nvPicPr>
          <p:cNvPr id="16387" name="Content Placeholder 2">
            <a:extLst>
              <a:ext uri="{FF2B5EF4-FFF2-40B4-BE49-F238E27FC236}">
                <a16:creationId xmlns:a16="http://schemas.microsoft.com/office/drawing/2014/main" xmlns="" id="{D3D2C1D1-1D47-4903-B6DA-3234C981431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46100" y="274638"/>
            <a:ext cx="8051800" cy="502285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2">
            <a:extLst>
              <a:ext uri="{FF2B5EF4-FFF2-40B4-BE49-F238E27FC236}">
                <a16:creationId xmlns:a16="http://schemas.microsoft.com/office/drawing/2014/main" xmlns="" id="{1506FEAE-6C01-42A4-8F7D-1DF8EA369FC6}"/>
              </a:ext>
            </a:extLst>
          </p:cNvPr>
          <p:cNvSpPr>
            <a:spLocks noGrp="1"/>
          </p:cNvSpPr>
          <p:nvPr>
            <p:ph type="title"/>
          </p:nvPr>
        </p:nvSpPr>
        <p:spPr/>
        <p:txBody>
          <a:bodyPr>
            <a:normAutofit fontScale="90000"/>
          </a:bodyPr>
          <a:lstStyle/>
          <a:p>
            <a:pPr eaLnBrk="1" hangingPunct="1"/>
            <a:r>
              <a:rPr lang="en-US" altLang="en-US">
                <a:effectLst/>
              </a:rPr>
              <a:t>Environmental Conditions </a:t>
            </a:r>
            <a:br>
              <a:rPr lang="en-US" altLang="en-US">
                <a:effectLst/>
              </a:rPr>
            </a:br>
            <a:r>
              <a:rPr lang="en-US" altLang="en-US">
                <a:effectLst/>
              </a:rPr>
              <a:t>at Altitude</a:t>
            </a:r>
            <a:r>
              <a:rPr lang="en-US" altLang="en-US" sz="2400" i="1">
                <a:effectLst/>
              </a:rPr>
              <a:t> (continued)</a:t>
            </a:r>
            <a:endParaRPr lang="en-US" altLang="en-US" i="1">
              <a:effectLst/>
            </a:endParaRPr>
          </a:p>
        </p:txBody>
      </p:sp>
      <p:sp>
        <p:nvSpPr>
          <p:cNvPr id="17411" name="Content Placeholder 13">
            <a:extLst>
              <a:ext uri="{FF2B5EF4-FFF2-40B4-BE49-F238E27FC236}">
                <a16:creationId xmlns:a16="http://schemas.microsoft.com/office/drawing/2014/main" xmlns="" id="{889BD4EF-9C7E-4D41-8B19-E2FE5489F1BC}"/>
              </a:ext>
            </a:extLst>
          </p:cNvPr>
          <p:cNvSpPr>
            <a:spLocks noGrp="1"/>
          </p:cNvSpPr>
          <p:nvPr>
            <p:ph idx="1"/>
          </p:nvPr>
        </p:nvSpPr>
        <p:spPr>
          <a:xfrm>
            <a:off x="549275" y="1731963"/>
            <a:ext cx="8051800" cy="3727450"/>
          </a:xfrm>
        </p:spPr>
        <p:txBody>
          <a:bodyPr>
            <a:normAutofit fontScale="92500" lnSpcReduction="10000"/>
          </a:bodyPr>
          <a:lstStyle/>
          <a:p>
            <a:pPr eaLnBrk="1" hangingPunct="1">
              <a:defRPr/>
            </a:pPr>
            <a:r>
              <a:rPr lang="en-US" altLang="en-US" dirty="0"/>
              <a:t>Air temperature at altitude</a:t>
            </a:r>
          </a:p>
          <a:p>
            <a:pPr lvl="1" eaLnBrk="1" hangingPunct="1">
              <a:defRPr/>
            </a:pPr>
            <a:r>
              <a:rPr lang="en-US" altLang="en-US" dirty="0"/>
              <a:t>Temperature decreases 1 </a:t>
            </a:r>
            <a:r>
              <a:rPr lang="en-US" altLang="en-US" spc="-1600" dirty="0">
                <a:cs typeface="Arial" panose="020B0604020202020204" pitchFamily="34" charset="0"/>
              </a:rPr>
              <a:t>°</a:t>
            </a:r>
            <a:r>
              <a:rPr lang="en-US" altLang="en-US" dirty="0"/>
              <a:t>C per 150 m ascent</a:t>
            </a:r>
          </a:p>
          <a:p>
            <a:pPr lvl="1" eaLnBrk="1" hangingPunct="1">
              <a:defRPr/>
            </a:pPr>
            <a:r>
              <a:rPr lang="en-US" altLang="en-US" dirty="0"/>
              <a:t>Contributes to risk of cold-related disorders</a:t>
            </a:r>
          </a:p>
          <a:p>
            <a:pPr eaLnBrk="1" hangingPunct="1">
              <a:defRPr/>
            </a:pPr>
            <a:endParaRPr lang="en-US" altLang="en-US" sz="800" dirty="0"/>
          </a:p>
          <a:p>
            <a:pPr eaLnBrk="1" hangingPunct="1">
              <a:defRPr/>
            </a:pPr>
            <a:r>
              <a:rPr lang="en-US" altLang="en-US" dirty="0"/>
              <a:t>Humidity at altitude</a:t>
            </a:r>
          </a:p>
          <a:p>
            <a:pPr lvl="1" eaLnBrk="1" hangingPunct="1">
              <a:defRPr/>
            </a:pPr>
            <a:r>
              <a:rPr lang="en-US" altLang="en-US" dirty="0"/>
              <a:t>Cold air holds very little water</a:t>
            </a:r>
          </a:p>
          <a:p>
            <a:pPr lvl="1" eaLnBrk="1" hangingPunct="1">
              <a:defRPr/>
            </a:pPr>
            <a:r>
              <a:rPr lang="en-US" altLang="en-US" dirty="0"/>
              <a:t>Air at altitude very cold and very dry</a:t>
            </a:r>
          </a:p>
          <a:p>
            <a:pPr lvl="1" eaLnBrk="1" hangingPunct="1">
              <a:defRPr/>
            </a:pPr>
            <a:r>
              <a:rPr lang="en-US" altLang="en-US" dirty="0"/>
              <a:t>Dry air </a:t>
            </a:r>
            <a:r>
              <a:rPr lang="en-US" altLang="en-US" dirty="0">
                <a:sym typeface="Wingdings" panose="05000000000000000000" pitchFamily="2" charset="2"/>
              </a:rPr>
              <a:t> quick dehydration via skin and lungs</a:t>
            </a:r>
          </a:p>
          <a:p>
            <a:pPr lvl="1" eaLnBrk="1" hangingPunct="1">
              <a:defRPr/>
            </a:pPr>
            <a:endParaRPr lang="en-US" altLang="en-US" sz="600" dirty="0">
              <a:sym typeface="Wingdings" panose="05000000000000000000" pitchFamily="2" charset="2"/>
            </a:endParaRPr>
          </a:p>
          <a:p>
            <a:pPr lvl="1" algn="r" eaLnBrk="1" hangingPunct="1">
              <a:buFontTx/>
              <a:buNone/>
              <a:defRPr/>
            </a:pPr>
            <a:r>
              <a:rPr lang="en-US" altLang="en-US" sz="1400" i="1" dirty="0">
                <a:sym typeface="Wingdings" panose="05000000000000000000" pitchFamily="2" charset="2"/>
              </a:rPr>
              <a:t>(continued)</a:t>
            </a:r>
            <a:endParaRPr lang="en-US" altLang="en-US" sz="1400" i="1"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2">
            <a:extLst>
              <a:ext uri="{FF2B5EF4-FFF2-40B4-BE49-F238E27FC236}">
                <a16:creationId xmlns:a16="http://schemas.microsoft.com/office/drawing/2014/main" xmlns="" id="{6F19729D-2818-48D1-9D60-D3179ECEA75A}"/>
              </a:ext>
            </a:extLst>
          </p:cNvPr>
          <p:cNvSpPr>
            <a:spLocks noGrp="1"/>
          </p:cNvSpPr>
          <p:nvPr>
            <p:ph type="title"/>
          </p:nvPr>
        </p:nvSpPr>
        <p:spPr/>
        <p:txBody>
          <a:bodyPr>
            <a:normAutofit fontScale="90000"/>
          </a:bodyPr>
          <a:lstStyle/>
          <a:p>
            <a:pPr eaLnBrk="1" hangingPunct="1"/>
            <a:r>
              <a:rPr lang="en-US" altLang="en-US">
                <a:effectLst/>
              </a:rPr>
              <a:t>Environmental Conditions </a:t>
            </a:r>
            <a:br>
              <a:rPr lang="en-US" altLang="en-US">
                <a:effectLst/>
              </a:rPr>
            </a:br>
            <a:r>
              <a:rPr lang="en-US" altLang="en-US">
                <a:effectLst/>
              </a:rPr>
              <a:t>at Altitude</a:t>
            </a:r>
            <a:r>
              <a:rPr lang="en-US" altLang="en-US" sz="2400" i="1">
                <a:effectLst/>
              </a:rPr>
              <a:t> (continued)</a:t>
            </a:r>
            <a:endParaRPr lang="en-US" altLang="en-US" i="1">
              <a:effectLst/>
            </a:endParaRPr>
          </a:p>
        </p:txBody>
      </p:sp>
      <p:sp>
        <p:nvSpPr>
          <p:cNvPr id="18435" name="Content Placeholder 13">
            <a:extLst>
              <a:ext uri="{FF2B5EF4-FFF2-40B4-BE49-F238E27FC236}">
                <a16:creationId xmlns:a16="http://schemas.microsoft.com/office/drawing/2014/main" xmlns="" id="{8002801B-ECED-4004-BD8D-555291B716D4}"/>
              </a:ext>
            </a:extLst>
          </p:cNvPr>
          <p:cNvSpPr>
            <a:spLocks noGrp="1"/>
          </p:cNvSpPr>
          <p:nvPr>
            <p:ph idx="1"/>
          </p:nvPr>
        </p:nvSpPr>
        <p:spPr>
          <a:xfrm>
            <a:off x="571500" y="1874838"/>
            <a:ext cx="8051800" cy="4448175"/>
          </a:xfrm>
        </p:spPr>
        <p:txBody>
          <a:bodyPr/>
          <a:lstStyle/>
          <a:p>
            <a:pPr eaLnBrk="1" hangingPunct="1">
              <a:defRPr/>
            </a:pPr>
            <a:r>
              <a:rPr lang="en-US" altLang="en-US" dirty="0"/>
              <a:t>Solar radiation </a:t>
            </a:r>
            <a:r>
              <a:rPr lang="en-US" altLang="en-US" dirty="0">
                <a:latin typeface="Wingdings" panose="05000000000000000000" pitchFamily="2" charset="2"/>
                <a:sym typeface="Wingdings" panose="05000000000000000000" pitchFamily="2" charset="2"/>
              </a:rPr>
              <a:t></a:t>
            </a:r>
            <a:r>
              <a:rPr lang="en-US" altLang="en-US" dirty="0"/>
              <a:t> at high altitude</a:t>
            </a:r>
          </a:p>
          <a:p>
            <a:pPr eaLnBrk="1" hangingPunct="1">
              <a:defRPr/>
            </a:pPr>
            <a:endParaRPr lang="en-US" altLang="en-US" sz="800" dirty="0"/>
          </a:p>
          <a:p>
            <a:pPr eaLnBrk="1" hangingPunct="1">
              <a:defRPr/>
            </a:pPr>
            <a:r>
              <a:rPr lang="en-US" altLang="en-US" dirty="0"/>
              <a:t>UV rays travel through less atmosphere</a:t>
            </a:r>
          </a:p>
          <a:p>
            <a:pPr eaLnBrk="1" hangingPunct="1">
              <a:defRPr/>
            </a:pPr>
            <a:endParaRPr lang="en-US" altLang="en-US" sz="800" dirty="0"/>
          </a:p>
          <a:p>
            <a:pPr eaLnBrk="1" hangingPunct="1">
              <a:defRPr/>
            </a:pPr>
            <a:r>
              <a:rPr lang="en-US" altLang="en-US" dirty="0"/>
              <a:t>Water normally absorbs sun radiation, but low water vapor at altitude can</a:t>
            </a:r>
            <a:r>
              <a:rPr lang="ja-JP" altLang="en-US" spc="-400" dirty="0"/>
              <a:t>’</a:t>
            </a:r>
            <a:r>
              <a:rPr lang="en-US" altLang="ja-JP" dirty="0"/>
              <a:t>t</a:t>
            </a:r>
          </a:p>
          <a:p>
            <a:pPr eaLnBrk="1" hangingPunct="1">
              <a:defRPr/>
            </a:pPr>
            <a:endParaRPr lang="en-US" altLang="en-US" sz="800" dirty="0"/>
          </a:p>
          <a:p>
            <a:pPr eaLnBrk="1" hangingPunct="1">
              <a:defRPr/>
            </a:pPr>
            <a:r>
              <a:rPr lang="en-US" altLang="en-US" dirty="0"/>
              <a:t>Snow reflects/amplifies solar radiation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a:extLst>
              <a:ext uri="{FF2B5EF4-FFF2-40B4-BE49-F238E27FC236}">
                <a16:creationId xmlns:a16="http://schemas.microsoft.com/office/drawing/2014/main" xmlns="" id="{89AE62DD-7146-4847-831C-A34661AA30ED}"/>
              </a:ext>
            </a:extLst>
          </p:cNvPr>
          <p:cNvSpPr>
            <a:spLocks noGrp="1"/>
          </p:cNvSpPr>
          <p:nvPr>
            <p:ph type="title"/>
          </p:nvPr>
        </p:nvSpPr>
        <p:spPr/>
        <p:txBody>
          <a:bodyPr>
            <a:normAutofit fontScale="90000"/>
          </a:bodyPr>
          <a:lstStyle/>
          <a:p>
            <a:pPr eaLnBrk="1" hangingPunct="1"/>
            <a:r>
              <a:rPr lang="en-US" altLang="en-US">
                <a:effectLst/>
              </a:rPr>
              <a:t>Physiological Responses </a:t>
            </a:r>
            <a:br>
              <a:rPr lang="en-US" altLang="en-US">
                <a:effectLst/>
              </a:rPr>
            </a:br>
            <a:r>
              <a:rPr lang="en-US" altLang="en-US">
                <a:effectLst/>
              </a:rPr>
              <a:t>to Acute Altitude Exposure</a:t>
            </a:r>
          </a:p>
        </p:txBody>
      </p:sp>
      <p:sp>
        <p:nvSpPr>
          <p:cNvPr id="19459" name="Content Placeholder 13">
            <a:extLst>
              <a:ext uri="{FF2B5EF4-FFF2-40B4-BE49-F238E27FC236}">
                <a16:creationId xmlns:a16="http://schemas.microsoft.com/office/drawing/2014/main" xmlns="" id="{B08F948D-D52B-4A67-88A0-4139F64AF520}"/>
              </a:ext>
            </a:extLst>
          </p:cNvPr>
          <p:cNvSpPr>
            <a:spLocks noGrp="1"/>
          </p:cNvSpPr>
          <p:nvPr>
            <p:ph idx="1"/>
          </p:nvPr>
        </p:nvSpPr>
        <p:spPr>
          <a:xfrm>
            <a:off x="571500" y="1776414"/>
            <a:ext cx="8051800" cy="3797536"/>
          </a:xfrm>
        </p:spPr>
        <p:txBody>
          <a:bodyPr>
            <a:normAutofit fontScale="85000" lnSpcReduction="20000"/>
          </a:bodyPr>
          <a:lstStyle/>
          <a:p>
            <a:pPr eaLnBrk="1" hangingPunct="1"/>
            <a:r>
              <a:rPr lang="en-US" altLang="en-US" dirty="0"/>
              <a:t>Pulmonary ventilation </a:t>
            </a:r>
            <a:r>
              <a:rPr lang="en-US" altLang="en-US" dirty="0">
                <a:latin typeface="Wingdings" panose="05000000000000000000" pitchFamily="2" charset="2"/>
                <a:sym typeface="Wingdings" panose="05000000000000000000" pitchFamily="2" charset="2"/>
              </a:rPr>
              <a:t></a:t>
            </a:r>
            <a:r>
              <a:rPr lang="en-US" altLang="en-US" dirty="0"/>
              <a:t> immediately</a:t>
            </a:r>
          </a:p>
          <a:p>
            <a:pPr lvl="1" eaLnBrk="1" hangingPunct="1"/>
            <a:r>
              <a:rPr lang="en-US" altLang="en-US" dirty="0"/>
              <a:t>At rest and submaximal exercise (but not maximal exercise)</a:t>
            </a:r>
          </a:p>
          <a:p>
            <a:pPr lvl="1" eaLnBrk="1" hangingPunct="1">
              <a:buFontTx/>
              <a:buNone/>
            </a:pP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PO</a:t>
            </a:r>
            <a:r>
              <a:rPr lang="en-US" altLang="en-US" baseline="-25000" dirty="0"/>
              <a:t>2</a:t>
            </a:r>
            <a:r>
              <a:rPr lang="en-US" altLang="en-US" dirty="0"/>
              <a:t> stimulates chemoreceptors in aortic arch, carotids</a:t>
            </a:r>
          </a:p>
          <a:p>
            <a:pPr lvl="1" eaLnBrk="1" hangingPunct="1">
              <a:buFontTx/>
              <a:buNone/>
            </a:pP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Tidal volume for several hours, days</a:t>
            </a:r>
          </a:p>
          <a:p>
            <a:pPr eaLnBrk="1" hangingPunct="1"/>
            <a:endParaRPr lang="en-US" altLang="en-US" sz="800" dirty="0"/>
          </a:p>
          <a:p>
            <a:pPr eaLnBrk="1" hangingPunct="1">
              <a:buFontTx/>
              <a:buNone/>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Ventilation at altitude = hyperventilation</a:t>
            </a:r>
          </a:p>
          <a:p>
            <a:pPr lvl="1" eaLnBrk="1" hangingPunct="1"/>
            <a:r>
              <a:rPr lang="en-US" altLang="en-US" dirty="0"/>
              <a:t>Alveolar PCO</a:t>
            </a:r>
            <a:r>
              <a:rPr lang="en-US" altLang="en-US" baseline="-25000" dirty="0"/>
              <a:t>2</a:t>
            </a: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a:t>
            </a:r>
            <a:r>
              <a:rPr lang="en-US" altLang="en-US"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CO</a:t>
            </a:r>
            <a:r>
              <a:rPr lang="en-US" altLang="en-US" baseline="-25000" dirty="0">
                <a:sym typeface="Wingdings" panose="05000000000000000000" pitchFamily="2" charset="2"/>
              </a:rPr>
              <a:t>2</a:t>
            </a:r>
            <a:r>
              <a:rPr lang="en-US" altLang="en-US" dirty="0">
                <a:sym typeface="Wingdings" panose="05000000000000000000" pitchFamily="2" charset="2"/>
              </a:rPr>
              <a:t> gradient, loss</a:t>
            </a:r>
          </a:p>
          <a:p>
            <a:pPr lvl="1" eaLnBrk="1" hangingPunct="1"/>
            <a:r>
              <a:rPr lang="en-US" altLang="en-US" dirty="0"/>
              <a:t>Blowing off CO</a:t>
            </a:r>
            <a:r>
              <a:rPr lang="en-US" altLang="en-US" baseline="-25000" dirty="0"/>
              <a:t>2</a:t>
            </a:r>
            <a:r>
              <a:rPr lang="en-US" altLang="en-US" dirty="0"/>
              <a:t> = respiratory alkalosis </a:t>
            </a:r>
          </a:p>
          <a:p>
            <a:pPr lvl="1" algn="r" eaLnBrk="1" hangingPunct="1">
              <a:buFontTx/>
              <a:buNone/>
            </a:pPr>
            <a:r>
              <a:rPr lang="en-US" altLang="en-US" sz="1400" i="1" dirty="0"/>
              <a:t>(continued)</a:t>
            </a:r>
          </a:p>
          <a:p>
            <a:pPr lvl="1" eaLnBrk="1" hangingPunct="1">
              <a:buFontTx/>
              <a:buNone/>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2">
            <a:extLst>
              <a:ext uri="{FF2B5EF4-FFF2-40B4-BE49-F238E27FC236}">
                <a16:creationId xmlns:a16="http://schemas.microsoft.com/office/drawing/2014/main" xmlns="" id="{FAAFFF3F-D626-4319-886C-E69517C3496D}"/>
              </a:ext>
            </a:extLst>
          </p:cNvPr>
          <p:cNvSpPr>
            <a:spLocks noGrp="1"/>
          </p:cNvSpPr>
          <p:nvPr>
            <p:ph type="title"/>
          </p:nvPr>
        </p:nvSpPr>
        <p:spPr/>
        <p:txBody>
          <a:bodyPr>
            <a:normAutofit fontScale="90000"/>
          </a:bodyPr>
          <a:lstStyle/>
          <a:p>
            <a:pPr eaLnBrk="1" hangingPunct="1"/>
            <a:r>
              <a:rPr lang="en-US" altLang="en-US">
                <a:effectLst/>
              </a:rPr>
              <a:t>Physiological Responses </a:t>
            </a:r>
            <a:br>
              <a:rPr lang="en-US" altLang="en-US">
                <a:effectLst/>
              </a:rPr>
            </a:br>
            <a:r>
              <a:rPr lang="en-US" altLang="en-US">
                <a:effectLst/>
              </a:rPr>
              <a:t>to Acute Altitude Exposure</a:t>
            </a:r>
            <a:r>
              <a:rPr lang="en-US" altLang="en-US" sz="2400" i="1">
                <a:effectLst/>
              </a:rPr>
              <a:t> (continued)</a:t>
            </a:r>
          </a:p>
        </p:txBody>
      </p:sp>
      <p:sp>
        <p:nvSpPr>
          <p:cNvPr id="20483" name="Content Placeholder 13">
            <a:extLst>
              <a:ext uri="{FF2B5EF4-FFF2-40B4-BE49-F238E27FC236}">
                <a16:creationId xmlns:a16="http://schemas.microsoft.com/office/drawing/2014/main" xmlns="" id="{E9479390-9B0E-452A-99A0-089590E30F50}"/>
              </a:ext>
            </a:extLst>
          </p:cNvPr>
          <p:cNvSpPr>
            <a:spLocks noGrp="1"/>
          </p:cNvSpPr>
          <p:nvPr>
            <p:ph idx="1"/>
          </p:nvPr>
        </p:nvSpPr>
        <p:spPr>
          <a:xfrm>
            <a:off x="571500" y="1874838"/>
            <a:ext cx="8051800" cy="3432175"/>
          </a:xfrm>
        </p:spPr>
        <p:txBody>
          <a:bodyPr>
            <a:normAutofit fontScale="92500" lnSpcReduction="20000"/>
          </a:bodyPr>
          <a:lstStyle/>
          <a:p>
            <a:pPr eaLnBrk="1" hangingPunct="1">
              <a:defRPr/>
            </a:pPr>
            <a:r>
              <a:rPr lang="en-US" altLang="en-US" dirty="0">
                <a:cs typeface="ＭＳ Ｐゴシック" charset="0"/>
              </a:rPr>
              <a:t>Respiratory alkalosis = high blood pH </a:t>
            </a:r>
            <a:endParaRPr lang="en-US" altLang="en-US" dirty="0">
              <a:cs typeface="ＭＳ Ｐゴシック" charset="0"/>
              <a:sym typeface="Wingdings" panose="05000000000000000000" pitchFamily="2" charset="2"/>
            </a:endParaRPr>
          </a:p>
          <a:p>
            <a:pPr lvl="1" eaLnBrk="1" hangingPunct="1">
              <a:defRPr/>
            </a:pPr>
            <a:r>
              <a:rPr lang="en-US" altLang="en-US" dirty="0" err="1">
                <a:sym typeface="Wingdings" panose="05000000000000000000" pitchFamily="2" charset="2"/>
              </a:rPr>
              <a:t>O</a:t>
            </a:r>
            <a:r>
              <a:rPr lang="en-US" altLang="en-US" dirty="0" err="1"/>
              <a:t>xyhemoglobin</a:t>
            </a:r>
            <a:r>
              <a:rPr lang="en-US" altLang="en-US" dirty="0"/>
              <a:t> cu</a:t>
            </a:r>
            <a:r>
              <a:rPr lang="en-US" altLang="en-US" spc="100" dirty="0"/>
              <a:t>r</a:t>
            </a:r>
            <a:r>
              <a:rPr lang="en-US" altLang="en-US" dirty="0"/>
              <a:t>ve shifts left</a:t>
            </a:r>
          </a:p>
          <a:p>
            <a:pPr lvl="1" eaLnBrk="1" hangingPunct="1">
              <a:defRPr/>
            </a:pPr>
            <a:r>
              <a:rPr lang="en-US" altLang="en-US" dirty="0"/>
              <a:t>Prevents further hypoxia-driven hype</a:t>
            </a:r>
            <a:r>
              <a:rPr lang="en-US" altLang="en-US" spc="100" dirty="0"/>
              <a:t>r</a:t>
            </a:r>
            <a:r>
              <a:rPr lang="en-US" altLang="en-US" dirty="0"/>
              <a:t>ventilation</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Kidneys excrete more bicarbonate</a:t>
            </a:r>
          </a:p>
          <a:p>
            <a:pPr lvl="1" eaLnBrk="1" hangingPunct="1">
              <a:defRPr/>
            </a:pPr>
            <a:r>
              <a:rPr lang="en-US" altLang="en-US" dirty="0"/>
              <a:t>Minimizes blood buffering capacity</a:t>
            </a:r>
          </a:p>
          <a:p>
            <a:pPr lvl="1" eaLnBrk="1" hangingPunct="1">
              <a:defRPr/>
            </a:pPr>
            <a:r>
              <a:rPr lang="en-US" altLang="en-US" dirty="0"/>
              <a:t>Reverses alkalosis, blood pH decreases to normal</a:t>
            </a:r>
          </a:p>
          <a:p>
            <a:pPr lvl="1" eaLnBrk="1" hangingPunct="1">
              <a:defRPr/>
            </a:pPr>
            <a:endParaRPr lang="en-US" altLang="en-US" sz="400" dirty="0"/>
          </a:p>
          <a:p>
            <a:pPr marL="457200" lvl="1" indent="0" algn="r" eaLnBrk="1" hangingPunct="1">
              <a:buFontTx/>
              <a:buNone/>
              <a:defRPr/>
            </a:pPr>
            <a:r>
              <a:rPr lang="en-US" altLang="en-US" sz="1400" i="1" dirty="0"/>
              <a:t>(continued)</a:t>
            </a:r>
            <a:r>
              <a:rPr lang="en-US" altLang="en-US" dirty="0"/>
              <a:t> </a:t>
            </a:r>
          </a:p>
          <a:p>
            <a:pPr lvl="1"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a:extLst>
              <a:ext uri="{FF2B5EF4-FFF2-40B4-BE49-F238E27FC236}">
                <a16:creationId xmlns:a16="http://schemas.microsoft.com/office/drawing/2014/main" xmlns="" id="{E8870CF5-C71B-4AD0-8471-A7D46BCD3113}"/>
              </a:ext>
            </a:extLst>
          </p:cNvPr>
          <p:cNvSpPr>
            <a:spLocks noGrp="1"/>
          </p:cNvSpPr>
          <p:nvPr>
            <p:ph type="title"/>
          </p:nvPr>
        </p:nvSpPr>
        <p:spPr/>
        <p:txBody>
          <a:bodyPr>
            <a:normAutofit fontScale="90000"/>
          </a:bodyPr>
          <a:lstStyle/>
          <a:p>
            <a:pPr eaLnBrk="1" hangingPunct="1"/>
            <a:r>
              <a:rPr lang="en-US" altLang="en-US">
                <a:effectLst/>
              </a:rPr>
              <a:t>Physiological Responses </a:t>
            </a:r>
            <a:br>
              <a:rPr lang="en-US" altLang="en-US">
                <a:effectLst/>
              </a:rPr>
            </a:br>
            <a:r>
              <a:rPr lang="en-US" altLang="en-US">
                <a:effectLst/>
              </a:rPr>
              <a:t>to Acute Altitude Exposure</a:t>
            </a:r>
            <a:r>
              <a:rPr lang="en-US" altLang="en-US" sz="2400" i="1">
                <a:effectLst/>
              </a:rPr>
              <a:t> (continued)</a:t>
            </a:r>
            <a:endParaRPr lang="en-US" altLang="en-US" i="1">
              <a:effectLst/>
            </a:endParaRPr>
          </a:p>
        </p:txBody>
      </p:sp>
      <p:sp>
        <p:nvSpPr>
          <p:cNvPr id="21507" name="Content Placeholder 13">
            <a:extLst>
              <a:ext uri="{FF2B5EF4-FFF2-40B4-BE49-F238E27FC236}">
                <a16:creationId xmlns:a16="http://schemas.microsoft.com/office/drawing/2014/main" xmlns="" id="{EF525AB1-8360-4435-8705-E5C4F35DECDC}"/>
              </a:ext>
            </a:extLst>
          </p:cNvPr>
          <p:cNvSpPr>
            <a:spLocks noGrp="1"/>
          </p:cNvSpPr>
          <p:nvPr>
            <p:ph idx="1"/>
          </p:nvPr>
        </p:nvSpPr>
        <p:spPr>
          <a:xfrm>
            <a:off x="571500" y="1857376"/>
            <a:ext cx="8051800" cy="3784668"/>
          </a:xfrm>
        </p:spPr>
        <p:txBody>
          <a:bodyPr>
            <a:normAutofit fontScale="85000" lnSpcReduction="10000"/>
          </a:bodyPr>
          <a:lstStyle/>
          <a:p>
            <a:pPr eaLnBrk="1" hangingPunct="1"/>
            <a:r>
              <a:rPr lang="en-US" altLang="en-US" dirty="0"/>
              <a:t>Pulmonary diffusion</a:t>
            </a:r>
          </a:p>
          <a:p>
            <a:pPr lvl="1" eaLnBrk="1" hangingPunct="1"/>
            <a:r>
              <a:rPr lang="en-US" altLang="en-US" dirty="0"/>
              <a:t>At rest, does not limit gas exchange with blood</a:t>
            </a:r>
          </a:p>
          <a:p>
            <a:pPr lvl="1" eaLnBrk="1" hangingPunct="1"/>
            <a:r>
              <a:rPr lang="en-US" altLang="en-US" dirty="0"/>
              <a:t>At altitude, alveolar PO</a:t>
            </a:r>
            <a:r>
              <a:rPr lang="en-US" altLang="en-US" baseline="-25000" dirty="0"/>
              <a:t>2</a:t>
            </a:r>
            <a:r>
              <a:rPr lang="en-US" altLang="en-US" dirty="0"/>
              <a:t> still = capillary PO</a:t>
            </a:r>
            <a:r>
              <a:rPr lang="en-US" altLang="en-US" baseline="-25000" dirty="0"/>
              <a:t>2</a:t>
            </a:r>
          </a:p>
          <a:p>
            <a:pPr lvl="1" eaLnBrk="1" hangingPunct="1"/>
            <a:r>
              <a:rPr lang="en-US" altLang="en-US" dirty="0"/>
              <a:t>Hypoxemia a direct reflection of low alveolar PO</a:t>
            </a:r>
            <a:r>
              <a:rPr lang="en-US" altLang="en-US" baseline="-25000" dirty="0"/>
              <a:t>2</a:t>
            </a:r>
          </a:p>
          <a:p>
            <a:pPr eaLnBrk="1" hangingPunct="1"/>
            <a:endParaRPr lang="en-US" altLang="en-US" sz="800" dirty="0"/>
          </a:p>
          <a:p>
            <a:pPr eaLnBrk="1" hangingPunct="1"/>
            <a:r>
              <a:rPr lang="en-US" altLang="en-US" dirty="0"/>
              <a:t>Oxygen transport</a:t>
            </a:r>
          </a:p>
          <a:p>
            <a:pPr lvl="1" eaLnBrk="1" hangingPunct="1">
              <a:buFontTx/>
              <a:buNone/>
            </a:pP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Alveolar PO</a:t>
            </a:r>
            <a:r>
              <a:rPr lang="en-US" altLang="en-US" baseline="-25000" dirty="0"/>
              <a:t>2</a:t>
            </a:r>
            <a:r>
              <a:rPr lang="en-US" altLang="en-US" dirty="0"/>
              <a:t> </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O</a:t>
            </a:r>
            <a:r>
              <a:rPr lang="en-US" altLang="en-US" baseline="-25000" dirty="0">
                <a:sym typeface="Wingdings" panose="05000000000000000000" pitchFamily="2" charset="2"/>
              </a:rPr>
              <a:t>2</a:t>
            </a:r>
            <a:r>
              <a:rPr lang="en-US" altLang="en-US" dirty="0">
                <a:sym typeface="Wingdings" panose="05000000000000000000" pitchFamily="2" charset="2"/>
              </a:rPr>
              <a:t> hemoglobin saturation</a:t>
            </a:r>
          </a:p>
          <a:p>
            <a:pPr lvl="1" eaLnBrk="1" hangingPunct="1"/>
            <a:r>
              <a:rPr lang="en-US" altLang="en-US" dirty="0">
                <a:sym typeface="Wingdings" panose="05000000000000000000" pitchFamily="2" charset="2"/>
              </a:rPr>
              <a:t>Oxyhemoglobin dissociation cu</a:t>
            </a:r>
            <a:r>
              <a:rPr lang="en-US" altLang="en-US" dirty="0"/>
              <a:t>r</a:t>
            </a:r>
            <a:r>
              <a:rPr lang="en-US" altLang="en-US" dirty="0">
                <a:sym typeface="Wingdings" panose="05000000000000000000" pitchFamily="2" charset="2"/>
              </a:rPr>
              <a:t>ve shifts left</a:t>
            </a:r>
          </a:p>
          <a:p>
            <a:pPr lvl="1" eaLnBrk="1" hangingPunct="1"/>
            <a:r>
              <a:rPr lang="en-US" altLang="en-US" dirty="0">
                <a:sym typeface="Wingdings" panose="05000000000000000000" pitchFamily="2" charset="2"/>
              </a:rPr>
              <a:t>Shape and shift of cu</a:t>
            </a:r>
            <a:r>
              <a:rPr lang="en-US" altLang="en-US" dirty="0"/>
              <a:t>r</a:t>
            </a:r>
            <a:r>
              <a:rPr lang="en-US" altLang="en-US" dirty="0">
                <a:sym typeface="Wingdings" panose="05000000000000000000" pitchFamily="2" charset="2"/>
              </a:rPr>
              <a:t>ve minimize desaturation</a:t>
            </a:r>
          </a:p>
          <a:p>
            <a:pPr lvl="1" eaLnBrk="1" hangingPunct="1"/>
            <a:endParaRPr lang="en-US" altLang="en-US" sz="600" dirty="0">
              <a:sym typeface="Wingdings" panose="05000000000000000000" pitchFamily="2" charset="2"/>
            </a:endParaRPr>
          </a:p>
          <a:p>
            <a:pPr lvl="1" algn="r" eaLnBrk="1" hangingPunct="1">
              <a:buFontTx/>
              <a:buNone/>
            </a:pPr>
            <a:r>
              <a:rPr lang="en-US" altLang="en-US" sz="1400" i="1" dirty="0">
                <a:sym typeface="Wingdings" panose="05000000000000000000" pitchFamily="2" charset="2"/>
              </a:rPr>
              <a:t>(continued)</a:t>
            </a:r>
            <a:endParaRPr lang="en-US" altLang="en-US" sz="1400" i="1"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2">
            <a:extLst>
              <a:ext uri="{FF2B5EF4-FFF2-40B4-BE49-F238E27FC236}">
                <a16:creationId xmlns:a16="http://schemas.microsoft.com/office/drawing/2014/main" xmlns="" id="{7D69E2F4-FF1D-4888-8FF1-F612D9BD08A5}"/>
              </a:ext>
            </a:extLst>
          </p:cNvPr>
          <p:cNvSpPr>
            <a:spLocks noGrp="1"/>
          </p:cNvSpPr>
          <p:nvPr>
            <p:ph type="title"/>
          </p:nvPr>
        </p:nvSpPr>
        <p:spPr/>
        <p:txBody>
          <a:bodyPr/>
          <a:lstStyle/>
          <a:p>
            <a:pPr eaLnBrk="1" hangingPunct="1"/>
            <a:r>
              <a:rPr lang="en-US" altLang="en-US">
                <a:effectLst/>
              </a:rPr>
              <a:t>Figure 13.2</a:t>
            </a:r>
          </a:p>
        </p:txBody>
      </p:sp>
      <p:pic>
        <p:nvPicPr>
          <p:cNvPr id="23555" name="Content Placeholder 2">
            <a:extLst>
              <a:ext uri="{FF2B5EF4-FFF2-40B4-BE49-F238E27FC236}">
                <a16:creationId xmlns:a16="http://schemas.microsoft.com/office/drawing/2014/main" xmlns="" id="{80358704-0C7C-4EBF-AC99-D31FF0706EF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356309"/>
            <a:ext cx="8051800" cy="5062537"/>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2">
            <a:extLst>
              <a:ext uri="{FF2B5EF4-FFF2-40B4-BE49-F238E27FC236}">
                <a16:creationId xmlns:a16="http://schemas.microsoft.com/office/drawing/2014/main" xmlns="" id="{24FE562E-E080-4C52-B88F-20DB32991D62}"/>
              </a:ext>
            </a:extLst>
          </p:cNvPr>
          <p:cNvSpPr>
            <a:spLocks noGrp="1"/>
          </p:cNvSpPr>
          <p:nvPr>
            <p:ph type="title"/>
          </p:nvPr>
        </p:nvSpPr>
        <p:spPr/>
        <p:txBody>
          <a:bodyPr/>
          <a:lstStyle/>
          <a:p>
            <a:pPr eaLnBrk="1" hangingPunct="1"/>
            <a:r>
              <a:rPr lang="en-US" altLang="en-US">
                <a:effectLst/>
              </a:rPr>
              <a:t>Animation 13.2</a:t>
            </a:r>
          </a:p>
        </p:txBody>
      </p:sp>
      <p:pic>
        <p:nvPicPr>
          <p:cNvPr id="24579" name="Content Placeholder 2">
            <a:hlinkClick r:id="rId3"/>
            <a:extLst>
              <a:ext uri="{FF2B5EF4-FFF2-40B4-BE49-F238E27FC236}">
                <a16:creationId xmlns:a16="http://schemas.microsoft.com/office/drawing/2014/main" xmlns="" id="{0EFA0FBF-A7ED-461F-9671-0ACE65A1F60B}"/>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546100" y="395220"/>
            <a:ext cx="8051800" cy="5062537"/>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2">
            <a:extLst>
              <a:ext uri="{FF2B5EF4-FFF2-40B4-BE49-F238E27FC236}">
                <a16:creationId xmlns:a16="http://schemas.microsoft.com/office/drawing/2014/main" xmlns="" id="{CAB7C89B-D57F-45CA-BB52-EF543ED6350C}"/>
              </a:ext>
            </a:extLst>
          </p:cNvPr>
          <p:cNvSpPr>
            <a:spLocks noGrp="1"/>
          </p:cNvSpPr>
          <p:nvPr>
            <p:ph type="title"/>
          </p:nvPr>
        </p:nvSpPr>
        <p:spPr/>
        <p:txBody>
          <a:bodyPr/>
          <a:lstStyle/>
          <a:p>
            <a:pPr eaLnBrk="1" hangingPunct="1"/>
            <a:r>
              <a:rPr lang="en-US" altLang="en-US">
                <a:effectLst/>
              </a:rPr>
              <a:t>Figure 13.3</a:t>
            </a:r>
          </a:p>
        </p:txBody>
      </p:sp>
      <p:pic>
        <p:nvPicPr>
          <p:cNvPr id="26627" name="Content Placeholder 2">
            <a:extLst>
              <a:ext uri="{FF2B5EF4-FFF2-40B4-BE49-F238E27FC236}">
                <a16:creationId xmlns:a16="http://schemas.microsoft.com/office/drawing/2014/main" xmlns="" id="{CFD3230C-81D5-4175-8DF6-7EFFF6487A2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395412" y="274638"/>
            <a:ext cx="635317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2">
            <a:extLst>
              <a:ext uri="{FF2B5EF4-FFF2-40B4-BE49-F238E27FC236}">
                <a16:creationId xmlns:a16="http://schemas.microsoft.com/office/drawing/2014/main" xmlns="" id="{F2A9E3BF-F2FD-4513-9DAD-244C6D8D24F2}"/>
              </a:ext>
            </a:extLst>
          </p:cNvPr>
          <p:cNvSpPr>
            <a:spLocks noGrp="1"/>
          </p:cNvSpPr>
          <p:nvPr>
            <p:ph type="title"/>
          </p:nvPr>
        </p:nvSpPr>
        <p:spPr/>
        <p:txBody>
          <a:bodyPr>
            <a:normAutofit fontScale="90000"/>
          </a:bodyPr>
          <a:lstStyle/>
          <a:p>
            <a:pPr eaLnBrk="1" hangingPunct="1"/>
            <a:r>
              <a:rPr lang="en-US" altLang="en-US">
                <a:effectLst/>
              </a:rPr>
              <a:t>Physiological Responses </a:t>
            </a:r>
            <a:br>
              <a:rPr lang="en-US" altLang="en-US">
                <a:effectLst/>
              </a:rPr>
            </a:br>
            <a:r>
              <a:rPr lang="en-US" altLang="en-US">
                <a:effectLst/>
              </a:rPr>
              <a:t>to Acute Altitude Exposure</a:t>
            </a:r>
            <a:r>
              <a:rPr lang="en-US" altLang="en-US" sz="2400" i="1">
                <a:effectLst/>
              </a:rPr>
              <a:t> (continued)</a:t>
            </a:r>
            <a:endParaRPr lang="en-US" altLang="en-US" i="1">
              <a:effectLst/>
            </a:endParaRPr>
          </a:p>
        </p:txBody>
      </p:sp>
      <p:sp>
        <p:nvSpPr>
          <p:cNvPr id="27651" name="Content Placeholder 13">
            <a:extLst>
              <a:ext uri="{FF2B5EF4-FFF2-40B4-BE49-F238E27FC236}">
                <a16:creationId xmlns:a16="http://schemas.microsoft.com/office/drawing/2014/main" xmlns="" id="{7B2CB4E1-7D59-4CA7-ABF6-3C30A42C00A0}"/>
              </a:ext>
            </a:extLst>
          </p:cNvPr>
          <p:cNvSpPr>
            <a:spLocks noGrp="1"/>
          </p:cNvSpPr>
          <p:nvPr>
            <p:ph idx="1"/>
          </p:nvPr>
        </p:nvSpPr>
        <p:spPr>
          <a:xfrm>
            <a:off x="571500" y="1803400"/>
            <a:ext cx="8051800" cy="4310063"/>
          </a:xfrm>
        </p:spPr>
        <p:txBody>
          <a:bodyPr>
            <a:normAutofit fontScale="85000" lnSpcReduction="10000"/>
          </a:bodyPr>
          <a:lstStyle/>
          <a:p>
            <a:pPr eaLnBrk="1" hangingPunct="1"/>
            <a:r>
              <a:rPr lang="en-US" altLang="en-US"/>
              <a:t>Gas exchange at muscles </a:t>
            </a:r>
            <a:r>
              <a:rPr lang="en-US" altLang="en-US">
                <a:sym typeface="Wingdings" panose="05000000000000000000" pitchFamily="2" charset="2"/>
              </a:rPr>
              <a:t></a:t>
            </a:r>
            <a:r>
              <a:rPr lang="en-US" altLang="en-US"/>
              <a:t> </a:t>
            </a:r>
          </a:p>
          <a:p>
            <a:pPr lvl="1" eaLnBrk="1" hangingPunct="1"/>
            <a:r>
              <a:rPr lang="en-US" altLang="en-US"/>
              <a:t>PO</a:t>
            </a:r>
            <a:r>
              <a:rPr lang="en-US" altLang="en-US" baseline="-25000"/>
              <a:t>2</a:t>
            </a:r>
            <a:r>
              <a:rPr lang="en-US" altLang="en-US"/>
              <a:t> gradient at muscle </a:t>
            </a:r>
            <a:r>
              <a:rPr lang="en-US" altLang="en-US">
                <a:sym typeface="Wingdings" panose="05000000000000000000" pitchFamily="2" charset="2"/>
              </a:rPr>
              <a:t></a:t>
            </a:r>
            <a:endParaRPr lang="en-US" altLang="en-US"/>
          </a:p>
          <a:p>
            <a:pPr lvl="1" eaLnBrk="1" hangingPunct="1"/>
            <a:r>
              <a:rPr lang="en-US" altLang="en-US"/>
              <a:t>Sea level: 100 – 40 = 60 mmHg gradient</a:t>
            </a:r>
          </a:p>
          <a:p>
            <a:pPr lvl="1" eaLnBrk="1" hangingPunct="1"/>
            <a:r>
              <a:rPr lang="en-US" altLang="en-US"/>
              <a:t>4,300 m altitude: 42 – 27 = 15 mmHg gradient</a:t>
            </a:r>
          </a:p>
          <a:p>
            <a:pPr lvl="1" eaLnBrk="1" hangingPunct="1"/>
            <a:r>
              <a:rPr lang="en-US" altLang="en-US"/>
              <a:t>O</a:t>
            </a:r>
            <a:r>
              <a:rPr lang="en-US" altLang="en-US" baseline="-25000"/>
              <a:t>2</a:t>
            </a:r>
            <a:r>
              <a:rPr lang="en-US" altLang="en-US"/>
              <a:t> diffusion into muscle significantly reduced</a:t>
            </a:r>
          </a:p>
          <a:p>
            <a:pPr eaLnBrk="1" hangingPunct="1"/>
            <a:endParaRPr lang="en-US" altLang="en-US" sz="800" u="sng">
              <a:latin typeface="Wingdings" panose="05000000000000000000" pitchFamily="2" charset="2"/>
            </a:endParaRPr>
          </a:p>
          <a:p>
            <a:pPr eaLnBrk="1" hangingPunct="1"/>
            <a:r>
              <a:rPr lang="en-US" altLang="en-US" i="1"/>
              <a:t>Location</a:t>
            </a:r>
            <a:r>
              <a:rPr lang="en-US" altLang="en-US"/>
              <a:t> of gradient change critical</a:t>
            </a:r>
          </a:p>
          <a:p>
            <a:pPr lvl="1" eaLnBrk="1" hangingPunct="1"/>
            <a:r>
              <a:rPr lang="en-US" altLang="en-US"/>
              <a:t>Hemoglobin desaturation at lungs </a:t>
            </a:r>
            <a:r>
              <a:rPr lang="en-US" altLang="en-US">
                <a:sym typeface="Wingdings" panose="05000000000000000000" pitchFamily="2" charset="2"/>
              </a:rPr>
              <a:t> </a:t>
            </a:r>
            <a:r>
              <a:rPr lang="en-US" altLang="en-US"/>
              <a:t>little/no effect</a:t>
            </a:r>
          </a:p>
          <a:p>
            <a:pPr lvl="1" eaLnBrk="1" hangingPunct="1">
              <a:buFontTx/>
              <a:buNone/>
            </a:pPr>
            <a:r>
              <a:rPr lang="en-US" altLang="en-US"/>
              <a:t>– </a:t>
            </a:r>
            <a:r>
              <a:rPr lang="en-US" altLang="en-US">
                <a:sym typeface="Wingdings" panose="05000000000000000000" pitchFamily="2" charset="2"/>
              </a:rPr>
              <a:t></a:t>
            </a:r>
            <a:r>
              <a:rPr lang="en-US" altLang="en-US"/>
              <a:t> PO</a:t>
            </a:r>
            <a:r>
              <a:rPr lang="en-US" altLang="en-US" baseline="-25000"/>
              <a:t>2</a:t>
            </a:r>
            <a:r>
              <a:rPr lang="en-US" altLang="en-US"/>
              <a:t> gradient at muscle </a:t>
            </a:r>
            <a:r>
              <a:rPr lang="en-US" altLang="en-US">
                <a:sym typeface="Wingdings" panose="05000000000000000000" pitchFamily="2" charset="2"/>
              </a:rPr>
              <a:t></a:t>
            </a:r>
            <a:r>
              <a:rPr lang="en-US" altLang="en-US"/>
              <a:t> </a:t>
            </a:r>
            <a:r>
              <a:rPr lang="en-US" altLang="en-US">
                <a:sym typeface="Wingdings" panose="05000000000000000000" pitchFamily="2" charset="2"/>
              </a:rPr>
              <a:t></a:t>
            </a:r>
            <a:r>
              <a:rPr lang="en-US" altLang="en-US"/>
              <a:t> exercise capacity</a:t>
            </a:r>
          </a:p>
          <a:p>
            <a:pPr lvl="1" eaLnBrk="1" hangingPunct="1">
              <a:buFontTx/>
              <a:buNone/>
            </a:pPr>
            <a:endParaRPr lang="en-US" altLang="en-US" sz="400"/>
          </a:p>
          <a:p>
            <a:pPr lvl="1" algn="r" eaLnBrk="1" hangingPunct="1">
              <a:buFontTx/>
              <a:buNone/>
            </a:pPr>
            <a:r>
              <a:rPr lang="en-US" altLang="en-US" sz="1400" i="1"/>
              <a:t>(continued)</a:t>
            </a:r>
            <a:r>
              <a:rPr lang="en-US" altLang="en-US"/>
              <a:t>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2">
            <a:extLst>
              <a:ext uri="{FF2B5EF4-FFF2-40B4-BE49-F238E27FC236}">
                <a16:creationId xmlns:a16="http://schemas.microsoft.com/office/drawing/2014/main" xmlns="" id="{70375F49-8641-470D-9662-92640FD1E0B1}"/>
              </a:ext>
            </a:extLst>
          </p:cNvPr>
          <p:cNvSpPr>
            <a:spLocks noGrp="1"/>
          </p:cNvSpPr>
          <p:nvPr>
            <p:ph type="title"/>
          </p:nvPr>
        </p:nvSpPr>
        <p:spPr/>
        <p:txBody>
          <a:bodyPr>
            <a:normAutofit fontScale="90000"/>
          </a:bodyPr>
          <a:lstStyle/>
          <a:p>
            <a:pPr eaLnBrk="1" hangingPunct="1"/>
            <a:r>
              <a:rPr lang="en-US" altLang="en-US">
                <a:effectLst/>
              </a:rPr>
              <a:t>Physiological Responses </a:t>
            </a:r>
            <a:br>
              <a:rPr lang="en-US" altLang="en-US">
                <a:effectLst/>
              </a:rPr>
            </a:br>
            <a:r>
              <a:rPr lang="en-US" altLang="en-US">
                <a:effectLst/>
              </a:rPr>
              <a:t>to Acute Altitude Exposure</a:t>
            </a:r>
            <a:r>
              <a:rPr lang="en-US" altLang="en-US" sz="2400" i="1">
                <a:effectLst/>
              </a:rPr>
              <a:t> (continued)</a:t>
            </a:r>
            <a:endParaRPr lang="en-US" altLang="en-US" i="1">
              <a:effectLst/>
            </a:endParaRPr>
          </a:p>
        </p:txBody>
      </p:sp>
      <p:sp>
        <p:nvSpPr>
          <p:cNvPr id="28675" name="Content Placeholder 13">
            <a:extLst>
              <a:ext uri="{FF2B5EF4-FFF2-40B4-BE49-F238E27FC236}">
                <a16:creationId xmlns:a16="http://schemas.microsoft.com/office/drawing/2014/main" xmlns="" id="{001637EE-A10A-460D-A6C2-6CE7AA355B1F}"/>
              </a:ext>
            </a:extLst>
          </p:cNvPr>
          <p:cNvSpPr>
            <a:spLocks noGrp="1"/>
          </p:cNvSpPr>
          <p:nvPr>
            <p:ph idx="1"/>
          </p:nvPr>
        </p:nvSpPr>
        <p:spPr>
          <a:xfrm>
            <a:off x="571500" y="1766889"/>
            <a:ext cx="8051800" cy="3836244"/>
          </a:xfrm>
        </p:spPr>
        <p:txBody>
          <a:bodyPr>
            <a:normAutofit fontScale="85000" lnSpcReduction="10000"/>
          </a:bodyPr>
          <a:lstStyle/>
          <a:p>
            <a:pPr eaLnBrk="1" hangingPunct="1"/>
            <a:r>
              <a:rPr lang="en-US" altLang="en-US" dirty="0"/>
              <a:t>Short term: plasma volume </a:t>
            </a:r>
            <a:r>
              <a:rPr lang="en-US" altLang="en-US" dirty="0">
                <a:sym typeface="Wingdings" panose="05000000000000000000" pitchFamily="2" charset="2"/>
              </a:rPr>
              <a:t></a:t>
            </a:r>
            <a:r>
              <a:rPr lang="en-US" altLang="en-US" dirty="0"/>
              <a:t> within few hours</a:t>
            </a:r>
          </a:p>
          <a:p>
            <a:pPr lvl="1" eaLnBrk="1" hangingPunct="1"/>
            <a:r>
              <a:rPr lang="en-US" altLang="en-US" dirty="0"/>
              <a:t>Respiratory water loss, </a:t>
            </a:r>
            <a:r>
              <a:rPr lang="en-US" altLang="en-US" dirty="0">
                <a:latin typeface="Wingdings" panose="05000000000000000000" pitchFamily="2" charset="2"/>
                <a:sym typeface="Wingdings" panose="05000000000000000000" pitchFamily="2" charset="2"/>
              </a:rPr>
              <a:t></a:t>
            </a:r>
            <a:r>
              <a:rPr lang="en-US" altLang="en-US" dirty="0"/>
              <a:t> urine production</a:t>
            </a:r>
          </a:p>
          <a:p>
            <a:pPr lvl="1" eaLnBrk="1" hangingPunct="1"/>
            <a:r>
              <a:rPr lang="en-US" altLang="en-US" dirty="0"/>
              <a:t>Lose up to 25% plasma volume</a:t>
            </a:r>
          </a:p>
          <a:p>
            <a:pPr lvl="1" eaLnBrk="1" hangingPunct="1"/>
            <a:r>
              <a:rPr lang="en-US" altLang="en-US" dirty="0"/>
              <a:t>Short-term </a:t>
            </a:r>
            <a:r>
              <a:rPr lang="en-US" altLang="en-US" dirty="0">
                <a:latin typeface="Wingdings" panose="05000000000000000000" pitchFamily="2" charset="2"/>
                <a:sym typeface="Wingdings" panose="05000000000000000000" pitchFamily="2" charset="2"/>
              </a:rPr>
              <a:t></a:t>
            </a:r>
            <a:r>
              <a:rPr lang="en-US" altLang="en-US" dirty="0"/>
              <a:t> in hematocrit, O</a:t>
            </a:r>
            <a:r>
              <a:rPr lang="en-US" altLang="en-US" baseline="-25000" dirty="0"/>
              <a:t>2</a:t>
            </a:r>
            <a:r>
              <a:rPr lang="en-US" altLang="en-US" dirty="0"/>
              <a:t> density </a:t>
            </a:r>
          </a:p>
          <a:p>
            <a:pPr eaLnBrk="1" hangingPunct="1"/>
            <a:endParaRPr lang="en-US" altLang="en-US" sz="800" dirty="0"/>
          </a:p>
          <a:p>
            <a:pPr eaLnBrk="1" hangingPunct="1"/>
            <a:r>
              <a:rPr lang="en-US" altLang="en-US" dirty="0"/>
              <a:t>Red blood cell count </a:t>
            </a:r>
            <a:r>
              <a:rPr lang="en-US" altLang="en-US" dirty="0">
                <a:latin typeface="Wingdings" panose="05000000000000000000" pitchFamily="2" charset="2"/>
                <a:sym typeface="Wingdings" panose="05000000000000000000" pitchFamily="2" charset="2"/>
              </a:rPr>
              <a:t></a:t>
            </a:r>
            <a:r>
              <a:rPr lang="en-US" altLang="en-US" dirty="0"/>
              <a:t> after weeks/months</a:t>
            </a:r>
          </a:p>
          <a:p>
            <a:pPr lvl="1" eaLnBrk="1" hangingPunct="1"/>
            <a:r>
              <a:rPr lang="en-US" altLang="en-US" dirty="0"/>
              <a:t>Hypoxemia triggers EPO release from kidneys</a:t>
            </a:r>
          </a:p>
          <a:p>
            <a:pPr lvl="1" eaLnBrk="1" hangingPunct="1">
              <a:buFontTx/>
              <a:buNone/>
            </a:pP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Red blood cell production in bone marrow</a:t>
            </a:r>
          </a:p>
          <a:p>
            <a:pPr lvl="1" eaLnBrk="1" hangingPunct="1"/>
            <a:r>
              <a:rPr lang="en-US" altLang="en-US" dirty="0"/>
              <a:t>Long-term </a:t>
            </a:r>
            <a:r>
              <a:rPr lang="en-US" altLang="en-US" dirty="0">
                <a:latin typeface="Wingdings" panose="05000000000000000000" pitchFamily="2" charset="2"/>
                <a:sym typeface="Wingdings" panose="05000000000000000000" pitchFamily="2" charset="2"/>
              </a:rPr>
              <a:t></a:t>
            </a:r>
            <a:r>
              <a:rPr lang="en-US" altLang="en-US" dirty="0"/>
              <a:t> in hematocrit</a:t>
            </a:r>
          </a:p>
          <a:p>
            <a:pPr lvl="1" algn="r" eaLnBrk="1" hangingPunct="1">
              <a:buFontTx/>
              <a:buNone/>
            </a:pPr>
            <a:r>
              <a:rPr lang="en-US" altLang="en-US" sz="140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2">
            <a:extLst>
              <a:ext uri="{FF2B5EF4-FFF2-40B4-BE49-F238E27FC236}">
                <a16:creationId xmlns:a16="http://schemas.microsoft.com/office/drawing/2014/main" xmlns="" id="{D1B6EDEC-00F1-4CFF-85F8-FB31BAF12B9B}"/>
              </a:ext>
            </a:extLst>
          </p:cNvPr>
          <p:cNvSpPr>
            <a:spLocks noGrp="1"/>
          </p:cNvSpPr>
          <p:nvPr>
            <p:ph type="title"/>
          </p:nvPr>
        </p:nvSpPr>
        <p:spPr/>
        <p:txBody>
          <a:bodyPr>
            <a:normAutofit fontScale="90000"/>
          </a:bodyPr>
          <a:lstStyle/>
          <a:p>
            <a:pPr eaLnBrk="1" hangingPunct="1"/>
            <a:r>
              <a:rPr lang="en-US" altLang="en-US">
                <a:effectLst/>
              </a:rPr>
              <a:t>Physiological Responses </a:t>
            </a:r>
            <a:br>
              <a:rPr lang="en-US" altLang="en-US">
                <a:effectLst/>
              </a:rPr>
            </a:br>
            <a:r>
              <a:rPr lang="en-US" altLang="en-US">
                <a:effectLst/>
              </a:rPr>
              <a:t>to Acute Altitude Exposure</a:t>
            </a:r>
            <a:r>
              <a:rPr lang="en-US" altLang="en-US" sz="2400" i="1">
                <a:effectLst/>
              </a:rPr>
              <a:t> (continued)</a:t>
            </a:r>
            <a:endParaRPr lang="en-US" altLang="en-US" i="1">
              <a:effectLst/>
            </a:endParaRPr>
          </a:p>
        </p:txBody>
      </p:sp>
      <p:sp>
        <p:nvSpPr>
          <p:cNvPr id="30723" name="Content Placeholder 13">
            <a:extLst>
              <a:ext uri="{FF2B5EF4-FFF2-40B4-BE49-F238E27FC236}">
                <a16:creationId xmlns:a16="http://schemas.microsoft.com/office/drawing/2014/main" xmlns="" id="{FAE71693-F9E7-416F-848F-8E0CFE12043E}"/>
              </a:ext>
            </a:extLst>
          </p:cNvPr>
          <p:cNvSpPr>
            <a:spLocks noGrp="1"/>
          </p:cNvSpPr>
          <p:nvPr>
            <p:ph idx="1"/>
          </p:nvPr>
        </p:nvSpPr>
        <p:spPr>
          <a:xfrm>
            <a:off x="571500" y="1758951"/>
            <a:ext cx="8051800" cy="3951186"/>
          </a:xfrm>
        </p:spPr>
        <p:txBody>
          <a:bodyPr>
            <a:normAutofit fontScale="85000" lnSpcReduction="20000"/>
          </a:bodyPr>
          <a:lstStyle/>
          <a:p>
            <a:pPr eaLnBrk="1" hangingPunct="1">
              <a:defRPr/>
            </a:pPr>
            <a:r>
              <a:rPr lang="en-US" altLang="en-US" dirty="0"/>
              <a:t>Cardiac output </a:t>
            </a:r>
            <a:r>
              <a:rPr lang="en-US" altLang="en-US" dirty="0">
                <a:latin typeface="Wingdings" panose="05000000000000000000" pitchFamily="2" charset="2"/>
                <a:sym typeface="Wingdings" panose="05000000000000000000" pitchFamily="2" charset="2"/>
              </a:rPr>
              <a:t></a:t>
            </a:r>
            <a:r>
              <a:rPr lang="en-US" altLang="en-US" dirty="0"/>
              <a:t> (despite </a:t>
            </a:r>
            <a:r>
              <a:rPr lang="en-US" altLang="en-US" dirty="0">
                <a:latin typeface="Wingdings" panose="05000000000000000000" pitchFamily="2" charset="2"/>
                <a:sym typeface="Wingdings" panose="05000000000000000000" pitchFamily="2" charset="2"/>
              </a:rPr>
              <a:t></a:t>
            </a:r>
            <a:r>
              <a:rPr lang="en-US" altLang="en-US" dirty="0"/>
              <a:t> plasma volume, stroke volume)</a:t>
            </a:r>
          </a:p>
          <a:p>
            <a:pPr lvl="1" eaLnBrk="1" hangingPunct="1">
              <a:defRPr/>
            </a:pPr>
            <a:r>
              <a:rPr lang="en-US" altLang="en-US" dirty="0"/>
              <a:t>At rest and submaximal exercise (not maximal)</a:t>
            </a:r>
          </a:p>
          <a:p>
            <a:pPr lvl="1" eaLnBrk="1" hangingPunct="1">
              <a:defRPr/>
            </a:pPr>
            <a:r>
              <a:rPr lang="en-US" altLang="en-US" dirty="0"/>
              <a:t>Delivers more O</a:t>
            </a:r>
            <a:r>
              <a:rPr lang="en-US" altLang="en-US" baseline="-25000" dirty="0"/>
              <a:t>2</a:t>
            </a:r>
            <a:r>
              <a:rPr lang="en-US" altLang="en-US" dirty="0"/>
              <a:t> to tissues per minute</a:t>
            </a:r>
          </a:p>
          <a:p>
            <a:pPr lvl="1" eaLnBrk="1" hangingPunct="1">
              <a:buFontTx/>
              <a:buNone/>
              <a:defRPr/>
            </a:pP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Sympathetic nervous system activity </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HR</a:t>
            </a:r>
          </a:p>
          <a:p>
            <a:pPr lvl="1" eaLnBrk="1" hangingPunct="1">
              <a:defRPr/>
            </a:pPr>
            <a:r>
              <a:rPr lang="en-US" altLang="en-US" dirty="0">
                <a:sym typeface="Wingdings" panose="05000000000000000000" pitchFamily="2" charset="2"/>
              </a:rPr>
              <a:t>Inefficient, short-term adaptation (6-10 days)</a:t>
            </a:r>
            <a:endParaRPr lang="en-US" altLang="en-US" dirty="0"/>
          </a:p>
          <a:p>
            <a:pPr eaLnBrk="1" hangingPunct="1">
              <a:defRPr/>
            </a:pPr>
            <a:endParaRPr lang="en-US" altLang="en-US" sz="800" dirty="0"/>
          </a:p>
          <a:p>
            <a:pPr eaLnBrk="1" hangingPunct="1">
              <a:defRPr/>
            </a:pPr>
            <a:r>
              <a:rPr lang="en-US" altLang="en-US" dirty="0"/>
              <a:t>After few days, muscles extract more O</a:t>
            </a:r>
            <a:r>
              <a:rPr lang="en-US" altLang="en-US" baseline="-25000" dirty="0"/>
              <a:t>2</a:t>
            </a:r>
          </a:p>
          <a:p>
            <a:pPr lvl="1" eaLnBrk="1" hangingPunct="1">
              <a:buFontTx/>
              <a:buNone/>
              <a:defRPr/>
            </a:pP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a:t>
            </a: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9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t> difference</a:t>
            </a:r>
          </a:p>
          <a:p>
            <a:pPr lvl="1" eaLnBrk="1" hangingPunct="1">
              <a:defRPr/>
            </a:pPr>
            <a:r>
              <a:rPr lang="en-US" altLang="en-US" dirty="0"/>
              <a:t>Reduces demand for cardiac output</a:t>
            </a:r>
          </a:p>
          <a:p>
            <a:pPr lvl="1" algn="r" eaLnBrk="1" hangingPunct="1">
              <a:buFontTx/>
              <a:buNone/>
              <a:defRPr/>
            </a:pPr>
            <a:r>
              <a:rPr lang="en-US" altLang="en-US" sz="140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2">
            <a:extLst>
              <a:ext uri="{FF2B5EF4-FFF2-40B4-BE49-F238E27FC236}">
                <a16:creationId xmlns:a16="http://schemas.microsoft.com/office/drawing/2014/main" xmlns="" id="{F236D97E-E428-4FF3-A528-15A9520D4E4C}"/>
              </a:ext>
            </a:extLst>
          </p:cNvPr>
          <p:cNvSpPr>
            <a:spLocks noGrp="1"/>
          </p:cNvSpPr>
          <p:nvPr>
            <p:ph type="title"/>
          </p:nvPr>
        </p:nvSpPr>
        <p:spPr/>
        <p:txBody>
          <a:bodyPr>
            <a:normAutofit fontScale="90000"/>
          </a:bodyPr>
          <a:lstStyle/>
          <a:p>
            <a:pPr eaLnBrk="1" hangingPunct="1"/>
            <a:r>
              <a:rPr lang="en-US" altLang="en-US">
                <a:effectLst/>
              </a:rPr>
              <a:t>Physiological Responses </a:t>
            </a:r>
            <a:br>
              <a:rPr lang="en-US" altLang="en-US">
                <a:effectLst/>
              </a:rPr>
            </a:br>
            <a:r>
              <a:rPr lang="en-US" altLang="en-US">
                <a:effectLst/>
              </a:rPr>
              <a:t>to Acute Altitude Exposure</a:t>
            </a:r>
            <a:r>
              <a:rPr lang="en-US" altLang="en-US" sz="2400" i="1">
                <a:effectLst/>
              </a:rPr>
              <a:t> (continued)</a:t>
            </a:r>
            <a:endParaRPr lang="en-US" altLang="en-US" i="1">
              <a:effectLst/>
            </a:endParaRPr>
          </a:p>
        </p:txBody>
      </p:sp>
      <p:sp>
        <p:nvSpPr>
          <p:cNvPr id="31747" name="Content Placeholder 13">
            <a:extLst>
              <a:ext uri="{FF2B5EF4-FFF2-40B4-BE49-F238E27FC236}">
                <a16:creationId xmlns:a16="http://schemas.microsoft.com/office/drawing/2014/main" xmlns="" id="{BEACCE33-A820-4E20-9116-6E11C8D7D8B9}"/>
              </a:ext>
            </a:extLst>
          </p:cNvPr>
          <p:cNvSpPr>
            <a:spLocks noGrp="1"/>
          </p:cNvSpPr>
          <p:nvPr>
            <p:ph idx="1"/>
          </p:nvPr>
        </p:nvSpPr>
        <p:spPr>
          <a:xfrm>
            <a:off x="571500" y="1874838"/>
            <a:ext cx="8051800" cy="2768600"/>
          </a:xfrm>
        </p:spPr>
        <p:txBody>
          <a:bodyPr>
            <a:normAutofit fontScale="92500" lnSpcReduction="10000"/>
          </a:bodyPr>
          <a:lstStyle/>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a:t>
            </a:r>
            <a:r>
              <a:rPr lang="en-US" altLang="en-US" spc="-1400" dirty="0" err="1"/>
              <a:t>Q</a:t>
            </a:r>
            <a:r>
              <a:rPr lang="en-US" altLang="en-US" spc="1300" baseline="60000" dirty="0" err="1">
                <a:cs typeface="Arial" panose="020B0604020202020204" pitchFamily="34" charset="0"/>
              </a:rPr>
              <a:t>•</a:t>
            </a:r>
            <a:r>
              <a:rPr lang="en-US" altLang="en-US" baseline="-25000" dirty="0" err="1"/>
              <a:t>max</a:t>
            </a:r>
            <a:r>
              <a:rPr lang="en-US" altLang="en-US" dirty="0"/>
              <a:t> = </a:t>
            </a:r>
            <a:r>
              <a:rPr lang="en-US" altLang="en-US" dirty="0">
                <a:latin typeface="Wingdings" panose="05000000000000000000" pitchFamily="2" charset="2"/>
                <a:sym typeface="Wingdings" panose="05000000000000000000" pitchFamily="2" charset="2"/>
              </a:rPr>
              <a:t></a:t>
            </a:r>
            <a:r>
              <a:rPr lang="en-US" altLang="en-US" dirty="0"/>
              <a:t> </a:t>
            </a:r>
            <a:r>
              <a:rPr lang="en-US" altLang="en-US" dirty="0" err="1"/>
              <a:t>SV</a:t>
            </a:r>
            <a:r>
              <a:rPr lang="en-US" altLang="en-US" baseline="-25000" dirty="0" err="1"/>
              <a:t>max</a:t>
            </a:r>
            <a:r>
              <a:rPr lang="en-US" altLang="en-US" dirty="0"/>
              <a:t> x </a:t>
            </a:r>
            <a:r>
              <a:rPr lang="en-US" altLang="en-US" dirty="0">
                <a:latin typeface="Wingdings" panose="05000000000000000000" pitchFamily="2" charset="2"/>
                <a:sym typeface="Wingdings" panose="05000000000000000000" pitchFamily="2" charset="2"/>
              </a:rPr>
              <a:t></a:t>
            </a:r>
            <a:r>
              <a:rPr lang="en-US" altLang="en-US" dirty="0"/>
              <a:t> </a:t>
            </a:r>
            <a:r>
              <a:rPr lang="en-US" altLang="en-US" dirty="0" err="1"/>
              <a:t>HR</a:t>
            </a:r>
            <a:r>
              <a:rPr lang="en-US" altLang="en-US" baseline="-25000" dirty="0" err="1"/>
              <a:t>max</a:t>
            </a:r>
            <a:endParaRPr lang="en-US" altLang="en-US" baseline="-25000" dirty="0"/>
          </a:p>
          <a:p>
            <a:pPr eaLnBrk="1" hangingPunct="1">
              <a:defRPr/>
            </a:pPr>
            <a:endParaRPr lang="en-US" altLang="en-US" sz="800" dirty="0">
              <a:latin typeface="Wingdings" panose="05000000000000000000" pitchFamily="2" charset="2"/>
            </a:endParaRPr>
          </a:p>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a:t>
            </a:r>
            <a:r>
              <a:rPr lang="en-US" altLang="en-US" dirty="0" err="1"/>
              <a:t>SV</a:t>
            </a:r>
            <a:r>
              <a:rPr lang="en-US" altLang="en-US" baseline="-25000" dirty="0" err="1"/>
              <a:t>max</a:t>
            </a:r>
            <a:r>
              <a:rPr lang="en-US" altLang="en-US" dirty="0"/>
              <a:t> due to </a:t>
            </a:r>
            <a:r>
              <a:rPr lang="en-US" altLang="en-US" dirty="0">
                <a:latin typeface="Wingdings" panose="05000000000000000000" pitchFamily="2" charset="2"/>
                <a:sym typeface="Wingdings" panose="05000000000000000000" pitchFamily="2" charset="2"/>
              </a:rPr>
              <a:t></a:t>
            </a:r>
            <a:r>
              <a:rPr lang="en-US" altLang="en-US" dirty="0"/>
              <a:t> PV </a:t>
            </a:r>
          </a:p>
          <a:p>
            <a:pPr eaLnBrk="1" hangingPunct="1">
              <a:defRPr/>
            </a:pPr>
            <a:endParaRPr lang="en-US" altLang="en-US" sz="800" dirty="0">
              <a:latin typeface="Wingdings" panose="05000000000000000000" pitchFamily="2" charset="2"/>
            </a:endParaRPr>
          </a:p>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a:t>
            </a:r>
            <a:r>
              <a:rPr lang="en-US" altLang="en-US" dirty="0" err="1"/>
              <a:t>HR</a:t>
            </a:r>
            <a:r>
              <a:rPr lang="en-US" altLang="en-US" baseline="-25000" dirty="0" err="1"/>
              <a:t>max</a:t>
            </a:r>
            <a:r>
              <a:rPr lang="en-US" altLang="en-US" dirty="0"/>
              <a:t> due to </a:t>
            </a:r>
            <a:r>
              <a:rPr lang="en-US" altLang="en-US" dirty="0">
                <a:latin typeface="Wingdings" panose="05000000000000000000" pitchFamily="2" charset="2"/>
                <a:sym typeface="Wingdings" panose="05000000000000000000" pitchFamily="2" charset="2"/>
              </a:rPr>
              <a:t></a:t>
            </a:r>
            <a:r>
              <a:rPr lang="en-US" altLang="en-US" dirty="0"/>
              <a:t> SNS responsiveness</a:t>
            </a:r>
          </a:p>
          <a:p>
            <a:pPr eaLnBrk="1" hangingPunct="1">
              <a:defRPr/>
            </a:pPr>
            <a:endParaRPr lang="en-US" altLang="en-US" sz="800" dirty="0">
              <a:latin typeface="Wingdings" panose="05000000000000000000" pitchFamily="2" charset="2"/>
            </a:endParaRPr>
          </a:p>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PO</a:t>
            </a:r>
            <a:r>
              <a:rPr lang="en-US" altLang="en-US" baseline="-25000" dirty="0"/>
              <a:t>2</a:t>
            </a:r>
            <a:r>
              <a:rPr lang="en-US" altLang="en-US" dirty="0"/>
              <a:t> gradient + </a:t>
            </a:r>
            <a:r>
              <a:rPr lang="en-US" altLang="en-US" dirty="0">
                <a:latin typeface="Wingdings" panose="05000000000000000000" pitchFamily="2" charset="2"/>
                <a:sym typeface="Wingdings" panose="05000000000000000000" pitchFamily="2" charset="2"/>
              </a:rPr>
              <a:t></a:t>
            </a:r>
            <a:r>
              <a:rPr lang="en-US" altLang="en-US" dirty="0"/>
              <a:t> </a:t>
            </a:r>
            <a:r>
              <a:rPr lang="en-US" altLang="en-US" spc="-1400" dirty="0" err="1"/>
              <a:t>Q</a:t>
            </a:r>
            <a:r>
              <a:rPr lang="en-US" altLang="en-US" spc="1300" baseline="60000" dirty="0" err="1">
                <a:cs typeface="Arial" panose="020B0604020202020204" pitchFamily="34" charset="0"/>
              </a:rPr>
              <a:t>•</a:t>
            </a:r>
            <a:r>
              <a:rPr lang="en-US" altLang="en-US" baseline="-25000" dirty="0" err="1"/>
              <a:t>max</a:t>
            </a:r>
            <a:r>
              <a:rPr lang="en-US" altLang="en-US" dirty="0"/>
              <a:t> = </a:t>
            </a:r>
            <a:r>
              <a:rPr lang="en-US" altLang="en-US" dirty="0">
                <a:latin typeface="Wingdings" panose="05000000000000000000" pitchFamily="2" charset="2"/>
                <a:sym typeface="Wingdings" panose="05000000000000000000" pitchFamily="2" charset="2"/>
              </a:rPr>
              <a:t></a:t>
            </a:r>
            <a:r>
              <a:rPr lang="en-US" altLang="en-US" dirty="0"/>
              <a:t>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p>
          <a:p>
            <a:pPr algn="r" eaLnBrk="1" hangingPunct="1">
              <a:buFontTx/>
              <a:buNone/>
              <a:defRPr/>
            </a:pPr>
            <a:r>
              <a:rPr lang="en-US" altLang="en-US" sz="1400" b="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2">
            <a:extLst>
              <a:ext uri="{FF2B5EF4-FFF2-40B4-BE49-F238E27FC236}">
                <a16:creationId xmlns:a16="http://schemas.microsoft.com/office/drawing/2014/main" xmlns="" id="{C0CBC9D1-CDD3-452B-90A7-A90DEF9F2443}"/>
              </a:ext>
            </a:extLst>
          </p:cNvPr>
          <p:cNvSpPr>
            <a:spLocks noGrp="1"/>
          </p:cNvSpPr>
          <p:nvPr>
            <p:ph type="title"/>
          </p:nvPr>
        </p:nvSpPr>
        <p:spPr/>
        <p:txBody>
          <a:bodyPr>
            <a:normAutofit fontScale="90000"/>
          </a:bodyPr>
          <a:lstStyle/>
          <a:p>
            <a:pPr eaLnBrk="1" hangingPunct="1"/>
            <a:r>
              <a:rPr lang="en-US" altLang="en-US">
                <a:effectLst/>
              </a:rPr>
              <a:t>Physiological Responses </a:t>
            </a:r>
            <a:br>
              <a:rPr lang="en-US" altLang="en-US">
                <a:effectLst/>
              </a:rPr>
            </a:br>
            <a:r>
              <a:rPr lang="en-US" altLang="en-US">
                <a:effectLst/>
              </a:rPr>
              <a:t>to Acute Altitude Exposure</a:t>
            </a:r>
            <a:r>
              <a:rPr lang="en-US" altLang="en-US" sz="2400" i="1">
                <a:effectLst/>
              </a:rPr>
              <a:t> (continued)</a:t>
            </a:r>
            <a:endParaRPr lang="en-US" altLang="en-US" i="1">
              <a:effectLst/>
            </a:endParaRPr>
          </a:p>
        </p:txBody>
      </p:sp>
      <p:sp>
        <p:nvSpPr>
          <p:cNvPr id="33795" name="Content Placeholder 13">
            <a:extLst>
              <a:ext uri="{FF2B5EF4-FFF2-40B4-BE49-F238E27FC236}">
                <a16:creationId xmlns:a16="http://schemas.microsoft.com/office/drawing/2014/main" xmlns="" id="{7E1C27BB-DF5C-4FDC-AA9B-B83398749502}"/>
              </a:ext>
            </a:extLst>
          </p:cNvPr>
          <p:cNvSpPr>
            <a:spLocks noGrp="1"/>
          </p:cNvSpPr>
          <p:nvPr>
            <p:ph idx="1"/>
          </p:nvPr>
        </p:nvSpPr>
        <p:spPr>
          <a:xfrm>
            <a:off x="571500" y="1874838"/>
            <a:ext cx="8051800" cy="3699111"/>
          </a:xfrm>
        </p:spPr>
        <p:txBody>
          <a:bodyPr>
            <a:normAutofit fontScale="85000" lnSpcReduction="20000"/>
          </a:bodyPr>
          <a:lstStyle/>
          <a:p>
            <a:pPr eaLnBrk="1" hangingPunct="1"/>
            <a:r>
              <a:rPr lang="en-US" altLang="en-US" dirty="0"/>
              <a:t>Basal metabolic rate </a:t>
            </a:r>
            <a:r>
              <a:rPr lang="en-US" altLang="en-US" dirty="0">
                <a:latin typeface="Wingdings" panose="05000000000000000000" pitchFamily="2" charset="2"/>
                <a:sym typeface="Wingdings" panose="05000000000000000000" pitchFamily="2" charset="2"/>
              </a:rPr>
              <a:t></a:t>
            </a:r>
            <a:endParaRPr lang="en-US" altLang="en-US" dirty="0"/>
          </a:p>
          <a:p>
            <a:pPr lvl="1" eaLnBrk="1" hangingPunct="1">
              <a:buFontTx/>
              <a:buNone/>
            </a:pP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Thyroxine secretion</a:t>
            </a:r>
          </a:p>
          <a:p>
            <a:pPr lvl="1" eaLnBrk="1" hangingPunct="1">
              <a:buFontTx/>
              <a:buNone/>
            </a:pP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Catecholamine secretion</a:t>
            </a:r>
          </a:p>
          <a:p>
            <a:pPr lvl="1" eaLnBrk="1" hangingPunct="1"/>
            <a:r>
              <a:rPr lang="en-US" altLang="en-US" dirty="0"/>
              <a:t>Must </a:t>
            </a:r>
            <a:r>
              <a:rPr lang="en-US" altLang="en-US" dirty="0">
                <a:latin typeface="Wingdings" panose="05000000000000000000" pitchFamily="2" charset="2"/>
                <a:sym typeface="Wingdings" panose="05000000000000000000" pitchFamily="2" charset="2"/>
              </a:rPr>
              <a:t></a:t>
            </a:r>
            <a:r>
              <a:rPr lang="en-US" altLang="en-US" dirty="0"/>
              <a:t> food intake to maintain body mass</a:t>
            </a:r>
          </a:p>
          <a:p>
            <a:pPr eaLnBrk="1" hangingPunct="1"/>
            <a:endParaRPr lang="en-US" altLang="en-US" sz="800" dirty="0"/>
          </a:p>
          <a:p>
            <a:pPr eaLnBrk="1" hangingPunct="1"/>
            <a:r>
              <a:rPr lang="en-US" altLang="en-US" dirty="0"/>
              <a:t>More reliance on glucose versus fat</a:t>
            </a:r>
          </a:p>
          <a:p>
            <a:pPr eaLnBrk="1" hangingPunct="1"/>
            <a:endParaRPr lang="en-US" altLang="en-US" sz="800" dirty="0"/>
          </a:p>
          <a:p>
            <a:pPr eaLnBrk="1" hangingPunct="1">
              <a:buFontTx/>
              <a:buNone/>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Anaerobic metabolism </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t> lactic acid</a:t>
            </a:r>
          </a:p>
          <a:p>
            <a:pPr lvl="1" eaLnBrk="1" hangingPunct="1"/>
            <a:r>
              <a:rPr lang="en-US" altLang="en-US" dirty="0"/>
              <a:t>Lactic acid production </a:t>
            </a:r>
            <a:r>
              <a:rPr lang="en-US" altLang="en-US" dirty="0">
                <a:latin typeface="Wingdings" panose="05000000000000000000" pitchFamily="2" charset="2"/>
                <a:sym typeface="Wingdings" panose="05000000000000000000" pitchFamily="2" charset="2"/>
              </a:rPr>
              <a:t></a:t>
            </a:r>
            <a:r>
              <a:rPr lang="en-US" altLang="en-US" dirty="0"/>
              <a:t> over time</a:t>
            </a:r>
          </a:p>
          <a:p>
            <a:pPr lvl="1" eaLnBrk="1" hangingPunct="1"/>
            <a:r>
              <a:rPr lang="en-US" altLang="en-US" dirty="0"/>
              <a:t>No explanation for lactate paradox</a:t>
            </a:r>
          </a:p>
          <a:p>
            <a:pPr lvl="1" algn="r" eaLnBrk="1" hangingPunct="1">
              <a:buFontTx/>
              <a:buNone/>
            </a:pPr>
            <a:r>
              <a:rPr lang="en-US" altLang="en-US" sz="140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2">
            <a:extLst>
              <a:ext uri="{FF2B5EF4-FFF2-40B4-BE49-F238E27FC236}">
                <a16:creationId xmlns:a16="http://schemas.microsoft.com/office/drawing/2014/main" xmlns="" id="{004183AF-1543-4ED3-BDEF-837C066DBFB2}"/>
              </a:ext>
            </a:extLst>
          </p:cNvPr>
          <p:cNvSpPr>
            <a:spLocks noGrp="1"/>
          </p:cNvSpPr>
          <p:nvPr>
            <p:ph type="title"/>
          </p:nvPr>
        </p:nvSpPr>
        <p:spPr/>
        <p:txBody>
          <a:bodyPr/>
          <a:lstStyle/>
          <a:p>
            <a:pPr eaLnBrk="1" hangingPunct="1"/>
            <a:r>
              <a:rPr lang="en-US" altLang="en-US">
                <a:effectLst/>
              </a:rPr>
              <a:t>Table 13.1</a:t>
            </a:r>
          </a:p>
        </p:txBody>
      </p:sp>
      <p:pic>
        <p:nvPicPr>
          <p:cNvPr id="34819" name="Content Placeholder 2">
            <a:extLst>
              <a:ext uri="{FF2B5EF4-FFF2-40B4-BE49-F238E27FC236}">
                <a16:creationId xmlns:a16="http://schemas.microsoft.com/office/drawing/2014/main" xmlns="" id="{17001DC0-2408-4498-97CD-B0A4800F788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04221" y="401537"/>
            <a:ext cx="7324725" cy="489585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2">
            <a:extLst>
              <a:ext uri="{FF2B5EF4-FFF2-40B4-BE49-F238E27FC236}">
                <a16:creationId xmlns:a16="http://schemas.microsoft.com/office/drawing/2014/main" xmlns="" id="{B3FD1BC9-A4B6-438D-8125-C37DB80C83DD}"/>
              </a:ext>
            </a:extLst>
          </p:cNvPr>
          <p:cNvSpPr>
            <a:spLocks noGrp="1"/>
          </p:cNvSpPr>
          <p:nvPr>
            <p:ph type="title"/>
          </p:nvPr>
        </p:nvSpPr>
        <p:spPr/>
        <p:txBody>
          <a:bodyPr>
            <a:normAutofit fontScale="90000"/>
          </a:bodyPr>
          <a:lstStyle/>
          <a:p>
            <a:pPr eaLnBrk="1" hangingPunct="1"/>
            <a:r>
              <a:rPr lang="en-US" altLang="en-US">
                <a:effectLst/>
              </a:rPr>
              <a:t>Physiological Responses </a:t>
            </a:r>
            <a:br>
              <a:rPr lang="en-US" altLang="en-US">
                <a:effectLst/>
              </a:rPr>
            </a:br>
            <a:r>
              <a:rPr lang="en-US" altLang="en-US">
                <a:effectLst/>
              </a:rPr>
              <a:t>to Acute Altitude Exposure</a:t>
            </a:r>
            <a:r>
              <a:rPr lang="en-US" altLang="en-US" sz="2400" i="1">
                <a:effectLst/>
              </a:rPr>
              <a:t> (continued)</a:t>
            </a:r>
            <a:endParaRPr lang="en-US" altLang="en-US" i="1">
              <a:effectLst/>
            </a:endParaRPr>
          </a:p>
        </p:txBody>
      </p:sp>
      <p:sp>
        <p:nvSpPr>
          <p:cNvPr id="35843" name="Content Placeholder 13">
            <a:extLst>
              <a:ext uri="{FF2B5EF4-FFF2-40B4-BE49-F238E27FC236}">
                <a16:creationId xmlns:a16="http://schemas.microsoft.com/office/drawing/2014/main" xmlns="" id="{D0F480A4-383A-4F8F-9902-70258D04EE6C}"/>
              </a:ext>
            </a:extLst>
          </p:cNvPr>
          <p:cNvSpPr>
            <a:spLocks noGrp="1"/>
          </p:cNvSpPr>
          <p:nvPr>
            <p:ph idx="1"/>
          </p:nvPr>
        </p:nvSpPr>
        <p:spPr>
          <a:xfrm>
            <a:off x="560388" y="1574800"/>
            <a:ext cx="8051800" cy="4115881"/>
          </a:xfrm>
        </p:spPr>
        <p:txBody>
          <a:bodyPr>
            <a:normAutofit fontScale="85000" lnSpcReduction="10000"/>
          </a:bodyPr>
          <a:lstStyle/>
          <a:p>
            <a:pPr eaLnBrk="1" hangingPunct="1">
              <a:defRPr/>
            </a:pPr>
            <a:r>
              <a:rPr lang="en-US" altLang="en-US" dirty="0">
                <a:cs typeface="ＭＳ Ｐゴシック" charset="0"/>
              </a:rPr>
              <a:t>Dehydration occurs faster</a:t>
            </a:r>
          </a:p>
          <a:p>
            <a:pPr lvl="1" eaLnBrk="1" hangingPunct="1">
              <a:defRPr/>
            </a:pPr>
            <a:r>
              <a:rPr lang="en-US" altLang="en-US" dirty="0"/>
              <a:t>Water loss through skin, kidneys/urine</a:t>
            </a:r>
          </a:p>
          <a:p>
            <a:pPr lvl="1" eaLnBrk="1" hangingPunct="1">
              <a:defRPr/>
            </a:pPr>
            <a:r>
              <a:rPr lang="en-US" altLang="en-US" dirty="0"/>
              <a:t>Exacerbated by sweating with exercise</a:t>
            </a:r>
          </a:p>
          <a:p>
            <a:pPr lvl="1" eaLnBrk="1" hangingPunct="1">
              <a:defRPr/>
            </a:pPr>
            <a:r>
              <a:rPr lang="en-US" altLang="en-US" dirty="0"/>
              <a:t>Must consume ~3 to 5 L fluid/day</a:t>
            </a:r>
          </a:p>
          <a:p>
            <a:pPr lvl="1" eaLnBrk="1" hangingPunct="1">
              <a:defRPr/>
            </a:pPr>
            <a:endParaRPr lang="en-US" altLang="en-US" sz="800" dirty="0"/>
          </a:p>
          <a:p>
            <a:pPr eaLnBrk="1" hangingPunct="1">
              <a:defRPr/>
            </a:pPr>
            <a:r>
              <a:rPr lang="en-US" altLang="en-US" dirty="0">
                <a:cs typeface="ＭＳ Ｐゴシック" charset="0"/>
              </a:rPr>
              <a:t>Appetite declines at altitude</a:t>
            </a:r>
          </a:p>
          <a:p>
            <a:pPr lvl="1" eaLnBrk="1" hangingPunct="1">
              <a:defRPr/>
            </a:pPr>
            <a:r>
              <a:rPr lang="en-US" altLang="en-US" dirty="0"/>
              <a:t>Paired with </a:t>
            </a:r>
            <a:r>
              <a:rPr lang="en-US" altLang="en-US" normalizeH="1" dirty="0">
                <a:latin typeface="Wingdings" panose="05000000000000000000" pitchFamily="2" charset="2"/>
                <a:sym typeface="Wingdings" panose="05000000000000000000" pitchFamily="2" charset="2"/>
              </a:rPr>
              <a:t></a:t>
            </a:r>
            <a:r>
              <a:rPr lang="en-US" altLang="en-US" dirty="0"/>
              <a:t> metabolism </a:t>
            </a:r>
            <a:r>
              <a:rPr lang="en-US" altLang="en-US" dirty="0">
                <a:sym typeface="Wingdings" panose="05000000000000000000" pitchFamily="2" charset="2"/>
              </a:rPr>
              <a:t> 500 kcal/day deficit</a:t>
            </a:r>
          </a:p>
          <a:p>
            <a:pPr lvl="1" eaLnBrk="1" hangingPunct="1">
              <a:defRPr/>
            </a:pPr>
            <a:r>
              <a:rPr lang="en-US" altLang="en-US" dirty="0">
                <a:sym typeface="Wingdings" panose="05000000000000000000" pitchFamily="2" charset="2"/>
              </a:rPr>
              <a:t>Athletes/climbers must be educated about eating at altitude</a:t>
            </a:r>
          </a:p>
          <a:p>
            <a:pPr lvl="1" eaLnBrk="1" hangingPunct="1">
              <a:defRPr/>
            </a:pPr>
            <a:endParaRPr lang="en-US" altLang="en-US" sz="800" dirty="0"/>
          </a:p>
          <a:p>
            <a:pPr eaLnBrk="1" hangingPunct="1">
              <a:defRPr/>
            </a:pPr>
            <a:r>
              <a:rPr lang="en-US" altLang="en-US" dirty="0">
                <a:cs typeface="ＭＳ Ｐゴシック" charset="0"/>
              </a:rPr>
              <a:t>Maintain iron intake to support </a:t>
            </a:r>
            <a:r>
              <a:rPr lang="en-US" altLang="en-US" normalizeH="1" dirty="0">
                <a:latin typeface="Wingdings" panose="05000000000000000000" pitchFamily="2" charset="2"/>
                <a:cs typeface="ＭＳ Ｐゴシック" charset="0"/>
                <a:sym typeface="Wingdings" panose="05000000000000000000" pitchFamily="2" charset="2"/>
              </a:rPr>
              <a:t></a:t>
            </a:r>
            <a:r>
              <a:rPr lang="en-US" altLang="en-US" dirty="0">
                <a:cs typeface="ＭＳ Ｐゴシック" charset="0"/>
              </a:rPr>
              <a:t> in hematocrit</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2">
            <a:extLst>
              <a:ext uri="{FF2B5EF4-FFF2-40B4-BE49-F238E27FC236}">
                <a16:creationId xmlns:a16="http://schemas.microsoft.com/office/drawing/2014/main" xmlns="" id="{6C917269-0AC3-4594-B5B1-153240C08DC6}"/>
              </a:ext>
            </a:extLst>
          </p:cNvPr>
          <p:cNvSpPr>
            <a:spLocks noGrp="1"/>
          </p:cNvSpPr>
          <p:nvPr>
            <p:ph type="title"/>
          </p:nvPr>
        </p:nvSpPr>
        <p:spPr/>
        <p:txBody>
          <a:bodyPr>
            <a:normAutofit fontScale="90000"/>
          </a:bodyPr>
          <a:lstStyle/>
          <a:p>
            <a:pPr eaLnBrk="1" hangingPunct="1"/>
            <a:r>
              <a:rPr lang="en-US" altLang="en-US">
                <a:effectLst/>
              </a:rPr>
              <a:t>Exercise and Sport Performance </a:t>
            </a:r>
            <a:br>
              <a:rPr lang="en-US" altLang="en-US">
                <a:effectLst/>
              </a:rPr>
            </a:br>
            <a:r>
              <a:rPr lang="en-US" altLang="en-US">
                <a:effectLst/>
              </a:rPr>
              <a:t>at Altitude</a:t>
            </a:r>
          </a:p>
        </p:txBody>
      </p:sp>
      <p:sp>
        <p:nvSpPr>
          <p:cNvPr id="36867" name="Content Placeholder 13">
            <a:extLst>
              <a:ext uri="{FF2B5EF4-FFF2-40B4-BE49-F238E27FC236}">
                <a16:creationId xmlns:a16="http://schemas.microsoft.com/office/drawing/2014/main" xmlns="" id="{F402DE51-86AD-4301-BCDA-DFB0F902C036}"/>
              </a:ext>
            </a:extLst>
          </p:cNvPr>
          <p:cNvSpPr>
            <a:spLocks noGrp="1"/>
          </p:cNvSpPr>
          <p:nvPr>
            <p:ph idx="1"/>
          </p:nvPr>
        </p:nvSpPr>
        <p:spPr>
          <a:xfrm>
            <a:off x="571500" y="1874838"/>
            <a:ext cx="8051800" cy="3631017"/>
          </a:xfrm>
        </p:spPr>
        <p:txBody>
          <a:bodyPr>
            <a:normAutofit fontScale="92500" lnSpcReduction="20000"/>
          </a:bodyPr>
          <a:lstStyle/>
          <a:p>
            <a:pPr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as altitude </a:t>
            </a:r>
            <a:r>
              <a:rPr lang="en-US" altLang="en-US" dirty="0">
                <a:latin typeface="Wingdings" panose="05000000000000000000" pitchFamily="2" charset="2"/>
                <a:sym typeface="Wingdings" panose="05000000000000000000" pitchFamily="2" charset="2"/>
              </a:rPr>
              <a:t></a:t>
            </a:r>
            <a:r>
              <a:rPr lang="en-US" altLang="en-US" dirty="0"/>
              <a:t> past 1,500 m</a:t>
            </a:r>
          </a:p>
          <a:p>
            <a:pPr lvl="1" eaLnBrk="1" hangingPunct="1">
              <a:defRPr/>
            </a:pPr>
            <a:r>
              <a:rPr lang="en-US" altLang="en-US" dirty="0"/>
              <a:t>Atmospheric PO</a:t>
            </a:r>
            <a:r>
              <a:rPr lang="en-US" altLang="en-US" baseline="-25000" dirty="0"/>
              <a:t>2</a:t>
            </a:r>
            <a:r>
              <a:rPr lang="en-US" altLang="en-US" dirty="0"/>
              <a:t> &lt;131 mmHg</a:t>
            </a:r>
          </a:p>
          <a:p>
            <a:pPr lvl="1" eaLnBrk="1" hangingPunct="1">
              <a:defRPr/>
            </a:pPr>
            <a:r>
              <a:rPr lang="en-US" altLang="en-US" dirty="0"/>
              <a:t>Due to </a:t>
            </a:r>
            <a:r>
              <a:rPr lang="en-US" altLang="en-US" dirty="0">
                <a:latin typeface="Wingdings" panose="05000000000000000000" pitchFamily="2" charset="2"/>
                <a:sym typeface="Wingdings" panose="05000000000000000000" pitchFamily="2" charset="2"/>
              </a:rPr>
              <a:t></a:t>
            </a:r>
            <a:r>
              <a:rPr lang="en-US" altLang="en-US" dirty="0"/>
              <a:t> arterial PO</a:t>
            </a:r>
            <a:r>
              <a:rPr lang="en-US" altLang="en-US" baseline="-25000" dirty="0"/>
              <a:t>2</a:t>
            </a:r>
            <a:r>
              <a:rPr lang="en-US" altLang="en-US" dirty="0"/>
              <a:t> and </a:t>
            </a:r>
            <a:r>
              <a:rPr lang="en-US" altLang="en-US" spc="-1200" dirty="0" err="1"/>
              <a:t>Q</a:t>
            </a:r>
            <a:r>
              <a:rPr lang="en-US" altLang="en-US" spc="1300" baseline="60000" dirty="0" err="1">
                <a:cs typeface="Arial" panose="020B0604020202020204" pitchFamily="34" charset="0"/>
              </a:rPr>
              <a:t>•</a:t>
            </a:r>
            <a:r>
              <a:rPr lang="en-US" altLang="en-US" baseline="-25000" dirty="0" err="1"/>
              <a:t>max</a:t>
            </a:r>
            <a:endParaRPr lang="en-US" altLang="en-US" dirty="0"/>
          </a:p>
          <a:p>
            <a:pPr lvl="1" eaLnBrk="1" hangingPunct="1">
              <a:defRPr/>
            </a:pPr>
            <a:r>
              <a:rPr lang="en-US" altLang="en-US" dirty="0"/>
              <a:t>Drops 8 to 11% per 1,000 m ascent</a:t>
            </a:r>
          </a:p>
          <a:p>
            <a:pPr eaLnBrk="1" hangingPunct="1">
              <a:defRPr/>
            </a:pPr>
            <a:endParaRPr lang="en-US" altLang="en-US" sz="800" dirty="0"/>
          </a:p>
          <a:p>
            <a:pPr eaLnBrk="1" hangingPunct="1">
              <a:defRPr/>
            </a:pPr>
            <a:r>
              <a:rPr lang="en-US" altLang="en-US" dirty="0"/>
              <a:t>Mt. Everest ascent study, 1981</a:t>
            </a:r>
          </a:p>
          <a:p>
            <a:pPr lvl="1"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from 62 to 15 ml/kg/min</a:t>
            </a:r>
          </a:p>
          <a:p>
            <a:pPr lvl="1" eaLnBrk="1" hangingPunct="1">
              <a:defRPr/>
            </a:pPr>
            <a:r>
              <a:rPr lang="en-US" altLang="en-US" dirty="0"/>
              <a:t>If sea level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&lt;50 ml/kg/min, could not climb without supplemental oxygen</a:t>
            </a:r>
          </a:p>
          <a:p>
            <a:pPr lvl="1" algn="r" eaLnBrk="1" hangingPunct="1">
              <a:buFontTx/>
              <a:buNone/>
              <a:defRPr/>
            </a:pPr>
            <a:r>
              <a:rPr lang="en-US" altLang="en-US" sz="140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2">
            <a:extLst>
              <a:ext uri="{FF2B5EF4-FFF2-40B4-BE49-F238E27FC236}">
                <a16:creationId xmlns:a16="http://schemas.microsoft.com/office/drawing/2014/main" xmlns="" id="{2071CD03-3EA6-4295-B016-0C574AA0FEB6}"/>
              </a:ext>
            </a:extLst>
          </p:cNvPr>
          <p:cNvSpPr>
            <a:spLocks noGrp="1"/>
          </p:cNvSpPr>
          <p:nvPr>
            <p:ph type="title"/>
          </p:nvPr>
        </p:nvSpPr>
        <p:spPr/>
        <p:txBody>
          <a:bodyPr/>
          <a:lstStyle/>
          <a:p>
            <a:pPr eaLnBrk="1" hangingPunct="1"/>
            <a:r>
              <a:rPr lang="en-US" altLang="en-US">
                <a:effectLst/>
              </a:rPr>
              <a:t>Figure 13.4</a:t>
            </a:r>
          </a:p>
        </p:txBody>
      </p:sp>
      <p:pic>
        <p:nvPicPr>
          <p:cNvPr id="37891" name="Content Placeholder 2">
            <a:extLst>
              <a:ext uri="{FF2B5EF4-FFF2-40B4-BE49-F238E27FC236}">
                <a16:creationId xmlns:a16="http://schemas.microsoft.com/office/drawing/2014/main" xmlns="" id="{05DEE36B-AB0E-43C9-A3F4-F3AC4F36A4D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220912" y="274638"/>
            <a:ext cx="470217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2">
            <a:extLst>
              <a:ext uri="{FF2B5EF4-FFF2-40B4-BE49-F238E27FC236}">
                <a16:creationId xmlns:a16="http://schemas.microsoft.com/office/drawing/2014/main" xmlns="" id="{A3CE8202-562D-4805-BCE0-F35BBA58381A}"/>
              </a:ext>
            </a:extLst>
          </p:cNvPr>
          <p:cNvSpPr>
            <a:spLocks noGrp="1"/>
          </p:cNvSpPr>
          <p:nvPr>
            <p:ph type="title"/>
          </p:nvPr>
        </p:nvSpPr>
        <p:spPr/>
        <p:txBody>
          <a:bodyPr/>
          <a:lstStyle/>
          <a:p>
            <a:pPr eaLnBrk="1" hangingPunct="1"/>
            <a:r>
              <a:rPr lang="en-US" altLang="en-US">
                <a:effectLst/>
              </a:rPr>
              <a:t>Figure 13.5</a:t>
            </a:r>
          </a:p>
        </p:txBody>
      </p:sp>
      <p:pic>
        <p:nvPicPr>
          <p:cNvPr id="38915" name="Content Placeholder 2">
            <a:extLst>
              <a:ext uri="{FF2B5EF4-FFF2-40B4-BE49-F238E27FC236}">
                <a16:creationId xmlns:a16="http://schemas.microsoft.com/office/drawing/2014/main" xmlns="" id="{E543BB79-DAC9-42AD-AC77-AB491A9E2A1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948607" y="274638"/>
            <a:ext cx="501650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2">
            <a:extLst>
              <a:ext uri="{FF2B5EF4-FFF2-40B4-BE49-F238E27FC236}">
                <a16:creationId xmlns:a16="http://schemas.microsoft.com/office/drawing/2014/main" xmlns="" id="{B2C91F47-D1EF-4A1A-9457-6A395EE00E19}"/>
              </a:ext>
            </a:extLst>
          </p:cNvPr>
          <p:cNvSpPr>
            <a:spLocks noGrp="1"/>
          </p:cNvSpPr>
          <p:nvPr>
            <p:ph type="title"/>
          </p:nvPr>
        </p:nvSpPr>
        <p:spPr/>
        <p:txBody>
          <a:bodyPr>
            <a:normAutofit fontScale="90000"/>
          </a:bodyPr>
          <a:lstStyle/>
          <a:p>
            <a:pPr eaLnBrk="1" hangingPunct="1"/>
            <a:r>
              <a:rPr lang="en-US" altLang="en-US">
                <a:effectLst/>
              </a:rPr>
              <a:t>Exercise and Sport Performance </a:t>
            </a:r>
            <a:br>
              <a:rPr lang="en-US" altLang="en-US">
                <a:effectLst/>
              </a:rPr>
            </a:br>
            <a:r>
              <a:rPr lang="en-US" altLang="en-US">
                <a:effectLst/>
              </a:rPr>
              <a:t>at Altitude</a:t>
            </a:r>
            <a:r>
              <a:rPr lang="en-US" altLang="en-US" sz="2400" i="1">
                <a:effectLst/>
              </a:rPr>
              <a:t> (continued)</a:t>
            </a:r>
          </a:p>
        </p:txBody>
      </p:sp>
      <p:sp>
        <p:nvSpPr>
          <p:cNvPr id="39939" name="Content Placeholder 13">
            <a:extLst>
              <a:ext uri="{FF2B5EF4-FFF2-40B4-BE49-F238E27FC236}">
                <a16:creationId xmlns:a16="http://schemas.microsoft.com/office/drawing/2014/main" xmlns="" id="{F29CB948-50F7-4B5C-8A76-E50FCCB5C3A7}"/>
              </a:ext>
            </a:extLst>
          </p:cNvPr>
          <p:cNvSpPr>
            <a:spLocks noGrp="1"/>
          </p:cNvSpPr>
          <p:nvPr>
            <p:ph idx="1"/>
          </p:nvPr>
        </p:nvSpPr>
        <p:spPr>
          <a:xfrm>
            <a:off x="571500" y="1874838"/>
            <a:ext cx="8051800" cy="3351212"/>
          </a:xfrm>
        </p:spPr>
        <p:txBody>
          <a:bodyPr>
            <a:normAutofit fontScale="85000" lnSpcReduction="10000"/>
          </a:bodyPr>
          <a:lstStyle/>
          <a:p>
            <a:pPr eaLnBrk="1" hangingPunct="1">
              <a:defRPr/>
            </a:pPr>
            <a:r>
              <a:rPr lang="en-US" altLang="en-US" dirty="0"/>
              <a:t>Aerobic exercise performance affected most by hypoxic conditions at altitude</a:t>
            </a:r>
          </a:p>
          <a:p>
            <a:pPr eaLnBrk="1" hangingPunct="1">
              <a:defRPr/>
            </a:pPr>
            <a:endParaRPr lang="en-US" altLang="en-US" sz="800" dirty="0">
              <a:latin typeface="Lucida Grande" charset="0"/>
            </a:endParaRPr>
          </a:p>
          <a:p>
            <a:pPr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as a percentage of sea level </a:t>
            </a:r>
            <a:br>
              <a:rPr lang="en-US" altLang="en-US" dirty="0"/>
            </a:b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a:t>
            </a:r>
          </a:p>
          <a:p>
            <a:pPr lvl="1" eaLnBrk="1" hangingPunct="1">
              <a:defRPr/>
            </a:pPr>
            <a:r>
              <a:rPr lang="en-US" altLang="en-US" dirty="0"/>
              <a:t>Given task still has same absolute O</a:t>
            </a:r>
            <a:r>
              <a:rPr lang="en-US" altLang="en-US" baseline="-25000" dirty="0"/>
              <a:t>2</a:t>
            </a:r>
            <a:r>
              <a:rPr lang="en-US" altLang="en-US" dirty="0"/>
              <a:t> requirement</a:t>
            </a:r>
          </a:p>
          <a:p>
            <a:pPr lvl="1" eaLnBrk="1" hangingPunct="1">
              <a:defRPr/>
            </a:pPr>
            <a:r>
              <a:rPr lang="en-US" altLang="en-US" dirty="0"/>
              <a:t>Higher sea-level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a:t>
            </a:r>
            <a:r>
              <a:rPr lang="en-US" altLang="en-US" dirty="0">
                <a:sym typeface="Wingdings" panose="05000000000000000000" pitchFamily="2" charset="2"/>
              </a:rPr>
              <a:t> easier perceived effort </a:t>
            </a:r>
          </a:p>
          <a:p>
            <a:pPr lvl="1" eaLnBrk="1" hangingPunct="1">
              <a:defRPr/>
            </a:pPr>
            <a:r>
              <a:rPr lang="en-US" altLang="en-US" dirty="0"/>
              <a:t>Lower sea-level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a:t>
            </a:r>
            <a:r>
              <a:rPr lang="en-US" altLang="en-US" dirty="0">
                <a:sym typeface="Wingdings" panose="05000000000000000000" pitchFamily="2" charset="2"/>
              </a:rPr>
              <a:t> harder perceived effort </a:t>
            </a:r>
          </a:p>
          <a:p>
            <a:pPr lvl="1" eaLnBrk="1" hangingPunct="1">
              <a:defRPr/>
            </a:pPr>
            <a:endParaRPr lang="en-US" altLang="en-US" sz="800" dirty="0">
              <a:sym typeface="Wingdings" panose="05000000000000000000" pitchFamily="2" charset="2"/>
            </a:endParaRPr>
          </a:p>
          <a:p>
            <a:pPr lvl="1" algn="r" eaLnBrk="1" hangingPunct="1">
              <a:buFontTx/>
              <a:buNone/>
              <a:defRPr/>
            </a:pPr>
            <a:r>
              <a:rPr lang="en-US" altLang="en-US" sz="1400" i="1" dirty="0">
                <a:sym typeface="Wingdings" panose="05000000000000000000" pitchFamily="2" charset="2"/>
              </a:rPr>
              <a:t>(continued)</a:t>
            </a:r>
            <a:endParaRPr lang="en-US" altLang="en-US" sz="1400" i="1"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2">
            <a:extLst>
              <a:ext uri="{FF2B5EF4-FFF2-40B4-BE49-F238E27FC236}">
                <a16:creationId xmlns:a16="http://schemas.microsoft.com/office/drawing/2014/main" xmlns="" id="{BF5705E4-DF7F-4DEB-A1AB-A00CB0DB30B3}"/>
              </a:ext>
            </a:extLst>
          </p:cNvPr>
          <p:cNvSpPr>
            <a:spLocks noGrp="1"/>
          </p:cNvSpPr>
          <p:nvPr>
            <p:ph type="title"/>
          </p:nvPr>
        </p:nvSpPr>
        <p:spPr/>
        <p:txBody>
          <a:bodyPr>
            <a:normAutofit fontScale="90000"/>
          </a:bodyPr>
          <a:lstStyle/>
          <a:p>
            <a:pPr eaLnBrk="1" hangingPunct="1"/>
            <a:r>
              <a:rPr lang="en-US" altLang="en-US">
                <a:effectLst/>
              </a:rPr>
              <a:t>Exercise and Sport Performance </a:t>
            </a:r>
            <a:br>
              <a:rPr lang="en-US" altLang="en-US">
                <a:effectLst/>
              </a:rPr>
            </a:br>
            <a:r>
              <a:rPr lang="en-US" altLang="en-US">
                <a:effectLst/>
              </a:rPr>
              <a:t>at Altitude</a:t>
            </a:r>
            <a:r>
              <a:rPr lang="en-US" altLang="en-US" sz="2400" i="1">
                <a:effectLst/>
              </a:rPr>
              <a:t> (continued)</a:t>
            </a:r>
            <a:endParaRPr lang="en-US" altLang="en-US" i="1">
              <a:effectLst/>
            </a:endParaRPr>
          </a:p>
        </p:txBody>
      </p:sp>
      <p:sp>
        <p:nvSpPr>
          <p:cNvPr id="40963" name="Content Placeholder 13">
            <a:extLst>
              <a:ext uri="{FF2B5EF4-FFF2-40B4-BE49-F238E27FC236}">
                <a16:creationId xmlns:a16="http://schemas.microsoft.com/office/drawing/2014/main" xmlns="" id="{D93A2DE4-8E0F-47A4-B7B8-AC78C9E17FB0}"/>
              </a:ext>
            </a:extLst>
          </p:cNvPr>
          <p:cNvSpPr>
            <a:spLocks noGrp="1"/>
          </p:cNvSpPr>
          <p:nvPr>
            <p:ph idx="1"/>
          </p:nvPr>
        </p:nvSpPr>
        <p:spPr>
          <a:xfrm>
            <a:off x="571500" y="1874838"/>
            <a:ext cx="8051800" cy="3699111"/>
          </a:xfrm>
        </p:spPr>
        <p:txBody>
          <a:bodyPr>
            <a:normAutofit fontScale="92500" lnSpcReduction="20000"/>
          </a:bodyPr>
          <a:lstStyle/>
          <a:p>
            <a:pPr eaLnBrk="1" hangingPunct="1"/>
            <a:r>
              <a:rPr lang="en-US" altLang="en-US" dirty="0"/>
              <a:t>Anaerobic performance unaffected</a:t>
            </a:r>
          </a:p>
          <a:p>
            <a:pPr lvl="1" eaLnBrk="1" hangingPunct="1"/>
            <a:r>
              <a:rPr lang="en-US" altLang="en-US" dirty="0"/>
              <a:t>For example, 100 to 400 m track sprints</a:t>
            </a:r>
          </a:p>
          <a:p>
            <a:pPr lvl="1" eaLnBrk="1" hangingPunct="1"/>
            <a:r>
              <a:rPr lang="en-US" altLang="en-US" dirty="0"/>
              <a:t>ATP-</a:t>
            </a:r>
            <a:r>
              <a:rPr lang="en-US" altLang="en-US" dirty="0" err="1"/>
              <a:t>PCr</a:t>
            </a:r>
            <a:r>
              <a:rPr lang="en-US" altLang="en-US" dirty="0"/>
              <a:t> and anaerobic glycolytic metabolism</a:t>
            </a:r>
          </a:p>
          <a:p>
            <a:pPr lvl="1" eaLnBrk="1" hangingPunct="1"/>
            <a:r>
              <a:rPr lang="en-US" altLang="en-US" dirty="0"/>
              <a:t>Minimal O</a:t>
            </a:r>
            <a:r>
              <a:rPr lang="en-US" altLang="en-US" baseline="-25000" dirty="0"/>
              <a:t>2</a:t>
            </a:r>
            <a:r>
              <a:rPr lang="en-US" altLang="en-US" dirty="0"/>
              <a:t> requirements</a:t>
            </a:r>
          </a:p>
          <a:p>
            <a:pPr eaLnBrk="1" hangingPunct="1"/>
            <a:endParaRPr lang="en-US" altLang="en-US" sz="800" dirty="0"/>
          </a:p>
          <a:p>
            <a:pPr eaLnBrk="1" hangingPunct="1"/>
            <a:r>
              <a:rPr lang="en-US" altLang="en-US" dirty="0"/>
              <a:t>Thinner air </a:t>
            </a:r>
            <a:r>
              <a:rPr lang="en-US" altLang="en-US" dirty="0">
                <a:sym typeface="Wingdings" panose="05000000000000000000" pitchFamily="2" charset="2"/>
              </a:rPr>
              <a:t> less air resistance</a:t>
            </a:r>
          </a:p>
          <a:p>
            <a:pPr lvl="1" eaLnBrk="1" hangingPunct="1"/>
            <a:r>
              <a:rPr lang="en-US" altLang="en-US" dirty="0">
                <a:sym typeface="Wingdings" panose="05000000000000000000" pitchFamily="2" charset="2"/>
              </a:rPr>
              <a:t>Improved swim and run times (up to 800 m)</a:t>
            </a:r>
          </a:p>
          <a:p>
            <a:pPr lvl="1" eaLnBrk="1" hangingPunct="1"/>
            <a:r>
              <a:rPr lang="en-US" altLang="en-US" dirty="0">
                <a:sym typeface="Wingdings" panose="05000000000000000000" pitchFamily="2" charset="2"/>
              </a:rPr>
              <a:t>Improved jump distances</a:t>
            </a:r>
          </a:p>
          <a:p>
            <a:pPr lvl="1" eaLnBrk="1" hangingPunct="1"/>
            <a:r>
              <a:rPr lang="en-US" altLang="en-US" dirty="0">
                <a:sym typeface="Wingdings" panose="05000000000000000000" pitchFamily="2" charset="2"/>
              </a:rPr>
              <a:t>Throwing events, varied effects</a:t>
            </a:r>
            <a:endParaRPr lang="en-US" altLang="en-US" dirty="0"/>
          </a:p>
          <a:p>
            <a:pPr eaLnBrk="1" hangingPunct="1"/>
            <a:endParaRPr lang="en-US" altLang="en-US" dirty="0"/>
          </a:p>
          <a:p>
            <a:pPr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2">
            <a:extLst>
              <a:ext uri="{FF2B5EF4-FFF2-40B4-BE49-F238E27FC236}">
                <a16:creationId xmlns:a16="http://schemas.microsoft.com/office/drawing/2014/main" xmlns="" id="{F6D552A8-A0C9-471E-A530-28393610A93C}"/>
              </a:ext>
            </a:extLst>
          </p:cNvPr>
          <p:cNvSpPr>
            <a:spLocks noGrp="1"/>
          </p:cNvSpPr>
          <p:nvPr>
            <p:ph type="title"/>
          </p:nvPr>
        </p:nvSpPr>
        <p:spPr/>
        <p:txBody>
          <a:bodyPr>
            <a:normAutofit fontScale="90000"/>
          </a:bodyPr>
          <a:lstStyle/>
          <a:p>
            <a:pPr eaLnBrk="1" hangingPunct="1"/>
            <a:r>
              <a:rPr lang="en-US" altLang="en-US">
                <a:effectLst/>
              </a:rPr>
              <a:t>Acclimation: </a:t>
            </a:r>
            <a:br>
              <a:rPr lang="en-US" altLang="en-US">
                <a:effectLst/>
              </a:rPr>
            </a:br>
            <a:r>
              <a:rPr lang="en-US" altLang="en-US">
                <a:effectLst/>
              </a:rPr>
              <a:t>Chronic Exposure to Altitude</a:t>
            </a:r>
          </a:p>
        </p:txBody>
      </p:sp>
      <p:sp>
        <p:nvSpPr>
          <p:cNvPr id="40963" name="Content Placeholder 13">
            <a:extLst>
              <a:ext uri="{FF2B5EF4-FFF2-40B4-BE49-F238E27FC236}">
                <a16:creationId xmlns:a16="http://schemas.microsoft.com/office/drawing/2014/main" xmlns="" id="{08F8A4A7-34A0-4D51-8717-460F5D09A432}"/>
              </a:ext>
            </a:extLst>
          </p:cNvPr>
          <p:cNvSpPr>
            <a:spLocks noGrp="1"/>
          </p:cNvSpPr>
          <p:nvPr>
            <p:ph idx="1"/>
          </p:nvPr>
        </p:nvSpPr>
        <p:spPr>
          <a:xfrm>
            <a:off x="571500" y="1830388"/>
            <a:ext cx="8051800" cy="3792199"/>
          </a:xfrm>
        </p:spPr>
        <p:txBody>
          <a:bodyPr>
            <a:normAutofit fontScale="92500" lnSpcReduction="20000"/>
          </a:bodyPr>
          <a:lstStyle/>
          <a:p>
            <a:pPr eaLnBrk="1" hangingPunct="1">
              <a:defRPr/>
            </a:pPr>
            <a:r>
              <a:rPr lang="en-US" altLang="en-US" dirty="0">
                <a:cs typeface="ＭＳ Ｐゴシック" charset="0"/>
              </a:rPr>
              <a:t>Acclimation affords improved performance, but performance may never match that at sea level</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Pulmonary, cardiovascular, skeletal muscle changes</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Takes 3 weeks at moderate altitude</a:t>
            </a:r>
          </a:p>
          <a:p>
            <a:pPr lvl="1" eaLnBrk="1" hangingPunct="1">
              <a:defRPr/>
            </a:pPr>
            <a:r>
              <a:rPr lang="en-US" altLang="en-US" dirty="0"/>
              <a:t>Add 1 week for every additional 600 m</a:t>
            </a:r>
          </a:p>
          <a:p>
            <a:pPr lvl="1" eaLnBrk="1" hangingPunct="1">
              <a:defRPr/>
            </a:pPr>
            <a:r>
              <a:rPr lang="en-US" altLang="en-US" dirty="0"/>
              <a:t>Lost within 1 month at sea level</a:t>
            </a:r>
          </a:p>
          <a:p>
            <a:pPr marL="457200" lvl="1" indent="0" algn="r" eaLnBrk="1" hangingPunct="1">
              <a:buFontTx/>
              <a:buNone/>
              <a:defRPr/>
            </a:pPr>
            <a:r>
              <a:rPr lang="en-US" altLang="en-US" sz="1400" i="1" dirty="0"/>
              <a:t>(continued)</a:t>
            </a:r>
          </a:p>
          <a:p>
            <a:pPr eaLnBrk="1" hangingPunct="1">
              <a:defRPr/>
            </a:pPr>
            <a:endParaRPr lang="en-US" altLang="en-US" dirty="0">
              <a:cs typeface="ＭＳ Ｐゴシック" charset="0"/>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2">
            <a:extLst>
              <a:ext uri="{FF2B5EF4-FFF2-40B4-BE49-F238E27FC236}">
                <a16:creationId xmlns:a16="http://schemas.microsoft.com/office/drawing/2014/main" xmlns="" id="{E6D729ED-A777-4F9B-856B-368176776270}"/>
              </a:ext>
            </a:extLst>
          </p:cNvPr>
          <p:cNvSpPr>
            <a:spLocks noGrp="1"/>
          </p:cNvSpPr>
          <p:nvPr>
            <p:ph type="title"/>
          </p:nvPr>
        </p:nvSpPr>
        <p:spPr/>
        <p:txBody>
          <a:bodyPr/>
          <a:lstStyle/>
          <a:p>
            <a:pPr eaLnBrk="1" hangingPunct="1"/>
            <a:r>
              <a:rPr lang="en-US" altLang="en-US">
                <a:effectLst/>
              </a:rPr>
              <a:t>Figure 13.6</a:t>
            </a:r>
          </a:p>
        </p:txBody>
      </p:sp>
      <p:pic>
        <p:nvPicPr>
          <p:cNvPr id="44035" name="Content Placeholder 2">
            <a:extLst>
              <a:ext uri="{FF2B5EF4-FFF2-40B4-BE49-F238E27FC236}">
                <a16:creationId xmlns:a16="http://schemas.microsoft.com/office/drawing/2014/main" xmlns="" id="{9F4A2A8B-C664-441B-BE14-B08058F2E09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553493" y="168140"/>
            <a:ext cx="4037013" cy="5184775"/>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2">
            <a:extLst>
              <a:ext uri="{FF2B5EF4-FFF2-40B4-BE49-F238E27FC236}">
                <a16:creationId xmlns:a16="http://schemas.microsoft.com/office/drawing/2014/main" xmlns="" id="{664DE8BD-3E86-4899-8164-AC55D52F7B13}"/>
              </a:ext>
            </a:extLst>
          </p:cNvPr>
          <p:cNvSpPr>
            <a:spLocks noGrp="1"/>
          </p:cNvSpPr>
          <p:nvPr>
            <p:ph type="title"/>
          </p:nvPr>
        </p:nvSpPr>
        <p:spPr/>
        <p:txBody>
          <a:bodyPr>
            <a:normAutofit fontScale="90000"/>
          </a:bodyPr>
          <a:lstStyle/>
          <a:p>
            <a:pPr eaLnBrk="1" hangingPunct="1"/>
            <a:r>
              <a:rPr lang="en-US" altLang="en-US">
                <a:effectLst/>
              </a:rPr>
              <a:t>Acclimation: </a:t>
            </a:r>
            <a:br>
              <a:rPr lang="en-US" altLang="en-US">
                <a:effectLst/>
              </a:rPr>
            </a:br>
            <a:r>
              <a:rPr lang="en-US" altLang="en-US">
                <a:effectLst/>
              </a:rPr>
              <a:t>Chronic Exposure to Altitude</a:t>
            </a:r>
            <a:r>
              <a:rPr lang="en-US" altLang="en-US" sz="2400" i="1">
                <a:effectLst/>
              </a:rPr>
              <a:t> (continued)</a:t>
            </a:r>
          </a:p>
        </p:txBody>
      </p:sp>
      <p:sp>
        <p:nvSpPr>
          <p:cNvPr id="45059" name="Content Placeholder 13">
            <a:extLst>
              <a:ext uri="{FF2B5EF4-FFF2-40B4-BE49-F238E27FC236}">
                <a16:creationId xmlns:a16="http://schemas.microsoft.com/office/drawing/2014/main" xmlns="" id="{85D7EF71-5364-4822-BFDF-E0AD29B49B8F}"/>
              </a:ext>
            </a:extLst>
          </p:cNvPr>
          <p:cNvSpPr>
            <a:spLocks noGrp="1"/>
          </p:cNvSpPr>
          <p:nvPr>
            <p:ph idx="1"/>
          </p:nvPr>
        </p:nvSpPr>
        <p:spPr>
          <a:xfrm>
            <a:off x="571500" y="1435101"/>
            <a:ext cx="8051800" cy="4284764"/>
          </a:xfrm>
        </p:spPr>
        <p:txBody>
          <a:bodyPr>
            <a:normAutofit fontScale="85000" lnSpcReduction="20000"/>
          </a:bodyPr>
          <a:lstStyle/>
          <a:p>
            <a:pPr eaLnBrk="1" hangingPunct="1"/>
            <a:r>
              <a:rPr lang="en-US" altLang="en-US" dirty="0"/>
              <a:t>Pulmonary adaptations</a:t>
            </a:r>
          </a:p>
          <a:p>
            <a:pPr lvl="1" eaLnBrk="1" hangingPunct="1">
              <a:buFontTx/>
              <a:buNone/>
            </a:pP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Ventilation at rest and during submaximal exercise</a:t>
            </a:r>
          </a:p>
          <a:p>
            <a:pPr lvl="1" eaLnBrk="1" hangingPunct="1"/>
            <a:r>
              <a:rPr lang="en-US" altLang="en-US" dirty="0"/>
              <a:t>Resting ventilation rate 40% higher than at sea level (over 3-4 days)</a:t>
            </a:r>
          </a:p>
          <a:p>
            <a:pPr lvl="1" eaLnBrk="1" hangingPunct="1"/>
            <a:r>
              <a:rPr lang="en-US" altLang="en-US" dirty="0"/>
              <a:t>Submaximal rate 50% higher (longer time frame)</a:t>
            </a:r>
          </a:p>
          <a:p>
            <a:pPr eaLnBrk="1" hangingPunct="1"/>
            <a:endParaRPr lang="en-US" altLang="en-US" sz="800" dirty="0"/>
          </a:p>
          <a:p>
            <a:pPr eaLnBrk="1" hangingPunct="1"/>
            <a:r>
              <a:rPr lang="en-US" altLang="en-US" dirty="0"/>
              <a:t>Blood adaptations</a:t>
            </a:r>
          </a:p>
          <a:p>
            <a:pPr lvl="1" eaLnBrk="1" hangingPunct="1"/>
            <a:r>
              <a:rPr lang="en-US" altLang="en-US" dirty="0"/>
              <a:t>EPO release </a:t>
            </a:r>
            <a:r>
              <a:rPr lang="en-US" altLang="en-US" dirty="0">
                <a:latin typeface="Wingdings" panose="05000000000000000000" pitchFamily="2" charset="2"/>
                <a:sym typeface="Wingdings" panose="05000000000000000000" pitchFamily="2" charset="2"/>
              </a:rPr>
              <a:t></a:t>
            </a:r>
            <a:r>
              <a:rPr lang="en-US" altLang="en-US" dirty="0"/>
              <a:t> for 2 to 3 days</a:t>
            </a:r>
          </a:p>
          <a:p>
            <a:pPr lvl="1" eaLnBrk="1" hangingPunct="1"/>
            <a:r>
              <a:rPr lang="en-US" altLang="en-US" dirty="0"/>
              <a:t>Stimulates polycythemia (</a:t>
            </a:r>
            <a:r>
              <a:rPr lang="en-US" altLang="en-US" dirty="0">
                <a:latin typeface="Wingdings" panose="05000000000000000000" pitchFamily="2" charset="2"/>
                <a:sym typeface="Wingdings" panose="05000000000000000000" pitchFamily="2" charset="2"/>
              </a:rPr>
              <a:t></a:t>
            </a:r>
            <a:r>
              <a:rPr lang="en-US" altLang="en-US" dirty="0"/>
              <a:t> red blood cell count, hematocrit)</a:t>
            </a:r>
          </a:p>
          <a:p>
            <a:pPr lvl="1" eaLnBrk="1" hangingPunct="1"/>
            <a:r>
              <a:rPr lang="en-US" altLang="en-US" dirty="0"/>
              <a:t>Elevated red blood cell count for 3+ months</a:t>
            </a:r>
          </a:p>
          <a:p>
            <a:pPr lvl="1" algn="r" eaLnBrk="1" hangingPunct="1">
              <a:buFontTx/>
              <a:buNone/>
            </a:pPr>
            <a:r>
              <a:rPr lang="en-US" altLang="en-US" sz="140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2">
            <a:extLst>
              <a:ext uri="{FF2B5EF4-FFF2-40B4-BE49-F238E27FC236}">
                <a16:creationId xmlns:a16="http://schemas.microsoft.com/office/drawing/2014/main" xmlns="" id="{911BEE76-0A68-4A95-A6CF-A2A087B988A2}"/>
              </a:ext>
            </a:extLst>
          </p:cNvPr>
          <p:cNvSpPr>
            <a:spLocks noGrp="1"/>
          </p:cNvSpPr>
          <p:nvPr>
            <p:ph type="title"/>
          </p:nvPr>
        </p:nvSpPr>
        <p:spPr/>
        <p:txBody>
          <a:bodyPr>
            <a:normAutofit fontScale="90000"/>
          </a:bodyPr>
          <a:lstStyle/>
          <a:p>
            <a:pPr eaLnBrk="1" hangingPunct="1"/>
            <a:r>
              <a:rPr lang="en-US" altLang="en-US">
                <a:effectLst/>
              </a:rPr>
              <a:t>Acclimation: </a:t>
            </a:r>
            <a:br>
              <a:rPr lang="en-US" altLang="en-US">
                <a:effectLst/>
              </a:rPr>
            </a:br>
            <a:r>
              <a:rPr lang="en-US" altLang="en-US">
                <a:effectLst/>
              </a:rPr>
              <a:t>Chronic Exposure to Altitude</a:t>
            </a:r>
            <a:r>
              <a:rPr lang="en-US" altLang="en-US" sz="2400">
                <a:effectLst/>
              </a:rPr>
              <a:t> </a:t>
            </a:r>
            <a:r>
              <a:rPr lang="en-US" altLang="en-US" sz="2400" i="1">
                <a:effectLst/>
              </a:rPr>
              <a:t>(continued)</a:t>
            </a:r>
            <a:endParaRPr lang="en-US" altLang="en-US" i="1">
              <a:effectLst/>
            </a:endParaRPr>
          </a:p>
        </p:txBody>
      </p:sp>
      <p:sp>
        <p:nvSpPr>
          <p:cNvPr id="46083" name="Content Placeholder 13">
            <a:extLst>
              <a:ext uri="{FF2B5EF4-FFF2-40B4-BE49-F238E27FC236}">
                <a16:creationId xmlns:a16="http://schemas.microsoft.com/office/drawing/2014/main" xmlns="" id="{7824D624-BAD4-49C8-8DD8-4F54CD4C3261}"/>
              </a:ext>
            </a:extLst>
          </p:cNvPr>
          <p:cNvSpPr>
            <a:spLocks noGrp="1"/>
          </p:cNvSpPr>
          <p:nvPr>
            <p:ph idx="1"/>
          </p:nvPr>
        </p:nvSpPr>
        <p:spPr>
          <a:xfrm>
            <a:off x="571500" y="1838325"/>
            <a:ext cx="8051800" cy="4194175"/>
          </a:xfrm>
        </p:spPr>
        <p:txBody>
          <a:bodyPr>
            <a:normAutofit fontScale="92500" lnSpcReduction="20000"/>
          </a:bodyPr>
          <a:lstStyle/>
          <a:p>
            <a:pPr eaLnBrk="1" hangingPunct="1">
              <a:defRPr/>
            </a:pPr>
            <a:r>
              <a:rPr lang="en-US" altLang="en-US" dirty="0">
                <a:cs typeface="ＭＳ Ｐゴシック" charset="0"/>
              </a:rPr>
              <a:t>Consequences of polycythemia</a:t>
            </a:r>
          </a:p>
          <a:p>
            <a:pPr lvl="1" eaLnBrk="1" hangingPunct="1">
              <a:defRPr/>
            </a:pPr>
            <a:r>
              <a:rPr lang="en-US" altLang="en-US" dirty="0"/>
              <a:t>Hematocrit at sea level: ~45%</a:t>
            </a:r>
          </a:p>
          <a:p>
            <a:pPr lvl="1" eaLnBrk="1" hangingPunct="1">
              <a:defRPr/>
            </a:pPr>
            <a:r>
              <a:rPr lang="en-US" altLang="en-US" dirty="0"/>
              <a:t>Hematocrit at 4,500 m: ~60%</a:t>
            </a:r>
          </a:p>
          <a:p>
            <a:pPr lvl="1" eaLnBrk="1" hangingPunct="1">
              <a:defRPr/>
            </a:pPr>
            <a:r>
              <a:rPr lang="en-US" altLang="en-US" dirty="0"/>
              <a:t>Hemoglobin </a:t>
            </a:r>
            <a:r>
              <a:rPr lang="en-US" altLang="en-US" normalizeH="1" dirty="0">
                <a:latin typeface="Wingdings" panose="05000000000000000000" pitchFamily="2" charset="2"/>
                <a:sym typeface="Wingdings" panose="05000000000000000000" pitchFamily="2" charset="2"/>
              </a:rPr>
              <a:t></a:t>
            </a:r>
            <a:r>
              <a:rPr lang="en-US" altLang="en-US" dirty="0"/>
              <a:t> proportional to elevation</a:t>
            </a:r>
          </a:p>
          <a:p>
            <a:pPr lvl="1" eaLnBrk="1" hangingPunct="1">
              <a:defRPr/>
            </a:pPr>
            <a:r>
              <a:rPr lang="en-US" altLang="en-US" dirty="0" err="1"/>
              <a:t>Oxyhemoglobin</a:t>
            </a:r>
            <a:r>
              <a:rPr lang="en-US" altLang="en-US" dirty="0"/>
              <a:t> cu</a:t>
            </a:r>
            <a:r>
              <a:rPr lang="en-US" altLang="en-US" spc="100" dirty="0"/>
              <a:t>r</a:t>
            </a:r>
            <a:r>
              <a:rPr lang="en-US" altLang="en-US" dirty="0"/>
              <a:t>ve may or may not shift</a:t>
            </a:r>
          </a:p>
          <a:p>
            <a:pPr lvl="1" eaLnBrk="1" hangingPunct="1">
              <a:defRPr/>
            </a:pPr>
            <a:endParaRPr lang="en-US" altLang="en-US" sz="800" dirty="0"/>
          </a:p>
          <a:p>
            <a:pPr eaLnBrk="1" hangingPunct="1">
              <a:defRPr/>
            </a:pPr>
            <a:r>
              <a:rPr lang="en-US" altLang="en-US" dirty="0">
                <a:cs typeface="ＭＳ Ｐゴシック" charset="0"/>
              </a:rPr>
              <a:t>Plasma volume </a:t>
            </a:r>
            <a:r>
              <a:rPr lang="en-US" altLang="en-US" normalizeH="1" dirty="0">
                <a:latin typeface="Wingdings" panose="05000000000000000000" pitchFamily="2" charset="2"/>
                <a:cs typeface="ＭＳ Ｐゴシック" charset="0"/>
                <a:sym typeface="Wingdings" panose="05000000000000000000" pitchFamily="2" charset="2"/>
              </a:rPr>
              <a:t></a:t>
            </a:r>
            <a:r>
              <a:rPr lang="en-US" altLang="en-US" dirty="0">
                <a:cs typeface="ＭＳ Ｐゴシック" charset="0"/>
              </a:rPr>
              <a:t>, then </a:t>
            </a:r>
            <a:r>
              <a:rPr lang="en-US" altLang="en-US" normalizeH="1" dirty="0">
                <a:latin typeface="Wingdings" panose="05000000000000000000" pitchFamily="2" charset="2"/>
                <a:cs typeface="ＭＳ Ｐゴシック" charset="0"/>
                <a:sym typeface="Wingdings" panose="05000000000000000000" pitchFamily="2" charset="2"/>
              </a:rPr>
              <a:t></a:t>
            </a:r>
            <a:endParaRPr lang="en-US" altLang="en-US" dirty="0">
              <a:cs typeface="ＭＳ Ｐゴシック" charset="0"/>
            </a:endParaRPr>
          </a:p>
          <a:p>
            <a:pPr lvl="1" eaLnBrk="1" hangingPunct="1">
              <a:defRPr/>
            </a:pPr>
            <a:r>
              <a:rPr lang="en-US" altLang="en-US" dirty="0"/>
              <a:t>Early loss </a:t>
            </a:r>
            <a:r>
              <a:rPr lang="en-US" altLang="en-US" dirty="0">
                <a:sym typeface="Wingdings" panose="05000000000000000000" pitchFamily="2" charset="2"/>
              </a:rPr>
              <a:t></a:t>
            </a: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hematocrit prior to polycythemia</a:t>
            </a:r>
          </a:p>
          <a:p>
            <a:pPr lvl="1" eaLnBrk="1" hangingPunct="1">
              <a:defRPr/>
            </a:pPr>
            <a:r>
              <a:rPr lang="en-US" altLang="en-US" dirty="0"/>
              <a:t>Later increase </a:t>
            </a:r>
            <a:r>
              <a:rPr lang="en-US" altLang="en-US" dirty="0">
                <a:sym typeface="Wingdings" panose="05000000000000000000" pitchFamily="2" charset="2"/>
              </a:rPr>
              <a:t></a:t>
            </a: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stroke volume, cardiac output</a:t>
            </a:r>
          </a:p>
          <a:p>
            <a:pPr lvl="1" eaLnBrk="1" hangingPunct="1">
              <a:defRPr/>
            </a:pPr>
            <a:endParaRPr lang="en-US" altLang="en-US" sz="800" dirty="0"/>
          </a:p>
          <a:p>
            <a:pPr marL="457200" lvl="1" indent="0" algn="r" eaLnBrk="1" hangingPunct="1">
              <a:buFontTx/>
              <a:buNone/>
              <a:defRPr/>
            </a:pPr>
            <a:r>
              <a:rPr lang="en-US" altLang="en-US" sz="140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2">
            <a:extLst>
              <a:ext uri="{FF2B5EF4-FFF2-40B4-BE49-F238E27FC236}">
                <a16:creationId xmlns:a16="http://schemas.microsoft.com/office/drawing/2014/main" xmlns="" id="{07C385E1-02E9-464B-8848-8743835B7A82}"/>
              </a:ext>
            </a:extLst>
          </p:cNvPr>
          <p:cNvSpPr>
            <a:spLocks noGrp="1"/>
          </p:cNvSpPr>
          <p:nvPr>
            <p:ph type="title"/>
          </p:nvPr>
        </p:nvSpPr>
        <p:spPr/>
        <p:txBody>
          <a:bodyPr/>
          <a:lstStyle/>
          <a:p>
            <a:pPr eaLnBrk="1" hangingPunct="1"/>
            <a:r>
              <a:rPr lang="en-US" altLang="en-US">
                <a:effectLst/>
              </a:rPr>
              <a:t>Figure 13.7</a:t>
            </a:r>
          </a:p>
        </p:txBody>
      </p:sp>
      <p:pic>
        <p:nvPicPr>
          <p:cNvPr id="49155" name="Content Placeholder 2">
            <a:extLst>
              <a:ext uri="{FF2B5EF4-FFF2-40B4-BE49-F238E27FC236}">
                <a16:creationId xmlns:a16="http://schemas.microsoft.com/office/drawing/2014/main" xmlns="" id="{FEE65794-068F-42A6-9894-927EC75C5829}"/>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481274" y="377961"/>
            <a:ext cx="589280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2">
            <a:extLst>
              <a:ext uri="{FF2B5EF4-FFF2-40B4-BE49-F238E27FC236}">
                <a16:creationId xmlns:a16="http://schemas.microsoft.com/office/drawing/2014/main" xmlns="" id="{56AB925F-FAF8-4FD7-8DDA-B593D39E591F}"/>
              </a:ext>
            </a:extLst>
          </p:cNvPr>
          <p:cNvSpPr>
            <a:spLocks noGrp="1"/>
          </p:cNvSpPr>
          <p:nvPr>
            <p:ph type="title"/>
          </p:nvPr>
        </p:nvSpPr>
        <p:spPr/>
        <p:txBody>
          <a:bodyPr>
            <a:normAutofit fontScale="90000"/>
          </a:bodyPr>
          <a:lstStyle/>
          <a:p>
            <a:pPr eaLnBrk="1" hangingPunct="1"/>
            <a:r>
              <a:rPr lang="en-US" altLang="en-US">
                <a:effectLst/>
              </a:rPr>
              <a:t>Acclimation: </a:t>
            </a:r>
            <a:br>
              <a:rPr lang="en-US" altLang="en-US">
                <a:effectLst/>
              </a:rPr>
            </a:br>
            <a:r>
              <a:rPr lang="en-US" altLang="en-US">
                <a:effectLst/>
              </a:rPr>
              <a:t>Chronic Exposure to Altitude</a:t>
            </a:r>
            <a:r>
              <a:rPr lang="en-US" altLang="en-US" sz="2400" i="1">
                <a:effectLst/>
              </a:rPr>
              <a:t> (continued)</a:t>
            </a:r>
            <a:endParaRPr lang="en-US" altLang="en-US" i="1">
              <a:effectLst/>
            </a:endParaRPr>
          </a:p>
        </p:txBody>
      </p:sp>
      <p:sp>
        <p:nvSpPr>
          <p:cNvPr id="50179" name="Content Placeholder 13">
            <a:extLst>
              <a:ext uri="{FF2B5EF4-FFF2-40B4-BE49-F238E27FC236}">
                <a16:creationId xmlns:a16="http://schemas.microsoft.com/office/drawing/2014/main" xmlns="" id="{488CA3D9-F7D5-4337-AD4F-C7652EA5349E}"/>
              </a:ext>
            </a:extLst>
          </p:cNvPr>
          <p:cNvSpPr>
            <a:spLocks noGrp="1"/>
          </p:cNvSpPr>
          <p:nvPr>
            <p:ph idx="1"/>
          </p:nvPr>
        </p:nvSpPr>
        <p:spPr>
          <a:xfrm>
            <a:off x="571500" y="1874838"/>
            <a:ext cx="8051800" cy="3979862"/>
          </a:xfrm>
        </p:spPr>
        <p:txBody>
          <a:bodyPr>
            <a:normAutofit fontScale="92500" lnSpcReduction="10000"/>
          </a:bodyPr>
          <a:lstStyle/>
          <a:p>
            <a:pPr eaLnBrk="1" hangingPunct="1"/>
            <a:r>
              <a:rPr lang="en-US" altLang="en-US"/>
              <a:t>Muscle function and structure changes</a:t>
            </a:r>
          </a:p>
          <a:p>
            <a:pPr lvl="1" eaLnBrk="1" hangingPunct="1"/>
            <a:r>
              <a:rPr lang="en-US" altLang="en-US"/>
              <a:t>Cross-sectional area </a:t>
            </a:r>
            <a:r>
              <a:rPr lang="en-US" altLang="en-US">
                <a:latin typeface="Wingdings" panose="05000000000000000000" pitchFamily="2" charset="2"/>
                <a:sym typeface="Wingdings" panose="05000000000000000000" pitchFamily="2" charset="2"/>
              </a:rPr>
              <a:t></a:t>
            </a:r>
            <a:endParaRPr lang="en-US" altLang="en-US"/>
          </a:p>
          <a:p>
            <a:pPr lvl="1" eaLnBrk="1" hangingPunct="1"/>
            <a:r>
              <a:rPr lang="en-US" altLang="en-US"/>
              <a:t>Capillary density </a:t>
            </a:r>
            <a:r>
              <a:rPr lang="en-US" altLang="en-US">
                <a:latin typeface="Wingdings" panose="05000000000000000000" pitchFamily="2" charset="2"/>
                <a:sym typeface="Wingdings" panose="05000000000000000000" pitchFamily="2" charset="2"/>
              </a:rPr>
              <a:t></a:t>
            </a:r>
            <a:endParaRPr lang="en-US" altLang="en-US"/>
          </a:p>
          <a:p>
            <a:pPr lvl="1" eaLnBrk="1" hangingPunct="1">
              <a:buFontTx/>
              <a:buNone/>
            </a:pPr>
            <a:r>
              <a:rPr lang="en-US" altLang="en-US"/>
              <a:t>– </a:t>
            </a:r>
            <a:r>
              <a:rPr lang="en-US" altLang="en-US">
                <a:latin typeface="Wingdings" panose="05000000000000000000" pitchFamily="2" charset="2"/>
                <a:sym typeface="Wingdings" panose="05000000000000000000" pitchFamily="2" charset="2"/>
              </a:rPr>
              <a:t></a:t>
            </a:r>
            <a:r>
              <a:rPr lang="en-US" altLang="en-US"/>
              <a:t> Muscle mass due to weight loss, possibly protein wasting</a:t>
            </a:r>
          </a:p>
          <a:p>
            <a:pPr eaLnBrk="1" hangingPunct="1"/>
            <a:endParaRPr lang="en-US" altLang="en-US" sz="800"/>
          </a:p>
          <a:p>
            <a:pPr eaLnBrk="1" hangingPunct="1"/>
            <a:r>
              <a:rPr lang="en-US" altLang="en-US"/>
              <a:t>Muscle metabolic potential </a:t>
            </a:r>
            <a:r>
              <a:rPr lang="en-US" altLang="en-US">
                <a:latin typeface="Wingdings" panose="05000000000000000000" pitchFamily="2" charset="2"/>
                <a:sym typeface="Wingdings" panose="05000000000000000000" pitchFamily="2" charset="2"/>
              </a:rPr>
              <a:t></a:t>
            </a:r>
            <a:endParaRPr lang="en-US" altLang="en-US"/>
          </a:p>
          <a:p>
            <a:pPr lvl="1" eaLnBrk="1" hangingPunct="1"/>
            <a:r>
              <a:rPr lang="en-US" altLang="en-US"/>
              <a:t>Mitochondrial function and glycolytic enzymes </a:t>
            </a:r>
            <a:r>
              <a:rPr lang="en-US" altLang="en-US">
                <a:latin typeface="Wingdings" panose="05000000000000000000" pitchFamily="2" charset="2"/>
                <a:sym typeface="Wingdings" panose="05000000000000000000" pitchFamily="2" charset="2"/>
              </a:rPr>
              <a:t></a:t>
            </a:r>
            <a:endParaRPr lang="en-US" altLang="en-US"/>
          </a:p>
          <a:p>
            <a:pPr lvl="1" eaLnBrk="1" hangingPunct="1"/>
            <a:r>
              <a:rPr lang="en-US" altLang="en-US"/>
              <a:t>Oxidative capacity </a:t>
            </a:r>
            <a:r>
              <a:rPr lang="en-US" altLang="en-US">
                <a:latin typeface="Wingdings" panose="05000000000000000000" pitchFamily="2" charset="2"/>
                <a:sym typeface="Wingdings" panose="05000000000000000000" pitchFamily="2" charset="2"/>
              </a:rPr>
              <a:t></a:t>
            </a:r>
            <a:endParaRPr lang="en-US" altLang="en-US">
              <a:latin typeface="Wingdings" panose="05000000000000000000" pitchFamily="2" charset="2"/>
            </a:endParaRPr>
          </a:p>
          <a:p>
            <a:pPr lvl="1" algn="r" eaLnBrk="1" hangingPunct="1">
              <a:buFontTx/>
              <a:buNone/>
            </a:pPr>
            <a:r>
              <a:rPr lang="en-US" altLang="en-US" sz="1400" i="1"/>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2">
            <a:extLst>
              <a:ext uri="{FF2B5EF4-FFF2-40B4-BE49-F238E27FC236}">
                <a16:creationId xmlns:a16="http://schemas.microsoft.com/office/drawing/2014/main" xmlns="" id="{DE031219-053D-4829-80B1-4168E61CF037}"/>
              </a:ext>
            </a:extLst>
          </p:cNvPr>
          <p:cNvSpPr>
            <a:spLocks noGrp="1"/>
          </p:cNvSpPr>
          <p:nvPr>
            <p:ph type="title"/>
          </p:nvPr>
        </p:nvSpPr>
        <p:spPr/>
        <p:txBody>
          <a:bodyPr>
            <a:normAutofit fontScale="90000"/>
          </a:bodyPr>
          <a:lstStyle/>
          <a:p>
            <a:pPr eaLnBrk="1" hangingPunct="1"/>
            <a:r>
              <a:rPr lang="en-US" altLang="en-US">
                <a:effectLst/>
              </a:rPr>
              <a:t>Acclimation: </a:t>
            </a:r>
            <a:br>
              <a:rPr lang="en-US" altLang="en-US">
                <a:effectLst/>
              </a:rPr>
            </a:br>
            <a:r>
              <a:rPr lang="en-US" altLang="en-US">
                <a:effectLst/>
              </a:rPr>
              <a:t>Chronic Exposure to Altitude</a:t>
            </a:r>
            <a:r>
              <a:rPr lang="en-US" altLang="en-US" sz="2400" i="1">
                <a:effectLst/>
              </a:rPr>
              <a:t> (continued)</a:t>
            </a:r>
            <a:endParaRPr lang="en-US" altLang="en-US" i="1">
              <a:effectLst/>
            </a:endParaRPr>
          </a:p>
        </p:txBody>
      </p:sp>
      <p:sp>
        <p:nvSpPr>
          <p:cNvPr id="51203" name="Content Placeholder 13">
            <a:extLst>
              <a:ext uri="{FF2B5EF4-FFF2-40B4-BE49-F238E27FC236}">
                <a16:creationId xmlns:a16="http://schemas.microsoft.com/office/drawing/2014/main" xmlns="" id="{AD645DA2-4F2E-452C-8499-CEC1617BDF37}"/>
              </a:ext>
            </a:extLst>
          </p:cNvPr>
          <p:cNvSpPr>
            <a:spLocks noGrp="1"/>
          </p:cNvSpPr>
          <p:nvPr>
            <p:ph idx="1"/>
          </p:nvPr>
        </p:nvSpPr>
        <p:spPr>
          <a:xfrm>
            <a:off x="571500" y="1874839"/>
            <a:ext cx="8051800" cy="3660199"/>
          </a:xfrm>
        </p:spPr>
        <p:txBody>
          <a:bodyPr>
            <a:normAutofit fontScale="92500"/>
          </a:bodyPr>
          <a:lstStyle/>
          <a:p>
            <a:pPr eaLnBrk="1" hangingPunct="1">
              <a:defRPr/>
            </a:pPr>
            <a:r>
              <a:rPr lang="en-US" altLang="en-US" dirty="0">
                <a:cs typeface="ＭＳ Ｐゴシック" charset="0"/>
              </a:rPr>
              <a:t>Study of runners showed no major cardiovascular adaptations</a:t>
            </a:r>
          </a:p>
          <a:p>
            <a:pPr lvl="1" eaLnBrk="1" hangingPunct="1">
              <a:defRPr/>
            </a:pPr>
            <a:r>
              <a:rPr lang="en-US" altLang="en-US" dirty="0"/>
              <a:t>2 months at altitude = more tolerant of hypoxia</a:t>
            </a:r>
          </a:p>
          <a:p>
            <a:pPr lvl="1" eaLnBrk="1" hangingPunct="1">
              <a:defRPr/>
            </a:pPr>
            <a:r>
              <a:rPr lang="en-US" altLang="en-US" dirty="0"/>
              <a:t>But no changes in aerobic capacity</a:t>
            </a:r>
          </a:p>
          <a:p>
            <a:pPr marL="0" indent="0" eaLnBrk="1" hangingPunct="1">
              <a:buFontTx/>
              <a:buNone/>
              <a:defRPr/>
            </a:pPr>
            <a:r>
              <a:rPr lang="en-US" altLang="en-US" sz="800" dirty="0">
                <a:cs typeface="ＭＳ Ｐゴシック" charset="0"/>
              </a:rPr>
              <a:t> </a:t>
            </a:r>
          </a:p>
          <a:p>
            <a:pPr eaLnBrk="1" hangingPunct="1">
              <a:defRPr/>
            </a:pPr>
            <a:r>
              <a:rPr lang="en-US" altLang="en-US" dirty="0">
                <a:cs typeface="ＭＳ Ｐゴシック" charset="0"/>
              </a:rPr>
              <a:t>Possible cause: reduced atmospheric PO</a:t>
            </a:r>
            <a:r>
              <a:rPr lang="en-US" altLang="en-US" baseline="-25000" dirty="0">
                <a:cs typeface="ＭＳ Ｐゴシック" charset="0"/>
              </a:rPr>
              <a:t>2</a:t>
            </a:r>
            <a:r>
              <a:rPr lang="en-US" altLang="en-US" dirty="0">
                <a:cs typeface="ＭＳ Ｐゴシック" charset="0"/>
              </a:rPr>
              <a:t> inhibited training intensity at high altitude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2">
            <a:extLst>
              <a:ext uri="{FF2B5EF4-FFF2-40B4-BE49-F238E27FC236}">
                <a16:creationId xmlns:a16="http://schemas.microsoft.com/office/drawing/2014/main" xmlns="" id="{1A3B9BE8-9D3E-43E4-B570-DA9695A9F765}"/>
              </a:ext>
            </a:extLst>
          </p:cNvPr>
          <p:cNvSpPr>
            <a:spLocks noGrp="1"/>
          </p:cNvSpPr>
          <p:nvPr>
            <p:ph type="title"/>
          </p:nvPr>
        </p:nvSpPr>
        <p:spPr/>
        <p:txBody>
          <a:bodyPr>
            <a:normAutofit fontScale="90000"/>
          </a:bodyPr>
          <a:lstStyle/>
          <a:p>
            <a:pPr eaLnBrk="1" hangingPunct="1"/>
            <a:r>
              <a:rPr lang="en-US" altLang="en-US">
                <a:effectLst/>
              </a:rPr>
              <a:t>Altitude: Optimizing Training </a:t>
            </a:r>
            <a:br>
              <a:rPr lang="en-US" altLang="en-US">
                <a:effectLst/>
              </a:rPr>
            </a:br>
            <a:r>
              <a:rPr lang="en-US" altLang="en-US">
                <a:effectLst/>
              </a:rPr>
              <a:t>and Performance</a:t>
            </a:r>
          </a:p>
        </p:txBody>
      </p:sp>
      <p:sp>
        <p:nvSpPr>
          <p:cNvPr id="52227" name="Content Placeholder 13">
            <a:extLst>
              <a:ext uri="{FF2B5EF4-FFF2-40B4-BE49-F238E27FC236}">
                <a16:creationId xmlns:a16="http://schemas.microsoft.com/office/drawing/2014/main" xmlns="" id="{7E5ECA23-DA24-4716-8A9A-CFC5CF3F4396}"/>
              </a:ext>
            </a:extLst>
          </p:cNvPr>
          <p:cNvSpPr>
            <a:spLocks noGrp="1"/>
          </p:cNvSpPr>
          <p:nvPr>
            <p:ph idx="1"/>
          </p:nvPr>
        </p:nvSpPr>
        <p:spPr>
          <a:xfrm>
            <a:off x="571500" y="1874838"/>
            <a:ext cx="8051800" cy="3621087"/>
          </a:xfrm>
        </p:spPr>
        <p:txBody>
          <a:bodyPr>
            <a:normAutofit fontScale="85000" lnSpcReduction="20000"/>
          </a:bodyPr>
          <a:lstStyle/>
          <a:p>
            <a:pPr eaLnBrk="1" hangingPunct="1">
              <a:defRPr/>
            </a:pPr>
            <a:r>
              <a:rPr lang="en-US" altLang="en-US" dirty="0">
                <a:cs typeface="ＭＳ Ｐゴシック" charset="0"/>
              </a:rPr>
              <a:t>Altitude acclimation confers certain advantageous adaptations for competing</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Training possibilities for competition</a:t>
            </a:r>
          </a:p>
          <a:p>
            <a:pPr lvl="1" eaLnBrk="1" hangingPunct="1">
              <a:defRPr/>
            </a:pPr>
            <a:r>
              <a:rPr lang="en-US" altLang="en-US" dirty="0"/>
              <a:t>Train high, compete low?</a:t>
            </a:r>
          </a:p>
          <a:p>
            <a:pPr lvl="1" eaLnBrk="1" hangingPunct="1">
              <a:defRPr/>
            </a:pPr>
            <a:r>
              <a:rPr lang="en-US" altLang="en-US" dirty="0"/>
              <a:t>Train high, compete high?</a:t>
            </a:r>
          </a:p>
          <a:p>
            <a:pPr lvl="1" eaLnBrk="1" hangingPunct="1">
              <a:defRPr/>
            </a:pPr>
            <a:r>
              <a:rPr lang="en-US" altLang="en-US" dirty="0"/>
              <a:t>Train low, compete high?</a:t>
            </a:r>
          </a:p>
          <a:p>
            <a:pPr lvl="1" eaLnBrk="1" hangingPunct="1">
              <a:defRPr/>
            </a:pPr>
            <a:r>
              <a:rPr lang="en-US" altLang="en-US" dirty="0"/>
              <a:t>Live high, train low, compete high?</a:t>
            </a:r>
          </a:p>
          <a:p>
            <a:pPr marL="457200" lvl="1" indent="0" algn="r" eaLnBrk="1" hangingPunct="1">
              <a:buFontTx/>
              <a:buNone/>
              <a:defRPr/>
            </a:pPr>
            <a:r>
              <a:rPr lang="en-US" altLang="en-US" sz="1400" i="1" dirty="0"/>
              <a:t>(continued)</a:t>
            </a:r>
          </a:p>
          <a:p>
            <a:pPr eaLnBrk="1" hangingPunct="1">
              <a:buFontTx/>
              <a:buNone/>
              <a:defRPr/>
            </a:pPr>
            <a:r>
              <a:rPr lang="en-US" altLang="en-US" dirty="0">
                <a:cs typeface="ＭＳ Ｐゴシック" charset="0"/>
              </a:rPr>
              <a:t>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2">
            <a:extLst>
              <a:ext uri="{FF2B5EF4-FFF2-40B4-BE49-F238E27FC236}">
                <a16:creationId xmlns:a16="http://schemas.microsoft.com/office/drawing/2014/main" xmlns="" id="{9C4CA74C-435B-4AF9-99A5-C792B73D2DD5}"/>
              </a:ext>
            </a:extLst>
          </p:cNvPr>
          <p:cNvSpPr>
            <a:spLocks noGrp="1"/>
          </p:cNvSpPr>
          <p:nvPr>
            <p:ph type="title"/>
          </p:nvPr>
        </p:nvSpPr>
        <p:spPr/>
        <p:txBody>
          <a:bodyPr>
            <a:normAutofit fontScale="90000"/>
          </a:bodyPr>
          <a:lstStyle/>
          <a:p>
            <a:pPr eaLnBrk="1" hangingPunct="1"/>
            <a:r>
              <a:rPr lang="en-US" altLang="en-US">
                <a:effectLst/>
              </a:rPr>
              <a:t>Altitude: Optimizing Training </a:t>
            </a:r>
            <a:br>
              <a:rPr lang="en-US" altLang="en-US">
                <a:effectLst/>
              </a:rPr>
            </a:br>
            <a:r>
              <a:rPr lang="en-US" altLang="en-US">
                <a:effectLst/>
              </a:rPr>
              <a:t>and Performance</a:t>
            </a:r>
            <a:r>
              <a:rPr lang="en-US" altLang="en-US" sz="2400" i="1">
                <a:effectLst/>
              </a:rPr>
              <a:t> (continued)</a:t>
            </a:r>
          </a:p>
        </p:txBody>
      </p:sp>
      <p:sp>
        <p:nvSpPr>
          <p:cNvPr id="54275" name="Content Placeholder 13">
            <a:extLst>
              <a:ext uri="{FF2B5EF4-FFF2-40B4-BE49-F238E27FC236}">
                <a16:creationId xmlns:a16="http://schemas.microsoft.com/office/drawing/2014/main" xmlns="" id="{3FB938C1-019C-4754-8775-4ED71B039548}"/>
              </a:ext>
            </a:extLst>
          </p:cNvPr>
          <p:cNvSpPr>
            <a:spLocks noGrp="1"/>
          </p:cNvSpPr>
          <p:nvPr>
            <p:ph idx="1"/>
          </p:nvPr>
        </p:nvSpPr>
        <p:spPr>
          <a:xfrm>
            <a:off x="571500" y="1874838"/>
            <a:ext cx="8051800" cy="4068762"/>
          </a:xfrm>
        </p:spPr>
        <p:txBody>
          <a:bodyPr>
            <a:normAutofit fontScale="92500" lnSpcReduction="10000"/>
          </a:bodyPr>
          <a:lstStyle/>
          <a:p>
            <a:pPr eaLnBrk="1" hangingPunct="1">
              <a:defRPr/>
            </a:pPr>
            <a:r>
              <a:rPr lang="en-US" altLang="en-US" dirty="0">
                <a:cs typeface="ＭＳ Ｐゴシック" charset="0"/>
              </a:rPr>
              <a:t>Hypoxia at altitude prevents high-intensity aerobic training</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Living and training high leads to </a:t>
            </a:r>
            <a:r>
              <a:rPr lang="en-US" altLang="en-US" dirty="0" err="1">
                <a:cs typeface="ＭＳ Ｐゴシック" charset="0"/>
              </a:rPr>
              <a:t>dehydra-tion</a:t>
            </a:r>
            <a:r>
              <a:rPr lang="en-US" altLang="en-US" dirty="0">
                <a:cs typeface="ＭＳ Ｐゴシック" charset="0"/>
              </a:rPr>
              <a:t>, low blood volume, low muscle mass</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Value of altitude training for sea-level performance not validated</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Value of live high, train low?</a:t>
            </a:r>
          </a:p>
          <a:p>
            <a:pPr marL="0" indent="0" algn="r" eaLnBrk="1" hangingPunct="1">
              <a:buFontTx/>
              <a:buNone/>
              <a:defRPr/>
            </a:pPr>
            <a:r>
              <a:rPr lang="en-US" altLang="en-US" sz="1400" b="0" i="1" dirty="0">
                <a:cs typeface="ＭＳ Ｐゴシック" charset="0"/>
              </a:rPr>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2">
            <a:extLst>
              <a:ext uri="{FF2B5EF4-FFF2-40B4-BE49-F238E27FC236}">
                <a16:creationId xmlns:a16="http://schemas.microsoft.com/office/drawing/2014/main" xmlns="" id="{65299345-0CEF-4533-9DAC-921651B54C32}"/>
              </a:ext>
            </a:extLst>
          </p:cNvPr>
          <p:cNvSpPr>
            <a:spLocks noGrp="1"/>
          </p:cNvSpPr>
          <p:nvPr>
            <p:ph type="title"/>
          </p:nvPr>
        </p:nvSpPr>
        <p:spPr/>
        <p:txBody>
          <a:bodyPr>
            <a:normAutofit fontScale="90000"/>
          </a:bodyPr>
          <a:lstStyle/>
          <a:p>
            <a:pPr eaLnBrk="1" hangingPunct="1"/>
            <a:r>
              <a:rPr lang="en-US" altLang="en-US">
                <a:effectLst/>
              </a:rPr>
              <a:t>Altitude: Optimizing Training </a:t>
            </a:r>
            <a:br>
              <a:rPr lang="en-US" altLang="en-US">
                <a:effectLst/>
              </a:rPr>
            </a:br>
            <a:r>
              <a:rPr lang="en-US" altLang="en-US">
                <a:effectLst/>
              </a:rPr>
              <a:t>and Performance</a:t>
            </a:r>
            <a:r>
              <a:rPr lang="en-US" altLang="en-US" sz="2400" i="1">
                <a:effectLst/>
              </a:rPr>
              <a:t> (continued)</a:t>
            </a:r>
            <a:endParaRPr lang="en-US" altLang="en-US" i="1">
              <a:effectLst/>
            </a:endParaRPr>
          </a:p>
        </p:txBody>
      </p:sp>
      <p:sp>
        <p:nvSpPr>
          <p:cNvPr id="39939" name="Content Placeholder 13">
            <a:extLst>
              <a:ext uri="{FF2B5EF4-FFF2-40B4-BE49-F238E27FC236}">
                <a16:creationId xmlns:a16="http://schemas.microsoft.com/office/drawing/2014/main" xmlns="" id="{436C0329-2A7A-45E2-9FE2-EB86A13C57B2}"/>
              </a:ext>
            </a:extLst>
          </p:cNvPr>
          <p:cNvSpPr>
            <a:spLocks noGrp="1"/>
          </p:cNvSpPr>
          <p:nvPr>
            <p:ph idx="1"/>
          </p:nvPr>
        </p:nvSpPr>
        <p:spPr>
          <a:xfrm>
            <a:off x="571500" y="1857375"/>
            <a:ext cx="8051800" cy="4167188"/>
          </a:xfrm>
        </p:spPr>
        <p:txBody>
          <a:bodyPr>
            <a:normAutofit lnSpcReduction="10000"/>
          </a:bodyPr>
          <a:lstStyle/>
          <a:p>
            <a:pPr eaLnBrk="1" hangingPunct="1">
              <a:defRPr/>
            </a:pPr>
            <a:r>
              <a:rPr lang="en-US" dirty="0">
                <a:ea typeface="ＭＳ Ｐゴシック" pitchFamily="34" charset="-128"/>
                <a:cs typeface="+mn-cs"/>
              </a:rPr>
              <a:t>Two strategies for sea-level athletes who must sometimes compete at altitude</a:t>
            </a:r>
          </a:p>
          <a:p>
            <a:pPr eaLnBrk="1" hangingPunct="1">
              <a:defRPr/>
            </a:pPr>
            <a:endParaRPr lang="en-US" sz="800" dirty="0">
              <a:ea typeface="ＭＳ Ｐゴシック" pitchFamily="34" charset="-128"/>
              <a:cs typeface="+mn-cs"/>
            </a:endParaRPr>
          </a:p>
          <a:p>
            <a:pPr marL="400050" lvl="1" indent="0" eaLnBrk="1" hangingPunct="1">
              <a:buFontTx/>
              <a:buNone/>
              <a:defRPr/>
            </a:pPr>
            <a:r>
              <a:rPr lang="en-US" dirty="0">
                <a:ea typeface="ＭＳ Ｐゴシック" pitchFamily="34" charset="-128"/>
              </a:rPr>
              <a:t>1. Compete ASAP after arriving at altitude</a:t>
            </a:r>
          </a:p>
          <a:p>
            <a:pPr lvl="2" eaLnBrk="1" hangingPunct="1">
              <a:defRPr/>
            </a:pPr>
            <a:r>
              <a:rPr lang="en-US" sz="2400" dirty="0">
                <a:ea typeface="ＭＳ Ｐゴシック" pitchFamily="34" charset="-128"/>
              </a:rPr>
              <a:t>Does not confer benefits of acclimation</a:t>
            </a:r>
          </a:p>
          <a:p>
            <a:pPr lvl="2" eaLnBrk="1" hangingPunct="1">
              <a:defRPr/>
            </a:pPr>
            <a:r>
              <a:rPr lang="en-US" sz="2400" dirty="0">
                <a:ea typeface="ＭＳ Ｐゴシック" pitchFamily="34" charset="-128"/>
              </a:rPr>
              <a:t>Too soon for adverse effects of altitude</a:t>
            </a:r>
          </a:p>
          <a:p>
            <a:pPr lvl="1" eaLnBrk="1" hangingPunct="1">
              <a:defRPr/>
            </a:pPr>
            <a:endParaRPr lang="en-US" sz="400" dirty="0">
              <a:ea typeface="ＭＳ Ｐゴシック" pitchFamily="34" charset="-128"/>
            </a:endParaRPr>
          </a:p>
          <a:p>
            <a:pPr marL="400050" lvl="1" indent="0" eaLnBrk="1" hangingPunct="1">
              <a:buFontTx/>
              <a:buNone/>
              <a:defRPr/>
            </a:pPr>
            <a:r>
              <a:rPr lang="en-US" dirty="0">
                <a:ea typeface="ＭＳ Ｐゴシック" pitchFamily="34" charset="-128"/>
              </a:rPr>
              <a:t>2. Train high for 2 weeks before competing</a:t>
            </a:r>
          </a:p>
          <a:p>
            <a:pPr lvl="2" eaLnBrk="1" hangingPunct="1">
              <a:defRPr/>
            </a:pPr>
            <a:r>
              <a:rPr lang="en-US" sz="2400" dirty="0">
                <a:ea typeface="ＭＳ Ｐゴシック" pitchFamily="34" charset="-128"/>
              </a:rPr>
              <a:t>Worst adverse effects of altitude over</a:t>
            </a:r>
          </a:p>
          <a:p>
            <a:pPr lvl="2" eaLnBrk="1" hangingPunct="1">
              <a:defRPr/>
            </a:pPr>
            <a:r>
              <a:rPr lang="en-US" sz="2400" dirty="0">
                <a:ea typeface="ＭＳ Ｐゴシック" pitchFamily="34" charset="-128"/>
              </a:rPr>
              <a:t>Aerobic training at altitude not as effective</a:t>
            </a:r>
          </a:p>
          <a:p>
            <a:pPr lvl="2" eaLnBrk="1" hangingPunct="1">
              <a:defRPr/>
            </a:pPr>
            <a:endParaRPr lang="en-US" sz="600" dirty="0">
              <a:ea typeface="ＭＳ Ｐゴシック" pitchFamily="34" charset="-128"/>
            </a:endParaRPr>
          </a:p>
          <a:p>
            <a:pPr marL="914400" lvl="2" indent="0" algn="r" eaLnBrk="1" hangingPunct="1">
              <a:buFontTx/>
              <a:buNone/>
              <a:defRPr/>
            </a:pPr>
            <a:r>
              <a:rPr lang="en-US" sz="1400" i="1" dirty="0">
                <a:ea typeface="ＭＳ Ｐゴシック" pitchFamily="34" charset="-128"/>
              </a:rPr>
              <a:t>(continued)</a:t>
            </a:r>
          </a:p>
          <a:p>
            <a:pPr lvl="1" eaLnBrk="1" hangingPunct="1">
              <a:defRPr/>
            </a:pPr>
            <a:endParaRPr lang="en-US" dirty="0">
              <a:ea typeface="ＭＳ Ｐゴシック" pitchFamily="34" charset="-128"/>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2">
            <a:extLst>
              <a:ext uri="{FF2B5EF4-FFF2-40B4-BE49-F238E27FC236}">
                <a16:creationId xmlns:a16="http://schemas.microsoft.com/office/drawing/2014/main" xmlns="" id="{74F1ACEF-383C-4FDB-84D0-94AF361EB58C}"/>
              </a:ext>
            </a:extLst>
          </p:cNvPr>
          <p:cNvSpPr>
            <a:spLocks noGrp="1"/>
          </p:cNvSpPr>
          <p:nvPr>
            <p:ph type="title"/>
          </p:nvPr>
        </p:nvSpPr>
        <p:spPr/>
        <p:txBody>
          <a:bodyPr>
            <a:normAutofit fontScale="90000"/>
          </a:bodyPr>
          <a:lstStyle/>
          <a:p>
            <a:pPr eaLnBrk="1" hangingPunct="1"/>
            <a:r>
              <a:rPr lang="en-US" altLang="en-US">
                <a:effectLst/>
              </a:rPr>
              <a:t>Altitude: Optimizing Training </a:t>
            </a:r>
            <a:br>
              <a:rPr lang="en-US" altLang="en-US">
                <a:effectLst/>
              </a:rPr>
            </a:br>
            <a:r>
              <a:rPr lang="en-US" altLang="en-US">
                <a:effectLst/>
              </a:rPr>
              <a:t>and Performance</a:t>
            </a:r>
            <a:r>
              <a:rPr lang="en-US" altLang="en-US" sz="2400" i="1">
                <a:effectLst/>
              </a:rPr>
              <a:t> (continued)</a:t>
            </a:r>
            <a:endParaRPr lang="en-US" altLang="en-US" i="1">
              <a:effectLst/>
            </a:endParaRPr>
          </a:p>
        </p:txBody>
      </p:sp>
      <p:sp>
        <p:nvSpPr>
          <p:cNvPr id="57347" name="Content Placeholder 13">
            <a:extLst>
              <a:ext uri="{FF2B5EF4-FFF2-40B4-BE49-F238E27FC236}">
                <a16:creationId xmlns:a16="http://schemas.microsoft.com/office/drawing/2014/main" xmlns="" id="{D780AA68-01EA-495B-97BC-AD0377854233}"/>
              </a:ext>
            </a:extLst>
          </p:cNvPr>
          <p:cNvSpPr>
            <a:spLocks noGrp="1"/>
          </p:cNvSpPr>
          <p:nvPr>
            <p:ph idx="1"/>
          </p:nvPr>
        </p:nvSpPr>
        <p:spPr>
          <a:xfrm>
            <a:off x="571500" y="1874838"/>
            <a:ext cx="8051800" cy="3621087"/>
          </a:xfrm>
        </p:spPr>
        <p:txBody>
          <a:bodyPr>
            <a:normAutofit fontScale="92500" lnSpcReduction="10000"/>
          </a:bodyPr>
          <a:lstStyle/>
          <a:p>
            <a:pPr eaLnBrk="1" hangingPunct="1">
              <a:defRPr/>
            </a:pPr>
            <a:r>
              <a:rPr lang="en-US" altLang="en-US" dirty="0">
                <a:cs typeface="ＭＳ Ｐゴシック" charset="0"/>
              </a:rPr>
              <a:t>Live high, train low: best of both worlds</a:t>
            </a:r>
          </a:p>
          <a:p>
            <a:pPr lvl="1" eaLnBrk="1" hangingPunct="1">
              <a:defRPr/>
            </a:pPr>
            <a:r>
              <a:rPr lang="en-US" altLang="en-US" dirty="0"/>
              <a:t>Permits passive acclimation to altitude</a:t>
            </a:r>
          </a:p>
          <a:p>
            <a:pPr lvl="1" eaLnBrk="1" hangingPunct="1">
              <a:defRPr/>
            </a:pPr>
            <a:r>
              <a:rPr lang="en-US" altLang="en-US" dirty="0"/>
              <a:t>Training intensity not compromised by low PO</a:t>
            </a:r>
            <a:r>
              <a:rPr lang="en-US" altLang="en-US" baseline="-25000" dirty="0"/>
              <a:t>2</a:t>
            </a:r>
            <a:endParaRPr lang="en-US" altLang="en-US" dirty="0"/>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Outcome tested on 5 k run time trial</a:t>
            </a:r>
          </a:p>
          <a:p>
            <a:pPr lvl="1" eaLnBrk="1" hangingPunct="1">
              <a:defRPr/>
            </a:pPr>
            <a:r>
              <a:rPr lang="en-US" altLang="en-US" dirty="0"/>
              <a:t>Live high, train high: no improvement</a:t>
            </a:r>
          </a:p>
          <a:p>
            <a:pPr lvl="1" eaLnBrk="1" hangingPunct="1">
              <a:defRPr/>
            </a:pPr>
            <a:r>
              <a:rPr lang="en-US" altLang="en-US" dirty="0"/>
              <a:t>Live low, train low: no improvement</a:t>
            </a:r>
          </a:p>
          <a:p>
            <a:pPr lvl="1" eaLnBrk="1" hangingPunct="1">
              <a:defRPr/>
            </a:pPr>
            <a:r>
              <a:rPr lang="en-US" altLang="en-US" dirty="0"/>
              <a:t>Live high, train low: significant improvement</a:t>
            </a:r>
          </a:p>
          <a:p>
            <a:pPr marL="457200" lvl="1" indent="0" algn="r" eaLnBrk="1" hangingPunct="1">
              <a:buFontTx/>
              <a:buNone/>
              <a:defRPr/>
            </a:pPr>
            <a:r>
              <a:rPr lang="en-US" altLang="en-US" sz="140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2">
            <a:extLst>
              <a:ext uri="{FF2B5EF4-FFF2-40B4-BE49-F238E27FC236}">
                <a16:creationId xmlns:a16="http://schemas.microsoft.com/office/drawing/2014/main" xmlns="" id="{E31EE71B-B70C-4886-8DD6-2E69C47556B6}"/>
              </a:ext>
            </a:extLst>
          </p:cNvPr>
          <p:cNvSpPr>
            <a:spLocks noGrp="1"/>
          </p:cNvSpPr>
          <p:nvPr>
            <p:ph type="title"/>
          </p:nvPr>
        </p:nvSpPr>
        <p:spPr/>
        <p:txBody>
          <a:bodyPr>
            <a:normAutofit fontScale="90000"/>
          </a:bodyPr>
          <a:lstStyle/>
          <a:p>
            <a:pPr eaLnBrk="1" hangingPunct="1"/>
            <a:r>
              <a:rPr lang="en-US" altLang="en-US">
                <a:effectLst/>
              </a:rPr>
              <a:t>Altitude: Optimizing Training </a:t>
            </a:r>
            <a:br>
              <a:rPr lang="en-US" altLang="en-US">
                <a:effectLst/>
              </a:rPr>
            </a:br>
            <a:r>
              <a:rPr lang="en-US" altLang="en-US">
                <a:effectLst/>
              </a:rPr>
              <a:t>and Performance</a:t>
            </a:r>
            <a:r>
              <a:rPr lang="en-US" altLang="en-US" sz="2400" i="1">
                <a:effectLst/>
              </a:rPr>
              <a:t> (continued)</a:t>
            </a:r>
            <a:endParaRPr lang="en-US" altLang="en-US" i="1">
              <a:effectLst/>
            </a:endParaRPr>
          </a:p>
        </p:txBody>
      </p:sp>
      <p:sp>
        <p:nvSpPr>
          <p:cNvPr id="59395" name="Content Placeholder 13">
            <a:extLst>
              <a:ext uri="{FF2B5EF4-FFF2-40B4-BE49-F238E27FC236}">
                <a16:creationId xmlns:a16="http://schemas.microsoft.com/office/drawing/2014/main" xmlns="" id="{EA9F1CF2-CB36-4CAF-A221-E9B6627A2748}"/>
              </a:ext>
            </a:extLst>
          </p:cNvPr>
          <p:cNvSpPr>
            <a:spLocks noGrp="1"/>
          </p:cNvSpPr>
          <p:nvPr>
            <p:ph idx="1"/>
          </p:nvPr>
        </p:nvSpPr>
        <p:spPr>
          <a:xfrm>
            <a:off x="457200" y="1536565"/>
            <a:ext cx="8051800" cy="4027656"/>
          </a:xfrm>
        </p:spPr>
        <p:txBody>
          <a:bodyPr>
            <a:normAutofit fontScale="92500" lnSpcReduction="20000"/>
          </a:bodyPr>
          <a:lstStyle/>
          <a:p>
            <a:pPr eaLnBrk="1" hangingPunct="1">
              <a:defRPr/>
            </a:pPr>
            <a:r>
              <a:rPr lang="en-US" altLang="en-US" sz="2400" dirty="0"/>
              <a:t>Live high, train low more recently validated</a:t>
            </a:r>
          </a:p>
          <a:p>
            <a:pPr lvl="1" eaLnBrk="1" hangingPunct="1">
              <a:defRPr/>
            </a:pPr>
            <a:r>
              <a:rPr lang="en-US" altLang="en-US" sz="2200" dirty="0"/>
              <a:t>Lived at 2,500 m, trained at 1,250 m</a:t>
            </a:r>
          </a:p>
          <a:p>
            <a:pPr lvl="1" eaLnBrk="1" hangingPunct="1">
              <a:defRPr/>
            </a:pPr>
            <a:r>
              <a:rPr lang="en-US" altLang="en-US" sz="2200" dirty="0"/>
              <a:t>Pre- and </a:t>
            </a:r>
            <a:r>
              <a:rPr lang="en-US" altLang="en-US" sz="2200" dirty="0" err="1"/>
              <a:t>posttesting</a:t>
            </a:r>
            <a:r>
              <a:rPr lang="en-US" altLang="en-US" sz="2200" dirty="0"/>
              <a:t> at sea level</a:t>
            </a:r>
          </a:p>
          <a:p>
            <a:pPr lvl="1" eaLnBrk="1" hangingPunct="1">
              <a:defRPr/>
            </a:pPr>
            <a:r>
              <a:rPr lang="en-US" altLang="en-US" sz="2200" dirty="0"/>
              <a:t>Aerobic performance improved 1.1%</a:t>
            </a:r>
          </a:p>
          <a:p>
            <a:pPr lvl="1" eaLnBrk="1" hangingPunct="1">
              <a:defRPr/>
            </a:pPr>
            <a:r>
              <a:rPr lang="en-US" altLang="en-US" sz="2000" spc="-800" dirty="0"/>
              <a:t>V</a:t>
            </a:r>
            <a:r>
              <a:rPr lang="en-US" altLang="en-US" sz="2000" spc="400" baseline="60000" dirty="0">
                <a:cs typeface="Arial" panose="020B0604020202020204" pitchFamily="34" charset="0"/>
              </a:rPr>
              <a:t>•</a:t>
            </a:r>
            <a:r>
              <a:rPr lang="en-US" altLang="en-US" sz="2000" dirty="0"/>
              <a:t>O</a:t>
            </a:r>
            <a:r>
              <a:rPr lang="en-US" altLang="en-US" sz="2000" baseline="-25000" dirty="0"/>
              <a:t>2</a:t>
            </a:r>
            <a:r>
              <a:rPr lang="en-US" altLang="en-US" sz="2200" baseline="-25000" dirty="0"/>
              <a:t>max</a:t>
            </a:r>
            <a:r>
              <a:rPr lang="en-US" altLang="en-US" sz="2200" dirty="0"/>
              <a:t> improved 3.2%</a:t>
            </a:r>
          </a:p>
          <a:p>
            <a:pPr eaLnBrk="1" hangingPunct="1">
              <a:defRPr/>
            </a:pPr>
            <a:endParaRPr lang="en-US" altLang="en-US" sz="800" dirty="0"/>
          </a:p>
          <a:p>
            <a:pPr eaLnBrk="1" hangingPunct="1">
              <a:defRPr/>
            </a:pPr>
            <a:r>
              <a:rPr lang="en-US" altLang="en-US" sz="2400" dirty="0"/>
              <a:t>Additional evidence</a:t>
            </a:r>
          </a:p>
          <a:p>
            <a:pPr lvl="1" eaLnBrk="1" hangingPunct="1">
              <a:defRPr/>
            </a:pPr>
            <a:r>
              <a:rPr lang="en-US" altLang="en-US" sz="2200" dirty="0"/>
              <a:t>48 athletes randomly assigned to 1 of 4 groups of athletes living at different altitudes (1780 m, 2085 m, 2454 m, 2800 m)</a:t>
            </a:r>
          </a:p>
          <a:p>
            <a:pPr lvl="1" eaLnBrk="1" hangingPunct="1">
              <a:defRPr/>
            </a:pPr>
            <a:r>
              <a:rPr lang="en-US" altLang="en-US" sz="2200" dirty="0"/>
              <a:t>All trained together between 1250 and 3000 m</a:t>
            </a:r>
          </a:p>
          <a:p>
            <a:pPr lvl="1" eaLnBrk="1" hangingPunct="1">
              <a:defRPr/>
            </a:pPr>
            <a:r>
              <a:rPr lang="en-US" altLang="en-US" sz="2200" dirty="0"/>
              <a:t>3 k time trial performance significantly improved for only those living in the middle two altitudes </a:t>
            </a:r>
          </a:p>
          <a:p>
            <a:pPr lvl="1" algn="r" eaLnBrk="1" hangingPunct="1">
              <a:buFontTx/>
              <a:buNone/>
              <a:defRPr/>
            </a:pPr>
            <a:r>
              <a:rPr lang="en-US" altLang="en-US" sz="1400" i="1" dirty="0"/>
              <a:t>(continued)</a:t>
            </a:r>
            <a:r>
              <a:rPr lang="en-US" altLang="en-US" sz="2200" dirty="0"/>
              <a:t>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2">
            <a:extLst>
              <a:ext uri="{FF2B5EF4-FFF2-40B4-BE49-F238E27FC236}">
                <a16:creationId xmlns:a16="http://schemas.microsoft.com/office/drawing/2014/main" xmlns="" id="{3A772E4F-3D1D-41B1-89D4-908CD6A998CC}"/>
              </a:ext>
            </a:extLst>
          </p:cNvPr>
          <p:cNvSpPr>
            <a:spLocks noGrp="1"/>
          </p:cNvSpPr>
          <p:nvPr>
            <p:ph type="title"/>
          </p:nvPr>
        </p:nvSpPr>
        <p:spPr/>
        <p:txBody>
          <a:bodyPr/>
          <a:lstStyle/>
          <a:p>
            <a:pPr eaLnBrk="1" hangingPunct="1"/>
            <a:r>
              <a:rPr lang="en-US" altLang="en-US">
                <a:effectLst/>
              </a:rPr>
              <a:t>Figure 13.8</a:t>
            </a:r>
          </a:p>
        </p:txBody>
      </p:sp>
      <p:pic>
        <p:nvPicPr>
          <p:cNvPr id="60419" name="Content Placeholder 2">
            <a:extLst>
              <a:ext uri="{FF2B5EF4-FFF2-40B4-BE49-F238E27FC236}">
                <a16:creationId xmlns:a16="http://schemas.microsoft.com/office/drawing/2014/main" xmlns="" id="{13EC7850-875A-40BD-B147-A71C90F69AD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921415" y="274638"/>
            <a:ext cx="505142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2">
            <a:extLst>
              <a:ext uri="{FF2B5EF4-FFF2-40B4-BE49-F238E27FC236}">
                <a16:creationId xmlns:a16="http://schemas.microsoft.com/office/drawing/2014/main" xmlns="" id="{6D1FDD1E-B395-44E0-B636-D646B978F14C}"/>
              </a:ext>
            </a:extLst>
          </p:cNvPr>
          <p:cNvSpPr>
            <a:spLocks noGrp="1"/>
          </p:cNvSpPr>
          <p:nvPr>
            <p:ph type="title"/>
          </p:nvPr>
        </p:nvSpPr>
        <p:spPr/>
        <p:txBody>
          <a:bodyPr/>
          <a:lstStyle/>
          <a:p>
            <a:pPr eaLnBrk="1" hangingPunct="1"/>
            <a:r>
              <a:rPr lang="en-US" altLang="en-US">
                <a:effectLst/>
              </a:rPr>
              <a:t>Video 13.1</a:t>
            </a:r>
          </a:p>
        </p:txBody>
      </p:sp>
      <p:pic>
        <p:nvPicPr>
          <p:cNvPr id="61443" name="Content Placeholder 2">
            <a:hlinkClick r:id="rId3"/>
            <a:extLst>
              <a:ext uri="{FF2B5EF4-FFF2-40B4-BE49-F238E27FC236}">
                <a16:creationId xmlns:a16="http://schemas.microsoft.com/office/drawing/2014/main" xmlns="" id="{874D4C96-89C6-44A6-AE67-CCB8A61ABB37}"/>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803637" y="489120"/>
            <a:ext cx="5715000" cy="321945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2">
            <a:extLst>
              <a:ext uri="{FF2B5EF4-FFF2-40B4-BE49-F238E27FC236}">
                <a16:creationId xmlns:a16="http://schemas.microsoft.com/office/drawing/2014/main" xmlns="" id="{2D514292-1D5D-423B-891B-CD43841C3AB8}"/>
              </a:ext>
            </a:extLst>
          </p:cNvPr>
          <p:cNvSpPr>
            <a:spLocks noGrp="1"/>
          </p:cNvSpPr>
          <p:nvPr>
            <p:ph type="title"/>
          </p:nvPr>
        </p:nvSpPr>
        <p:spPr/>
        <p:txBody>
          <a:bodyPr/>
          <a:lstStyle/>
          <a:p>
            <a:pPr eaLnBrk="1" hangingPunct="1"/>
            <a:r>
              <a:rPr lang="en-US" altLang="en-US">
                <a:effectLst/>
              </a:rPr>
              <a:t>Figure 13.9</a:t>
            </a:r>
            <a:r>
              <a:rPr lang="en-US" altLang="en-US" i="1">
                <a:effectLst/>
              </a:rPr>
              <a:t>a</a:t>
            </a:r>
            <a:endParaRPr lang="en-US" altLang="en-US">
              <a:effectLst/>
            </a:endParaRPr>
          </a:p>
        </p:txBody>
      </p:sp>
      <p:pic>
        <p:nvPicPr>
          <p:cNvPr id="63491" name="Content Placeholder 1">
            <a:extLst>
              <a:ext uri="{FF2B5EF4-FFF2-40B4-BE49-F238E27FC236}">
                <a16:creationId xmlns:a16="http://schemas.microsoft.com/office/drawing/2014/main" xmlns="" id="{1B1AA350-62CC-4F7F-9721-E846F92B9C44}"/>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222375" y="407143"/>
            <a:ext cx="669925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2">
            <a:extLst>
              <a:ext uri="{FF2B5EF4-FFF2-40B4-BE49-F238E27FC236}">
                <a16:creationId xmlns:a16="http://schemas.microsoft.com/office/drawing/2014/main" xmlns="" id="{8C6079D8-6EF7-4FBA-8621-F70F42D6098D}"/>
              </a:ext>
            </a:extLst>
          </p:cNvPr>
          <p:cNvSpPr>
            <a:spLocks noGrp="1"/>
          </p:cNvSpPr>
          <p:nvPr>
            <p:ph type="title"/>
          </p:nvPr>
        </p:nvSpPr>
        <p:spPr/>
        <p:txBody>
          <a:bodyPr/>
          <a:lstStyle/>
          <a:p>
            <a:pPr eaLnBrk="1" hangingPunct="1"/>
            <a:r>
              <a:rPr lang="en-US" altLang="en-US">
                <a:effectLst/>
              </a:rPr>
              <a:t>Figure 13.9</a:t>
            </a:r>
            <a:r>
              <a:rPr lang="en-US" altLang="en-US" i="1">
                <a:effectLst/>
              </a:rPr>
              <a:t>b</a:t>
            </a:r>
            <a:endParaRPr lang="en-US" altLang="en-US">
              <a:effectLst/>
            </a:endParaRPr>
          </a:p>
        </p:txBody>
      </p:sp>
      <p:pic>
        <p:nvPicPr>
          <p:cNvPr id="64515" name="Content Placeholder 3">
            <a:extLst>
              <a:ext uri="{FF2B5EF4-FFF2-40B4-BE49-F238E27FC236}">
                <a16:creationId xmlns:a16="http://schemas.microsoft.com/office/drawing/2014/main" xmlns="" id="{891DAEF9-3FE5-4633-9CE7-9CBEF513081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090173" y="358505"/>
            <a:ext cx="677227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2">
            <a:extLst>
              <a:ext uri="{FF2B5EF4-FFF2-40B4-BE49-F238E27FC236}">
                <a16:creationId xmlns:a16="http://schemas.microsoft.com/office/drawing/2014/main" xmlns="" id="{8FD0D377-0130-42CD-95BA-27347FEDDF17}"/>
              </a:ext>
            </a:extLst>
          </p:cNvPr>
          <p:cNvSpPr>
            <a:spLocks noGrp="1"/>
          </p:cNvSpPr>
          <p:nvPr>
            <p:ph type="title"/>
          </p:nvPr>
        </p:nvSpPr>
        <p:spPr/>
        <p:txBody>
          <a:bodyPr>
            <a:normAutofit fontScale="90000"/>
          </a:bodyPr>
          <a:lstStyle/>
          <a:p>
            <a:pPr eaLnBrk="1" hangingPunct="1"/>
            <a:r>
              <a:rPr lang="en-US" altLang="en-US">
                <a:effectLst/>
              </a:rPr>
              <a:t>Altitude: Optimizing Training </a:t>
            </a:r>
            <a:br>
              <a:rPr lang="en-US" altLang="en-US">
                <a:effectLst/>
              </a:rPr>
            </a:br>
            <a:r>
              <a:rPr lang="en-US" altLang="en-US">
                <a:effectLst/>
              </a:rPr>
              <a:t>and Performance</a:t>
            </a:r>
            <a:r>
              <a:rPr lang="en-US" altLang="en-US" sz="2400" i="1">
                <a:effectLst/>
              </a:rPr>
              <a:t> (continued)</a:t>
            </a:r>
            <a:endParaRPr lang="en-US" altLang="en-US" i="1">
              <a:effectLst/>
            </a:endParaRPr>
          </a:p>
        </p:txBody>
      </p:sp>
      <p:sp>
        <p:nvSpPr>
          <p:cNvPr id="65539" name="Content Placeholder 13">
            <a:extLst>
              <a:ext uri="{FF2B5EF4-FFF2-40B4-BE49-F238E27FC236}">
                <a16:creationId xmlns:a16="http://schemas.microsoft.com/office/drawing/2014/main" xmlns="" id="{C2F98FC1-828C-4DAE-9280-E3DB5EDD80EB}"/>
              </a:ext>
            </a:extLst>
          </p:cNvPr>
          <p:cNvSpPr>
            <a:spLocks noGrp="1"/>
          </p:cNvSpPr>
          <p:nvPr>
            <p:ph idx="1"/>
          </p:nvPr>
        </p:nvSpPr>
        <p:spPr>
          <a:xfrm>
            <a:off x="571500" y="1874838"/>
            <a:ext cx="8051800" cy="3806115"/>
          </a:xfrm>
        </p:spPr>
        <p:txBody>
          <a:bodyPr>
            <a:normAutofit fontScale="85000" lnSpcReduction="10000"/>
          </a:bodyPr>
          <a:lstStyle/>
          <a:p>
            <a:pPr eaLnBrk="1" hangingPunct="1">
              <a:defRPr/>
            </a:pPr>
            <a:r>
              <a:rPr lang="en-US" altLang="en-US" dirty="0"/>
              <a:t>Artificial altitude training</a:t>
            </a:r>
          </a:p>
          <a:p>
            <a:pPr lvl="1" eaLnBrk="1" hangingPunct="1">
              <a:defRPr/>
            </a:pPr>
            <a:r>
              <a:rPr lang="en-US" altLang="en-US" dirty="0"/>
              <a:t>Attempt to gain benefits of hypoxia at sea level</a:t>
            </a:r>
          </a:p>
          <a:p>
            <a:pPr lvl="1" eaLnBrk="1" hangingPunct="1">
              <a:defRPr/>
            </a:pPr>
            <a:r>
              <a:rPr lang="en-US" altLang="en-US" dirty="0"/>
              <a:t>Breathe hypoxic air 1 to 2 h per day, train normally</a:t>
            </a:r>
          </a:p>
          <a:p>
            <a:pPr lvl="1" eaLnBrk="1" hangingPunct="1">
              <a:defRPr/>
            </a:pPr>
            <a:r>
              <a:rPr lang="en-US" altLang="en-US" dirty="0"/>
              <a:t>No improvements</a:t>
            </a:r>
          </a:p>
          <a:p>
            <a:pPr eaLnBrk="1" hangingPunct="1">
              <a:defRPr/>
            </a:pPr>
            <a:endParaRPr lang="en-US" altLang="en-US" sz="800" dirty="0"/>
          </a:p>
          <a:p>
            <a:pPr eaLnBrk="1" hangingPunct="1">
              <a:defRPr/>
            </a:pPr>
            <a:r>
              <a:rPr lang="en-US" altLang="en-US" dirty="0"/>
              <a:t>Alternating train high, train low</a:t>
            </a:r>
          </a:p>
          <a:p>
            <a:pPr lvl="1" eaLnBrk="1" hangingPunct="1">
              <a:defRPr/>
            </a:pPr>
            <a:r>
              <a:rPr lang="en-US" altLang="en-US" dirty="0"/>
              <a:t>Training high stimulates altitude acclimation</a:t>
            </a:r>
          </a:p>
          <a:p>
            <a:pPr lvl="1" eaLnBrk="1" hangingPunct="1">
              <a:defRPr/>
            </a:pPr>
            <a:r>
              <a:rPr lang="en-US" altLang="en-US" dirty="0"/>
              <a:t>Training low </a:t>
            </a:r>
            <a:r>
              <a:rPr lang="en-US" altLang="en-US" dirty="0" err="1"/>
              <a:t>doesn</a:t>
            </a:r>
            <a:r>
              <a:rPr lang="ja-JP" altLang="en-US" spc="-400" dirty="0"/>
              <a:t>’</a:t>
            </a:r>
            <a:r>
              <a:rPr lang="en-US" altLang="ja-JP" dirty="0"/>
              <a:t>t lose altitude acclimation</a:t>
            </a:r>
          </a:p>
          <a:p>
            <a:pPr lvl="1" eaLnBrk="1" hangingPunct="1">
              <a:defRPr/>
            </a:pPr>
            <a:r>
              <a:rPr lang="en-US" altLang="en-US" dirty="0"/>
              <a:t>Training low permits maximal aerobic training</a:t>
            </a:r>
          </a:p>
          <a:p>
            <a:pPr lvl="1" eaLnBrk="1" hangingPunct="1">
              <a:defRPr/>
            </a:pPr>
            <a:endParaRPr lang="en-US" altLang="en-US" sz="600" dirty="0"/>
          </a:p>
          <a:p>
            <a:pPr lvl="1" algn="r" eaLnBrk="1" hangingPunct="1">
              <a:buFontTx/>
              <a:buNone/>
              <a:defRPr/>
            </a:pPr>
            <a:r>
              <a:rPr lang="en-US" altLang="en-US" sz="140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2">
            <a:extLst>
              <a:ext uri="{FF2B5EF4-FFF2-40B4-BE49-F238E27FC236}">
                <a16:creationId xmlns:a16="http://schemas.microsoft.com/office/drawing/2014/main" xmlns="" id="{B8DFDE66-A700-421F-AE9D-AC33241BF467}"/>
              </a:ext>
            </a:extLst>
          </p:cNvPr>
          <p:cNvSpPr>
            <a:spLocks noGrp="1"/>
          </p:cNvSpPr>
          <p:nvPr>
            <p:ph type="title"/>
          </p:nvPr>
        </p:nvSpPr>
        <p:spPr/>
        <p:txBody>
          <a:bodyPr>
            <a:normAutofit fontScale="90000"/>
          </a:bodyPr>
          <a:lstStyle/>
          <a:p>
            <a:pPr eaLnBrk="1" hangingPunct="1"/>
            <a:r>
              <a:rPr lang="en-US" altLang="en-US">
                <a:effectLst/>
              </a:rPr>
              <a:t>Altitude: Optimizing Training </a:t>
            </a:r>
            <a:br>
              <a:rPr lang="en-US" altLang="en-US">
                <a:effectLst/>
              </a:rPr>
            </a:br>
            <a:r>
              <a:rPr lang="en-US" altLang="en-US">
                <a:effectLst/>
              </a:rPr>
              <a:t>and Performance</a:t>
            </a:r>
            <a:r>
              <a:rPr lang="en-US" altLang="en-US" sz="2400" i="1">
                <a:effectLst/>
              </a:rPr>
              <a:t> (continued)</a:t>
            </a:r>
            <a:endParaRPr lang="en-US" altLang="en-US" i="1">
              <a:effectLst/>
            </a:endParaRPr>
          </a:p>
        </p:txBody>
      </p:sp>
      <p:sp>
        <p:nvSpPr>
          <p:cNvPr id="66563" name="Content Placeholder 13">
            <a:extLst>
              <a:ext uri="{FF2B5EF4-FFF2-40B4-BE49-F238E27FC236}">
                <a16:creationId xmlns:a16="http://schemas.microsoft.com/office/drawing/2014/main" xmlns="" id="{88236D80-CCCB-4AA6-A64E-D0F3AF98909E}"/>
              </a:ext>
            </a:extLst>
          </p:cNvPr>
          <p:cNvSpPr>
            <a:spLocks noGrp="1"/>
          </p:cNvSpPr>
          <p:nvPr>
            <p:ph idx="1"/>
          </p:nvPr>
        </p:nvSpPr>
        <p:spPr>
          <a:xfrm>
            <a:off x="571500" y="1874838"/>
            <a:ext cx="8051800" cy="3825571"/>
          </a:xfrm>
        </p:spPr>
        <p:txBody>
          <a:bodyPr>
            <a:normAutofit fontScale="92500" lnSpcReduction="20000"/>
          </a:bodyPr>
          <a:lstStyle/>
          <a:p>
            <a:pPr eaLnBrk="1" hangingPunct="1">
              <a:defRPr/>
            </a:pPr>
            <a:r>
              <a:rPr lang="en-US" altLang="en-US" dirty="0">
                <a:cs typeface="ＭＳ Ｐゴシック" charset="0"/>
              </a:rPr>
              <a:t>Live high, train low at sea level</a:t>
            </a:r>
          </a:p>
          <a:p>
            <a:pPr lvl="1" eaLnBrk="1" hangingPunct="1">
              <a:defRPr/>
            </a:pPr>
            <a:r>
              <a:rPr lang="en-US" altLang="en-US" dirty="0"/>
              <a:t>Sleep and live in hypoxic apartment (</a:t>
            </a:r>
            <a:r>
              <a:rPr lang="en-US" altLang="en-US" normalizeH="1" dirty="0">
                <a:latin typeface="Wingdings" panose="05000000000000000000" pitchFamily="2" charset="2"/>
                <a:sym typeface="Wingdings" panose="05000000000000000000" pitchFamily="2" charset="2"/>
              </a:rPr>
              <a:t></a:t>
            </a:r>
            <a:r>
              <a:rPr lang="en-US" altLang="en-US" dirty="0"/>
              <a:t> PN</a:t>
            </a:r>
            <a:r>
              <a:rPr lang="en-US" altLang="en-US" baseline="-25000" dirty="0"/>
              <a:t>2</a:t>
            </a: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PO</a:t>
            </a:r>
            <a:r>
              <a:rPr lang="en-US" altLang="en-US" baseline="-25000" dirty="0"/>
              <a:t>2</a:t>
            </a:r>
            <a:r>
              <a:rPr lang="en-US" altLang="en-US" dirty="0"/>
              <a:t>)</a:t>
            </a:r>
          </a:p>
          <a:p>
            <a:pPr lvl="1" eaLnBrk="1" hangingPunct="1">
              <a:defRPr/>
            </a:pPr>
            <a:r>
              <a:rPr lang="en-US" altLang="en-US" dirty="0"/>
              <a:t>Train normally</a:t>
            </a:r>
          </a:p>
          <a:p>
            <a:pPr lvl="1" eaLnBrk="1" hangingPunct="1">
              <a:defRPr/>
            </a:pPr>
            <a:r>
              <a:rPr lang="en-US" altLang="en-US" dirty="0"/>
              <a:t>Not scientifically validated yet</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Natural live high, train low best approach</a:t>
            </a:r>
          </a:p>
          <a:p>
            <a:pPr lvl="1" eaLnBrk="1" hangingPunct="1">
              <a:defRPr/>
            </a:pPr>
            <a:r>
              <a:rPr lang="en-US" altLang="en-US" dirty="0"/>
              <a:t>Best for elite athletes</a:t>
            </a:r>
          </a:p>
          <a:p>
            <a:pPr lvl="1" eaLnBrk="1" hangingPunct="1">
              <a:defRPr/>
            </a:pPr>
            <a:r>
              <a:rPr lang="en-US" altLang="en-US" dirty="0" err="1"/>
              <a:t>Nonelite</a:t>
            </a:r>
            <a:r>
              <a:rPr lang="en-US" altLang="en-US" dirty="0"/>
              <a:t> exercisers </a:t>
            </a:r>
            <a:r>
              <a:rPr lang="en-US" altLang="en-US" i="1" dirty="0"/>
              <a:t>may</a:t>
            </a:r>
            <a:r>
              <a:rPr lang="en-US" altLang="en-US" dirty="0"/>
              <a:t> benefit from artificial approaches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2">
            <a:extLst>
              <a:ext uri="{FF2B5EF4-FFF2-40B4-BE49-F238E27FC236}">
                <a16:creationId xmlns:a16="http://schemas.microsoft.com/office/drawing/2014/main" xmlns="" id="{5D705D0D-B969-4314-9ABB-E84726D2C73F}"/>
              </a:ext>
            </a:extLst>
          </p:cNvPr>
          <p:cNvSpPr>
            <a:spLocks noGrp="1"/>
          </p:cNvSpPr>
          <p:nvPr>
            <p:ph type="title"/>
          </p:nvPr>
        </p:nvSpPr>
        <p:spPr/>
        <p:txBody>
          <a:bodyPr>
            <a:normAutofit fontScale="90000"/>
          </a:bodyPr>
          <a:lstStyle/>
          <a:p>
            <a:pPr eaLnBrk="1" hangingPunct="1"/>
            <a:r>
              <a:rPr lang="en-US" altLang="en-US">
                <a:effectLst/>
              </a:rPr>
              <a:t>Health Risks of Acute Exposure </a:t>
            </a:r>
            <a:br>
              <a:rPr lang="en-US" altLang="en-US">
                <a:effectLst/>
              </a:rPr>
            </a:br>
            <a:r>
              <a:rPr lang="en-US" altLang="en-US">
                <a:effectLst/>
              </a:rPr>
              <a:t>to Altitude</a:t>
            </a:r>
          </a:p>
        </p:txBody>
      </p:sp>
      <p:sp>
        <p:nvSpPr>
          <p:cNvPr id="63491" name="Content Placeholder 13">
            <a:extLst>
              <a:ext uri="{FF2B5EF4-FFF2-40B4-BE49-F238E27FC236}">
                <a16:creationId xmlns:a16="http://schemas.microsoft.com/office/drawing/2014/main" xmlns="" id="{CCF8B34C-C0ED-4CE3-8CC8-BF39F312F7CF}"/>
              </a:ext>
            </a:extLst>
          </p:cNvPr>
          <p:cNvSpPr>
            <a:spLocks noGrp="1"/>
          </p:cNvSpPr>
          <p:nvPr>
            <p:ph idx="1"/>
          </p:nvPr>
        </p:nvSpPr>
        <p:spPr>
          <a:xfrm>
            <a:off x="571500" y="1874839"/>
            <a:ext cx="8051800" cy="3718566"/>
          </a:xfrm>
        </p:spPr>
        <p:txBody>
          <a:bodyPr>
            <a:normAutofit fontScale="85000" lnSpcReduction="10000"/>
          </a:bodyPr>
          <a:lstStyle/>
          <a:p>
            <a:pPr eaLnBrk="1" hangingPunct="1">
              <a:defRPr/>
            </a:pPr>
            <a:r>
              <a:rPr lang="en-US" altLang="en-US" dirty="0">
                <a:cs typeface="ＭＳ Ｐゴシック" charset="0"/>
              </a:rPr>
              <a:t>Acute altitude (mountain) sickness</a:t>
            </a:r>
          </a:p>
          <a:p>
            <a:pPr lvl="1" eaLnBrk="1" hangingPunct="1">
              <a:defRPr/>
            </a:pPr>
            <a:r>
              <a:rPr lang="en-US" altLang="en-US" dirty="0"/>
              <a:t>Onset 6 to 48 h after arrival, most severe days 2 to 3</a:t>
            </a:r>
          </a:p>
          <a:p>
            <a:pPr lvl="1" eaLnBrk="1" hangingPunct="1">
              <a:defRPr/>
            </a:pPr>
            <a:r>
              <a:rPr lang="en-US" altLang="en-US" dirty="0"/>
              <a:t>Headache, nausea/vomiting, dyspnea, insomnia</a:t>
            </a:r>
          </a:p>
          <a:p>
            <a:pPr lvl="1" eaLnBrk="1" hangingPunct="1">
              <a:defRPr/>
            </a:pPr>
            <a:r>
              <a:rPr lang="en-US" altLang="en-US" dirty="0"/>
              <a:t>Can develop into more lethal conditions</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Incidence of altitude sickness varies widely</a:t>
            </a:r>
          </a:p>
          <a:p>
            <a:pPr lvl="1" eaLnBrk="1" hangingPunct="1">
              <a:defRPr/>
            </a:pPr>
            <a:r>
              <a:rPr lang="en-US" altLang="en-US" dirty="0"/>
              <a:t> </a:t>
            </a:r>
            <a:r>
              <a:rPr lang="en-US" altLang="en-US" normalizeH="1" dirty="0">
                <a:latin typeface="Wingdings" panose="05000000000000000000" pitchFamily="2" charset="2"/>
                <a:sym typeface="Wingdings" panose="05000000000000000000" pitchFamily="2" charset="2"/>
              </a:rPr>
              <a:t></a:t>
            </a:r>
            <a:r>
              <a:rPr lang="en-US" altLang="en-US" dirty="0"/>
              <a:t> With altitude, rate of ascent, susceptibility</a:t>
            </a:r>
          </a:p>
          <a:p>
            <a:pPr lvl="1" eaLnBrk="1" hangingPunct="1">
              <a:defRPr/>
            </a:pPr>
            <a:r>
              <a:rPr lang="en-US" altLang="en-US" dirty="0"/>
              <a:t>Frequency: 7 to 22% at 2,500 to 3,500 m</a:t>
            </a:r>
          </a:p>
          <a:p>
            <a:pPr lvl="1" eaLnBrk="1" hangingPunct="1">
              <a:defRPr/>
            </a:pPr>
            <a:r>
              <a:rPr lang="en-US" altLang="en-US" dirty="0"/>
              <a:t>Women have higher incidence than men</a:t>
            </a:r>
          </a:p>
          <a:p>
            <a:pPr marL="457200" lvl="1" indent="0" algn="r" eaLnBrk="1" hangingPunct="1">
              <a:buFontTx/>
              <a:buNone/>
              <a:defRPr/>
            </a:pPr>
            <a:r>
              <a:rPr lang="en-US" altLang="en-US" sz="1400" i="1" dirty="0"/>
              <a:t>(continued)</a:t>
            </a:r>
          </a:p>
          <a:p>
            <a:pPr lvl="1"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2">
            <a:extLst>
              <a:ext uri="{FF2B5EF4-FFF2-40B4-BE49-F238E27FC236}">
                <a16:creationId xmlns:a16="http://schemas.microsoft.com/office/drawing/2014/main" xmlns="" id="{6ECA15EB-67DE-486D-8A83-AA1373C6C1C0}"/>
              </a:ext>
            </a:extLst>
          </p:cNvPr>
          <p:cNvSpPr>
            <a:spLocks noGrp="1"/>
          </p:cNvSpPr>
          <p:nvPr>
            <p:ph type="title"/>
          </p:nvPr>
        </p:nvSpPr>
        <p:spPr/>
        <p:txBody>
          <a:bodyPr/>
          <a:lstStyle/>
          <a:p>
            <a:pPr eaLnBrk="1" hangingPunct="1"/>
            <a:r>
              <a:rPr lang="en-US" altLang="en-US">
                <a:effectLst/>
              </a:rPr>
              <a:t>Figure 13.10</a:t>
            </a:r>
          </a:p>
        </p:txBody>
      </p:sp>
      <p:pic>
        <p:nvPicPr>
          <p:cNvPr id="68611" name="Content Placeholder 2">
            <a:extLst>
              <a:ext uri="{FF2B5EF4-FFF2-40B4-BE49-F238E27FC236}">
                <a16:creationId xmlns:a16="http://schemas.microsoft.com/office/drawing/2014/main" xmlns="" id="{B16777CF-194A-47B9-961A-8F5ECE5ECE3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72590" y="1615738"/>
            <a:ext cx="8051800" cy="320675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2">
            <a:extLst>
              <a:ext uri="{FF2B5EF4-FFF2-40B4-BE49-F238E27FC236}">
                <a16:creationId xmlns:a16="http://schemas.microsoft.com/office/drawing/2014/main" xmlns="" id="{D8249A66-30A5-405C-ABDD-22EBC698050F}"/>
              </a:ext>
            </a:extLst>
          </p:cNvPr>
          <p:cNvSpPr>
            <a:spLocks noGrp="1"/>
          </p:cNvSpPr>
          <p:nvPr>
            <p:ph type="title"/>
          </p:nvPr>
        </p:nvSpPr>
        <p:spPr/>
        <p:txBody>
          <a:bodyPr>
            <a:normAutofit fontScale="90000"/>
          </a:bodyPr>
          <a:lstStyle/>
          <a:p>
            <a:pPr eaLnBrk="1" hangingPunct="1"/>
            <a:r>
              <a:rPr lang="en-US" altLang="en-US">
                <a:effectLst/>
              </a:rPr>
              <a:t>Health Risks of Acute Exposure </a:t>
            </a:r>
            <a:br>
              <a:rPr lang="en-US" altLang="en-US">
                <a:effectLst/>
              </a:rPr>
            </a:br>
            <a:r>
              <a:rPr lang="en-US" altLang="en-US">
                <a:effectLst/>
              </a:rPr>
              <a:t>to Altitude</a:t>
            </a:r>
            <a:r>
              <a:rPr lang="en-US" altLang="en-US" sz="2400" i="1">
                <a:effectLst/>
              </a:rPr>
              <a:t> (continued)</a:t>
            </a:r>
          </a:p>
        </p:txBody>
      </p:sp>
      <p:sp>
        <p:nvSpPr>
          <p:cNvPr id="65539" name="Content Placeholder 13">
            <a:extLst>
              <a:ext uri="{FF2B5EF4-FFF2-40B4-BE49-F238E27FC236}">
                <a16:creationId xmlns:a16="http://schemas.microsoft.com/office/drawing/2014/main" xmlns="" id="{E46FD036-C1C0-4D39-AC7F-CF497191A16E}"/>
              </a:ext>
            </a:extLst>
          </p:cNvPr>
          <p:cNvSpPr>
            <a:spLocks noGrp="1"/>
          </p:cNvSpPr>
          <p:nvPr>
            <p:ph idx="1"/>
          </p:nvPr>
        </p:nvSpPr>
        <p:spPr>
          <a:xfrm>
            <a:off x="571500" y="1731963"/>
            <a:ext cx="8051800" cy="3997628"/>
          </a:xfrm>
        </p:spPr>
        <p:txBody>
          <a:bodyPr>
            <a:normAutofit fontScale="92500" lnSpcReduction="20000"/>
          </a:bodyPr>
          <a:lstStyle/>
          <a:p>
            <a:pPr eaLnBrk="1" hangingPunct="1">
              <a:defRPr/>
            </a:pPr>
            <a:r>
              <a:rPr lang="en-US" altLang="en-US" dirty="0">
                <a:cs typeface="ＭＳ Ｐゴシック" charset="0"/>
              </a:rPr>
              <a:t>Possible causes of altitude sickness </a:t>
            </a:r>
          </a:p>
          <a:p>
            <a:pPr lvl="1" eaLnBrk="1" hangingPunct="1">
              <a:defRPr/>
            </a:pPr>
            <a:r>
              <a:rPr lang="en-US" altLang="en-US" dirty="0"/>
              <a:t>Low </a:t>
            </a:r>
            <a:r>
              <a:rPr lang="en-US" altLang="en-US" dirty="0" err="1"/>
              <a:t>ventilatory</a:t>
            </a:r>
            <a:r>
              <a:rPr lang="en-US" altLang="en-US" dirty="0"/>
              <a:t> response to altitude</a:t>
            </a:r>
          </a:p>
          <a:p>
            <a:pPr lvl="1" eaLnBrk="1" hangingPunct="1">
              <a:defRPr/>
            </a:pPr>
            <a:r>
              <a:rPr lang="en-US" altLang="en-US" dirty="0">
                <a:sym typeface="Wingdings" panose="05000000000000000000" pitchFamily="2" charset="2"/>
              </a:rPr>
              <a:t>CO</a:t>
            </a:r>
            <a:r>
              <a:rPr lang="en-US" altLang="en-US" baseline="-25000" dirty="0">
                <a:sym typeface="Wingdings" panose="05000000000000000000" pitchFamily="2" charset="2"/>
              </a:rPr>
              <a:t>2</a:t>
            </a:r>
            <a:r>
              <a:rPr lang="en-US" altLang="en-US" dirty="0">
                <a:sym typeface="Wingdings" panose="05000000000000000000" pitchFamily="2" charset="2"/>
              </a:rPr>
              <a:t> accumulates, acidosis</a:t>
            </a:r>
            <a:endParaRPr lang="en-US" altLang="en-US" dirty="0"/>
          </a:p>
          <a:p>
            <a:pPr lvl="1" eaLnBrk="1" hangingPunct="1">
              <a:defRPr/>
            </a:pPr>
            <a:endParaRPr lang="en-US" altLang="en-US" sz="800" dirty="0"/>
          </a:p>
          <a:p>
            <a:pPr eaLnBrk="1" hangingPunct="1">
              <a:defRPr/>
            </a:pPr>
            <a:r>
              <a:rPr lang="en-US" altLang="en-US" dirty="0">
                <a:cs typeface="ＭＳ Ｐゴシック" charset="0"/>
              </a:rPr>
              <a:t>Headache most common symptom</a:t>
            </a:r>
          </a:p>
          <a:p>
            <a:pPr lvl="1" eaLnBrk="1" hangingPunct="1">
              <a:defRPr/>
            </a:pPr>
            <a:r>
              <a:rPr lang="en-US" altLang="en-US" dirty="0"/>
              <a:t>Mostly experienced &gt;3,600 m</a:t>
            </a:r>
          </a:p>
          <a:p>
            <a:pPr lvl="1" eaLnBrk="1" hangingPunct="1">
              <a:defRPr/>
            </a:pPr>
            <a:r>
              <a:rPr lang="en-US" altLang="en-US" dirty="0"/>
              <a:t>Continuous and throbbing</a:t>
            </a:r>
          </a:p>
          <a:p>
            <a:pPr lvl="1" eaLnBrk="1" hangingPunct="1">
              <a:defRPr/>
            </a:pPr>
            <a:r>
              <a:rPr lang="en-US" altLang="en-US" dirty="0"/>
              <a:t>Worse in morning and after exercise</a:t>
            </a:r>
          </a:p>
          <a:p>
            <a:pPr lvl="1" eaLnBrk="1" hangingPunct="1">
              <a:defRPr/>
            </a:pPr>
            <a:r>
              <a:rPr lang="en-US" altLang="en-US" dirty="0"/>
              <a:t>Hypoxia </a:t>
            </a:r>
            <a:r>
              <a:rPr lang="en-US" altLang="en-US" dirty="0">
                <a:sym typeface="Wingdings" panose="05000000000000000000" pitchFamily="2" charset="2"/>
              </a:rPr>
              <a:t> cerebral vasodilation  stretch pain receptors</a:t>
            </a:r>
          </a:p>
          <a:p>
            <a:pPr marL="457200" lvl="1" indent="0" algn="r" eaLnBrk="1" hangingPunct="1">
              <a:buFontTx/>
              <a:buNone/>
              <a:defRPr/>
            </a:pPr>
            <a:r>
              <a:rPr lang="en-US" altLang="en-US" sz="1400" i="1" dirty="0">
                <a:sym typeface="Wingdings" panose="05000000000000000000" pitchFamily="2" charset="2"/>
              </a:rPr>
              <a:t>(continued)</a:t>
            </a:r>
            <a:endParaRPr lang="en-US" altLang="en-US" sz="1400" i="1"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2">
            <a:extLst>
              <a:ext uri="{FF2B5EF4-FFF2-40B4-BE49-F238E27FC236}">
                <a16:creationId xmlns:a16="http://schemas.microsoft.com/office/drawing/2014/main" xmlns="" id="{049E87B4-5035-46AF-85C8-84C6FBA8DB3A}"/>
              </a:ext>
            </a:extLst>
          </p:cNvPr>
          <p:cNvSpPr>
            <a:spLocks noGrp="1"/>
          </p:cNvSpPr>
          <p:nvPr>
            <p:ph type="title"/>
          </p:nvPr>
        </p:nvSpPr>
        <p:spPr/>
        <p:txBody>
          <a:bodyPr>
            <a:normAutofit fontScale="90000"/>
          </a:bodyPr>
          <a:lstStyle/>
          <a:p>
            <a:pPr eaLnBrk="1" hangingPunct="1"/>
            <a:r>
              <a:rPr lang="en-US" altLang="en-US">
                <a:effectLst/>
              </a:rPr>
              <a:t>Health Risks of Acute Exposure </a:t>
            </a:r>
            <a:br>
              <a:rPr lang="en-US" altLang="en-US">
                <a:effectLst/>
              </a:rPr>
            </a:br>
            <a:r>
              <a:rPr lang="en-US" altLang="en-US">
                <a:effectLst/>
              </a:rPr>
              <a:t>to Altitude</a:t>
            </a:r>
            <a:r>
              <a:rPr lang="en-US" altLang="en-US" sz="2400">
                <a:effectLst/>
              </a:rPr>
              <a:t> </a:t>
            </a:r>
            <a:r>
              <a:rPr lang="en-US" altLang="en-US" sz="2400" i="1">
                <a:effectLst/>
              </a:rPr>
              <a:t>(continued)</a:t>
            </a:r>
            <a:endParaRPr lang="en-US" altLang="en-US" i="1">
              <a:effectLst/>
            </a:endParaRPr>
          </a:p>
        </p:txBody>
      </p:sp>
      <p:sp>
        <p:nvSpPr>
          <p:cNvPr id="66563" name="Content Placeholder 13">
            <a:extLst>
              <a:ext uri="{FF2B5EF4-FFF2-40B4-BE49-F238E27FC236}">
                <a16:creationId xmlns:a16="http://schemas.microsoft.com/office/drawing/2014/main" xmlns="" id="{3766108A-BB0C-4CBB-864A-F89C697C95F7}"/>
              </a:ext>
            </a:extLst>
          </p:cNvPr>
          <p:cNvSpPr>
            <a:spLocks noGrp="1"/>
          </p:cNvSpPr>
          <p:nvPr>
            <p:ph idx="1"/>
          </p:nvPr>
        </p:nvSpPr>
        <p:spPr>
          <a:xfrm>
            <a:off x="571500" y="1874839"/>
            <a:ext cx="8051800" cy="3669928"/>
          </a:xfrm>
        </p:spPr>
        <p:txBody>
          <a:bodyPr>
            <a:normAutofit fontScale="92500" lnSpcReduction="20000"/>
          </a:bodyPr>
          <a:lstStyle/>
          <a:p>
            <a:pPr eaLnBrk="1" hangingPunct="1">
              <a:defRPr/>
            </a:pPr>
            <a:r>
              <a:rPr lang="en-US" altLang="en-US" dirty="0">
                <a:cs typeface="ＭＳ Ｐゴシック" charset="0"/>
              </a:rPr>
              <a:t>Altitude sickness insomnia</a:t>
            </a:r>
          </a:p>
          <a:p>
            <a:pPr lvl="1" eaLnBrk="1" hangingPunct="1">
              <a:defRPr/>
            </a:pPr>
            <a:r>
              <a:rPr lang="en-US" altLang="en-US" dirty="0"/>
              <a:t>Interruption of sleep stages </a:t>
            </a:r>
          </a:p>
          <a:p>
            <a:pPr lvl="1" eaLnBrk="1" hangingPunct="1">
              <a:defRPr/>
            </a:pPr>
            <a:r>
              <a:rPr lang="en-US" altLang="en-US" dirty="0" err="1"/>
              <a:t>Cheyne</a:t>
            </a:r>
            <a:r>
              <a:rPr lang="en-US" altLang="en-US" dirty="0"/>
              <a:t>-Stokes breathing prevents sleep</a:t>
            </a:r>
          </a:p>
          <a:p>
            <a:pPr lvl="1" eaLnBrk="1" hangingPunct="1">
              <a:defRPr/>
            </a:pPr>
            <a:r>
              <a:rPr lang="en-US" altLang="en-US" dirty="0"/>
              <a:t>Incidence of irregular breathing </a:t>
            </a:r>
            <a:r>
              <a:rPr lang="en-US" altLang="en-US" normalizeH="1" dirty="0">
                <a:latin typeface="Wingdings" panose="05000000000000000000" pitchFamily="2" charset="2"/>
                <a:sym typeface="Wingdings" panose="05000000000000000000" pitchFamily="2" charset="2"/>
              </a:rPr>
              <a:t></a:t>
            </a:r>
            <a:r>
              <a:rPr lang="en-US" altLang="en-US" dirty="0"/>
              <a:t> with altitude</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Altitude sickness prevention and treatment</a:t>
            </a:r>
          </a:p>
          <a:p>
            <a:pPr lvl="1" eaLnBrk="1" hangingPunct="1">
              <a:defRPr/>
            </a:pPr>
            <a:r>
              <a:rPr lang="en-US" altLang="en-US" dirty="0"/>
              <a:t>Gradual ascent to altitude</a:t>
            </a:r>
          </a:p>
          <a:p>
            <a:pPr lvl="1" eaLnBrk="1" hangingPunct="1">
              <a:defRPr/>
            </a:pPr>
            <a:r>
              <a:rPr lang="en-US" altLang="en-US" dirty="0" err="1"/>
              <a:t>Acetazolamine</a:t>
            </a:r>
            <a:r>
              <a:rPr lang="en-US" altLang="en-US" dirty="0"/>
              <a:t> (+ steroids)</a:t>
            </a:r>
          </a:p>
          <a:p>
            <a:pPr lvl="1" eaLnBrk="1" hangingPunct="1">
              <a:defRPr/>
            </a:pPr>
            <a:r>
              <a:rPr lang="en-US" altLang="en-US" dirty="0"/>
              <a:t>Artificial oxygen, hyperbaric rescue bags</a:t>
            </a:r>
          </a:p>
          <a:p>
            <a:pPr marL="457200" lvl="1" indent="0" algn="r" eaLnBrk="1" hangingPunct="1">
              <a:buFontTx/>
              <a:buNone/>
              <a:defRPr/>
            </a:pPr>
            <a:r>
              <a:rPr lang="en-US" altLang="en-US" sz="1400" i="1" dirty="0"/>
              <a:t>(continued)</a:t>
            </a:r>
          </a:p>
          <a:p>
            <a:pPr lvl="1"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2">
            <a:extLst>
              <a:ext uri="{FF2B5EF4-FFF2-40B4-BE49-F238E27FC236}">
                <a16:creationId xmlns:a16="http://schemas.microsoft.com/office/drawing/2014/main" xmlns="" id="{5510C245-4D3F-44D2-9D78-E43B1FE56585}"/>
              </a:ext>
            </a:extLst>
          </p:cNvPr>
          <p:cNvSpPr>
            <a:spLocks noGrp="1"/>
          </p:cNvSpPr>
          <p:nvPr>
            <p:ph type="title"/>
          </p:nvPr>
        </p:nvSpPr>
        <p:spPr/>
        <p:txBody>
          <a:bodyPr>
            <a:normAutofit fontScale="90000"/>
          </a:bodyPr>
          <a:lstStyle/>
          <a:p>
            <a:pPr eaLnBrk="1" hangingPunct="1"/>
            <a:r>
              <a:rPr lang="en-US" altLang="en-US">
                <a:effectLst/>
              </a:rPr>
              <a:t>Health Risks of Acute Exposure </a:t>
            </a:r>
            <a:br>
              <a:rPr lang="en-US" altLang="en-US">
                <a:effectLst/>
              </a:rPr>
            </a:br>
            <a:r>
              <a:rPr lang="en-US" altLang="en-US">
                <a:effectLst/>
              </a:rPr>
              <a:t>to Altitude</a:t>
            </a:r>
            <a:r>
              <a:rPr lang="en-US" altLang="en-US" sz="2400" i="1">
                <a:effectLst/>
              </a:rPr>
              <a:t> (continued)</a:t>
            </a:r>
            <a:endParaRPr lang="en-US" altLang="en-US" i="1">
              <a:effectLst/>
            </a:endParaRPr>
          </a:p>
        </p:txBody>
      </p:sp>
      <p:sp>
        <p:nvSpPr>
          <p:cNvPr id="67587" name="Content Placeholder 13">
            <a:extLst>
              <a:ext uri="{FF2B5EF4-FFF2-40B4-BE49-F238E27FC236}">
                <a16:creationId xmlns:a16="http://schemas.microsoft.com/office/drawing/2014/main" xmlns="" id="{F75EDEDD-5788-47D8-9AC1-062A3F168770}"/>
              </a:ext>
            </a:extLst>
          </p:cNvPr>
          <p:cNvSpPr>
            <a:spLocks noGrp="1"/>
          </p:cNvSpPr>
          <p:nvPr>
            <p:ph idx="1"/>
          </p:nvPr>
        </p:nvSpPr>
        <p:spPr>
          <a:xfrm>
            <a:off x="571500" y="1874838"/>
            <a:ext cx="8051800" cy="3468687"/>
          </a:xfrm>
        </p:spPr>
        <p:txBody>
          <a:bodyPr>
            <a:normAutofit fontScale="92500" lnSpcReduction="10000"/>
          </a:bodyPr>
          <a:lstStyle/>
          <a:p>
            <a:pPr eaLnBrk="1" hangingPunct="1">
              <a:defRPr/>
            </a:pPr>
            <a:r>
              <a:rPr lang="en-US" altLang="en-US" dirty="0">
                <a:cs typeface="ＭＳ Ｐゴシック" charset="0"/>
              </a:rPr>
              <a:t>Altitude </a:t>
            </a:r>
            <a:r>
              <a:rPr lang="en-US" altLang="en-US" dirty="0">
                <a:cs typeface="ＭＳ Ｐゴシック" charset="0"/>
                <a:sym typeface="Wingdings" panose="05000000000000000000" pitchFamily="2" charset="2"/>
              </a:rPr>
              <a:t> </a:t>
            </a:r>
            <a:r>
              <a:rPr lang="en-US" altLang="en-US" dirty="0">
                <a:cs typeface="ＭＳ Ｐゴシック" charset="0"/>
              </a:rPr>
              <a:t>two life-threatening conditions</a:t>
            </a:r>
          </a:p>
          <a:p>
            <a:pPr lvl="1" eaLnBrk="1" hangingPunct="1">
              <a:defRPr/>
            </a:pPr>
            <a:r>
              <a:rPr lang="en-US" altLang="en-US" dirty="0"/>
              <a:t>Both involve edema formation</a:t>
            </a:r>
          </a:p>
          <a:p>
            <a:pPr lvl="1" eaLnBrk="1" hangingPunct="1">
              <a:defRPr/>
            </a:pPr>
            <a:r>
              <a:rPr lang="en-US" altLang="en-US" dirty="0"/>
              <a:t>High-altitude pulmonary edema (HAPE)</a:t>
            </a:r>
          </a:p>
          <a:p>
            <a:pPr lvl="1" eaLnBrk="1" hangingPunct="1">
              <a:defRPr/>
            </a:pPr>
            <a:r>
              <a:rPr lang="en-US" altLang="en-US" dirty="0"/>
              <a:t>High-altitude cerebral edema (HACE)</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Can develop from severe altitude sickness</a:t>
            </a:r>
          </a:p>
          <a:p>
            <a:pPr eaLnBrk="1" hangingPunct="1">
              <a:defRPr/>
            </a:pPr>
            <a:endParaRPr lang="en-US" altLang="en-US" sz="800" dirty="0">
              <a:cs typeface="ＭＳ Ｐゴシック" charset="0"/>
            </a:endParaRPr>
          </a:p>
          <a:p>
            <a:pPr eaLnBrk="1" hangingPunct="1">
              <a:defRPr/>
            </a:pPr>
            <a:r>
              <a:rPr lang="en-US" altLang="en-US" dirty="0">
                <a:cs typeface="ＭＳ Ｐゴシック" charset="0"/>
              </a:rPr>
              <a:t>Must be treated immediately</a:t>
            </a:r>
          </a:p>
          <a:p>
            <a:pPr marL="0" indent="0" algn="r" eaLnBrk="1" hangingPunct="1">
              <a:buFontTx/>
              <a:buNone/>
              <a:defRPr/>
            </a:pPr>
            <a:r>
              <a:rPr lang="en-US" altLang="en-US" sz="1400" b="0" i="1" dirty="0">
                <a:cs typeface="ＭＳ Ｐゴシック" charset="0"/>
              </a:rPr>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2">
            <a:extLst>
              <a:ext uri="{FF2B5EF4-FFF2-40B4-BE49-F238E27FC236}">
                <a16:creationId xmlns:a16="http://schemas.microsoft.com/office/drawing/2014/main" xmlns="" id="{079260E6-CF02-4D65-AB86-513B1FE5D531}"/>
              </a:ext>
            </a:extLst>
          </p:cNvPr>
          <p:cNvSpPr>
            <a:spLocks noGrp="1"/>
          </p:cNvSpPr>
          <p:nvPr>
            <p:ph type="title"/>
          </p:nvPr>
        </p:nvSpPr>
        <p:spPr/>
        <p:txBody>
          <a:bodyPr>
            <a:normAutofit fontScale="90000"/>
          </a:bodyPr>
          <a:lstStyle/>
          <a:p>
            <a:pPr eaLnBrk="1" hangingPunct="1"/>
            <a:r>
              <a:rPr lang="en-US" altLang="en-US">
                <a:effectLst/>
              </a:rPr>
              <a:t>Health Risks of Acute Exposure </a:t>
            </a:r>
            <a:br>
              <a:rPr lang="en-US" altLang="en-US">
                <a:effectLst/>
              </a:rPr>
            </a:br>
            <a:r>
              <a:rPr lang="en-US" altLang="en-US">
                <a:effectLst/>
              </a:rPr>
              <a:t>to Altitude</a:t>
            </a:r>
            <a:r>
              <a:rPr lang="en-US" altLang="en-US" sz="2400" i="1">
                <a:effectLst/>
              </a:rPr>
              <a:t> (continued)</a:t>
            </a:r>
            <a:endParaRPr lang="en-US" altLang="en-US" i="1">
              <a:effectLst/>
            </a:endParaRPr>
          </a:p>
        </p:txBody>
      </p:sp>
      <p:sp>
        <p:nvSpPr>
          <p:cNvPr id="72707" name="Content Placeholder 13">
            <a:extLst>
              <a:ext uri="{FF2B5EF4-FFF2-40B4-BE49-F238E27FC236}">
                <a16:creationId xmlns:a16="http://schemas.microsoft.com/office/drawing/2014/main" xmlns="" id="{349A6920-3DBE-4077-A0DA-CC21BD4B201C}"/>
              </a:ext>
            </a:extLst>
          </p:cNvPr>
          <p:cNvSpPr>
            <a:spLocks noGrp="1"/>
          </p:cNvSpPr>
          <p:nvPr>
            <p:ph idx="1"/>
          </p:nvPr>
        </p:nvSpPr>
        <p:spPr>
          <a:xfrm>
            <a:off x="571500" y="1625601"/>
            <a:ext cx="8051800" cy="4191540"/>
          </a:xfrm>
        </p:spPr>
        <p:txBody>
          <a:bodyPr>
            <a:normAutofit fontScale="85000" lnSpcReduction="20000"/>
          </a:bodyPr>
          <a:lstStyle/>
          <a:p>
            <a:pPr eaLnBrk="1" hangingPunct="1"/>
            <a:r>
              <a:rPr lang="en-US" altLang="en-US" dirty="0"/>
              <a:t>HAPE causes</a:t>
            </a:r>
          </a:p>
          <a:p>
            <a:pPr lvl="1" eaLnBrk="1" hangingPunct="1"/>
            <a:r>
              <a:rPr lang="en-US" altLang="en-US" dirty="0"/>
              <a:t>Likely related to hypoxic pulmonary vasoconstriction</a:t>
            </a:r>
          </a:p>
          <a:p>
            <a:pPr lvl="1" eaLnBrk="1" hangingPunct="1"/>
            <a:r>
              <a:rPr lang="en-US" altLang="en-US" dirty="0"/>
              <a:t>Clot formation in pulmonary circulation</a:t>
            </a:r>
          </a:p>
          <a:p>
            <a:pPr eaLnBrk="1" hangingPunct="1"/>
            <a:endParaRPr lang="en-US" altLang="en-US" sz="800" dirty="0"/>
          </a:p>
          <a:p>
            <a:pPr eaLnBrk="1" hangingPunct="1"/>
            <a:r>
              <a:rPr lang="en-US" altLang="en-US" dirty="0"/>
              <a:t>HAPE symptoms</a:t>
            </a:r>
          </a:p>
          <a:p>
            <a:pPr lvl="1" eaLnBrk="1" hangingPunct="1"/>
            <a:r>
              <a:rPr lang="en-US" altLang="en-US" dirty="0"/>
              <a:t>Shortness of breath, cough, tightness, fatigue</a:t>
            </a:r>
          </a:p>
          <a:p>
            <a:pPr lvl="1" eaLnBrk="1" hangingPunct="1">
              <a:buFontTx/>
              <a:buNone/>
            </a:pP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Blood O</a:t>
            </a:r>
            <a:r>
              <a:rPr lang="en-US" altLang="en-US" baseline="-25000" dirty="0"/>
              <a:t>2</a:t>
            </a:r>
            <a:r>
              <a:rPr lang="en-US" altLang="en-US" dirty="0"/>
              <a:t>, cyanosis, confusion, unconsciousness</a:t>
            </a:r>
          </a:p>
          <a:p>
            <a:pPr eaLnBrk="1" hangingPunct="1"/>
            <a:endParaRPr lang="en-US" altLang="en-US" sz="800" dirty="0"/>
          </a:p>
          <a:p>
            <a:pPr eaLnBrk="1" hangingPunct="1"/>
            <a:r>
              <a:rPr lang="en-US" altLang="en-US" dirty="0"/>
              <a:t>HAPE treatment</a:t>
            </a:r>
          </a:p>
          <a:p>
            <a:pPr lvl="1" eaLnBrk="1" hangingPunct="1"/>
            <a:r>
              <a:rPr lang="en-US" altLang="en-US" dirty="0"/>
              <a:t>Supplemental oxygen</a:t>
            </a:r>
          </a:p>
          <a:p>
            <a:pPr lvl="1" eaLnBrk="1" hangingPunct="1"/>
            <a:r>
              <a:rPr lang="en-US" altLang="en-US" dirty="0"/>
              <a:t>Immediate descent to lower altitude</a:t>
            </a:r>
          </a:p>
          <a:p>
            <a:pPr lvl="1" algn="r" eaLnBrk="1" hangingPunct="1">
              <a:buFontTx/>
              <a:buNone/>
            </a:pPr>
            <a:r>
              <a:rPr lang="en-US" altLang="en-US" sz="140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2">
            <a:extLst>
              <a:ext uri="{FF2B5EF4-FFF2-40B4-BE49-F238E27FC236}">
                <a16:creationId xmlns:a16="http://schemas.microsoft.com/office/drawing/2014/main" xmlns="" id="{F5695C6E-C716-4DC5-B4E6-1489D4703600}"/>
              </a:ext>
            </a:extLst>
          </p:cNvPr>
          <p:cNvSpPr>
            <a:spLocks noGrp="1"/>
          </p:cNvSpPr>
          <p:nvPr>
            <p:ph type="title"/>
          </p:nvPr>
        </p:nvSpPr>
        <p:spPr/>
        <p:txBody>
          <a:bodyPr>
            <a:normAutofit fontScale="90000"/>
          </a:bodyPr>
          <a:lstStyle/>
          <a:p>
            <a:pPr eaLnBrk="1" hangingPunct="1"/>
            <a:r>
              <a:rPr lang="en-US" altLang="en-US">
                <a:effectLst/>
              </a:rPr>
              <a:t>Health Risks of Acute Exposure </a:t>
            </a:r>
            <a:br>
              <a:rPr lang="en-US" altLang="en-US">
                <a:effectLst/>
              </a:rPr>
            </a:br>
            <a:r>
              <a:rPr lang="en-US" altLang="en-US">
                <a:effectLst/>
              </a:rPr>
              <a:t>to Altitude</a:t>
            </a:r>
            <a:r>
              <a:rPr lang="en-US" altLang="en-US" sz="2400">
                <a:effectLst/>
              </a:rPr>
              <a:t> </a:t>
            </a:r>
            <a:r>
              <a:rPr lang="en-US" altLang="en-US" sz="2400" i="1">
                <a:effectLst/>
              </a:rPr>
              <a:t>(continued)</a:t>
            </a:r>
            <a:endParaRPr lang="en-US" altLang="en-US" i="1">
              <a:effectLst/>
            </a:endParaRPr>
          </a:p>
        </p:txBody>
      </p:sp>
      <p:sp>
        <p:nvSpPr>
          <p:cNvPr id="73731" name="Content Placeholder 13">
            <a:extLst>
              <a:ext uri="{FF2B5EF4-FFF2-40B4-BE49-F238E27FC236}">
                <a16:creationId xmlns:a16="http://schemas.microsoft.com/office/drawing/2014/main" xmlns="" id="{7A54E74B-734C-42B6-88D3-28D022593EFA}"/>
              </a:ext>
            </a:extLst>
          </p:cNvPr>
          <p:cNvSpPr>
            <a:spLocks noGrp="1"/>
          </p:cNvSpPr>
          <p:nvPr>
            <p:ph idx="1"/>
          </p:nvPr>
        </p:nvSpPr>
        <p:spPr>
          <a:xfrm>
            <a:off x="549275" y="1727201"/>
            <a:ext cx="8051800" cy="3924569"/>
          </a:xfrm>
        </p:spPr>
        <p:txBody>
          <a:bodyPr>
            <a:normAutofit fontScale="85000" lnSpcReduction="20000"/>
          </a:bodyPr>
          <a:lstStyle/>
          <a:p>
            <a:pPr eaLnBrk="1" hangingPunct="1"/>
            <a:r>
              <a:rPr lang="en-US" altLang="en-US" dirty="0"/>
              <a:t>HACE causes</a:t>
            </a:r>
          </a:p>
          <a:p>
            <a:pPr lvl="1" eaLnBrk="1" hangingPunct="1"/>
            <a:r>
              <a:rPr lang="en-US" altLang="en-US" dirty="0"/>
              <a:t>Complication of HAPE, &gt;4,300 m</a:t>
            </a:r>
          </a:p>
          <a:p>
            <a:pPr lvl="1" eaLnBrk="1" hangingPunct="1"/>
            <a:r>
              <a:rPr lang="en-US" altLang="en-US" dirty="0" err="1"/>
              <a:t>Edemic</a:t>
            </a:r>
            <a:r>
              <a:rPr lang="en-US" altLang="en-US" dirty="0"/>
              <a:t> pressure buildup in intracranial space</a:t>
            </a:r>
          </a:p>
          <a:p>
            <a:pPr eaLnBrk="1" hangingPunct="1"/>
            <a:endParaRPr lang="en-US" altLang="en-US" sz="800" dirty="0"/>
          </a:p>
          <a:p>
            <a:pPr eaLnBrk="1" hangingPunct="1"/>
            <a:r>
              <a:rPr lang="en-US" altLang="en-US" dirty="0"/>
              <a:t>HACE symptoms</a:t>
            </a:r>
          </a:p>
          <a:p>
            <a:pPr lvl="1" eaLnBrk="1" hangingPunct="1"/>
            <a:r>
              <a:rPr lang="en-US" altLang="en-US" dirty="0"/>
              <a:t>Confusion, lethargy, ataxia</a:t>
            </a:r>
          </a:p>
          <a:p>
            <a:pPr lvl="1" eaLnBrk="1" hangingPunct="1"/>
            <a:r>
              <a:rPr lang="en-US" altLang="en-US" dirty="0"/>
              <a:t>Unconsciousness, death</a:t>
            </a:r>
          </a:p>
          <a:p>
            <a:pPr eaLnBrk="1" hangingPunct="1"/>
            <a:endParaRPr lang="en-US" altLang="en-US" sz="800" dirty="0"/>
          </a:p>
          <a:p>
            <a:pPr eaLnBrk="1" hangingPunct="1"/>
            <a:r>
              <a:rPr lang="en-US" altLang="en-US" dirty="0"/>
              <a:t>HACE treatment</a:t>
            </a:r>
          </a:p>
          <a:p>
            <a:pPr lvl="1" eaLnBrk="1" hangingPunct="1"/>
            <a:r>
              <a:rPr lang="en-US" altLang="en-US" dirty="0"/>
              <a:t>Supplemental oxygen, hyperbaric bag</a:t>
            </a:r>
          </a:p>
          <a:p>
            <a:pPr lvl="1" eaLnBrk="1" hangingPunct="1"/>
            <a:r>
              <a:rPr lang="en-US" altLang="en-US" dirty="0"/>
              <a:t>Immediate descent to lower altitude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210</TotalTime>
  <Words>2127</Words>
  <Application>Microsoft Office PowerPoint</Application>
  <PresentationFormat>On-screen Show (4:3)</PresentationFormat>
  <Paragraphs>413</Paragraphs>
  <Slides>51</Slides>
  <Notes>11</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51</vt:i4>
      </vt:variant>
    </vt:vector>
  </HeadingPairs>
  <TitlesOfParts>
    <vt:vector size="65" baseType="lpstr">
      <vt:lpstr>MS PGothic</vt:lpstr>
      <vt:lpstr>MS PGothic</vt:lpstr>
      <vt:lpstr>Arial</vt:lpstr>
      <vt:lpstr>Arial (Body)</vt:lpstr>
      <vt:lpstr>Arial (Headings)</vt:lpstr>
      <vt:lpstr>Lucida Grande</vt:lpstr>
      <vt:lpstr>Myriad Pro</vt:lpstr>
      <vt:lpstr>Times New Roman</vt:lpstr>
      <vt:lpstr>Wingdings</vt:lpstr>
      <vt:lpstr>Kenney template</vt:lpstr>
      <vt:lpstr>1_Kenney</vt:lpstr>
      <vt:lpstr>Office Theme</vt:lpstr>
      <vt:lpstr>1_Office Theme</vt:lpstr>
      <vt:lpstr>UWTSD Theme</vt:lpstr>
      <vt:lpstr>Exercise at Altitude</vt:lpstr>
      <vt:lpstr>Introduction to Exercise at Altitude</vt:lpstr>
      <vt:lpstr>Environmental Conditions  at Altitude (continued)</vt:lpstr>
      <vt:lpstr>Environmental Conditions  at Altitude (continued)</vt:lpstr>
      <vt:lpstr>Environmental Conditions  at Altitude (continued)</vt:lpstr>
      <vt:lpstr>Figure 13.1</vt:lpstr>
      <vt:lpstr>Environmental Conditions  at Altitude (continued)</vt:lpstr>
      <vt:lpstr>Environmental Conditions  at Altitude (continued)</vt:lpstr>
      <vt:lpstr>Physiological Responses  to Acute Altitude Exposure</vt:lpstr>
      <vt:lpstr>Physiological Responses  to Acute Altitude Exposure (continued)</vt:lpstr>
      <vt:lpstr>Physiological Responses  to Acute Altitude Exposure (continued)</vt:lpstr>
      <vt:lpstr>Figure 13.2</vt:lpstr>
      <vt:lpstr>Animation 13.2</vt:lpstr>
      <vt:lpstr>Figure 13.3</vt:lpstr>
      <vt:lpstr>Physiological Responses  to Acute Altitude Exposure (continued)</vt:lpstr>
      <vt:lpstr>Physiological Responses  to Acute Altitude Exposure (continued)</vt:lpstr>
      <vt:lpstr>Physiological Responses  to Acute Altitude Exposure (continued)</vt:lpstr>
      <vt:lpstr>Physiological Responses  to Acute Altitude Exposure (continued)</vt:lpstr>
      <vt:lpstr>Physiological Responses  to Acute Altitude Exposure (continued)</vt:lpstr>
      <vt:lpstr>Table 13.1</vt:lpstr>
      <vt:lpstr>Physiological Responses  to Acute Altitude Exposure (continued)</vt:lpstr>
      <vt:lpstr>Exercise and Sport Performance  at Altitude</vt:lpstr>
      <vt:lpstr>Figure 13.4</vt:lpstr>
      <vt:lpstr>Figure 13.5</vt:lpstr>
      <vt:lpstr>Exercise and Sport Performance  at Altitude (continued)</vt:lpstr>
      <vt:lpstr>Exercise and Sport Performance  at Altitude (continued)</vt:lpstr>
      <vt:lpstr>Acclimation:  Chronic Exposure to Altitude</vt:lpstr>
      <vt:lpstr>Figure 13.6</vt:lpstr>
      <vt:lpstr>Acclimation:  Chronic Exposure to Altitude (continued)</vt:lpstr>
      <vt:lpstr>Acclimation:  Chronic Exposure to Altitude (continued)</vt:lpstr>
      <vt:lpstr>Figure 13.7</vt:lpstr>
      <vt:lpstr>Acclimation:  Chronic Exposure to Altitude (continued)</vt:lpstr>
      <vt:lpstr>Acclimation:  Chronic Exposure to Altitude (continued)</vt:lpstr>
      <vt:lpstr>Altitude: Optimizing Training  and Performance</vt:lpstr>
      <vt:lpstr>Altitude: Optimizing Training  and Performance (continued)</vt:lpstr>
      <vt:lpstr>Altitude: Optimizing Training  and Performance (continued)</vt:lpstr>
      <vt:lpstr>Altitude: Optimizing Training  and Performance (continued)</vt:lpstr>
      <vt:lpstr>Altitude: Optimizing Training  and Performance (continued)</vt:lpstr>
      <vt:lpstr>Figure 13.8</vt:lpstr>
      <vt:lpstr>Video 13.1</vt:lpstr>
      <vt:lpstr>Figure 13.9a</vt:lpstr>
      <vt:lpstr>Figure 13.9b</vt:lpstr>
      <vt:lpstr>Altitude: Optimizing Training  and Performance (continued)</vt:lpstr>
      <vt:lpstr>Altitude: Optimizing Training  and Performance (continued)</vt:lpstr>
      <vt:lpstr>Health Risks of Acute Exposure  to Altitude</vt:lpstr>
      <vt:lpstr>Figure 13.10</vt:lpstr>
      <vt:lpstr>Health Risks of Acute Exposure  to Altitude (continued)</vt:lpstr>
      <vt:lpstr>Health Risks of Acute Exposure  to Altitude (continued)</vt:lpstr>
      <vt:lpstr>Health Risks of Acute Exposure  to Altitude (continued)</vt:lpstr>
      <vt:lpstr>Health Risks of Acute Exposure  to Altitude (continued)</vt:lpstr>
      <vt:lpstr>Health Risks of Acute Exposure  to Altitude (continued)</vt:lpstr>
    </vt:vector>
  </TitlesOfParts>
  <Company>Human Kinetics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53</cp:revision>
  <dcterms:created xsi:type="dcterms:W3CDTF">2011-09-08T15:45:31Z</dcterms:created>
  <dcterms:modified xsi:type="dcterms:W3CDTF">2018-03-07T14:01:26Z</dcterms:modified>
</cp:coreProperties>
</file>