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62" r:id="rId2"/>
    <p:sldId id="257" r:id="rId3"/>
    <p:sldId id="284" r:id="rId4"/>
    <p:sldId id="256" r:id="rId5"/>
    <p:sldId id="258" r:id="rId6"/>
    <p:sldId id="259" r:id="rId7"/>
    <p:sldId id="260" r:id="rId8"/>
    <p:sldId id="263" r:id="rId9"/>
    <p:sldId id="264" r:id="rId10"/>
    <p:sldId id="265" r:id="rId11"/>
    <p:sldId id="266" r:id="rId12"/>
    <p:sldId id="269" r:id="rId13"/>
    <p:sldId id="270" r:id="rId14"/>
    <p:sldId id="271" r:id="rId15"/>
    <p:sldId id="267" r:id="rId16"/>
    <p:sldId id="268" r:id="rId17"/>
    <p:sldId id="272" r:id="rId18"/>
    <p:sldId id="273" r:id="rId19"/>
    <p:sldId id="274" r:id="rId20"/>
    <p:sldId id="275" r:id="rId21"/>
    <p:sldId id="276" r:id="rId22"/>
    <p:sldId id="282" r:id="rId23"/>
    <p:sldId id="283" r:id="rId24"/>
    <p:sldId id="277" r:id="rId25"/>
    <p:sldId id="278" r:id="rId26"/>
    <p:sldId id="279" r:id="rId27"/>
    <p:sldId id="280" r:id="rId28"/>
    <p:sldId id="281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83A987C-4BBB-47F9-800E-3BF7EA7E28DE}">
          <p14:sldIdLst>
            <p14:sldId id="262"/>
            <p14:sldId id="257"/>
            <p14:sldId id="284"/>
            <p14:sldId id="256"/>
            <p14:sldId id="258"/>
            <p14:sldId id="259"/>
            <p14:sldId id="260"/>
            <p14:sldId id="263"/>
            <p14:sldId id="264"/>
            <p14:sldId id="265"/>
            <p14:sldId id="266"/>
            <p14:sldId id="269"/>
            <p14:sldId id="270"/>
            <p14:sldId id="271"/>
            <p14:sldId id="267"/>
            <p14:sldId id="268"/>
            <p14:sldId id="272"/>
            <p14:sldId id="273"/>
            <p14:sldId id="274"/>
            <p14:sldId id="275"/>
            <p14:sldId id="276"/>
            <p14:sldId id="282"/>
            <p14:sldId id="283"/>
            <p14:sldId id="277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 snapToGrid="0">
      <p:cViewPr varScale="1">
        <p:scale>
          <a:sx n="117" d="100"/>
          <a:sy n="117" d="100"/>
        </p:scale>
        <p:origin x="360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1" y="6209927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1650" i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3589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508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40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1650" i="1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1" y="508092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368095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168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1650" b="0" i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359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86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326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2763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33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1650" i="1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964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5613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4" y="3585019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92256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11/15/2025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90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508092"/>
            <a:ext cx="11153215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506292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news/health-secretary-announces-10-year-plan-for-dementia" TargetMode="External"/><Relationship Id="rId2" Type="http://schemas.openxmlformats.org/officeDocument/2006/relationships/hyperlink" Target="https://www.alzheimers.org.uk/what-we-do/policy-and-influenc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77/14713012221112234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14695"/>
            <a:ext cx="8366760" cy="34289"/>
          </a:xfrm>
          <a:custGeom>
            <a:avLst/>
            <a:gdLst/>
            <a:ahLst/>
            <a:cxnLst/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73AF435-44C8-C44B-9352-ACFA393E2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4BFD2A-08F6-C654-7ADA-66347AB69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2908" y="1291056"/>
            <a:ext cx="3460877" cy="5155456"/>
          </a:xfrm>
        </p:spPr>
        <p:txBody>
          <a:bodyPr vert="horz" lIns="68580" tIns="34290" rIns="68580" bIns="34290" rtlCol="0" anchor="t">
            <a:normAutofit fontScale="90000"/>
          </a:bodyPr>
          <a:lstStyle/>
          <a:p>
            <a:r>
              <a:rPr lang="en-US" sz="2800"/>
              <a:t>Module name:  Introduction to Public Health </a:t>
            </a:r>
            <a:br>
              <a:rPr lang="en-US" sz="2800"/>
            </a:br>
            <a:br>
              <a:rPr lang="en-US" sz="2800"/>
            </a:br>
            <a:r>
              <a:rPr lang="en-US" sz="2800"/>
              <a:t>Module code:      (LCHS4008_LON)</a:t>
            </a:r>
            <a:br>
              <a:rPr lang="en-US" sz="2800"/>
            </a:br>
            <a:br>
              <a:rPr lang="en-US" sz="2800"/>
            </a:br>
            <a:br>
              <a:rPr lang="en-US" sz="2800"/>
            </a:br>
            <a:r>
              <a:rPr lang="en-US" sz="2800"/>
              <a:t>Lecturer name:   Dr  Patronella Ganza </a:t>
            </a:r>
            <a:br>
              <a:rPr lang="en-US" sz="2400"/>
            </a:br>
            <a:endParaRPr lang="en-US" sz="240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88058DF-7580-C88F-23F0-429412309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5871" y="1238319"/>
            <a:ext cx="3216426" cy="111959"/>
          </a:xfrm>
          <a:custGeom>
            <a:avLst/>
            <a:gdLst>
              <a:gd name="connsiteX0" fmla="*/ 0 w 6117427"/>
              <a:gd name="connsiteY0" fmla="*/ 0 h 149279"/>
              <a:gd name="connsiteX1" fmla="*/ 6117427 w 6117427"/>
              <a:gd name="connsiteY1" fmla="*/ 0 h 149279"/>
              <a:gd name="connsiteX2" fmla="*/ 6117427 w 6117427"/>
              <a:gd name="connsiteY2" fmla="*/ 149279 h 149279"/>
              <a:gd name="connsiteX3" fmla="*/ 0 w 6117427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17427" h="149279">
                <a:moveTo>
                  <a:pt x="0" y="0"/>
                </a:moveTo>
                <a:lnTo>
                  <a:pt x="6117427" y="0"/>
                </a:lnTo>
                <a:lnTo>
                  <a:pt x="6117427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3F82943-4565-9E0E-E9DB-5B7B417E6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4906" y="5513062"/>
            <a:ext cx="3230554" cy="34290"/>
          </a:xfrm>
          <a:custGeom>
            <a:avLst/>
            <a:gdLst>
              <a:gd name="connsiteX0" fmla="*/ 0 w 6144298"/>
              <a:gd name="connsiteY0" fmla="*/ 0 h 45720"/>
              <a:gd name="connsiteX1" fmla="*/ 5021183 w 6144298"/>
              <a:gd name="connsiteY1" fmla="*/ 0 h 45720"/>
              <a:gd name="connsiteX2" fmla="*/ 5021183 w 6144298"/>
              <a:gd name="connsiteY2" fmla="*/ 1 h 45720"/>
              <a:gd name="connsiteX3" fmla="*/ 6144298 w 6144298"/>
              <a:gd name="connsiteY3" fmla="*/ 1 h 45720"/>
              <a:gd name="connsiteX4" fmla="*/ 6144298 w 6144298"/>
              <a:gd name="connsiteY4" fmla="*/ 45720 h 45720"/>
              <a:gd name="connsiteX5" fmla="*/ 1123115 w 6144298"/>
              <a:gd name="connsiteY5" fmla="*/ 45720 h 45720"/>
              <a:gd name="connsiteX6" fmla="*/ 1123115 w 6144298"/>
              <a:gd name="connsiteY6" fmla="*/ 45719 h 45720"/>
              <a:gd name="connsiteX7" fmla="*/ 0 w 6144298"/>
              <a:gd name="connsiteY7" fmla="*/ 45719 h 457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144298" h="45720">
                <a:moveTo>
                  <a:pt x="0" y="0"/>
                </a:moveTo>
                <a:lnTo>
                  <a:pt x="5021183" y="0"/>
                </a:lnTo>
                <a:lnTo>
                  <a:pt x="5021183" y="1"/>
                </a:lnTo>
                <a:lnTo>
                  <a:pt x="6144298" y="1"/>
                </a:lnTo>
                <a:lnTo>
                  <a:pt x="6144298" y="45720"/>
                </a:lnTo>
                <a:lnTo>
                  <a:pt x="1123115" y="45720"/>
                </a:lnTo>
                <a:lnTo>
                  <a:pt x="112311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B3A8590B-821C-A5DA-B54D-EB9F93DAE9E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641" b="3741"/>
          <a:stretch>
            <a:fillRect/>
          </a:stretch>
        </p:blipFill>
        <p:spPr>
          <a:xfrm>
            <a:off x="8602859" y="719318"/>
            <a:ext cx="3359271" cy="340753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DB25D0-DAA8-F822-33D3-9669FA4A2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14906" y="2314728"/>
            <a:ext cx="4602042" cy="3301974"/>
          </a:xfrm>
        </p:spPr>
        <p:txBody>
          <a:bodyPr vert="horz" lIns="68580" tIns="34290" rIns="68580" bIns="34290" rtlCol="0" anchor="t">
            <a:normAutofit/>
          </a:bodyPr>
          <a:lstStyle/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825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4EFBD-FF5A-DB9B-AA39-07D08E9BC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Introduction to Public Health  Group Presentation </a:t>
            </a:r>
          </a:p>
          <a:p>
            <a:r>
              <a:rPr lang="en-US" dirty="0">
                <a:solidFill>
                  <a:srgbClr val="FFFFFF"/>
                </a:solidFill>
              </a:rPr>
              <a:t>n to Public Health (LCHS4008_LON)</a:t>
            </a:r>
            <a:endParaRPr lang="en-US" dirty="0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F872C-3081-6485-1FF4-E1C0F2252D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/>
          </a:bodyPr>
          <a:lstStyle/>
          <a:p>
            <a:endParaRPr lang="en-US" sz="2400" b="1"/>
          </a:p>
          <a:p>
            <a:r>
              <a:rPr lang="en-US" sz="2400" b="1" dirty="0"/>
              <a:t>S</a:t>
            </a:r>
            <a:r>
              <a:rPr lang="en-US" sz="2000" b="1" dirty="0"/>
              <a:t>OUHIB</a:t>
            </a:r>
            <a:r>
              <a:rPr lang="en-US" sz="2400" b="1" dirty="0"/>
              <a:t> A</a:t>
            </a:r>
            <a:r>
              <a:rPr lang="en-US" sz="2000" b="1" dirty="0"/>
              <a:t>LHASSAN </a:t>
            </a:r>
            <a:r>
              <a:rPr lang="en-US" sz="2400" b="1" dirty="0"/>
              <a:t>         2438046</a:t>
            </a:r>
          </a:p>
          <a:p>
            <a:r>
              <a:rPr lang="en-US" sz="2400" b="1" dirty="0"/>
              <a:t>B</a:t>
            </a:r>
            <a:r>
              <a:rPr lang="en-US" sz="2000" b="1" dirty="0"/>
              <a:t>ibiche </a:t>
            </a:r>
            <a:r>
              <a:rPr lang="en-US" sz="2400" b="1" dirty="0"/>
              <a:t>M</a:t>
            </a:r>
            <a:r>
              <a:rPr lang="en-US" sz="2000" b="1" dirty="0"/>
              <a:t>uamba </a:t>
            </a:r>
            <a:r>
              <a:rPr lang="en-US" sz="2400" b="1" dirty="0"/>
              <a:t>              2442754</a:t>
            </a:r>
          </a:p>
          <a:p>
            <a:r>
              <a:rPr lang="en-US" sz="2400" b="1" dirty="0"/>
              <a:t>Meshach                              2439402</a:t>
            </a:r>
          </a:p>
          <a:p>
            <a:r>
              <a:rPr lang="en-US" sz="2400" b="1" dirty="0"/>
              <a:t>Abdul                                  2442944</a:t>
            </a:r>
          </a:p>
          <a:p>
            <a:endParaRPr lang="en-US" sz="2400" b="1"/>
          </a:p>
        </p:txBody>
      </p:sp>
    </p:spTree>
    <p:extLst>
      <p:ext uri="{BB962C8B-B14F-4D97-AF65-F5344CB8AC3E}">
        <p14:creationId xmlns:p14="http://schemas.microsoft.com/office/powerpoint/2010/main" val="40490988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C762DF-AD51-D1D1-617A-894CAF4CB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795016" y="857258"/>
            <a:ext cx="98841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07725"/>
            <a:ext cx="6515100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5692082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4906" y="1591056"/>
            <a:ext cx="4711446" cy="1097280"/>
          </a:xfrm>
        </p:spPr>
        <p:txBody>
          <a:bodyPr vert="horz" lIns="68580" tIns="34290" rIns="68580" bIns="34290" rtlCol="0" anchor="t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accent6"/>
                </a:solidFill>
                <a:latin typeface="Times New Roman"/>
                <a:cs typeface="Times New Roman"/>
              </a:rPr>
              <a:t>Dementia Strategy</a:t>
            </a:r>
            <a:r>
              <a:rPr lang="en-US" sz="2800" dirty="0">
                <a:solidFill>
                  <a:schemeClr val="accent6"/>
                </a:solidFill>
                <a:latin typeface="Times New Roman"/>
                <a:cs typeface="Times New Roman"/>
              </a:rPr>
              <a:t> And Policy</a:t>
            </a:r>
            <a:r>
              <a:rPr lang="en-US" sz="2800" b="1" kern="1200" dirty="0">
                <a:solidFill>
                  <a:schemeClr val="accent6"/>
                </a:solidFill>
                <a:latin typeface="Times New Roman"/>
                <a:cs typeface="Times New Roman"/>
              </a:rPr>
              <a:t> in the UK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4906" y="2491206"/>
            <a:ext cx="5851446" cy="3131496"/>
          </a:xfrm>
        </p:spPr>
        <p:txBody>
          <a:bodyPr vert="horz" lIns="68580" tIns="34290" rIns="68580" bIns="34290" rtlCol="0">
            <a:normAutofit fontScale="77500" lnSpcReduction="20000"/>
          </a:bodyPr>
          <a:lstStyle/>
          <a:p>
            <a:pPr marL="213995" indent="-1714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13995" indent="-1714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13995" indent="-1714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800" dirty="0"/>
              <a:t>How the UK helps and supports people living with dementia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200" i="0" dirty="0">
                <a:latin typeface="Aptos"/>
              </a:rPr>
              <a:t>According to:</a:t>
            </a:r>
            <a:r>
              <a:rPr lang="en-US" sz="1200" i="0" dirty="0">
                <a:latin typeface="Times New Roman"/>
                <a:cs typeface="Times New Roman"/>
              </a:rPr>
              <a:t>(Alzheimer’s Society, 2025)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200" i="0" dirty="0">
                <a:latin typeface="Aptos"/>
              </a:rPr>
              <a:t>In the UK, it is estimated there are </a:t>
            </a:r>
            <a:r>
              <a:rPr lang="en-US" sz="1200" b="1" i="0" dirty="0">
                <a:latin typeface="Aptos"/>
              </a:rPr>
              <a:t>about 982,000</a:t>
            </a:r>
            <a:r>
              <a:rPr lang="en-US" sz="1200" i="0" dirty="0">
                <a:latin typeface="Aptos"/>
              </a:rPr>
              <a:t> people living with dementia in 2024.</a:t>
            </a:r>
          </a:p>
          <a:p>
            <a:pPr marL="213995" indent="-171450">
              <a:buFont typeface="Arial" panose="020B0604020202020204" pitchFamily="34" charset="0"/>
              <a:buChar char="•"/>
            </a:pPr>
            <a:r>
              <a:rPr lang="en-US" sz="1800" dirty="0"/>
              <a:t>National and local plans that guide care and support</a:t>
            </a:r>
          </a:p>
          <a:p>
            <a:pPr marL="42545"/>
            <a:r>
              <a:rPr lang="en-US" sz="1800" dirty="0"/>
              <a:t>National plans is early </a:t>
            </a:r>
            <a:r>
              <a:rPr lang="en-US" sz="1800" dirty="0" err="1"/>
              <a:t>diagnouses</a:t>
            </a:r>
            <a:r>
              <a:rPr lang="en-US" sz="1800" dirty="0"/>
              <a:t>  </a:t>
            </a:r>
          </a:p>
          <a:p>
            <a:pPr marL="42545"/>
            <a:r>
              <a:rPr lang="en-US" sz="1800" dirty="0" err="1"/>
              <a:t>Bettere</a:t>
            </a:r>
            <a:r>
              <a:rPr lang="en-US" sz="1800" dirty="0"/>
              <a:t> care and support </a:t>
            </a:r>
          </a:p>
          <a:p>
            <a:pPr marL="42545"/>
            <a:r>
              <a:rPr lang="en-US" sz="1800" dirty="0" err="1"/>
              <a:t>Reseaches</a:t>
            </a:r>
            <a:r>
              <a:rPr lang="en-US" sz="1800" dirty="0"/>
              <a:t> and awareness across the country </a:t>
            </a:r>
          </a:p>
          <a:p>
            <a:pPr marL="42545"/>
            <a:endParaRPr lang="en-US" sz="1800" dirty="0"/>
          </a:p>
          <a:p>
            <a:pPr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AB7794-A2B2-D54B-26F5-ADA4941E2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2251" y="2353233"/>
            <a:ext cx="3267346" cy="3267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83A2-62CB-A5EA-1889-489EE88D9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b="0" dirty="0">
              <a:solidFill>
                <a:srgbClr val="00B05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4FB1D-06E4-AF9F-5472-AA2165EE6E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68580" tIns="34290" rIns="68580" bIns="34290" rtlCol="0" anchor="t">
            <a:normAutofit fontScale="92500" lnSpcReduction="20000"/>
          </a:bodyPr>
          <a:lstStyle/>
          <a:p>
            <a:pPr algn="ctr"/>
            <a:r>
              <a:rPr lang="en-US" sz="2800" dirty="0">
                <a:solidFill>
                  <a:srgbClr val="00B050"/>
                </a:solidFill>
              </a:rPr>
              <a:t>National plans :</a:t>
            </a:r>
            <a:endParaRPr lang="en-US" sz="2800" b="1" i="1" u="sng" dirty="0">
              <a:solidFill>
                <a:srgbClr val="0070C0"/>
              </a:solidFill>
            </a:endParaRP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Better diagnosis and support</a:t>
            </a:r>
            <a:r>
              <a:rPr lang="en-US" sz="2000" dirty="0">
                <a:cs typeface="Times New Roman"/>
              </a:rPr>
              <a:t> 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Staff training</a:t>
            </a:r>
            <a:r>
              <a:rPr lang="en-US" sz="2000" dirty="0">
                <a:cs typeface="Times New Roman"/>
              </a:rPr>
              <a:t> .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2000" b="1" dirty="0">
                <a:cs typeface="Times New Roman"/>
              </a:rPr>
              <a:t>Communities</a:t>
            </a:r>
            <a:r>
              <a:rPr lang="en-US" sz="2000" dirty="0">
                <a:cs typeface="Times New Roman"/>
              </a:rPr>
              <a:t> .</a:t>
            </a:r>
          </a:p>
          <a:p>
            <a:endParaRPr lang="en-US" sz="1200" dirty="0">
              <a:cs typeface="Times New Roman"/>
            </a:endParaRPr>
          </a:p>
          <a:p>
            <a:endParaRPr lang="en-US" sz="1200" dirty="0">
              <a:cs typeface="Times New Roman"/>
            </a:endParaRPr>
          </a:p>
          <a:p>
            <a:pPr marL="0" indent="0">
              <a:buNone/>
            </a:pPr>
            <a:endParaRPr lang="en-US" sz="1500" b="1" i="1" u="sng" dirty="0">
              <a:solidFill>
                <a:srgbClr val="0070C0"/>
              </a:solidFill>
              <a:latin typeface="Times New Roman"/>
              <a:cs typeface="Times New Roman"/>
            </a:endParaRPr>
          </a:p>
          <a:p>
            <a:pPr algn="ctr"/>
            <a:r>
              <a:rPr lang="en-US" sz="2800" b="1" dirty="0">
                <a:solidFill>
                  <a:schemeClr val="accent6"/>
                </a:solidFill>
              </a:rPr>
              <a:t>Local Plans:</a:t>
            </a:r>
            <a:endParaRPr lang="en-US" sz="1500" b="1" dirty="0">
              <a:solidFill>
                <a:schemeClr val="accent6"/>
              </a:solidFill>
            </a:endParaRPr>
          </a:p>
          <a:p>
            <a:endParaRPr lang="en-US" sz="1500" dirty="0"/>
          </a:p>
          <a:p>
            <a:pPr lvl="1"/>
            <a:r>
              <a:rPr lang="en-US" sz="1500" b="1" dirty="0">
                <a:ea typeface="+mn-lt"/>
                <a:cs typeface="+mn-lt"/>
              </a:rPr>
              <a:t>Find dementia earlier</a:t>
            </a:r>
            <a:r>
              <a:rPr lang="en-US" sz="1500" dirty="0">
                <a:ea typeface="+mn-lt"/>
                <a:cs typeface="+mn-lt"/>
              </a:rPr>
              <a:t> through better and quicker diagnosis</a:t>
            </a:r>
          </a:p>
          <a:p>
            <a:pPr lvl="1"/>
            <a:endParaRPr lang="en-US" sz="1500" dirty="0"/>
          </a:p>
          <a:p>
            <a:pPr lvl="1"/>
            <a:endParaRPr lang="en-US" sz="1500" b="1" dirty="0">
              <a:ea typeface="+mn-lt"/>
              <a:cs typeface="+mn-lt"/>
            </a:endParaRPr>
          </a:p>
          <a:p>
            <a:pPr lvl="1"/>
            <a:r>
              <a:rPr lang="en-US" sz="1500" b="1" dirty="0">
                <a:ea typeface="+mn-lt"/>
                <a:cs typeface="+mn-lt"/>
              </a:rPr>
              <a:t>Develop new medicines and tests</a:t>
            </a:r>
            <a:r>
              <a:rPr lang="en-US" sz="1500" dirty="0">
                <a:ea typeface="+mn-lt"/>
                <a:cs typeface="+mn-lt"/>
              </a:rPr>
              <a:t> to improve care from </a:t>
            </a:r>
            <a:r>
              <a:rPr lang="en-US" sz="1500" dirty="0" err="1">
                <a:ea typeface="+mn-lt"/>
                <a:cs typeface="+mn-lt"/>
              </a:rPr>
              <a:t>sientists</a:t>
            </a:r>
            <a:r>
              <a:rPr lang="en-US" sz="1500" dirty="0">
                <a:ea typeface="+mn-lt"/>
                <a:cs typeface="+mn-lt"/>
              </a:rPr>
              <a:t> </a:t>
            </a:r>
            <a:endParaRPr lang="en-US" sz="1500" dirty="0"/>
          </a:p>
          <a:p>
            <a:pPr lvl="1"/>
            <a:endParaRPr lang="en-US" sz="1500" b="1" dirty="0">
              <a:ea typeface="+mn-lt"/>
              <a:cs typeface="+mn-lt"/>
            </a:endParaRPr>
          </a:p>
          <a:p>
            <a:pPr lvl="1"/>
            <a:r>
              <a:rPr lang="en-US" sz="1500" b="1" dirty="0">
                <a:ea typeface="+mn-lt"/>
                <a:cs typeface="+mn-lt"/>
              </a:rPr>
              <a:t>Work together</a:t>
            </a:r>
            <a:r>
              <a:rPr lang="en-US" sz="1500" dirty="0">
                <a:ea typeface="+mn-lt"/>
                <a:cs typeface="+mn-lt"/>
              </a:rPr>
              <a:t> – bringing the </a:t>
            </a:r>
            <a:r>
              <a:rPr lang="en-US" sz="1500" b="1" dirty="0">
                <a:ea typeface="+mn-lt"/>
                <a:cs typeface="+mn-lt"/>
              </a:rPr>
              <a:t>NHS</a:t>
            </a:r>
            <a:r>
              <a:rPr lang="en-US" sz="1500" dirty="0">
                <a:ea typeface="+mn-lt"/>
                <a:cs typeface="+mn-lt"/>
              </a:rPr>
              <a:t>, </a:t>
            </a:r>
            <a:r>
              <a:rPr lang="en-US" sz="1500" b="1" dirty="0">
                <a:ea typeface="+mn-lt"/>
                <a:cs typeface="+mn-lt"/>
              </a:rPr>
              <a:t>scientists</a:t>
            </a:r>
            <a:r>
              <a:rPr lang="en-US" sz="1500" dirty="0">
                <a:ea typeface="+mn-lt"/>
                <a:cs typeface="+mn-lt"/>
              </a:rPr>
              <a:t>, and </a:t>
            </a:r>
            <a:r>
              <a:rPr lang="en-US" sz="1500" b="1" dirty="0">
                <a:ea typeface="+mn-lt"/>
                <a:cs typeface="+mn-lt"/>
              </a:rPr>
              <a:t>companies</a:t>
            </a:r>
            <a:r>
              <a:rPr lang="en-US" sz="1500" dirty="0">
                <a:ea typeface="+mn-lt"/>
                <a:cs typeface="+mn-lt"/>
              </a:rPr>
              <a:t> to share knowledge and ideas</a:t>
            </a:r>
          </a:p>
          <a:p>
            <a:pPr lvl="1"/>
            <a:endParaRPr lang="en-US" sz="1500" dirty="0"/>
          </a:p>
          <a:p>
            <a:pPr lvl="1"/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AF92CB-2C86-BE3C-A296-B5825CF7271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705405-22F7-0CA3-CCB7-8542112D88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70820" y="2131820"/>
            <a:ext cx="3260363" cy="3485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1435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1238319"/>
            <a:ext cx="8364911" cy="11195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350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A1307-2638-5E95-6CD2-8DB07711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906" y="1591056"/>
            <a:ext cx="4725162" cy="994410"/>
          </a:xfrm>
        </p:spPr>
        <p:txBody>
          <a:bodyPr vert="horz" lIns="68580" tIns="34290" rIns="68580" bIns="34290" rtlCol="0" anchor="t">
            <a:normAutofit/>
          </a:bodyPr>
          <a:lstStyle/>
          <a:p>
            <a:pPr marL="214313" indent="-214313"/>
            <a:endParaRPr lang="en-US" b="1" i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endParaRPr lang="en-US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2412A06C-6414-C7BC-F411-32643E737F7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4420" r="401" b="-1"/>
          <a:stretch>
            <a:fillRect/>
          </a:stretch>
        </p:blipFill>
        <p:spPr>
          <a:xfrm>
            <a:off x="2218355" y="1963702"/>
            <a:ext cx="4117078" cy="293723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08BDB-1361-0C31-0651-D5A7956436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54418" y="1673352"/>
            <a:ext cx="3120390" cy="3943350"/>
          </a:xfrm>
        </p:spPr>
        <p:txBody>
          <a:bodyPr vert="horz" lIns="68580" tIns="34290" rIns="68580" bIns="34290" rtlCol="0" anchor="t">
            <a:normAutofit fontScale="85000" lnSpcReduction="20000"/>
          </a:bodyPr>
          <a:lstStyle/>
          <a:p>
            <a:pPr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b="1" i="1" u="sng" dirty="0"/>
              <a:t>The UK Dementia Mission (2022 – Now)</a:t>
            </a:r>
            <a:endParaRPr lang="en-US" dirty="0"/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i="0" dirty="0">
                <a:latin typeface="Times New Roman"/>
                <a:cs typeface="Times New Roman"/>
              </a:rPr>
              <a:t>New national plan launched in 2022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i="0" dirty="0">
                <a:latin typeface="Times New Roman"/>
                <a:cs typeface="Times New Roman"/>
              </a:rPr>
              <a:t>£160 million invested for research and new treatments</a:t>
            </a:r>
          </a:p>
          <a:p>
            <a:pPr marL="257175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1500" i="0" dirty="0">
              <a:latin typeface="Times New Roman"/>
              <a:cs typeface="Times New Roman"/>
            </a:endParaRP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/>
                <a:cs typeface="Times New Roman"/>
              </a:rPr>
              <a:t>Find dementia earlier through better and quicker diagnosis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/>
                <a:cs typeface="Times New Roman"/>
              </a:rPr>
              <a:t>Develop new medicines and tests to improve care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>
                <a:latin typeface="Times New Roman"/>
                <a:cs typeface="Times New Roman"/>
              </a:rPr>
              <a:t>Work together – bringing the NHS, scientists, and companies to share knowledge and ideas. 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Dementia 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2008.  700,00  €17 billion </a:t>
            </a:r>
          </a:p>
          <a:p>
            <a:pPr marL="600075" lvl="1"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1500" dirty="0"/>
              <a:t>2038.   1.4 million  over €50 billion </a:t>
            </a:r>
            <a:br>
              <a:rPr lang="en-US" sz="1500" dirty="0"/>
            </a:br>
            <a:endParaRPr lang="en-US" dirty="0"/>
          </a:p>
          <a:p>
            <a:pPr indent="-1714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816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653AE3C-AC4F-907C-B473-B9A30D215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1714" cy="51434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565D7A-BD50-16CB-6A41-F46C6E234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906" y="1591056"/>
            <a:ext cx="2558034" cy="4032504"/>
          </a:xfrm>
        </p:spPr>
        <p:txBody>
          <a:bodyPr>
            <a:normAutofit/>
          </a:bodyPr>
          <a:lstStyle/>
          <a:p>
            <a:r>
              <a:rPr lang="en-US" sz="3000"/>
              <a:t>References</a:t>
            </a:r>
            <a:br>
              <a:rPr lang="en-US" sz="3000"/>
            </a:br>
            <a:r>
              <a:rPr lang="en-US" sz="3000"/>
              <a:t> 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12421D4-748D-5495-1108-D69A51EB3F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1006" y="1639062"/>
            <a:ext cx="5273802" cy="3984498"/>
          </a:xfrm>
        </p:spPr>
        <p:txBody>
          <a:bodyPr vert="horz" lIns="68580" tIns="34290" rIns="68580" bIns="34290" rtlCol="0" anchor="t">
            <a:normAutofit fontScale="85000" lnSpcReduction="10000"/>
          </a:bodyPr>
          <a:lstStyle/>
          <a:p>
            <a:endParaRPr lang="en-US">
              <a:latin typeface="Times New Roman"/>
              <a:ea typeface="Calibri"/>
              <a:cs typeface="Calibri"/>
            </a:endParaRPr>
          </a:p>
          <a:p>
            <a:r>
              <a:rPr lang="en-US" dirty="0">
                <a:latin typeface="Times New Roman"/>
                <a:ea typeface="Calibri"/>
                <a:cs typeface="Calibri"/>
              </a:rPr>
              <a:t>‌</a:t>
            </a:r>
            <a:r>
              <a:rPr lang="en-US" dirty="0">
                <a:latin typeface="Times New Roman"/>
                <a:ea typeface="Calibri"/>
                <a:cs typeface="Times New Roman"/>
              </a:rPr>
              <a:t>Alzheimer’s Society. (2025). </a:t>
            </a:r>
            <a:r>
              <a:rPr lang="en-US" i="1" dirty="0">
                <a:latin typeface="Times New Roman"/>
                <a:ea typeface="Calibri"/>
                <a:cs typeface="Times New Roman"/>
              </a:rPr>
              <a:t>Policy and influencing</a:t>
            </a:r>
            <a:r>
              <a:rPr lang="en-US" dirty="0"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US" dirty="0">
                <a:latin typeface="Times New Roman"/>
                <a:ea typeface="Calibri"/>
                <a:cs typeface="Times New Roman"/>
                <a:hlinkClick r:id="rId2"/>
              </a:rPr>
              <a:t>https://www.alzheimers.org.uk/what-we-do/policy-and-influencing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[Accessed Nov. 8AD].</a:t>
            </a:r>
            <a:endParaRPr lang="en-US" dirty="0">
              <a:latin typeface="Times New Roman"/>
              <a:ea typeface="Calibri"/>
              <a:cs typeface="Calibri"/>
            </a:endParaRPr>
          </a:p>
          <a:p>
            <a:r>
              <a:rPr lang="en-US" dirty="0">
                <a:latin typeface="Times New Roman"/>
                <a:ea typeface="Calibri"/>
                <a:cs typeface="Times New Roman"/>
              </a:rPr>
              <a:t>Department of Health and Social Care (2022). </a:t>
            </a:r>
            <a:r>
              <a:rPr lang="en-US" i="1" dirty="0">
                <a:latin typeface="Times New Roman"/>
                <a:ea typeface="Calibri"/>
                <a:cs typeface="Times New Roman"/>
              </a:rPr>
              <a:t>Health Secretary Announces 10-year Plan for Dementia</a:t>
            </a:r>
            <a:r>
              <a:rPr lang="en-US" dirty="0">
                <a:latin typeface="Times New Roman"/>
                <a:ea typeface="Calibri"/>
                <a:cs typeface="Times New Roman"/>
              </a:rPr>
              <a:t>.  GOV.UK. Available at: </a:t>
            </a:r>
            <a:r>
              <a:rPr lang="en-US" dirty="0">
                <a:latin typeface="Times New Roman"/>
                <a:ea typeface="Calibri"/>
                <a:cs typeface="Times New Roman"/>
                <a:hlinkClick r:id="rId3"/>
              </a:rPr>
              <a:t>https://www.gov.uk/government/news/health-secretary-announces-10-year-plan-for-dementia</a:t>
            </a:r>
            <a:r>
              <a:rPr lang="en-US" dirty="0">
                <a:latin typeface="Times New Roman"/>
                <a:ea typeface="Calibri"/>
                <a:cs typeface="Times New Roman"/>
              </a:rPr>
              <a:t> [Accessed Nov. 8AD].</a:t>
            </a:r>
            <a:endParaRPr lang="en-US" dirty="0">
              <a:latin typeface="Times New Roman"/>
              <a:cs typeface="Times New Roman"/>
            </a:endParaRPr>
          </a:p>
          <a:p>
            <a:r>
              <a:rPr lang="en-US" sz="1600" dirty="0">
                <a:latin typeface="Times New Roman"/>
                <a:ea typeface="Calibri"/>
                <a:cs typeface="Calibri"/>
              </a:rPr>
              <a:t>Britton, A. and Zimmermann, M. (2022) ‘Informal dementia care: The carer’s lived experience at the divides between policy and practice’, </a:t>
            </a:r>
            <a:r>
              <a:rPr lang="en-US" sz="1600" i="1" dirty="0">
                <a:latin typeface="Times New Roman"/>
                <a:ea typeface="Calibri"/>
                <a:cs typeface="Calibri"/>
              </a:rPr>
              <a:t>Dementia (London, England)</a:t>
            </a:r>
            <a:r>
              <a:rPr lang="en-US" sz="1600" dirty="0">
                <a:latin typeface="Times New Roman"/>
                <a:ea typeface="Calibri"/>
                <a:cs typeface="Calibri"/>
              </a:rPr>
              <a:t>, 21(7), pp. 2117–2127. Available at: </a:t>
            </a:r>
            <a:r>
              <a:rPr lang="en-US" sz="1600" dirty="0">
                <a:latin typeface="Times New Roman"/>
                <a:ea typeface="Calibri"/>
                <a:cs typeface="Calibri"/>
                <a:hlinkClick r:id="rId4"/>
              </a:rPr>
              <a:t>https://doi.org/10.1177/14713012221112234</a:t>
            </a:r>
            <a:r>
              <a:rPr lang="en-US" sz="1600" dirty="0">
                <a:latin typeface="Times New Roman"/>
                <a:ea typeface="Calibri"/>
                <a:cs typeface="Calibri"/>
              </a:rPr>
              <a:t>.</a:t>
            </a:r>
            <a:endParaRPr lang="en-US" sz="1600">
              <a:latin typeface="Times New Roman"/>
              <a:ea typeface="Calibri"/>
              <a:cs typeface="Calibri"/>
            </a:endParaRPr>
          </a:p>
          <a:p>
            <a:br>
              <a:rPr lang="en-US" dirty="0"/>
            </a:br>
            <a:endParaRPr lang="en-US" dirty="0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458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2236CD1-CA8A-8176-2B67-739C143708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19502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97537E4-5F50-664E-AEB5-895644CC05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1942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5574AC-071F-C25B-5937-C9A4C3CE4C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178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7CF7B77-9E5A-3F34-6928-86F5A9D817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6235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A93351-BBF5-1F74-3D01-D5C9D9EF0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8738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BE8EBC5-AEA6-EAA0-E5EF-251DDF2464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37183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F8186D-A3F5-4214-AE34-333AAEDB5D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" b="10544"/>
          <a:stretch>
            <a:fillRect/>
          </a:stretch>
        </p:blipFill>
        <p:spPr>
          <a:xfrm>
            <a:off x="1529378" y="857833"/>
            <a:ext cx="9133241" cy="5140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68643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B6A227-EE97-F00E-FB02-86B956A5A0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37892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CFE35FE-45B1-4FF9-5C9C-E9ADAE1BBC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0431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AEA31A-8CAE-9CC2-02D0-150967CADF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1238319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7777240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32A017-5214-F6F5-C312-56B3F0F6A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7C5EEE-C928-4B72-AD56-7683118368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5688" y="857835"/>
            <a:ext cx="9133039" cy="5141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3088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EE6DE76-AE62-99E5-5C21-721F5B1626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2652573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362FBDD-70F4-6E15-9B57-EC24273D2A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214873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0FC28DA-9C3F-774A-1BC8-936BCC1E51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5507725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34388097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51AB8D-D069-C479-8AD4-25B06D5318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5402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3B698-A188-7AED-7AC8-AC4C3AB3F3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11018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F32305-9967-0839-90A7-60F6D1FA707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07733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E93AAB6-DD32-67A2-A808-B254726B78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969655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E90CCE-523E-04BB-974C-268D2B5CD7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4" y="1238319"/>
            <a:ext cx="3765887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8674436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88B3883-26B1-453F-5B93-1662A4E8EE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39019"/>
            <a:ext cx="9141699" cy="516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23575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1"/>
            <a:ext cx="9144000" cy="51435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A16F943-D6E1-3B49-7141-63ECC13285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25"/>
          <a:stretch>
            <a:fillRect/>
          </a:stretch>
        </p:blipFill>
        <p:spPr>
          <a:xfrm>
            <a:off x="1524016" y="857258"/>
            <a:ext cx="9141699" cy="5143493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2403" y="5507725"/>
            <a:ext cx="6515100" cy="111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2999900077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372</Words>
  <Application>Microsoft Office PowerPoint</Application>
  <PresentationFormat>Widescreen</PresentationFormat>
  <Paragraphs>52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GestaltVTI</vt:lpstr>
      <vt:lpstr>Module name:  Introduction to Public Health   Module code:      (LCHS4008_LON)   Lecturer name:   Dr  Patronella Ganza  </vt:lpstr>
      <vt:lpstr>Introduction to Public Health  Group Presentation  n to Public Health (LCHS4008_LON) </vt:lpstr>
      <vt:lpstr>PowerPoint Presentation</vt:lpstr>
      <vt:lpstr>Dementia Strategy And Policy in the UK</vt:lpstr>
      <vt:lpstr>PowerPoint Presentation</vt:lpstr>
      <vt:lpstr> </vt:lpstr>
      <vt:lpstr>References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name:  Introduction to Public Health   Module code:      (LCHS4008_LON)   Lecturer name:   Dr  Patronella Ganza  </dc:title>
  <dc:creator/>
  <cp:lastModifiedBy>Souhib Alhassan (2438046)</cp:lastModifiedBy>
  <cp:revision>95</cp:revision>
  <dcterms:created xsi:type="dcterms:W3CDTF">2025-11-07T21:41:53Z</dcterms:created>
  <dcterms:modified xsi:type="dcterms:W3CDTF">2025-11-15T14:11:43Z</dcterms:modified>
</cp:coreProperties>
</file>