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A181CF4-3932-421C-A8CD-5AF68FE92528}" v="12" dt="2026-05-15T10:14:10.42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536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eorge Razoare (1810652)" userId="4bb66f8b-56af-41ce-82f4-7c2a3e8591fc" providerId="ADAL" clId="{69768975-266F-41E8-B101-FCD9E047E843}"/>
    <pc:docChg chg="custSel addSld delSld modSld">
      <pc:chgData name="George Razoare (1810652)" userId="4bb66f8b-56af-41ce-82f4-7c2a3e8591fc" providerId="ADAL" clId="{69768975-266F-41E8-B101-FCD9E047E843}" dt="2026-05-15T10:14:50.255" v="82" actId="20577"/>
      <pc:docMkLst>
        <pc:docMk/>
      </pc:docMkLst>
      <pc:sldChg chg="addSp modSp mod">
        <pc:chgData name="George Razoare (1810652)" userId="4bb66f8b-56af-41ce-82f4-7c2a3e8591fc" providerId="ADAL" clId="{69768975-266F-41E8-B101-FCD9E047E843}" dt="2026-05-15T10:14:50.255" v="82" actId="20577"/>
        <pc:sldMkLst>
          <pc:docMk/>
          <pc:sldMk cId="0" sldId="257"/>
        </pc:sldMkLst>
        <pc:spChg chg="mod">
          <ac:chgData name="George Razoare (1810652)" userId="4bb66f8b-56af-41ce-82f4-7c2a3e8591fc" providerId="ADAL" clId="{69768975-266F-41E8-B101-FCD9E047E843}" dt="2026-05-15T10:14:15.627" v="74" actId="14100"/>
          <ac:spMkLst>
            <pc:docMk/>
            <pc:sldMk cId="0" sldId="257"/>
            <ac:spMk id="4" creationId="{00000000-0000-0000-0000-000000000000}"/>
          </ac:spMkLst>
        </pc:spChg>
        <pc:spChg chg="mod">
          <ac:chgData name="George Razoare (1810652)" userId="4bb66f8b-56af-41ce-82f4-7c2a3e8591fc" providerId="ADAL" clId="{69768975-266F-41E8-B101-FCD9E047E843}" dt="2026-05-15T10:12:05.676" v="52" actId="20577"/>
          <ac:spMkLst>
            <pc:docMk/>
            <pc:sldMk cId="0" sldId="257"/>
            <ac:spMk id="7" creationId="{00000000-0000-0000-0000-000000000000}"/>
          </ac:spMkLst>
        </pc:spChg>
        <pc:spChg chg="mod">
          <ac:chgData name="George Razoare (1810652)" userId="4bb66f8b-56af-41ce-82f4-7c2a3e8591fc" providerId="ADAL" clId="{69768975-266F-41E8-B101-FCD9E047E843}" dt="2026-05-15T10:14:19.328" v="75" actId="14100"/>
          <ac:spMkLst>
            <pc:docMk/>
            <pc:sldMk cId="0" sldId="257"/>
            <ac:spMk id="8" creationId="{00000000-0000-0000-0000-000000000000}"/>
          </ac:spMkLst>
        </pc:spChg>
        <pc:spChg chg="mod">
          <ac:chgData name="George Razoare (1810652)" userId="4bb66f8b-56af-41ce-82f4-7c2a3e8591fc" providerId="ADAL" clId="{69768975-266F-41E8-B101-FCD9E047E843}" dt="2026-05-15T10:14:23.013" v="76" actId="14100"/>
          <ac:spMkLst>
            <pc:docMk/>
            <pc:sldMk cId="0" sldId="257"/>
            <ac:spMk id="12" creationId="{00000000-0000-0000-0000-000000000000}"/>
          </ac:spMkLst>
        </pc:spChg>
        <pc:spChg chg="add mod">
          <ac:chgData name="George Razoare (1810652)" userId="4bb66f8b-56af-41ce-82f4-7c2a3e8591fc" providerId="ADAL" clId="{69768975-266F-41E8-B101-FCD9E047E843}" dt="2026-05-15T10:14:50.255" v="82" actId="20577"/>
          <ac:spMkLst>
            <pc:docMk/>
            <pc:sldMk cId="0" sldId="257"/>
            <ac:spMk id="16" creationId="{D95F0F6B-6B35-E3D8-7DC7-7DDB73B65DBC}"/>
          </ac:spMkLst>
        </pc:spChg>
      </pc:sldChg>
      <pc:sldChg chg="delSp add mod setBg">
        <pc:chgData name="George Razoare (1810652)" userId="4bb66f8b-56af-41ce-82f4-7c2a3e8591fc" providerId="ADAL" clId="{69768975-266F-41E8-B101-FCD9E047E843}" dt="2026-05-15T05:14:49.856" v="1" actId="478"/>
        <pc:sldMkLst>
          <pc:docMk/>
          <pc:sldMk cId="0" sldId="259"/>
        </pc:sldMkLst>
        <pc:spChg chg="del">
          <ac:chgData name="George Razoare (1810652)" userId="4bb66f8b-56af-41ce-82f4-7c2a3e8591fc" providerId="ADAL" clId="{69768975-266F-41E8-B101-FCD9E047E843}" dt="2026-05-15T05:14:49.856" v="1" actId="478"/>
          <ac:spMkLst>
            <pc:docMk/>
            <pc:sldMk cId="0" sldId="259"/>
            <ac:spMk id="32" creationId="{00000000-0000-0000-0000-000000000000}"/>
          </ac:spMkLst>
        </pc:spChg>
      </pc:sldChg>
      <pc:sldChg chg="add setBg">
        <pc:chgData name="George Razoare (1810652)" userId="4bb66f8b-56af-41ce-82f4-7c2a3e8591fc" providerId="ADAL" clId="{69768975-266F-41E8-B101-FCD9E047E843}" dt="2026-05-15T05:15:23.492" v="2"/>
        <pc:sldMkLst>
          <pc:docMk/>
          <pc:sldMk cId="0" sldId="260"/>
        </pc:sldMkLst>
      </pc:sldChg>
      <pc:sldChg chg="add setBg">
        <pc:chgData name="George Razoare (1810652)" userId="4bb66f8b-56af-41ce-82f4-7c2a3e8591fc" providerId="ADAL" clId="{69768975-266F-41E8-B101-FCD9E047E843}" dt="2026-05-15T05:16:14.839" v="3"/>
        <pc:sldMkLst>
          <pc:docMk/>
          <pc:sldMk cId="0" sldId="261"/>
        </pc:sldMkLst>
      </pc:sldChg>
      <pc:sldChg chg="add setBg">
        <pc:chgData name="George Razoare (1810652)" userId="4bb66f8b-56af-41ce-82f4-7c2a3e8591fc" providerId="ADAL" clId="{69768975-266F-41E8-B101-FCD9E047E843}" dt="2026-05-15T05:19:17.315" v="9"/>
        <pc:sldMkLst>
          <pc:docMk/>
          <pc:sldMk cId="0" sldId="262"/>
        </pc:sldMkLst>
      </pc:sldChg>
      <pc:sldChg chg="add setBg">
        <pc:chgData name="George Razoare (1810652)" userId="4bb66f8b-56af-41ce-82f4-7c2a3e8591fc" providerId="ADAL" clId="{69768975-266F-41E8-B101-FCD9E047E843}" dt="2026-05-15T05:17:14.466" v="5"/>
        <pc:sldMkLst>
          <pc:docMk/>
          <pc:sldMk cId="0" sldId="263"/>
        </pc:sldMkLst>
      </pc:sldChg>
      <pc:sldChg chg="add setBg">
        <pc:chgData name="George Razoare (1810652)" userId="4bb66f8b-56af-41ce-82f4-7c2a3e8591fc" providerId="ADAL" clId="{69768975-266F-41E8-B101-FCD9E047E843}" dt="2026-05-15T05:17:48.510" v="6"/>
        <pc:sldMkLst>
          <pc:docMk/>
          <pc:sldMk cId="0" sldId="264"/>
        </pc:sldMkLst>
      </pc:sldChg>
      <pc:sldChg chg="modSp add mod setBg">
        <pc:chgData name="George Razoare (1810652)" userId="4bb66f8b-56af-41ce-82f4-7c2a3e8591fc" providerId="ADAL" clId="{69768975-266F-41E8-B101-FCD9E047E843}" dt="2026-05-15T05:42:37.835" v="44" actId="114"/>
        <pc:sldMkLst>
          <pc:docMk/>
          <pc:sldMk cId="0" sldId="265"/>
        </pc:sldMkLst>
        <pc:spChg chg="mod">
          <ac:chgData name="George Razoare (1810652)" userId="4bb66f8b-56af-41ce-82f4-7c2a3e8591fc" providerId="ADAL" clId="{69768975-266F-41E8-B101-FCD9E047E843}" dt="2026-05-15T05:42:37.835" v="44" actId="114"/>
          <ac:spMkLst>
            <pc:docMk/>
            <pc:sldMk cId="0" sldId="265"/>
            <ac:spMk id="17" creationId="{00000000-0000-0000-0000-000000000000}"/>
          </ac:spMkLst>
        </pc:spChg>
      </pc:sldChg>
      <pc:sldChg chg="modSp mod">
        <pc:chgData name="George Razoare (1810652)" userId="4bb66f8b-56af-41ce-82f4-7c2a3e8591fc" providerId="ADAL" clId="{69768975-266F-41E8-B101-FCD9E047E843}" dt="2026-05-15T05:20:00.381" v="40" actId="20577"/>
        <pc:sldMkLst>
          <pc:docMk/>
          <pc:sldMk cId="4083614675" sldId="266"/>
        </pc:sldMkLst>
        <pc:spChg chg="mod">
          <ac:chgData name="George Razoare (1810652)" userId="4bb66f8b-56af-41ce-82f4-7c2a3e8591fc" providerId="ADAL" clId="{69768975-266F-41E8-B101-FCD9E047E843}" dt="2026-05-15T05:20:00.381" v="40" actId="20577"/>
          <ac:spMkLst>
            <pc:docMk/>
            <pc:sldMk cId="4083614675" sldId="266"/>
            <ac:spMk id="9" creationId="{E8649D31-2E8F-E491-00F6-5D5635648E2C}"/>
          </ac:spMkLst>
        </pc:spChg>
      </pc:sldChg>
      <pc:sldChg chg="modSp new del mod">
        <pc:chgData name="George Razoare (1810652)" userId="4bb66f8b-56af-41ce-82f4-7c2a3e8591fc" providerId="ADAL" clId="{69768975-266F-41E8-B101-FCD9E047E843}" dt="2026-05-15T10:12:52.568" v="68" actId="2696"/>
        <pc:sldMkLst>
          <pc:docMk/>
          <pc:sldMk cId="825209356" sldId="267"/>
        </pc:sldMkLst>
        <pc:spChg chg="mod">
          <ac:chgData name="George Razoare (1810652)" userId="4bb66f8b-56af-41ce-82f4-7c2a3e8591fc" providerId="ADAL" clId="{69768975-266F-41E8-B101-FCD9E047E843}" dt="2026-05-15T10:12:48.625" v="67" actId="20577"/>
          <ac:spMkLst>
            <pc:docMk/>
            <pc:sldMk cId="825209356" sldId="267"/>
            <ac:spMk id="2" creationId="{59B02C67-73D2-9DE1-38F4-5EAA6070520C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C63A09-CF57-48AB-8DD4-406747A1AECD}" type="datetimeFigureOut">
              <a:rPr lang="en-GB" smtClean="0"/>
              <a:t>15/05/2026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0E0A71-5793-498E-B890-45BBF0838D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46127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90561C-C216-0409-BC6E-92744484E9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43AC426-7A0D-1E6B-D7E1-8EB3C18D331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23768B6-0E07-B761-6D45-9776F77B82A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2A820A-DD8B-8FC8-A5AC-1F192E10FFD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37245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EF54E-45D5-D5F8-FBD8-EEBA7BC666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AB4F66-1A64-0C15-7905-A8290EC22F7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844B5E-BCF9-5FCB-FB93-5E1839371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70D1E-8985-4DDA-82D8-024F944F92EC}" type="datetimeFigureOut">
              <a:rPr lang="en-GB" smtClean="0"/>
              <a:t>15/05/2026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A43B51-16F1-9A8E-5C4A-AED3ED71E0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DD907F-AF06-4A79-E1B4-DBCF02D4C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66851-6E88-4B31-A429-F49913506C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92636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EDC3B1-FB11-22CD-F657-D76B2DCEFA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DD8016-E21B-9B0D-1CC2-1741281BC3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9D230D-A53A-8BFA-FC20-21749691B8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70D1E-8985-4DDA-82D8-024F944F92EC}" type="datetimeFigureOut">
              <a:rPr lang="en-GB" smtClean="0"/>
              <a:t>15/05/2026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8EFCEF-F741-6ADD-4E22-A6ED4BFAB4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4F5EAE-3627-9D34-547E-FE076240D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66851-6E88-4B31-A429-F49913506C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27894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49AE7C-8F9C-F403-E78E-0325E99C21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D8300B-81A0-74C5-C172-BBFDA99DC6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913C92-0471-7766-AA5B-9FB9DBF57F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70D1E-8985-4DDA-82D8-024F944F92EC}" type="datetimeFigureOut">
              <a:rPr lang="en-GB" smtClean="0"/>
              <a:t>15/05/2026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C8867F-F6FD-7B5E-7E71-71975D9A8B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75EF3B-C81E-6F01-1CD9-612B9A71BD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66851-6E88-4B31-A429-F49913506C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39244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AFD9D2-7EDC-0257-51BE-5B37D4A8ED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425E25-FA7A-06DC-085B-23F1CD88A1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00ECA9-C9BF-E6A7-41D8-631D70F321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0B0955-187A-7194-A481-7BA50BCEA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70D1E-8985-4DDA-82D8-024F944F92EC}" type="datetimeFigureOut">
              <a:rPr lang="en-GB" smtClean="0"/>
              <a:t>15/05/2026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5F824E-DDFC-B572-2612-2CBA7CE19B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E34B8F-ADA5-032C-853A-8453A2DB94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66851-6E88-4B31-A429-F49913506C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20296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51CBBA-0D57-DBDA-C9A0-9622CEB8F6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F7AF7B-839F-01E9-7A4F-A4D8D35094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9886E2-1189-09BD-F173-35B24D9CA2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43A82C8-AB11-36E8-656E-DDC935BCA47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0875DB0-941B-DB09-490C-5BCF71EACBB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D92A17-A106-B4EA-199E-91FBEA404C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70D1E-8985-4DDA-82D8-024F944F92EC}" type="datetimeFigureOut">
              <a:rPr lang="en-GB" smtClean="0"/>
              <a:t>15/05/2026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AB5E22-0624-EAA0-D38A-F5A154DE3D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2F4422D-4ADE-CC62-28A6-C60C483E26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66851-6E88-4B31-A429-F49913506C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27855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C8BFE9-D170-14B7-0EE3-A180F4E7F8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6F8794A-C9D5-C21C-6DC8-0D32EEFBD7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70D1E-8985-4DDA-82D8-024F944F92EC}" type="datetimeFigureOut">
              <a:rPr lang="en-GB" smtClean="0"/>
              <a:t>15/05/2026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647409C-5686-A655-BACC-11B7BF602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A574268-AB30-0586-9470-7B4745EFF3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66851-6E88-4B31-A429-F49913506C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5426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9C30737-08AF-6834-1C0A-AD49AB7D0E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70D1E-8985-4DDA-82D8-024F944F92EC}" type="datetimeFigureOut">
              <a:rPr lang="en-GB" smtClean="0"/>
              <a:t>15/05/2026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EA406DA-C229-CA3C-0C64-8FFC151F28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2D0503-8E4D-ECD2-86A5-0637C8EFEC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66851-6E88-4B31-A429-F49913506C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47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78E64-E5BA-4443-75E3-4A787D04F2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98BCC9-5956-BE53-70F9-4D86F3AFEB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A42ED7-7E7A-1CE0-0367-FEF5CA85D0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EDB811-5FAC-DAAE-1080-2931BADFA3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70D1E-8985-4DDA-82D8-024F944F92EC}" type="datetimeFigureOut">
              <a:rPr lang="en-GB" smtClean="0"/>
              <a:t>15/05/2026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B29753-91F4-543D-D514-F37CBB2D59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88ACAC-7196-9958-5D59-770BC1E1F1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66851-6E88-4B31-A429-F49913506C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29471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1A7498-CD20-5F46-61CE-6D95438B9D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6BDE63B-24F5-248F-F16F-2ABFABE7B37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9C2B2C3-A2FD-6DBA-EAD4-29AB38FD33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648FEE-256A-F455-ECAC-B189A5019B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70D1E-8985-4DDA-82D8-024F944F92EC}" type="datetimeFigureOut">
              <a:rPr lang="en-GB" smtClean="0"/>
              <a:t>15/05/2026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DF8E-2E25-F334-8E37-DD0D663908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1B067D-C721-26AB-4C5C-41332D8C8A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66851-6E88-4B31-A429-F49913506C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27561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6315B1-9A3B-BCA1-D56B-A43D360558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8EFA4E3-4AA6-D9F5-C3DE-967F7D09A6B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966F59-7A3E-E820-6E47-E12F203EA4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70D1E-8985-4DDA-82D8-024F944F92EC}" type="datetimeFigureOut">
              <a:rPr lang="en-GB" smtClean="0"/>
              <a:t>15/05/2026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5A0A8D-3F97-D43D-7564-5D554E9EFE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226A35-FD40-DE72-18D9-B51E4F5448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66851-6E88-4B31-A429-F49913506C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36766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C5A131B-15D2-4FBC-8CAC-A7536247A89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063F290-4470-4704-9EBD-99F436E85A1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F56699-2A2F-C2A5-6F3B-9A9EC10604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70D1E-8985-4DDA-82D8-024F944F92EC}" type="datetimeFigureOut">
              <a:rPr lang="en-GB" smtClean="0"/>
              <a:t>15/05/2026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A340D9-8888-CFBF-A8F6-2EAE277770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5195EB-72CE-3996-C748-CE5505EC69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66851-6E88-4B31-A429-F49913506C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61976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508323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C4EBB8-2E00-1BDD-8945-4C5E879705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2D2D44-A42E-55DC-946C-5DE9DFD542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029B48-A621-B1ED-7006-D7D0E01B050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2F70D1E-8985-4DDA-82D8-024F944F92EC}" type="datetimeFigureOut">
              <a:rPr lang="en-GB" smtClean="0"/>
              <a:t>15/05/2026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4284D5-C8D8-8A00-9BF0-18592B1C4E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E382E6-2665-342E-E62C-CF2C3742135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DF66851-6E88-4B31-A429-F49913506C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35711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EDFB0D4-2EE4-AFB6-0029-FFB084EDF6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>
            <a:extLst>
              <a:ext uri="{FF2B5EF4-FFF2-40B4-BE49-F238E27FC236}">
                <a16:creationId xmlns:a16="http://schemas.microsoft.com/office/drawing/2014/main" id="{A6E03AFE-7B7A-1901-6C90-D988FC451813}"/>
              </a:ext>
            </a:extLst>
          </p:cNvPr>
          <p:cNvSpPr/>
          <p:nvPr/>
        </p:nvSpPr>
        <p:spPr>
          <a:xfrm>
            <a:off x="0" y="0"/>
            <a:ext cx="390144" cy="6858000"/>
          </a:xfrm>
          <a:prstGeom prst="rect">
            <a:avLst/>
          </a:prstGeom>
          <a:solidFill>
            <a:srgbClr val="CADCFC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3" name="Shape 1">
            <a:extLst>
              <a:ext uri="{FF2B5EF4-FFF2-40B4-BE49-F238E27FC236}">
                <a16:creationId xmlns:a16="http://schemas.microsoft.com/office/drawing/2014/main" id="{D1D8B7E4-277F-470D-F568-41326B0A2C1C}"/>
              </a:ext>
            </a:extLst>
          </p:cNvPr>
          <p:cNvSpPr/>
          <p:nvPr/>
        </p:nvSpPr>
        <p:spPr>
          <a:xfrm>
            <a:off x="853440" y="1341120"/>
            <a:ext cx="2682240" cy="2682240"/>
          </a:xfrm>
          <a:prstGeom prst="ellipse">
            <a:avLst/>
          </a:prstGeom>
          <a:solidFill>
            <a:srgbClr val="243070"/>
          </a:solidFill>
          <a:ln/>
        </p:spPr>
        <p:txBody>
          <a:bodyPr/>
          <a:lstStyle/>
          <a:p>
            <a:endParaRPr lang="en-GB" sz="2400"/>
          </a:p>
        </p:txBody>
      </p:sp>
      <p:pic>
        <p:nvPicPr>
          <p:cNvPr id="4" name="Image 0" descr="preencoded.png">
            <a:extLst>
              <a:ext uri="{FF2B5EF4-FFF2-40B4-BE49-F238E27FC236}">
                <a16:creationId xmlns:a16="http://schemas.microsoft.com/office/drawing/2014/main" id="{701C6B81-D967-118F-A18F-DCDC92AB62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0160" y="1767840"/>
            <a:ext cx="1828800" cy="1828800"/>
          </a:xfrm>
          <a:prstGeom prst="rect">
            <a:avLst/>
          </a:prstGeom>
        </p:spPr>
      </p:pic>
      <p:sp>
        <p:nvSpPr>
          <p:cNvPr id="5" name="Text 2">
            <a:extLst>
              <a:ext uri="{FF2B5EF4-FFF2-40B4-BE49-F238E27FC236}">
                <a16:creationId xmlns:a16="http://schemas.microsoft.com/office/drawing/2014/main" id="{43950949-80D2-3832-6FA0-49C9DC6F04D1}"/>
              </a:ext>
            </a:extLst>
          </p:cNvPr>
          <p:cNvSpPr/>
          <p:nvPr/>
        </p:nvSpPr>
        <p:spPr>
          <a:xfrm>
            <a:off x="3901440" y="1280160"/>
            <a:ext cx="7802880" cy="1036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4533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Cyber Resilience Strategy</a:t>
            </a:r>
            <a:endParaRPr lang="en-US" sz="4533" dirty="0"/>
          </a:p>
        </p:txBody>
      </p:sp>
      <p:sp>
        <p:nvSpPr>
          <p:cNvPr id="6" name="Text 3">
            <a:extLst>
              <a:ext uri="{FF2B5EF4-FFF2-40B4-BE49-F238E27FC236}">
                <a16:creationId xmlns:a16="http://schemas.microsoft.com/office/drawing/2014/main" id="{4535CAD3-C450-1723-D704-A771762448A8}"/>
              </a:ext>
            </a:extLst>
          </p:cNvPr>
          <p:cNvSpPr/>
          <p:nvPr/>
        </p:nvSpPr>
        <p:spPr>
          <a:xfrm>
            <a:off x="3901440" y="2377440"/>
            <a:ext cx="7802880" cy="670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267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Protecting VTAM's Business, Clients &amp; Reputation</a:t>
            </a:r>
            <a:endParaRPr lang="en-US" sz="2267" dirty="0"/>
          </a:p>
        </p:txBody>
      </p:sp>
      <p:sp>
        <p:nvSpPr>
          <p:cNvPr id="7" name="Shape 4">
            <a:extLst>
              <a:ext uri="{FF2B5EF4-FFF2-40B4-BE49-F238E27FC236}">
                <a16:creationId xmlns:a16="http://schemas.microsoft.com/office/drawing/2014/main" id="{E96C0274-236F-4492-D9FB-A57730B2321C}"/>
              </a:ext>
            </a:extLst>
          </p:cNvPr>
          <p:cNvSpPr/>
          <p:nvPr/>
        </p:nvSpPr>
        <p:spPr>
          <a:xfrm>
            <a:off x="3901440" y="3230880"/>
            <a:ext cx="7802880" cy="60960"/>
          </a:xfrm>
          <a:prstGeom prst="rect">
            <a:avLst/>
          </a:prstGeom>
          <a:solidFill>
            <a:srgbClr val="CADCFC">
              <a:alpha val="50000"/>
            </a:srgbClr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8" name="Text 5">
            <a:extLst>
              <a:ext uri="{FF2B5EF4-FFF2-40B4-BE49-F238E27FC236}">
                <a16:creationId xmlns:a16="http://schemas.microsoft.com/office/drawing/2014/main" id="{8F8AD233-1EC6-D3DF-EAD6-F8A3E9C13006}"/>
              </a:ext>
            </a:extLst>
          </p:cNvPr>
          <p:cNvSpPr/>
          <p:nvPr/>
        </p:nvSpPr>
        <p:spPr>
          <a:xfrm>
            <a:off x="3901440" y="3438144"/>
            <a:ext cx="7802880" cy="487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dirty="0">
                <a:solidFill>
                  <a:srgbClr val="8A9BB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Board of Directors Briefing  ·  May 2026</a:t>
            </a:r>
            <a:endParaRPr lang="en-US" sz="1733" dirty="0"/>
          </a:p>
        </p:txBody>
      </p:sp>
      <p:sp>
        <p:nvSpPr>
          <p:cNvPr id="9" name="Text 6">
            <a:extLst>
              <a:ext uri="{FF2B5EF4-FFF2-40B4-BE49-F238E27FC236}">
                <a16:creationId xmlns:a16="http://schemas.microsoft.com/office/drawing/2014/main" id="{E8649D31-2E8F-E491-00F6-5D5635648E2C}"/>
              </a:ext>
            </a:extLst>
          </p:cNvPr>
          <p:cNvSpPr/>
          <p:nvPr/>
        </p:nvSpPr>
        <p:spPr>
          <a:xfrm>
            <a:off x="609600" y="6217920"/>
            <a:ext cx="10972800" cy="426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333" dirty="0">
                <a:solidFill>
                  <a:srgbClr val="8A9BB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Gheorghe Daniel Razoare      |  VTAM Financial Services</a:t>
            </a:r>
            <a:endParaRPr lang="en-US" sz="1333" dirty="0"/>
          </a:p>
        </p:txBody>
      </p:sp>
    </p:spTree>
    <p:extLst>
      <p:ext uri="{BB962C8B-B14F-4D97-AF65-F5344CB8AC3E}">
        <p14:creationId xmlns:p14="http://schemas.microsoft.com/office/powerpoint/2010/main" val="40836146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1036320"/>
          </a:xfrm>
          <a:prstGeom prst="rect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3" name="Text 1"/>
          <p:cNvSpPr/>
          <p:nvPr/>
        </p:nvSpPr>
        <p:spPr>
          <a:xfrm>
            <a:off x="609600" y="0"/>
            <a:ext cx="10972800" cy="1036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3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This Cannot Wait</a:t>
            </a:r>
            <a:endParaRPr lang="en-US" sz="3200" dirty="0"/>
          </a:p>
        </p:txBody>
      </p:sp>
      <p:sp>
        <p:nvSpPr>
          <p:cNvPr id="4" name="Shape 2"/>
          <p:cNvSpPr/>
          <p:nvPr/>
        </p:nvSpPr>
        <p:spPr>
          <a:xfrm>
            <a:off x="426720" y="1280160"/>
            <a:ext cx="3657600" cy="4480560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5" name="Shape 3"/>
          <p:cNvSpPr/>
          <p:nvPr/>
        </p:nvSpPr>
        <p:spPr>
          <a:xfrm>
            <a:off x="426720" y="1280160"/>
            <a:ext cx="3657600" cy="146304"/>
          </a:xfrm>
          <a:prstGeom prst="rect">
            <a:avLst/>
          </a:prstGeom>
          <a:solidFill>
            <a:srgbClr val="C0392B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6" name="Text 4"/>
          <p:cNvSpPr/>
          <p:nvPr/>
        </p:nvSpPr>
        <p:spPr>
          <a:xfrm>
            <a:off x="609600" y="1463040"/>
            <a:ext cx="3291840" cy="670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867" b="1" dirty="0">
                <a:solidFill>
                  <a:srgbClr val="C039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Financial Exposure</a:t>
            </a:r>
            <a:endParaRPr lang="en-US" sz="1867" dirty="0"/>
          </a:p>
        </p:txBody>
      </p:sp>
      <p:sp>
        <p:nvSpPr>
          <p:cNvPr id="7" name="Text 5"/>
          <p:cNvSpPr/>
          <p:nvPr/>
        </p:nvSpPr>
        <p:spPr>
          <a:xfrm>
            <a:off x="609600" y="2218944"/>
            <a:ext cx="3291840" cy="3901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457189" indent="-457189">
              <a:spcAft>
                <a:spcPts val="800"/>
              </a:spcAft>
              <a:buSzPct val="100000"/>
              <a:buChar char="•"/>
            </a:pPr>
            <a:r>
              <a:rPr lang="en-US" sz="1600" dirty="0">
                <a:solidFill>
                  <a:srgbClr val="1A23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Average ransomware cost £1.85M+ [1]</a:t>
            </a:r>
            <a:endParaRPr lang="en-US" sz="1600" dirty="0"/>
          </a:p>
          <a:p>
            <a:pPr marL="457189" indent="-457189">
              <a:spcAft>
                <a:spcPts val="800"/>
              </a:spcAft>
              <a:buSzPct val="100000"/>
              <a:buChar char="•"/>
            </a:pPr>
            <a:r>
              <a:rPr lang="en-US" sz="1600" dirty="0">
                <a:solidFill>
                  <a:srgbClr val="1A23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Regulatory fines up to 4% of turnover</a:t>
            </a:r>
            <a:endParaRPr lang="en-US" sz="1600" dirty="0"/>
          </a:p>
          <a:p>
            <a:pPr marL="457189" indent="-457189">
              <a:spcAft>
                <a:spcPts val="800"/>
              </a:spcAft>
              <a:buSzPct val="100000"/>
              <a:buChar char="•"/>
            </a:pPr>
            <a:r>
              <a:rPr lang="en-US" sz="1600" dirty="0">
                <a:solidFill>
                  <a:srgbClr val="1A23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Cyber insurance claim denials rising</a:t>
            </a:r>
            <a:endParaRPr lang="en-US" sz="1600" dirty="0"/>
          </a:p>
          <a:p>
            <a:pPr marL="457189" indent="-457189">
              <a:spcAft>
                <a:spcPts val="800"/>
              </a:spcAft>
              <a:buSzPct val="100000"/>
              <a:buChar char="•"/>
            </a:pPr>
            <a:r>
              <a:rPr lang="en-US" sz="1600" dirty="0">
                <a:solidFill>
                  <a:srgbClr val="1A23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Client compensation &amp; legal costs</a:t>
            </a:r>
            <a:endParaRPr lang="en-US" sz="1600" dirty="0"/>
          </a:p>
        </p:txBody>
      </p:sp>
      <p:sp>
        <p:nvSpPr>
          <p:cNvPr id="8" name="Shape 6"/>
          <p:cNvSpPr/>
          <p:nvPr/>
        </p:nvSpPr>
        <p:spPr>
          <a:xfrm>
            <a:off x="4450080" y="1280160"/>
            <a:ext cx="3657600" cy="4480560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9" name="Shape 7"/>
          <p:cNvSpPr/>
          <p:nvPr/>
        </p:nvSpPr>
        <p:spPr>
          <a:xfrm>
            <a:off x="4450080" y="1280160"/>
            <a:ext cx="3657600" cy="146304"/>
          </a:xfrm>
          <a:prstGeom prst="rect">
            <a:avLst/>
          </a:prstGeom>
          <a:solidFill>
            <a:srgbClr val="E67E22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10" name="Text 8"/>
          <p:cNvSpPr/>
          <p:nvPr/>
        </p:nvSpPr>
        <p:spPr>
          <a:xfrm>
            <a:off x="4632960" y="1463040"/>
            <a:ext cx="3291840" cy="670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867" b="1" dirty="0">
                <a:solidFill>
                  <a:srgbClr val="E67E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Operational Disruption</a:t>
            </a:r>
            <a:endParaRPr lang="en-US" sz="1867" dirty="0"/>
          </a:p>
        </p:txBody>
      </p:sp>
      <p:sp>
        <p:nvSpPr>
          <p:cNvPr id="11" name="Text 9"/>
          <p:cNvSpPr/>
          <p:nvPr/>
        </p:nvSpPr>
        <p:spPr>
          <a:xfrm>
            <a:off x="4632960" y="2218944"/>
            <a:ext cx="3291840" cy="3901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457189" indent="-457189">
              <a:spcAft>
                <a:spcPts val="800"/>
              </a:spcAft>
              <a:buSzPct val="100000"/>
              <a:buChar char="•"/>
            </a:pPr>
            <a:r>
              <a:rPr lang="en-US" sz="1600" dirty="0">
                <a:solidFill>
                  <a:srgbClr val="1A23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Systems offline for days or weeks</a:t>
            </a:r>
            <a:endParaRPr lang="en-US" sz="1600" dirty="0"/>
          </a:p>
          <a:p>
            <a:pPr marL="457189" indent="-457189">
              <a:spcAft>
                <a:spcPts val="800"/>
              </a:spcAft>
              <a:buSzPct val="100000"/>
              <a:buChar char="•"/>
            </a:pPr>
            <a:r>
              <a:rPr lang="en-US" sz="1600" dirty="0">
                <a:solidFill>
                  <a:srgbClr val="1A23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Client transactions halted</a:t>
            </a:r>
            <a:endParaRPr lang="en-US" sz="1600" dirty="0"/>
          </a:p>
          <a:p>
            <a:pPr marL="457189" indent="-457189">
              <a:spcAft>
                <a:spcPts val="800"/>
              </a:spcAft>
              <a:buSzPct val="100000"/>
              <a:buChar char="•"/>
            </a:pPr>
            <a:r>
              <a:rPr lang="en-US" sz="1600" dirty="0">
                <a:solidFill>
                  <a:srgbClr val="1A23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Staff locked out of critical tools</a:t>
            </a:r>
            <a:endParaRPr lang="en-US" sz="1600" dirty="0"/>
          </a:p>
          <a:p>
            <a:pPr marL="457189" indent="-457189">
              <a:spcAft>
                <a:spcPts val="800"/>
              </a:spcAft>
              <a:buSzPct val="100000"/>
              <a:buChar char="•"/>
            </a:pPr>
            <a:r>
              <a:rPr lang="en-US" sz="1600" dirty="0">
                <a:solidFill>
                  <a:srgbClr val="1A23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Recovery teams pulled from BAU work</a:t>
            </a:r>
            <a:endParaRPr lang="en-US" sz="1600" dirty="0"/>
          </a:p>
        </p:txBody>
      </p:sp>
      <p:sp>
        <p:nvSpPr>
          <p:cNvPr id="12" name="Shape 10"/>
          <p:cNvSpPr/>
          <p:nvPr/>
        </p:nvSpPr>
        <p:spPr>
          <a:xfrm>
            <a:off x="8473440" y="1280160"/>
            <a:ext cx="3657600" cy="4480560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13" name="Shape 11"/>
          <p:cNvSpPr/>
          <p:nvPr/>
        </p:nvSpPr>
        <p:spPr>
          <a:xfrm>
            <a:off x="8473440" y="1280160"/>
            <a:ext cx="3657600" cy="146304"/>
          </a:xfrm>
          <a:prstGeom prst="rect">
            <a:avLst/>
          </a:prstGeom>
          <a:solidFill>
            <a:srgbClr val="3A4A6B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14" name="Text 12"/>
          <p:cNvSpPr/>
          <p:nvPr/>
        </p:nvSpPr>
        <p:spPr>
          <a:xfrm>
            <a:off x="8656320" y="1463040"/>
            <a:ext cx="3291840" cy="670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867" b="1" dirty="0">
                <a:solidFill>
                  <a:srgbClr val="3A4A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Reputational Damage</a:t>
            </a:r>
            <a:endParaRPr lang="en-US" sz="1867" dirty="0"/>
          </a:p>
        </p:txBody>
      </p:sp>
      <p:sp>
        <p:nvSpPr>
          <p:cNvPr id="15" name="Text 13"/>
          <p:cNvSpPr/>
          <p:nvPr/>
        </p:nvSpPr>
        <p:spPr>
          <a:xfrm>
            <a:off x="8656320" y="2218944"/>
            <a:ext cx="3291840" cy="3901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457189" indent="-457189">
              <a:spcAft>
                <a:spcPts val="800"/>
              </a:spcAft>
              <a:buSzPct val="100000"/>
              <a:buChar char="•"/>
            </a:pPr>
            <a:r>
              <a:rPr lang="en-US" sz="1600" dirty="0">
                <a:solidFill>
                  <a:srgbClr val="1A23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Client trust destroyed overnight</a:t>
            </a:r>
            <a:endParaRPr lang="en-US" sz="1600" dirty="0"/>
          </a:p>
          <a:p>
            <a:pPr marL="457189" indent="-457189">
              <a:spcAft>
                <a:spcPts val="800"/>
              </a:spcAft>
              <a:buSzPct val="100000"/>
              <a:buChar char="•"/>
            </a:pPr>
            <a:r>
              <a:rPr lang="en-US" sz="1600" dirty="0">
                <a:solidFill>
                  <a:srgbClr val="1A23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FCA breach notification required</a:t>
            </a:r>
            <a:endParaRPr lang="en-US" sz="1600" dirty="0"/>
          </a:p>
          <a:p>
            <a:pPr marL="457189" indent="-457189">
              <a:spcAft>
                <a:spcPts val="800"/>
              </a:spcAft>
              <a:buSzPct val="100000"/>
              <a:buChar char="•"/>
            </a:pPr>
            <a:r>
              <a:rPr lang="en-US" sz="1600" dirty="0">
                <a:solidFill>
                  <a:srgbClr val="1A23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Media &amp; public scrutiny</a:t>
            </a:r>
            <a:endParaRPr lang="en-US" sz="1600" dirty="0"/>
          </a:p>
          <a:p>
            <a:pPr marL="457189" indent="-457189">
              <a:spcAft>
                <a:spcPts val="800"/>
              </a:spcAft>
              <a:buSzPct val="100000"/>
              <a:buChar char="•"/>
            </a:pPr>
            <a:r>
              <a:rPr lang="en-US" sz="1600" dirty="0">
                <a:solidFill>
                  <a:srgbClr val="1A23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Competitor advantage gained</a:t>
            </a:r>
            <a:endParaRPr lang="en-US" sz="16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95F0F6B-6B35-E3D8-7DC7-7DDB73B65DBC}"/>
              </a:ext>
            </a:extLst>
          </p:cNvPr>
          <p:cNvSpPr txBox="1"/>
          <p:nvPr/>
        </p:nvSpPr>
        <p:spPr>
          <a:xfrm>
            <a:off x="731520" y="6004560"/>
            <a:ext cx="86136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1. Sophos, </a:t>
            </a:r>
            <a:r>
              <a:rPr lang="en-GB" sz="1200" i="1" dirty="0"/>
              <a:t>Ransomware Recovery Cost Reaches Nearly $2 Million, More Than Doubling in a Year, Sophos Survey Shows</a:t>
            </a:r>
            <a:r>
              <a:rPr lang="en-GB" sz="1200" dirty="0"/>
              <a:t>, Apr. 27, 2021. Accessed: May 02, 2026. [Online]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365760"/>
            <a:ext cx="10972800" cy="853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3733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VTAM's Threat Landscape</a:t>
            </a:r>
            <a:endParaRPr lang="en-US" sz="3733" dirty="0"/>
          </a:p>
        </p:txBody>
      </p:sp>
      <p:sp>
        <p:nvSpPr>
          <p:cNvPr id="3" name="Text 1"/>
          <p:cNvSpPr/>
          <p:nvPr/>
        </p:nvSpPr>
        <p:spPr>
          <a:xfrm>
            <a:off x="609600" y="1194816"/>
            <a:ext cx="10972800" cy="463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867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Four categories of attack, each with direct business consequences</a:t>
            </a:r>
            <a:endParaRPr lang="en-US" sz="1867" dirty="0"/>
          </a:p>
        </p:txBody>
      </p:sp>
      <p:sp>
        <p:nvSpPr>
          <p:cNvPr id="4" name="Shape 2"/>
          <p:cNvSpPr/>
          <p:nvPr/>
        </p:nvSpPr>
        <p:spPr>
          <a:xfrm>
            <a:off x="487680" y="1889760"/>
            <a:ext cx="5486400" cy="2072640"/>
          </a:xfrm>
          <a:prstGeom prst="rect">
            <a:avLst/>
          </a:prstGeom>
          <a:solidFill>
            <a:srgbClr val="243070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5" name="Shape 3"/>
          <p:cNvSpPr/>
          <p:nvPr/>
        </p:nvSpPr>
        <p:spPr>
          <a:xfrm>
            <a:off x="487680" y="1889760"/>
            <a:ext cx="73152" cy="2072640"/>
          </a:xfrm>
          <a:prstGeom prst="rect">
            <a:avLst/>
          </a:prstGeom>
          <a:solidFill>
            <a:srgbClr val="C0392B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6" name="Text 4"/>
          <p:cNvSpPr/>
          <p:nvPr/>
        </p:nvSpPr>
        <p:spPr>
          <a:xfrm>
            <a:off x="670560" y="1987296"/>
            <a:ext cx="4023360" cy="426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Ransomware &amp; Extortion</a:t>
            </a:r>
            <a:endParaRPr lang="en-US" sz="1733" dirty="0"/>
          </a:p>
        </p:txBody>
      </p:sp>
      <p:sp>
        <p:nvSpPr>
          <p:cNvPr id="7" name="Shape 5"/>
          <p:cNvSpPr/>
          <p:nvPr/>
        </p:nvSpPr>
        <p:spPr>
          <a:xfrm>
            <a:off x="4815840" y="2011680"/>
            <a:ext cx="1036320" cy="341376"/>
          </a:xfrm>
          <a:prstGeom prst="roundRect">
            <a:avLst>
              <a:gd name="adj" fmla="val 17857"/>
            </a:avLst>
          </a:prstGeom>
          <a:solidFill>
            <a:srgbClr val="C0392B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8" name="Text 6"/>
          <p:cNvSpPr/>
          <p:nvPr/>
        </p:nvSpPr>
        <p:spPr>
          <a:xfrm>
            <a:off x="4815840" y="2011680"/>
            <a:ext cx="1036320" cy="3413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067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</a:t>
            </a:r>
            <a:endParaRPr lang="en-US" sz="1067" dirty="0"/>
          </a:p>
        </p:txBody>
      </p:sp>
      <p:sp>
        <p:nvSpPr>
          <p:cNvPr id="9" name="Text 7"/>
          <p:cNvSpPr/>
          <p:nvPr/>
        </p:nvSpPr>
        <p:spPr>
          <a:xfrm>
            <a:off x="670560" y="2474976"/>
            <a:ext cx="5120640" cy="1365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1467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Attackers encrypt systems AND steal data. VTAM faces dual extortion — pay or client records are leaked online. Recovery costs, regulatory fines and client loss follow.</a:t>
            </a:r>
            <a:endParaRPr lang="en-US" sz="1467" dirty="0"/>
          </a:p>
        </p:txBody>
      </p:sp>
      <p:sp>
        <p:nvSpPr>
          <p:cNvPr id="10" name="Shape 8"/>
          <p:cNvSpPr/>
          <p:nvPr/>
        </p:nvSpPr>
        <p:spPr>
          <a:xfrm>
            <a:off x="6339840" y="1889760"/>
            <a:ext cx="5486400" cy="2072640"/>
          </a:xfrm>
          <a:prstGeom prst="rect">
            <a:avLst/>
          </a:prstGeom>
          <a:solidFill>
            <a:srgbClr val="243070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11" name="Shape 9"/>
          <p:cNvSpPr/>
          <p:nvPr/>
        </p:nvSpPr>
        <p:spPr>
          <a:xfrm>
            <a:off x="6339840" y="1889760"/>
            <a:ext cx="73152" cy="2072640"/>
          </a:xfrm>
          <a:prstGeom prst="rect">
            <a:avLst/>
          </a:prstGeom>
          <a:solidFill>
            <a:srgbClr val="E67E22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12" name="Text 10"/>
          <p:cNvSpPr/>
          <p:nvPr/>
        </p:nvSpPr>
        <p:spPr>
          <a:xfrm>
            <a:off x="6522720" y="1987296"/>
            <a:ext cx="4023360" cy="426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Credential Theft &amp; BEC</a:t>
            </a:r>
            <a:endParaRPr lang="en-US" sz="1733" dirty="0"/>
          </a:p>
        </p:txBody>
      </p:sp>
      <p:sp>
        <p:nvSpPr>
          <p:cNvPr id="13" name="Shape 11"/>
          <p:cNvSpPr/>
          <p:nvPr/>
        </p:nvSpPr>
        <p:spPr>
          <a:xfrm>
            <a:off x="10668000" y="2011680"/>
            <a:ext cx="1036320" cy="341376"/>
          </a:xfrm>
          <a:prstGeom prst="roundRect">
            <a:avLst>
              <a:gd name="adj" fmla="val 17857"/>
            </a:avLst>
          </a:prstGeom>
          <a:solidFill>
            <a:srgbClr val="E67E22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14" name="Text 12"/>
          <p:cNvSpPr/>
          <p:nvPr/>
        </p:nvSpPr>
        <p:spPr>
          <a:xfrm>
            <a:off x="10668000" y="2011680"/>
            <a:ext cx="1036320" cy="3413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067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</a:t>
            </a:r>
            <a:endParaRPr lang="en-US" sz="1067" dirty="0"/>
          </a:p>
        </p:txBody>
      </p:sp>
      <p:sp>
        <p:nvSpPr>
          <p:cNvPr id="15" name="Text 13"/>
          <p:cNvSpPr/>
          <p:nvPr/>
        </p:nvSpPr>
        <p:spPr>
          <a:xfrm>
            <a:off x="6522720" y="2474976"/>
            <a:ext cx="5120640" cy="1365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1467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Stolen passwords let attackers mimic staff. Business Email Compromise has redirected millions from financial firms. AI deepfakes now impersonate executives convincingly.</a:t>
            </a:r>
            <a:endParaRPr lang="en-US" sz="1467" dirty="0"/>
          </a:p>
        </p:txBody>
      </p:sp>
      <p:sp>
        <p:nvSpPr>
          <p:cNvPr id="16" name="Shape 14"/>
          <p:cNvSpPr/>
          <p:nvPr/>
        </p:nvSpPr>
        <p:spPr>
          <a:xfrm>
            <a:off x="487680" y="4084320"/>
            <a:ext cx="5486400" cy="2072640"/>
          </a:xfrm>
          <a:prstGeom prst="rect">
            <a:avLst/>
          </a:prstGeom>
          <a:solidFill>
            <a:srgbClr val="243070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17" name="Shape 15"/>
          <p:cNvSpPr/>
          <p:nvPr/>
        </p:nvSpPr>
        <p:spPr>
          <a:xfrm>
            <a:off x="487680" y="4084320"/>
            <a:ext cx="73152" cy="2072640"/>
          </a:xfrm>
          <a:prstGeom prst="rect">
            <a:avLst/>
          </a:prstGeom>
          <a:solidFill>
            <a:srgbClr val="E67E22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18" name="Text 16"/>
          <p:cNvSpPr/>
          <p:nvPr/>
        </p:nvSpPr>
        <p:spPr>
          <a:xfrm>
            <a:off x="670560" y="4181856"/>
            <a:ext cx="4023360" cy="426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Supply Chain Compromise</a:t>
            </a:r>
            <a:endParaRPr lang="en-US" sz="1733" dirty="0"/>
          </a:p>
        </p:txBody>
      </p:sp>
      <p:sp>
        <p:nvSpPr>
          <p:cNvPr id="19" name="Shape 17"/>
          <p:cNvSpPr/>
          <p:nvPr/>
        </p:nvSpPr>
        <p:spPr>
          <a:xfrm>
            <a:off x="4815840" y="4206240"/>
            <a:ext cx="1036320" cy="341376"/>
          </a:xfrm>
          <a:prstGeom prst="roundRect">
            <a:avLst>
              <a:gd name="adj" fmla="val 17857"/>
            </a:avLst>
          </a:prstGeom>
          <a:solidFill>
            <a:srgbClr val="E67E22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20" name="Text 18"/>
          <p:cNvSpPr/>
          <p:nvPr/>
        </p:nvSpPr>
        <p:spPr>
          <a:xfrm>
            <a:off x="4815840" y="4206240"/>
            <a:ext cx="1036320" cy="3413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067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</a:t>
            </a:r>
            <a:endParaRPr lang="en-US" sz="1067" dirty="0"/>
          </a:p>
        </p:txBody>
      </p:sp>
      <p:sp>
        <p:nvSpPr>
          <p:cNvPr id="21" name="Text 19"/>
          <p:cNvSpPr/>
          <p:nvPr/>
        </p:nvSpPr>
        <p:spPr>
          <a:xfrm>
            <a:off x="670560" y="4669536"/>
            <a:ext cx="5120640" cy="1365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1467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VTAM's cloud platforms, SaaS tools and external advisers are each a potential entry point. One supplier breach can cascade into VTAM's client data environment.</a:t>
            </a:r>
            <a:endParaRPr lang="en-US" sz="1467" dirty="0"/>
          </a:p>
        </p:txBody>
      </p:sp>
      <p:sp>
        <p:nvSpPr>
          <p:cNvPr id="22" name="Shape 20"/>
          <p:cNvSpPr/>
          <p:nvPr/>
        </p:nvSpPr>
        <p:spPr>
          <a:xfrm>
            <a:off x="6339840" y="4084320"/>
            <a:ext cx="5486400" cy="2072640"/>
          </a:xfrm>
          <a:prstGeom prst="rect">
            <a:avLst/>
          </a:prstGeom>
          <a:solidFill>
            <a:srgbClr val="243070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23" name="Shape 21"/>
          <p:cNvSpPr/>
          <p:nvPr/>
        </p:nvSpPr>
        <p:spPr>
          <a:xfrm>
            <a:off x="6339840" y="4084320"/>
            <a:ext cx="73152" cy="2072640"/>
          </a:xfrm>
          <a:prstGeom prst="rect">
            <a:avLst/>
          </a:prstGeom>
          <a:solidFill>
            <a:srgbClr val="8A9BBD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24" name="Text 22"/>
          <p:cNvSpPr/>
          <p:nvPr/>
        </p:nvSpPr>
        <p:spPr>
          <a:xfrm>
            <a:off x="6522720" y="4181856"/>
            <a:ext cx="4023360" cy="426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Cloud Misconfiguration</a:t>
            </a:r>
            <a:endParaRPr lang="en-US" sz="1733" dirty="0"/>
          </a:p>
        </p:txBody>
      </p:sp>
      <p:sp>
        <p:nvSpPr>
          <p:cNvPr id="25" name="Shape 23"/>
          <p:cNvSpPr/>
          <p:nvPr/>
        </p:nvSpPr>
        <p:spPr>
          <a:xfrm>
            <a:off x="10668000" y="4206240"/>
            <a:ext cx="1036320" cy="341376"/>
          </a:xfrm>
          <a:prstGeom prst="roundRect">
            <a:avLst>
              <a:gd name="adj" fmla="val 17857"/>
            </a:avLst>
          </a:prstGeom>
          <a:solidFill>
            <a:srgbClr val="8A9BBD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26" name="Text 24"/>
          <p:cNvSpPr/>
          <p:nvPr/>
        </p:nvSpPr>
        <p:spPr>
          <a:xfrm>
            <a:off x="10668000" y="4206240"/>
            <a:ext cx="1036320" cy="3413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067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MEDIUM</a:t>
            </a:r>
            <a:endParaRPr lang="en-US" sz="1067" dirty="0"/>
          </a:p>
        </p:txBody>
      </p:sp>
      <p:sp>
        <p:nvSpPr>
          <p:cNvPr id="27" name="Text 25"/>
          <p:cNvSpPr/>
          <p:nvPr/>
        </p:nvSpPr>
        <p:spPr>
          <a:xfrm>
            <a:off x="6522720" y="4669536"/>
            <a:ext cx="5120640" cy="1365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1467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Exposed storage buckets and excessive permissions can silently leak client data for months. Regulators treat this the same as a deliberate breach.</a:t>
            </a:r>
            <a:endParaRPr lang="en-US" sz="146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1036320"/>
          </a:xfrm>
          <a:prstGeom prst="rect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3" name="Text 1"/>
          <p:cNvSpPr/>
          <p:nvPr/>
        </p:nvSpPr>
        <p:spPr>
          <a:xfrm>
            <a:off x="609600" y="0"/>
            <a:ext cx="10972800" cy="1036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3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Strategic Response: Zero Trust</a:t>
            </a:r>
            <a:endParaRPr lang="en-US" sz="3200" dirty="0"/>
          </a:p>
        </p:txBody>
      </p:sp>
      <p:sp>
        <p:nvSpPr>
          <p:cNvPr id="4" name="Text 2"/>
          <p:cNvSpPr/>
          <p:nvPr/>
        </p:nvSpPr>
        <p:spPr>
          <a:xfrm>
            <a:off x="609600" y="1194816"/>
            <a:ext cx="1097280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867" i="1" dirty="0">
                <a:solidFill>
                  <a:srgbClr val="3A4A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"Never trust, always verify" — every access request is evaluated in real time</a:t>
            </a:r>
            <a:endParaRPr lang="en-US" sz="1867" dirty="0"/>
          </a:p>
        </p:txBody>
      </p:sp>
      <p:sp>
        <p:nvSpPr>
          <p:cNvPr id="5" name="Shape 3"/>
          <p:cNvSpPr/>
          <p:nvPr/>
        </p:nvSpPr>
        <p:spPr>
          <a:xfrm>
            <a:off x="426720" y="1889760"/>
            <a:ext cx="2011680" cy="3413760"/>
          </a:xfrm>
          <a:prstGeom prst="rect">
            <a:avLst/>
          </a:prstGeom>
          <a:solidFill>
            <a:srgbClr val="1E2761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6" name="Shape 4"/>
          <p:cNvSpPr/>
          <p:nvPr/>
        </p:nvSpPr>
        <p:spPr>
          <a:xfrm>
            <a:off x="1127760" y="2048256"/>
            <a:ext cx="609600" cy="609600"/>
          </a:xfrm>
          <a:prstGeom prst="ellipse">
            <a:avLst/>
          </a:prstGeom>
          <a:solidFill>
            <a:srgbClr val="CADCFC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7" name="Text 5"/>
          <p:cNvSpPr/>
          <p:nvPr/>
        </p:nvSpPr>
        <p:spPr>
          <a:xfrm>
            <a:off x="1127760" y="2048256"/>
            <a:ext cx="60960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867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867" dirty="0"/>
          </a:p>
        </p:txBody>
      </p:sp>
      <p:sp>
        <p:nvSpPr>
          <p:cNvPr id="8" name="Text 6"/>
          <p:cNvSpPr/>
          <p:nvPr/>
        </p:nvSpPr>
        <p:spPr>
          <a:xfrm>
            <a:off x="524256" y="2779776"/>
            <a:ext cx="18288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733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Identity</a:t>
            </a:r>
            <a:endParaRPr lang="en-US" sz="1733" dirty="0"/>
          </a:p>
        </p:txBody>
      </p:sp>
      <p:sp>
        <p:nvSpPr>
          <p:cNvPr id="9" name="Text 7"/>
          <p:cNvSpPr/>
          <p:nvPr/>
        </p:nvSpPr>
        <p:spPr>
          <a:xfrm>
            <a:off x="524256" y="3389376"/>
            <a:ext cx="1828800" cy="1584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/>
            <a:r>
              <a:rPr lang="en-US" sz="14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Who is requesting access?</a:t>
            </a:r>
            <a:endParaRPr lang="en-US" sz="1400" dirty="0"/>
          </a:p>
        </p:txBody>
      </p:sp>
      <p:sp>
        <p:nvSpPr>
          <p:cNvPr id="10" name="Shape 8"/>
          <p:cNvSpPr/>
          <p:nvPr/>
        </p:nvSpPr>
        <p:spPr>
          <a:xfrm>
            <a:off x="2718816" y="1889760"/>
            <a:ext cx="2011680" cy="3413760"/>
          </a:xfrm>
          <a:prstGeom prst="rect">
            <a:avLst/>
          </a:prstGeom>
          <a:solidFill>
            <a:srgbClr val="1E2761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11" name="Shape 9"/>
          <p:cNvSpPr/>
          <p:nvPr/>
        </p:nvSpPr>
        <p:spPr>
          <a:xfrm>
            <a:off x="3419856" y="2048256"/>
            <a:ext cx="609600" cy="609600"/>
          </a:xfrm>
          <a:prstGeom prst="ellipse">
            <a:avLst/>
          </a:prstGeom>
          <a:solidFill>
            <a:srgbClr val="CADCFC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12" name="Text 10"/>
          <p:cNvSpPr/>
          <p:nvPr/>
        </p:nvSpPr>
        <p:spPr>
          <a:xfrm>
            <a:off x="3419856" y="2048256"/>
            <a:ext cx="60960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867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867" dirty="0"/>
          </a:p>
        </p:txBody>
      </p:sp>
      <p:sp>
        <p:nvSpPr>
          <p:cNvPr id="13" name="Text 11"/>
          <p:cNvSpPr/>
          <p:nvPr/>
        </p:nvSpPr>
        <p:spPr>
          <a:xfrm>
            <a:off x="2816352" y="2779776"/>
            <a:ext cx="18288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733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Devices</a:t>
            </a:r>
            <a:endParaRPr lang="en-US" sz="1733" dirty="0"/>
          </a:p>
        </p:txBody>
      </p:sp>
      <p:sp>
        <p:nvSpPr>
          <p:cNvPr id="14" name="Text 12"/>
          <p:cNvSpPr/>
          <p:nvPr/>
        </p:nvSpPr>
        <p:spPr>
          <a:xfrm>
            <a:off x="2816352" y="3389376"/>
            <a:ext cx="1828800" cy="1584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/>
            <a:r>
              <a:rPr lang="en-US" sz="14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Is the device trusted &amp; patched?</a:t>
            </a:r>
            <a:endParaRPr lang="en-US" sz="1400" dirty="0"/>
          </a:p>
        </p:txBody>
      </p:sp>
      <p:sp>
        <p:nvSpPr>
          <p:cNvPr id="15" name="Shape 13"/>
          <p:cNvSpPr/>
          <p:nvPr/>
        </p:nvSpPr>
        <p:spPr>
          <a:xfrm>
            <a:off x="5010912" y="1889760"/>
            <a:ext cx="2011680" cy="3413760"/>
          </a:xfrm>
          <a:prstGeom prst="rect">
            <a:avLst/>
          </a:prstGeom>
          <a:solidFill>
            <a:srgbClr val="1E2761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16" name="Shape 14"/>
          <p:cNvSpPr/>
          <p:nvPr/>
        </p:nvSpPr>
        <p:spPr>
          <a:xfrm>
            <a:off x="5711952" y="2048256"/>
            <a:ext cx="609600" cy="609600"/>
          </a:xfrm>
          <a:prstGeom prst="ellipse">
            <a:avLst/>
          </a:prstGeom>
          <a:solidFill>
            <a:srgbClr val="CADCFC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17" name="Text 15"/>
          <p:cNvSpPr/>
          <p:nvPr/>
        </p:nvSpPr>
        <p:spPr>
          <a:xfrm>
            <a:off x="5711952" y="2048256"/>
            <a:ext cx="60960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867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867" dirty="0"/>
          </a:p>
        </p:txBody>
      </p:sp>
      <p:sp>
        <p:nvSpPr>
          <p:cNvPr id="18" name="Text 16"/>
          <p:cNvSpPr/>
          <p:nvPr/>
        </p:nvSpPr>
        <p:spPr>
          <a:xfrm>
            <a:off x="5108448" y="2779776"/>
            <a:ext cx="18288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733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Network</a:t>
            </a:r>
            <a:endParaRPr lang="en-US" sz="1733" dirty="0"/>
          </a:p>
        </p:txBody>
      </p:sp>
      <p:sp>
        <p:nvSpPr>
          <p:cNvPr id="19" name="Text 17"/>
          <p:cNvSpPr/>
          <p:nvPr/>
        </p:nvSpPr>
        <p:spPr>
          <a:xfrm>
            <a:off x="5108448" y="3389376"/>
            <a:ext cx="1828800" cy="1584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/>
            <a:r>
              <a:rPr lang="en-US" sz="14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Least-privilege connectivity only</a:t>
            </a:r>
            <a:endParaRPr lang="en-US" sz="1400" dirty="0"/>
          </a:p>
        </p:txBody>
      </p:sp>
      <p:sp>
        <p:nvSpPr>
          <p:cNvPr id="20" name="Shape 18"/>
          <p:cNvSpPr/>
          <p:nvPr/>
        </p:nvSpPr>
        <p:spPr>
          <a:xfrm>
            <a:off x="7303008" y="1889760"/>
            <a:ext cx="2011680" cy="3413760"/>
          </a:xfrm>
          <a:prstGeom prst="rect">
            <a:avLst/>
          </a:prstGeom>
          <a:solidFill>
            <a:srgbClr val="1E2761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21" name="Shape 19"/>
          <p:cNvSpPr/>
          <p:nvPr/>
        </p:nvSpPr>
        <p:spPr>
          <a:xfrm>
            <a:off x="8004048" y="2048256"/>
            <a:ext cx="609600" cy="609600"/>
          </a:xfrm>
          <a:prstGeom prst="ellipse">
            <a:avLst/>
          </a:prstGeom>
          <a:solidFill>
            <a:srgbClr val="CADCFC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22" name="Text 20"/>
          <p:cNvSpPr/>
          <p:nvPr/>
        </p:nvSpPr>
        <p:spPr>
          <a:xfrm>
            <a:off x="8004048" y="2048256"/>
            <a:ext cx="60960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867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867" dirty="0"/>
          </a:p>
        </p:txBody>
      </p:sp>
      <p:sp>
        <p:nvSpPr>
          <p:cNvPr id="23" name="Text 21"/>
          <p:cNvSpPr/>
          <p:nvPr/>
        </p:nvSpPr>
        <p:spPr>
          <a:xfrm>
            <a:off x="7400544" y="2779776"/>
            <a:ext cx="18288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733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Applications</a:t>
            </a:r>
            <a:endParaRPr lang="en-US" sz="1733" dirty="0"/>
          </a:p>
        </p:txBody>
      </p:sp>
      <p:sp>
        <p:nvSpPr>
          <p:cNvPr id="24" name="Text 22"/>
          <p:cNvSpPr/>
          <p:nvPr/>
        </p:nvSpPr>
        <p:spPr>
          <a:xfrm>
            <a:off x="7400544" y="3389376"/>
            <a:ext cx="1828800" cy="1584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/>
            <a:r>
              <a:rPr lang="en-US" sz="14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Secure config &amp; least privilege</a:t>
            </a:r>
            <a:endParaRPr lang="en-US" sz="1400" dirty="0"/>
          </a:p>
        </p:txBody>
      </p:sp>
      <p:sp>
        <p:nvSpPr>
          <p:cNvPr id="25" name="Shape 23"/>
          <p:cNvSpPr/>
          <p:nvPr/>
        </p:nvSpPr>
        <p:spPr>
          <a:xfrm>
            <a:off x="9595104" y="1889760"/>
            <a:ext cx="2011680" cy="3413760"/>
          </a:xfrm>
          <a:prstGeom prst="rect">
            <a:avLst/>
          </a:prstGeom>
          <a:solidFill>
            <a:srgbClr val="1E2761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26" name="Shape 24"/>
          <p:cNvSpPr/>
          <p:nvPr/>
        </p:nvSpPr>
        <p:spPr>
          <a:xfrm>
            <a:off x="10296144" y="2048256"/>
            <a:ext cx="609600" cy="609600"/>
          </a:xfrm>
          <a:prstGeom prst="ellipse">
            <a:avLst/>
          </a:prstGeom>
          <a:solidFill>
            <a:srgbClr val="CADCFC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27" name="Text 25"/>
          <p:cNvSpPr/>
          <p:nvPr/>
        </p:nvSpPr>
        <p:spPr>
          <a:xfrm>
            <a:off x="10296144" y="2048256"/>
            <a:ext cx="60960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867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867" dirty="0"/>
          </a:p>
        </p:txBody>
      </p:sp>
      <p:sp>
        <p:nvSpPr>
          <p:cNvPr id="28" name="Text 26"/>
          <p:cNvSpPr/>
          <p:nvPr/>
        </p:nvSpPr>
        <p:spPr>
          <a:xfrm>
            <a:off x="9692640" y="2779776"/>
            <a:ext cx="18288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733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</a:t>
            </a:r>
            <a:endParaRPr lang="en-US" sz="1733" dirty="0"/>
          </a:p>
        </p:txBody>
      </p:sp>
      <p:sp>
        <p:nvSpPr>
          <p:cNvPr id="29" name="Text 27"/>
          <p:cNvSpPr/>
          <p:nvPr/>
        </p:nvSpPr>
        <p:spPr>
          <a:xfrm>
            <a:off x="9692640" y="3389376"/>
            <a:ext cx="1828800" cy="1584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/>
            <a:r>
              <a:rPr lang="en-US" sz="14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Classify, encrypt &amp; monitor</a:t>
            </a:r>
            <a:endParaRPr lang="en-US" sz="1400" dirty="0"/>
          </a:p>
        </p:txBody>
      </p:sp>
      <p:sp>
        <p:nvSpPr>
          <p:cNvPr id="30" name="Shape 28"/>
          <p:cNvSpPr/>
          <p:nvPr/>
        </p:nvSpPr>
        <p:spPr>
          <a:xfrm>
            <a:off x="426720" y="5547360"/>
            <a:ext cx="11338560" cy="914400"/>
          </a:xfrm>
          <a:prstGeom prst="rect">
            <a:avLst/>
          </a:prstGeom>
          <a:solidFill>
            <a:srgbClr val="CADCFC">
              <a:alpha val="60000"/>
            </a:srgbClr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31" name="Text 29"/>
          <p:cNvSpPr/>
          <p:nvPr/>
        </p:nvSpPr>
        <p:spPr>
          <a:xfrm>
            <a:off x="609600" y="5583936"/>
            <a:ext cx="10972800" cy="463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467" dirty="0">
                <a:solidFill>
                  <a:srgbClr val="3A4A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Aligned with CISA Zero Trust Maturity Model · NIST CSF 2.0 · ISO/IEC 27001 governance</a:t>
            </a:r>
            <a:endParaRPr lang="en-US" sz="146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1036320"/>
          </a:xfrm>
          <a:prstGeom prst="rect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3" name="Text 1"/>
          <p:cNvSpPr/>
          <p:nvPr/>
        </p:nvSpPr>
        <p:spPr>
          <a:xfrm>
            <a:off x="609600" y="0"/>
            <a:ext cx="10972800" cy="1036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3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Priority Controls: Highest Impact First</a:t>
            </a:r>
            <a:endParaRPr lang="en-US" sz="3200" dirty="0"/>
          </a:p>
        </p:txBody>
      </p:sp>
      <p:sp>
        <p:nvSpPr>
          <p:cNvPr id="4" name="Shape 2"/>
          <p:cNvSpPr/>
          <p:nvPr/>
        </p:nvSpPr>
        <p:spPr>
          <a:xfrm>
            <a:off x="426720" y="1219200"/>
            <a:ext cx="11338560" cy="926592"/>
          </a:xfrm>
          <a:prstGeom prst="rect">
            <a:avLst/>
          </a:prstGeom>
          <a:solidFill>
            <a:srgbClr val="F4F6FB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5" name="Shape 3"/>
          <p:cNvSpPr/>
          <p:nvPr/>
        </p:nvSpPr>
        <p:spPr>
          <a:xfrm>
            <a:off x="512064" y="1377696"/>
            <a:ext cx="609600" cy="609600"/>
          </a:xfrm>
          <a:prstGeom prst="ellipse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6" name="Text 4"/>
          <p:cNvSpPr/>
          <p:nvPr/>
        </p:nvSpPr>
        <p:spPr>
          <a:xfrm>
            <a:off x="512064" y="1377696"/>
            <a:ext cx="60960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467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01</a:t>
            </a:r>
            <a:endParaRPr lang="en-US" sz="1467" dirty="0"/>
          </a:p>
        </p:txBody>
      </p:sp>
      <p:sp>
        <p:nvSpPr>
          <p:cNvPr id="7" name="Text 5"/>
          <p:cNvSpPr/>
          <p:nvPr/>
        </p:nvSpPr>
        <p:spPr>
          <a:xfrm>
            <a:off x="1292352" y="1280160"/>
            <a:ext cx="5364480" cy="426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67" b="1" dirty="0">
                <a:solidFill>
                  <a:srgbClr val="1A23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Phishing-Resistant Multi-Factor Authentication</a:t>
            </a:r>
            <a:endParaRPr lang="en-US" sz="1667" dirty="0"/>
          </a:p>
        </p:txBody>
      </p:sp>
      <p:sp>
        <p:nvSpPr>
          <p:cNvPr id="8" name="Text 6"/>
          <p:cNvSpPr/>
          <p:nvPr/>
        </p:nvSpPr>
        <p:spPr>
          <a:xfrm>
            <a:off x="1292352" y="1706880"/>
            <a:ext cx="5364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00" dirty="0">
                <a:solidFill>
                  <a:srgbClr val="3A4A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Eliminates the most common ransomware &amp; fraud entry point</a:t>
            </a:r>
            <a:endParaRPr lang="en-US" sz="1400" dirty="0"/>
          </a:p>
        </p:txBody>
      </p:sp>
      <p:sp>
        <p:nvSpPr>
          <p:cNvPr id="9" name="Shape 7"/>
          <p:cNvSpPr/>
          <p:nvPr/>
        </p:nvSpPr>
        <p:spPr>
          <a:xfrm>
            <a:off x="6888480" y="1341120"/>
            <a:ext cx="4693920" cy="682752"/>
          </a:xfrm>
          <a:prstGeom prst="rect">
            <a:avLst/>
          </a:prstGeom>
          <a:solidFill>
            <a:srgbClr val="D5F5E3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10" name="Text 8"/>
          <p:cNvSpPr/>
          <p:nvPr/>
        </p:nvSpPr>
        <p:spPr>
          <a:xfrm>
            <a:off x="6973824" y="1341120"/>
            <a:ext cx="4511040" cy="6827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467" b="1" dirty="0">
                <a:solidFill>
                  <a:srgbClr val="1A7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↓ 80% of credential-based breaches</a:t>
            </a:r>
            <a:endParaRPr lang="en-US" sz="1467" dirty="0"/>
          </a:p>
        </p:txBody>
      </p:sp>
      <p:sp>
        <p:nvSpPr>
          <p:cNvPr id="11" name="Shape 9"/>
          <p:cNvSpPr/>
          <p:nvPr/>
        </p:nvSpPr>
        <p:spPr>
          <a:xfrm>
            <a:off x="426720" y="2292096"/>
            <a:ext cx="11338560" cy="926592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12" name="Shape 10"/>
          <p:cNvSpPr/>
          <p:nvPr/>
        </p:nvSpPr>
        <p:spPr>
          <a:xfrm>
            <a:off x="512064" y="2450592"/>
            <a:ext cx="609600" cy="609600"/>
          </a:xfrm>
          <a:prstGeom prst="ellipse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13" name="Text 11"/>
          <p:cNvSpPr/>
          <p:nvPr/>
        </p:nvSpPr>
        <p:spPr>
          <a:xfrm>
            <a:off x="512064" y="2450592"/>
            <a:ext cx="60960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467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02</a:t>
            </a:r>
            <a:endParaRPr lang="en-US" sz="1467" dirty="0"/>
          </a:p>
        </p:txBody>
      </p:sp>
      <p:sp>
        <p:nvSpPr>
          <p:cNvPr id="14" name="Text 12"/>
          <p:cNvSpPr/>
          <p:nvPr/>
        </p:nvSpPr>
        <p:spPr>
          <a:xfrm>
            <a:off x="1292352" y="2353056"/>
            <a:ext cx="5364480" cy="426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67" b="1" dirty="0">
                <a:solidFill>
                  <a:srgbClr val="1A23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Immutable, Offline Backups — Tested Quarterly</a:t>
            </a:r>
            <a:endParaRPr lang="en-US" sz="1667" dirty="0"/>
          </a:p>
        </p:txBody>
      </p:sp>
      <p:sp>
        <p:nvSpPr>
          <p:cNvPr id="15" name="Text 13"/>
          <p:cNvSpPr/>
          <p:nvPr/>
        </p:nvSpPr>
        <p:spPr>
          <a:xfrm>
            <a:off x="1292352" y="2779776"/>
            <a:ext cx="5364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00" dirty="0">
                <a:solidFill>
                  <a:srgbClr val="3A4A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Preserves ability to recover without paying ransom</a:t>
            </a:r>
            <a:endParaRPr lang="en-US" sz="1400" dirty="0"/>
          </a:p>
        </p:txBody>
      </p:sp>
      <p:sp>
        <p:nvSpPr>
          <p:cNvPr id="16" name="Shape 14"/>
          <p:cNvSpPr/>
          <p:nvPr/>
        </p:nvSpPr>
        <p:spPr>
          <a:xfrm>
            <a:off x="6888480" y="2414016"/>
            <a:ext cx="4693920" cy="682752"/>
          </a:xfrm>
          <a:prstGeom prst="rect">
            <a:avLst/>
          </a:prstGeom>
          <a:solidFill>
            <a:srgbClr val="D5F5E3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17" name="Text 15"/>
          <p:cNvSpPr/>
          <p:nvPr/>
        </p:nvSpPr>
        <p:spPr>
          <a:xfrm>
            <a:off x="6973824" y="2414016"/>
            <a:ext cx="4511040" cy="6827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467" b="1" dirty="0">
                <a:solidFill>
                  <a:srgbClr val="1A7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Continuity assurance for clients &amp; regulators</a:t>
            </a:r>
            <a:endParaRPr lang="en-US" sz="1467" dirty="0"/>
          </a:p>
        </p:txBody>
      </p:sp>
      <p:sp>
        <p:nvSpPr>
          <p:cNvPr id="18" name="Shape 16"/>
          <p:cNvSpPr/>
          <p:nvPr/>
        </p:nvSpPr>
        <p:spPr>
          <a:xfrm>
            <a:off x="426720" y="3364992"/>
            <a:ext cx="11338560" cy="926592"/>
          </a:xfrm>
          <a:prstGeom prst="rect">
            <a:avLst/>
          </a:prstGeom>
          <a:solidFill>
            <a:srgbClr val="F4F6FB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19" name="Shape 17"/>
          <p:cNvSpPr/>
          <p:nvPr/>
        </p:nvSpPr>
        <p:spPr>
          <a:xfrm>
            <a:off x="512064" y="3523488"/>
            <a:ext cx="609600" cy="609600"/>
          </a:xfrm>
          <a:prstGeom prst="ellipse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20" name="Text 18"/>
          <p:cNvSpPr/>
          <p:nvPr/>
        </p:nvSpPr>
        <p:spPr>
          <a:xfrm>
            <a:off x="512064" y="3523488"/>
            <a:ext cx="60960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467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03</a:t>
            </a:r>
            <a:endParaRPr lang="en-US" sz="1467" dirty="0"/>
          </a:p>
        </p:txBody>
      </p:sp>
      <p:sp>
        <p:nvSpPr>
          <p:cNvPr id="21" name="Text 19"/>
          <p:cNvSpPr/>
          <p:nvPr/>
        </p:nvSpPr>
        <p:spPr>
          <a:xfrm>
            <a:off x="1292352" y="3425952"/>
            <a:ext cx="5364480" cy="426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67" b="1" dirty="0">
                <a:solidFill>
                  <a:srgbClr val="1A23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Endpoint Detection &amp; Response (EDR/XDR)</a:t>
            </a:r>
            <a:endParaRPr lang="en-US" sz="1667" dirty="0"/>
          </a:p>
        </p:txBody>
      </p:sp>
      <p:sp>
        <p:nvSpPr>
          <p:cNvPr id="22" name="Text 20"/>
          <p:cNvSpPr/>
          <p:nvPr/>
        </p:nvSpPr>
        <p:spPr>
          <a:xfrm>
            <a:off x="1292352" y="3852672"/>
            <a:ext cx="5364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00" dirty="0">
                <a:solidFill>
                  <a:srgbClr val="3A4A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Detects attackers inside the network before damage is done</a:t>
            </a:r>
            <a:endParaRPr lang="en-US" sz="1400" dirty="0"/>
          </a:p>
        </p:txBody>
      </p:sp>
      <p:sp>
        <p:nvSpPr>
          <p:cNvPr id="23" name="Shape 21"/>
          <p:cNvSpPr/>
          <p:nvPr/>
        </p:nvSpPr>
        <p:spPr>
          <a:xfrm>
            <a:off x="6888480" y="3486912"/>
            <a:ext cx="4693920" cy="682752"/>
          </a:xfrm>
          <a:prstGeom prst="rect">
            <a:avLst/>
          </a:prstGeom>
          <a:solidFill>
            <a:srgbClr val="D5F5E3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24" name="Text 22"/>
          <p:cNvSpPr/>
          <p:nvPr/>
        </p:nvSpPr>
        <p:spPr>
          <a:xfrm>
            <a:off x="6973824" y="3486912"/>
            <a:ext cx="4511040" cy="6827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467" b="1" dirty="0">
                <a:solidFill>
                  <a:srgbClr val="1A7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Hours vs. days mean everything in ransomware</a:t>
            </a:r>
            <a:endParaRPr lang="en-US" sz="1467" dirty="0"/>
          </a:p>
        </p:txBody>
      </p:sp>
      <p:sp>
        <p:nvSpPr>
          <p:cNvPr id="25" name="Shape 23"/>
          <p:cNvSpPr/>
          <p:nvPr/>
        </p:nvSpPr>
        <p:spPr>
          <a:xfrm>
            <a:off x="426720" y="4437888"/>
            <a:ext cx="11338560" cy="926592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26" name="Shape 24"/>
          <p:cNvSpPr/>
          <p:nvPr/>
        </p:nvSpPr>
        <p:spPr>
          <a:xfrm>
            <a:off x="512064" y="4596384"/>
            <a:ext cx="609600" cy="609600"/>
          </a:xfrm>
          <a:prstGeom prst="ellipse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27" name="Text 25"/>
          <p:cNvSpPr/>
          <p:nvPr/>
        </p:nvSpPr>
        <p:spPr>
          <a:xfrm>
            <a:off x="512064" y="4596384"/>
            <a:ext cx="60960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467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04</a:t>
            </a:r>
            <a:endParaRPr lang="en-US" sz="1467" dirty="0"/>
          </a:p>
        </p:txBody>
      </p:sp>
      <p:sp>
        <p:nvSpPr>
          <p:cNvPr id="28" name="Text 26"/>
          <p:cNvSpPr/>
          <p:nvPr/>
        </p:nvSpPr>
        <p:spPr>
          <a:xfrm>
            <a:off x="1292352" y="4498848"/>
            <a:ext cx="5364480" cy="426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67" b="1" dirty="0">
                <a:solidFill>
                  <a:srgbClr val="1A23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Zero Trust Network Access (ZTNA)</a:t>
            </a:r>
            <a:endParaRPr lang="en-US" sz="1667" dirty="0"/>
          </a:p>
        </p:txBody>
      </p:sp>
      <p:sp>
        <p:nvSpPr>
          <p:cNvPr id="29" name="Text 27"/>
          <p:cNvSpPr/>
          <p:nvPr/>
        </p:nvSpPr>
        <p:spPr>
          <a:xfrm>
            <a:off x="1292352" y="4925568"/>
            <a:ext cx="5364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00" dirty="0">
                <a:solidFill>
                  <a:srgbClr val="3A4A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Removes broad VPN access; employees reach only what they need</a:t>
            </a:r>
            <a:endParaRPr lang="en-US" sz="1400" dirty="0"/>
          </a:p>
        </p:txBody>
      </p:sp>
      <p:sp>
        <p:nvSpPr>
          <p:cNvPr id="30" name="Shape 28"/>
          <p:cNvSpPr/>
          <p:nvPr/>
        </p:nvSpPr>
        <p:spPr>
          <a:xfrm>
            <a:off x="6888480" y="4559808"/>
            <a:ext cx="4693920" cy="682752"/>
          </a:xfrm>
          <a:prstGeom prst="rect">
            <a:avLst/>
          </a:prstGeom>
          <a:solidFill>
            <a:srgbClr val="D5F5E3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31" name="Text 29"/>
          <p:cNvSpPr/>
          <p:nvPr/>
        </p:nvSpPr>
        <p:spPr>
          <a:xfrm>
            <a:off x="6973824" y="4559808"/>
            <a:ext cx="4511040" cy="6827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467" b="1" dirty="0">
                <a:solidFill>
                  <a:srgbClr val="1A7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Limits blast radius of any single compromise</a:t>
            </a:r>
            <a:endParaRPr lang="en-US" sz="1467" dirty="0"/>
          </a:p>
        </p:txBody>
      </p:sp>
      <p:sp>
        <p:nvSpPr>
          <p:cNvPr id="32" name="Shape 30"/>
          <p:cNvSpPr/>
          <p:nvPr/>
        </p:nvSpPr>
        <p:spPr>
          <a:xfrm>
            <a:off x="426720" y="5510784"/>
            <a:ext cx="11338560" cy="926592"/>
          </a:xfrm>
          <a:prstGeom prst="rect">
            <a:avLst/>
          </a:prstGeom>
          <a:solidFill>
            <a:srgbClr val="F4F6FB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33" name="Shape 31"/>
          <p:cNvSpPr/>
          <p:nvPr/>
        </p:nvSpPr>
        <p:spPr>
          <a:xfrm>
            <a:off x="512064" y="5669280"/>
            <a:ext cx="609600" cy="609600"/>
          </a:xfrm>
          <a:prstGeom prst="ellipse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34" name="Text 32"/>
          <p:cNvSpPr/>
          <p:nvPr/>
        </p:nvSpPr>
        <p:spPr>
          <a:xfrm>
            <a:off x="512064" y="5669280"/>
            <a:ext cx="60960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467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05</a:t>
            </a:r>
            <a:endParaRPr lang="en-US" sz="1467" dirty="0"/>
          </a:p>
        </p:txBody>
      </p:sp>
      <p:sp>
        <p:nvSpPr>
          <p:cNvPr id="35" name="Text 33"/>
          <p:cNvSpPr/>
          <p:nvPr/>
        </p:nvSpPr>
        <p:spPr>
          <a:xfrm>
            <a:off x="1292352" y="5571744"/>
            <a:ext cx="5364480" cy="426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67" b="1" dirty="0">
                <a:solidFill>
                  <a:srgbClr val="1A23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Cloud Security Posture Management (CSPM)</a:t>
            </a:r>
            <a:endParaRPr lang="en-US" sz="1667" dirty="0"/>
          </a:p>
        </p:txBody>
      </p:sp>
      <p:sp>
        <p:nvSpPr>
          <p:cNvPr id="36" name="Text 34"/>
          <p:cNvSpPr/>
          <p:nvPr/>
        </p:nvSpPr>
        <p:spPr>
          <a:xfrm>
            <a:off x="1292352" y="5998464"/>
            <a:ext cx="5364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00" dirty="0">
                <a:solidFill>
                  <a:srgbClr val="3A4A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Automatically finds exposed client data in cloud platforms</a:t>
            </a:r>
            <a:endParaRPr lang="en-US" sz="1400" dirty="0"/>
          </a:p>
        </p:txBody>
      </p:sp>
      <p:sp>
        <p:nvSpPr>
          <p:cNvPr id="37" name="Shape 35"/>
          <p:cNvSpPr/>
          <p:nvPr/>
        </p:nvSpPr>
        <p:spPr>
          <a:xfrm>
            <a:off x="6888480" y="5632704"/>
            <a:ext cx="4693920" cy="682752"/>
          </a:xfrm>
          <a:prstGeom prst="rect">
            <a:avLst/>
          </a:prstGeom>
          <a:solidFill>
            <a:srgbClr val="D5F5E3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38" name="Text 36"/>
          <p:cNvSpPr/>
          <p:nvPr/>
        </p:nvSpPr>
        <p:spPr>
          <a:xfrm>
            <a:off x="6973824" y="5632704"/>
            <a:ext cx="4511040" cy="6827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467" b="1" dirty="0">
                <a:solidFill>
                  <a:srgbClr val="1A7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Prevents silent, months-long data leaks</a:t>
            </a:r>
            <a:endParaRPr lang="en-US" sz="146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1036320"/>
          </a:xfrm>
          <a:prstGeom prst="rect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3" name="Text 1"/>
          <p:cNvSpPr/>
          <p:nvPr/>
        </p:nvSpPr>
        <p:spPr>
          <a:xfrm>
            <a:off x="609600" y="0"/>
            <a:ext cx="10972800" cy="1036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3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Implementation Roadmap</a:t>
            </a:r>
            <a:endParaRPr lang="en-US" sz="3200" dirty="0"/>
          </a:p>
        </p:txBody>
      </p:sp>
      <p:sp>
        <p:nvSpPr>
          <p:cNvPr id="4" name="Shape 2"/>
          <p:cNvSpPr/>
          <p:nvPr/>
        </p:nvSpPr>
        <p:spPr>
          <a:xfrm>
            <a:off x="365760" y="1219200"/>
            <a:ext cx="3657600" cy="5303520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5" name="Shape 3"/>
          <p:cNvSpPr/>
          <p:nvPr/>
        </p:nvSpPr>
        <p:spPr>
          <a:xfrm>
            <a:off x="365760" y="1219200"/>
            <a:ext cx="3657600" cy="121920"/>
          </a:xfrm>
          <a:prstGeom prst="rect">
            <a:avLst/>
          </a:prstGeom>
          <a:solidFill>
            <a:srgbClr val="C0392B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6" name="Text 4"/>
          <p:cNvSpPr/>
          <p:nvPr/>
        </p:nvSpPr>
        <p:spPr>
          <a:xfrm>
            <a:off x="548640" y="1365504"/>
            <a:ext cx="329184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867" b="1" dirty="0">
                <a:solidFill>
                  <a:srgbClr val="C039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1</a:t>
            </a:r>
            <a:endParaRPr lang="en-US" sz="1867" dirty="0"/>
          </a:p>
        </p:txBody>
      </p:sp>
      <p:sp>
        <p:nvSpPr>
          <p:cNvPr id="7" name="Text 5"/>
          <p:cNvSpPr/>
          <p:nvPr/>
        </p:nvSpPr>
        <p:spPr>
          <a:xfrm>
            <a:off x="548640" y="1804416"/>
            <a:ext cx="32918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333" dirty="0">
                <a:solidFill>
                  <a:srgbClr val="8A9BB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Days 1–90  |  Stabilise &amp; Protect</a:t>
            </a:r>
            <a:endParaRPr lang="en-US" sz="1333" dirty="0"/>
          </a:p>
        </p:txBody>
      </p:sp>
      <p:sp>
        <p:nvSpPr>
          <p:cNvPr id="8" name="Shape 6"/>
          <p:cNvSpPr/>
          <p:nvPr/>
        </p:nvSpPr>
        <p:spPr>
          <a:xfrm>
            <a:off x="548640" y="2218944"/>
            <a:ext cx="3291840" cy="36576"/>
          </a:xfrm>
          <a:prstGeom prst="rect">
            <a:avLst/>
          </a:prstGeom>
          <a:solidFill>
            <a:srgbClr val="CADCFC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9" name="Text 7"/>
          <p:cNvSpPr/>
          <p:nvPr/>
        </p:nvSpPr>
        <p:spPr>
          <a:xfrm>
            <a:off x="548640" y="2340864"/>
            <a:ext cx="3291840" cy="3901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457189" indent="-457189">
              <a:spcAft>
                <a:spcPts val="1067"/>
              </a:spcAft>
              <a:buSzPct val="100000"/>
              <a:buChar char="•"/>
            </a:pPr>
            <a:r>
              <a:rPr lang="en-US" sz="1533" dirty="0">
                <a:solidFill>
                  <a:srgbClr val="1A23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Enforce MFA for all users</a:t>
            </a:r>
            <a:endParaRPr lang="en-US" sz="1533" dirty="0"/>
          </a:p>
          <a:p>
            <a:pPr marL="457189" indent="-457189">
              <a:spcAft>
                <a:spcPts val="1067"/>
              </a:spcAft>
              <a:buSzPct val="100000"/>
              <a:buChar char="•"/>
            </a:pPr>
            <a:r>
              <a:rPr lang="en-US" sz="1533" dirty="0">
                <a:solidFill>
                  <a:srgbClr val="1A23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Deploy / tune EDR on all endpoints</a:t>
            </a:r>
            <a:endParaRPr lang="en-US" sz="1533" dirty="0"/>
          </a:p>
          <a:p>
            <a:pPr marL="457189" indent="-457189">
              <a:spcAft>
                <a:spcPts val="1067"/>
              </a:spcAft>
              <a:buSzPct val="100000"/>
              <a:buChar char="•"/>
            </a:pPr>
            <a:r>
              <a:rPr lang="en-US" sz="1533" dirty="0">
                <a:solidFill>
                  <a:srgbClr val="1A23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 backup recovery</a:t>
            </a:r>
            <a:endParaRPr lang="en-US" sz="1533" dirty="0"/>
          </a:p>
          <a:p>
            <a:pPr marL="457189" indent="-457189">
              <a:spcAft>
                <a:spcPts val="1067"/>
              </a:spcAft>
              <a:buSzPct val="100000"/>
              <a:buChar char="•"/>
            </a:pPr>
            <a:r>
              <a:rPr lang="en-US" sz="1533" dirty="0">
                <a:solidFill>
                  <a:srgbClr val="1A23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Patch internet-facing systems (KEV list)</a:t>
            </a:r>
            <a:endParaRPr lang="en-US" sz="1533" dirty="0"/>
          </a:p>
          <a:p>
            <a:pPr marL="457189" indent="-457189">
              <a:spcAft>
                <a:spcPts val="1067"/>
              </a:spcAft>
              <a:buSzPct val="100000"/>
              <a:buChar char="•"/>
            </a:pPr>
            <a:r>
              <a:rPr lang="en-US" sz="1533" dirty="0">
                <a:solidFill>
                  <a:srgbClr val="1A23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Review &amp; restrict privileged accounts</a:t>
            </a:r>
            <a:endParaRPr lang="en-US" sz="1533" dirty="0"/>
          </a:p>
        </p:txBody>
      </p:sp>
      <p:sp>
        <p:nvSpPr>
          <p:cNvPr id="10" name="Shape 8"/>
          <p:cNvSpPr/>
          <p:nvPr/>
        </p:nvSpPr>
        <p:spPr>
          <a:xfrm>
            <a:off x="4328160" y="1219200"/>
            <a:ext cx="3657600" cy="5303520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11" name="Shape 9"/>
          <p:cNvSpPr/>
          <p:nvPr/>
        </p:nvSpPr>
        <p:spPr>
          <a:xfrm>
            <a:off x="4328160" y="1219200"/>
            <a:ext cx="3657600" cy="121920"/>
          </a:xfrm>
          <a:prstGeom prst="rect">
            <a:avLst/>
          </a:prstGeom>
          <a:solidFill>
            <a:srgbClr val="E67E22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12" name="Text 10"/>
          <p:cNvSpPr/>
          <p:nvPr/>
        </p:nvSpPr>
        <p:spPr>
          <a:xfrm>
            <a:off x="4511040" y="1365504"/>
            <a:ext cx="329184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867" b="1" dirty="0">
                <a:solidFill>
                  <a:srgbClr val="E67E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2</a:t>
            </a:r>
            <a:endParaRPr lang="en-US" sz="1867" dirty="0"/>
          </a:p>
        </p:txBody>
      </p:sp>
      <p:sp>
        <p:nvSpPr>
          <p:cNvPr id="13" name="Text 11"/>
          <p:cNvSpPr/>
          <p:nvPr/>
        </p:nvSpPr>
        <p:spPr>
          <a:xfrm>
            <a:off x="4511040" y="1804416"/>
            <a:ext cx="32918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333" dirty="0">
                <a:solidFill>
                  <a:srgbClr val="8A9BB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Months 3–6  |  Detect &amp; Control</a:t>
            </a:r>
            <a:endParaRPr lang="en-US" sz="1333" dirty="0"/>
          </a:p>
        </p:txBody>
      </p:sp>
      <p:sp>
        <p:nvSpPr>
          <p:cNvPr id="14" name="Shape 12"/>
          <p:cNvSpPr/>
          <p:nvPr/>
        </p:nvSpPr>
        <p:spPr>
          <a:xfrm>
            <a:off x="4511040" y="2218944"/>
            <a:ext cx="3291840" cy="36576"/>
          </a:xfrm>
          <a:prstGeom prst="rect">
            <a:avLst/>
          </a:prstGeom>
          <a:solidFill>
            <a:srgbClr val="CADCFC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15" name="Text 13"/>
          <p:cNvSpPr/>
          <p:nvPr/>
        </p:nvSpPr>
        <p:spPr>
          <a:xfrm>
            <a:off x="4511040" y="2340864"/>
            <a:ext cx="3291840" cy="3901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457189" indent="-457189">
              <a:spcAft>
                <a:spcPts val="1067"/>
              </a:spcAft>
              <a:buSzPct val="100000"/>
              <a:buChar char="•"/>
            </a:pPr>
            <a:r>
              <a:rPr lang="en-US" sz="1533" dirty="0">
                <a:solidFill>
                  <a:srgbClr val="1A23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Deploy ZTNA (replace broad VPN)</a:t>
            </a:r>
            <a:endParaRPr lang="en-US" sz="1533" dirty="0"/>
          </a:p>
          <a:p>
            <a:pPr marL="457189" indent="-457189">
              <a:spcAft>
                <a:spcPts val="1067"/>
              </a:spcAft>
              <a:buSzPct val="100000"/>
              <a:buChar char="•"/>
            </a:pPr>
            <a:r>
              <a:rPr lang="en-US" sz="1533" dirty="0">
                <a:solidFill>
                  <a:srgbClr val="1A23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CSPM &amp; SaaS posture monitoring</a:t>
            </a:r>
            <a:endParaRPr lang="en-US" sz="1533" dirty="0"/>
          </a:p>
          <a:p>
            <a:pPr marL="457189" indent="-457189">
              <a:spcAft>
                <a:spcPts val="1067"/>
              </a:spcAft>
              <a:buSzPct val="100000"/>
              <a:buChar char="•"/>
            </a:pPr>
            <a:r>
              <a:rPr lang="en-US" sz="1533" dirty="0">
                <a:solidFill>
                  <a:srgbClr val="1A23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DLP for client &amp; financial data</a:t>
            </a:r>
            <a:endParaRPr lang="en-US" sz="1533" dirty="0"/>
          </a:p>
          <a:p>
            <a:pPr marL="457189" indent="-457189">
              <a:spcAft>
                <a:spcPts val="1067"/>
              </a:spcAft>
              <a:buSzPct val="100000"/>
              <a:buChar char="•"/>
            </a:pPr>
            <a:r>
              <a:rPr lang="en-US" sz="1533" dirty="0">
                <a:solidFill>
                  <a:srgbClr val="1A23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Formalise supplier risk reviews</a:t>
            </a:r>
            <a:endParaRPr lang="en-US" sz="1533" dirty="0"/>
          </a:p>
          <a:p>
            <a:pPr marL="457189" indent="-457189">
              <a:spcAft>
                <a:spcPts val="1067"/>
              </a:spcAft>
              <a:buSzPct val="100000"/>
              <a:buChar char="•"/>
            </a:pPr>
            <a:r>
              <a:rPr lang="en-US" sz="1533" dirty="0">
                <a:solidFill>
                  <a:srgbClr val="1A23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SOAR playbooks for key incidents</a:t>
            </a:r>
            <a:endParaRPr lang="en-US" sz="1533" dirty="0"/>
          </a:p>
        </p:txBody>
      </p:sp>
      <p:sp>
        <p:nvSpPr>
          <p:cNvPr id="16" name="Shape 14"/>
          <p:cNvSpPr/>
          <p:nvPr/>
        </p:nvSpPr>
        <p:spPr>
          <a:xfrm>
            <a:off x="8290560" y="1219200"/>
            <a:ext cx="3657600" cy="5303520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17" name="Shape 15"/>
          <p:cNvSpPr/>
          <p:nvPr/>
        </p:nvSpPr>
        <p:spPr>
          <a:xfrm>
            <a:off x="8290560" y="1219200"/>
            <a:ext cx="3657600" cy="121920"/>
          </a:xfrm>
          <a:prstGeom prst="rect">
            <a:avLst/>
          </a:prstGeom>
          <a:solidFill>
            <a:srgbClr val="1A7A4A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18" name="Text 16"/>
          <p:cNvSpPr/>
          <p:nvPr/>
        </p:nvSpPr>
        <p:spPr>
          <a:xfrm>
            <a:off x="8473440" y="1365504"/>
            <a:ext cx="329184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867" b="1" dirty="0">
                <a:solidFill>
                  <a:srgbClr val="1A7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3</a:t>
            </a:r>
            <a:endParaRPr lang="en-US" sz="1867" dirty="0"/>
          </a:p>
        </p:txBody>
      </p:sp>
      <p:sp>
        <p:nvSpPr>
          <p:cNvPr id="19" name="Text 17"/>
          <p:cNvSpPr/>
          <p:nvPr/>
        </p:nvSpPr>
        <p:spPr>
          <a:xfrm>
            <a:off x="8473440" y="1804416"/>
            <a:ext cx="32918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333" dirty="0">
                <a:solidFill>
                  <a:srgbClr val="8A9BB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Months 6–12  |  Mature &amp; Govern</a:t>
            </a:r>
            <a:endParaRPr lang="en-US" sz="1333" dirty="0"/>
          </a:p>
        </p:txBody>
      </p:sp>
      <p:sp>
        <p:nvSpPr>
          <p:cNvPr id="20" name="Shape 18"/>
          <p:cNvSpPr/>
          <p:nvPr/>
        </p:nvSpPr>
        <p:spPr>
          <a:xfrm>
            <a:off x="8473440" y="2218944"/>
            <a:ext cx="3291840" cy="36576"/>
          </a:xfrm>
          <a:prstGeom prst="rect">
            <a:avLst/>
          </a:prstGeom>
          <a:solidFill>
            <a:srgbClr val="CADCFC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21" name="Text 19"/>
          <p:cNvSpPr/>
          <p:nvPr/>
        </p:nvSpPr>
        <p:spPr>
          <a:xfrm>
            <a:off x="8473440" y="2340864"/>
            <a:ext cx="3291840" cy="3901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457189" indent="-457189">
              <a:spcAft>
                <a:spcPts val="1067"/>
              </a:spcAft>
              <a:buSzPct val="100000"/>
              <a:buChar char="•"/>
            </a:pPr>
            <a:r>
              <a:rPr lang="en-US" sz="1533" dirty="0">
                <a:solidFill>
                  <a:srgbClr val="1A23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Network micro-segmentation</a:t>
            </a:r>
            <a:endParaRPr lang="en-US" sz="1533" dirty="0"/>
          </a:p>
          <a:p>
            <a:pPr marL="457189" indent="-457189">
              <a:spcAft>
                <a:spcPts val="1067"/>
              </a:spcAft>
              <a:buSzPct val="100000"/>
              <a:buChar char="•"/>
            </a:pPr>
            <a:r>
              <a:rPr lang="en-US" sz="1533" dirty="0">
                <a:solidFill>
                  <a:srgbClr val="1A23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Automated policy enforcement</a:t>
            </a:r>
            <a:endParaRPr lang="en-US" sz="1533" dirty="0"/>
          </a:p>
          <a:p>
            <a:pPr marL="457189" indent="-457189">
              <a:spcAft>
                <a:spcPts val="1067"/>
              </a:spcAft>
              <a:buSzPct val="100000"/>
              <a:buChar char="•"/>
            </a:pPr>
            <a:r>
              <a:rPr lang="en-US" sz="1533" dirty="0">
                <a:solidFill>
                  <a:srgbClr val="1A23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Continuous control monitoring</a:t>
            </a:r>
            <a:endParaRPr lang="en-US" sz="1533" dirty="0"/>
          </a:p>
          <a:p>
            <a:pPr marL="457189" indent="-457189">
              <a:spcAft>
                <a:spcPts val="1067"/>
              </a:spcAft>
              <a:buSzPct val="100000"/>
              <a:buChar char="•"/>
            </a:pPr>
            <a:r>
              <a:rPr lang="en-US" sz="1533" dirty="0">
                <a:solidFill>
                  <a:srgbClr val="1A23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Board cyber risk dashboard</a:t>
            </a:r>
            <a:endParaRPr lang="en-US" sz="1533" dirty="0"/>
          </a:p>
          <a:p>
            <a:pPr marL="457189" indent="-457189">
              <a:spcAft>
                <a:spcPts val="1067"/>
              </a:spcAft>
              <a:buSzPct val="100000"/>
              <a:buChar char="•"/>
            </a:pPr>
            <a:r>
              <a:rPr lang="en-US" sz="1533" dirty="0">
                <a:solidFill>
                  <a:srgbClr val="1A23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Annual NIST CSF assessment</a:t>
            </a:r>
            <a:endParaRPr lang="en-US" sz="1533" dirty="0"/>
          </a:p>
        </p:txBody>
      </p:sp>
      <p:sp>
        <p:nvSpPr>
          <p:cNvPr id="22" name="Shape 20"/>
          <p:cNvSpPr/>
          <p:nvPr/>
        </p:nvSpPr>
        <p:spPr>
          <a:xfrm>
            <a:off x="4023360" y="3864864"/>
            <a:ext cx="268224" cy="0"/>
          </a:xfrm>
          <a:prstGeom prst="line">
            <a:avLst/>
          </a:prstGeom>
          <a:noFill/>
          <a:ln w="25400">
            <a:solidFill>
              <a:srgbClr val="1E2761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23" name="Shape 21"/>
          <p:cNvSpPr/>
          <p:nvPr/>
        </p:nvSpPr>
        <p:spPr>
          <a:xfrm>
            <a:off x="7985760" y="3864864"/>
            <a:ext cx="268224" cy="0"/>
          </a:xfrm>
          <a:prstGeom prst="line">
            <a:avLst/>
          </a:prstGeom>
          <a:noFill/>
          <a:ln w="25400">
            <a:solidFill>
              <a:srgbClr val="1E2761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304800"/>
            <a:ext cx="10972800" cy="8778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3733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Knowing Before It's Too Late</a:t>
            </a:r>
            <a:endParaRPr lang="en-US" sz="3733" dirty="0"/>
          </a:p>
        </p:txBody>
      </p:sp>
      <p:sp>
        <p:nvSpPr>
          <p:cNvPr id="3" name="Text 1"/>
          <p:cNvSpPr/>
          <p:nvPr/>
        </p:nvSpPr>
        <p:spPr>
          <a:xfrm>
            <a:off x="609600" y="1158240"/>
            <a:ext cx="10972800" cy="463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867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Continuous monitoring + rehearsed response = controlled outcomes</a:t>
            </a:r>
            <a:endParaRPr lang="en-US" sz="1867" dirty="0"/>
          </a:p>
        </p:txBody>
      </p:sp>
      <p:sp>
        <p:nvSpPr>
          <p:cNvPr id="4" name="Shape 2"/>
          <p:cNvSpPr/>
          <p:nvPr/>
        </p:nvSpPr>
        <p:spPr>
          <a:xfrm>
            <a:off x="426720" y="1767840"/>
            <a:ext cx="5425440" cy="4693920"/>
          </a:xfrm>
          <a:prstGeom prst="rect">
            <a:avLst/>
          </a:prstGeom>
          <a:solidFill>
            <a:srgbClr val="243070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5" name="Text 3"/>
          <p:cNvSpPr/>
          <p:nvPr/>
        </p:nvSpPr>
        <p:spPr>
          <a:xfrm>
            <a:off x="609600" y="1889760"/>
            <a:ext cx="505968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867" b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Continuous Monitoring</a:t>
            </a:r>
            <a:endParaRPr lang="en-US" sz="1867" dirty="0"/>
          </a:p>
        </p:txBody>
      </p:sp>
      <p:sp>
        <p:nvSpPr>
          <p:cNvPr id="6" name="Text 4"/>
          <p:cNvSpPr/>
          <p:nvPr/>
        </p:nvSpPr>
        <p:spPr>
          <a:xfrm>
            <a:off x="609600" y="2499360"/>
            <a:ext cx="4998720" cy="365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457189" indent="-457189">
              <a:spcAft>
                <a:spcPts val="933"/>
              </a:spcAft>
              <a:buSzPct val="100000"/>
              <a:buChar char="•"/>
            </a:pPr>
            <a:r>
              <a:rPr lang="en-US" sz="1533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Identity &amp; sign-in anomalies</a:t>
            </a:r>
            <a:endParaRPr lang="en-US" sz="1533" dirty="0"/>
          </a:p>
          <a:p>
            <a:pPr marL="457189" indent="-457189">
              <a:spcAft>
                <a:spcPts val="933"/>
              </a:spcAft>
              <a:buSzPct val="100000"/>
              <a:buChar char="•"/>
            </a:pPr>
            <a:r>
              <a:rPr lang="en-US" sz="1533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Mass file encryption alerts</a:t>
            </a:r>
            <a:endParaRPr lang="en-US" sz="1533" dirty="0"/>
          </a:p>
          <a:p>
            <a:pPr marL="457189" indent="-457189">
              <a:spcAft>
                <a:spcPts val="933"/>
              </a:spcAft>
              <a:buSzPct val="100000"/>
              <a:buChar char="•"/>
            </a:pPr>
            <a:r>
              <a:rPr lang="en-US" sz="1533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Unusual data exports (DLP)</a:t>
            </a:r>
            <a:endParaRPr lang="en-US" sz="1533" dirty="0"/>
          </a:p>
          <a:p>
            <a:pPr marL="457189" indent="-457189">
              <a:spcAft>
                <a:spcPts val="933"/>
              </a:spcAft>
              <a:buSzPct val="100000"/>
              <a:buChar char="•"/>
            </a:pPr>
            <a:r>
              <a:rPr lang="en-US" sz="1533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Cloud configuration drift</a:t>
            </a:r>
            <a:endParaRPr lang="en-US" sz="1533" dirty="0"/>
          </a:p>
          <a:p>
            <a:pPr marL="457189" indent="-457189">
              <a:spcAft>
                <a:spcPts val="933"/>
              </a:spcAft>
              <a:buSzPct val="100000"/>
              <a:buChar char="•"/>
            </a:pPr>
            <a:r>
              <a:rPr lang="en-US" sz="1533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Supplier &amp; third-party access</a:t>
            </a:r>
            <a:endParaRPr lang="en-US" sz="1533" dirty="0"/>
          </a:p>
          <a:p>
            <a:pPr marL="457189" indent="-457189">
              <a:spcAft>
                <a:spcPts val="933"/>
              </a:spcAft>
              <a:buSzPct val="100000"/>
              <a:buChar char="•"/>
            </a:pPr>
            <a:r>
              <a:rPr lang="en-US" sz="1533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Privileged account activity</a:t>
            </a:r>
            <a:endParaRPr lang="en-US" sz="1533" dirty="0"/>
          </a:p>
          <a:p>
            <a:pPr marL="457189" indent="-457189">
              <a:spcAft>
                <a:spcPts val="933"/>
              </a:spcAft>
              <a:buSzPct val="100000"/>
              <a:buChar char="•"/>
            </a:pPr>
            <a:r>
              <a:rPr lang="en-US" sz="1533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Known exploited vulnerability use</a:t>
            </a:r>
            <a:endParaRPr lang="en-US" sz="1533" dirty="0"/>
          </a:p>
        </p:txBody>
      </p:sp>
      <p:sp>
        <p:nvSpPr>
          <p:cNvPr id="7" name="Shape 5"/>
          <p:cNvSpPr/>
          <p:nvPr/>
        </p:nvSpPr>
        <p:spPr>
          <a:xfrm>
            <a:off x="6278880" y="1767840"/>
            <a:ext cx="5547360" cy="4693920"/>
          </a:xfrm>
          <a:prstGeom prst="rect">
            <a:avLst/>
          </a:prstGeom>
          <a:solidFill>
            <a:srgbClr val="243070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8" name="Text 6"/>
          <p:cNvSpPr/>
          <p:nvPr/>
        </p:nvSpPr>
        <p:spPr>
          <a:xfrm>
            <a:off x="6461760" y="1889760"/>
            <a:ext cx="518160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867" b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When an Incident Occurs</a:t>
            </a:r>
            <a:endParaRPr lang="en-US" sz="1867" dirty="0"/>
          </a:p>
        </p:txBody>
      </p:sp>
      <p:sp>
        <p:nvSpPr>
          <p:cNvPr id="9" name="Shape 7"/>
          <p:cNvSpPr/>
          <p:nvPr/>
        </p:nvSpPr>
        <p:spPr>
          <a:xfrm>
            <a:off x="6461760" y="2499360"/>
            <a:ext cx="390144" cy="390144"/>
          </a:xfrm>
          <a:prstGeom prst="ellipse">
            <a:avLst/>
          </a:prstGeom>
          <a:solidFill>
            <a:srgbClr val="C0392B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10" name="Text 8"/>
          <p:cNvSpPr/>
          <p:nvPr/>
        </p:nvSpPr>
        <p:spPr>
          <a:xfrm>
            <a:off x="6461760" y="2499360"/>
            <a:ext cx="390144" cy="3901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333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333" dirty="0"/>
          </a:p>
        </p:txBody>
      </p:sp>
      <p:sp>
        <p:nvSpPr>
          <p:cNvPr id="11" name="Text 9"/>
          <p:cNvSpPr/>
          <p:nvPr/>
        </p:nvSpPr>
        <p:spPr>
          <a:xfrm>
            <a:off x="6925056" y="2523744"/>
            <a:ext cx="4693920" cy="3901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67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Isolate affected systems immediately</a:t>
            </a:r>
            <a:endParaRPr lang="en-US" sz="1467" dirty="0"/>
          </a:p>
        </p:txBody>
      </p:sp>
      <p:sp>
        <p:nvSpPr>
          <p:cNvPr id="12" name="Shape 10"/>
          <p:cNvSpPr/>
          <p:nvPr/>
        </p:nvSpPr>
        <p:spPr>
          <a:xfrm>
            <a:off x="6461760" y="3060192"/>
            <a:ext cx="390144" cy="390144"/>
          </a:xfrm>
          <a:prstGeom prst="ellipse">
            <a:avLst/>
          </a:prstGeom>
          <a:solidFill>
            <a:srgbClr val="C0392B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13" name="Text 11"/>
          <p:cNvSpPr/>
          <p:nvPr/>
        </p:nvSpPr>
        <p:spPr>
          <a:xfrm>
            <a:off x="6461760" y="3060192"/>
            <a:ext cx="390144" cy="3901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333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333" dirty="0"/>
          </a:p>
        </p:txBody>
      </p:sp>
      <p:sp>
        <p:nvSpPr>
          <p:cNvPr id="14" name="Text 12"/>
          <p:cNvSpPr/>
          <p:nvPr/>
        </p:nvSpPr>
        <p:spPr>
          <a:xfrm>
            <a:off x="6925056" y="3084576"/>
            <a:ext cx="4693920" cy="3901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67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Disable compromised accounts</a:t>
            </a:r>
            <a:endParaRPr lang="en-US" sz="1467" dirty="0"/>
          </a:p>
        </p:txBody>
      </p:sp>
      <p:sp>
        <p:nvSpPr>
          <p:cNvPr id="15" name="Shape 13"/>
          <p:cNvSpPr/>
          <p:nvPr/>
        </p:nvSpPr>
        <p:spPr>
          <a:xfrm>
            <a:off x="6461760" y="3621024"/>
            <a:ext cx="390144" cy="390144"/>
          </a:xfrm>
          <a:prstGeom prst="ellipse">
            <a:avLst/>
          </a:prstGeom>
          <a:solidFill>
            <a:srgbClr val="C0392B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16" name="Text 14"/>
          <p:cNvSpPr/>
          <p:nvPr/>
        </p:nvSpPr>
        <p:spPr>
          <a:xfrm>
            <a:off x="6461760" y="3621024"/>
            <a:ext cx="390144" cy="3901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333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333" dirty="0"/>
          </a:p>
        </p:txBody>
      </p:sp>
      <p:sp>
        <p:nvSpPr>
          <p:cNvPr id="17" name="Text 15"/>
          <p:cNvSpPr/>
          <p:nvPr/>
        </p:nvSpPr>
        <p:spPr>
          <a:xfrm>
            <a:off x="6925056" y="3645408"/>
            <a:ext cx="4693920" cy="3901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67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Preserve forensic evidence</a:t>
            </a:r>
            <a:endParaRPr lang="en-US" sz="1467" dirty="0"/>
          </a:p>
        </p:txBody>
      </p:sp>
      <p:sp>
        <p:nvSpPr>
          <p:cNvPr id="18" name="Shape 16"/>
          <p:cNvSpPr/>
          <p:nvPr/>
        </p:nvSpPr>
        <p:spPr>
          <a:xfrm>
            <a:off x="6461760" y="4181856"/>
            <a:ext cx="390144" cy="390144"/>
          </a:xfrm>
          <a:prstGeom prst="ellipse">
            <a:avLst/>
          </a:prstGeom>
          <a:solidFill>
            <a:srgbClr val="C0392B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19" name="Text 17"/>
          <p:cNvSpPr/>
          <p:nvPr/>
        </p:nvSpPr>
        <p:spPr>
          <a:xfrm>
            <a:off x="6461760" y="4181856"/>
            <a:ext cx="390144" cy="3901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333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333" dirty="0"/>
          </a:p>
        </p:txBody>
      </p:sp>
      <p:sp>
        <p:nvSpPr>
          <p:cNvPr id="20" name="Text 18"/>
          <p:cNvSpPr/>
          <p:nvPr/>
        </p:nvSpPr>
        <p:spPr>
          <a:xfrm>
            <a:off x="6925056" y="4206240"/>
            <a:ext cx="4693920" cy="3901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67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Verify backup integrity</a:t>
            </a:r>
            <a:endParaRPr lang="en-US" sz="1467" dirty="0"/>
          </a:p>
        </p:txBody>
      </p:sp>
      <p:sp>
        <p:nvSpPr>
          <p:cNvPr id="21" name="Shape 19"/>
          <p:cNvSpPr/>
          <p:nvPr/>
        </p:nvSpPr>
        <p:spPr>
          <a:xfrm>
            <a:off x="6461760" y="4742688"/>
            <a:ext cx="390144" cy="390144"/>
          </a:xfrm>
          <a:prstGeom prst="ellipse">
            <a:avLst/>
          </a:prstGeom>
          <a:solidFill>
            <a:srgbClr val="C0392B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22" name="Text 20"/>
          <p:cNvSpPr/>
          <p:nvPr/>
        </p:nvSpPr>
        <p:spPr>
          <a:xfrm>
            <a:off x="6461760" y="4742688"/>
            <a:ext cx="390144" cy="3901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333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333" dirty="0"/>
          </a:p>
        </p:txBody>
      </p:sp>
      <p:sp>
        <p:nvSpPr>
          <p:cNvPr id="23" name="Text 21"/>
          <p:cNvSpPr/>
          <p:nvPr/>
        </p:nvSpPr>
        <p:spPr>
          <a:xfrm>
            <a:off x="6925056" y="4767072"/>
            <a:ext cx="4693920" cy="3901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67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Notify FCA, insurers &amp; legal counsel</a:t>
            </a:r>
            <a:endParaRPr lang="en-US" sz="1467" dirty="0"/>
          </a:p>
        </p:txBody>
      </p:sp>
      <p:sp>
        <p:nvSpPr>
          <p:cNvPr id="24" name="Shape 22"/>
          <p:cNvSpPr/>
          <p:nvPr/>
        </p:nvSpPr>
        <p:spPr>
          <a:xfrm>
            <a:off x="6461760" y="5303520"/>
            <a:ext cx="390144" cy="390144"/>
          </a:xfrm>
          <a:prstGeom prst="ellipse">
            <a:avLst/>
          </a:prstGeom>
          <a:solidFill>
            <a:srgbClr val="C0392B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25" name="Text 23"/>
          <p:cNvSpPr/>
          <p:nvPr/>
        </p:nvSpPr>
        <p:spPr>
          <a:xfrm>
            <a:off x="6461760" y="5303520"/>
            <a:ext cx="390144" cy="3901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333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1333" dirty="0"/>
          </a:p>
        </p:txBody>
      </p:sp>
      <p:sp>
        <p:nvSpPr>
          <p:cNvPr id="26" name="Text 24"/>
          <p:cNvSpPr/>
          <p:nvPr/>
        </p:nvSpPr>
        <p:spPr>
          <a:xfrm>
            <a:off x="6925056" y="5327904"/>
            <a:ext cx="4693920" cy="3901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67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Restore from clean immutable backups</a:t>
            </a:r>
            <a:endParaRPr lang="en-US" sz="1467" dirty="0"/>
          </a:p>
        </p:txBody>
      </p:sp>
      <p:sp>
        <p:nvSpPr>
          <p:cNvPr id="27" name="Shape 25"/>
          <p:cNvSpPr/>
          <p:nvPr/>
        </p:nvSpPr>
        <p:spPr>
          <a:xfrm>
            <a:off x="6461760" y="5864352"/>
            <a:ext cx="390144" cy="390144"/>
          </a:xfrm>
          <a:prstGeom prst="ellipse">
            <a:avLst/>
          </a:prstGeom>
          <a:solidFill>
            <a:srgbClr val="C0392B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28" name="Text 26"/>
          <p:cNvSpPr/>
          <p:nvPr/>
        </p:nvSpPr>
        <p:spPr>
          <a:xfrm>
            <a:off x="6461760" y="5864352"/>
            <a:ext cx="390144" cy="3901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333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1333" dirty="0"/>
          </a:p>
        </p:txBody>
      </p:sp>
      <p:sp>
        <p:nvSpPr>
          <p:cNvPr id="29" name="Text 27"/>
          <p:cNvSpPr/>
          <p:nvPr/>
        </p:nvSpPr>
        <p:spPr>
          <a:xfrm>
            <a:off x="6925056" y="5888736"/>
            <a:ext cx="4693920" cy="3901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67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Post-incident review &amp; improvement</a:t>
            </a:r>
            <a:endParaRPr lang="en-US" sz="146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1036320"/>
          </a:xfrm>
          <a:prstGeom prst="rect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3" name="Text 1"/>
          <p:cNvSpPr/>
          <p:nvPr/>
        </p:nvSpPr>
        <p:spPr>
          <a:xfrm>
            <a:off x="609600" y="0"/>
            <a:ext cx="10972800" cy="1036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3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People: Our First and Last Line of Defence</a:t>
            </a:r>
            <a:endParaRPr lang="en-US" sz="3200" dirty="0"/>
          </a:p>
        </p:txBody>
      </p:sp>
      <p:sp>
        <p:nvSpPr>
          <p:cNvPr id="4" name="Shape 2"/>
          <p:cNvSpPr/>
          <p:nvPr/>
        </p:nvSpPr>
        <p:spPr>
          <a:xfrm>
            <a:off x="426720" y="1280160"/>
            <a:ext cx="5303520" cy="5218176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5" name="Text 3"/>
          <p:cNvSpPr/>
          <p:nvPr/>
        </p:nvSpPr>
        <p:spPr>
          <a:xfrm>
            <a:off x="609600" y="1438656"/>
            <a:ext cx="487680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0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Human Risk</a:t>
            </a:r>
            <a:endParaRPr lang="en-US" sz="2000" dirty="0"/>
          </a:p>
        </p:txBody>
      </p:sp>
      <p:sp>
        <p:nvSpPr>
          <p:cNvPr id="6" name="Text 4"/>
          <p:cNvSpPr/>
          <p:nvPr/>
        </p:nvSpPr>
        <p:spPr>
          <a:xfrm>
            <a:off x="609600" y="2097024"/>
            <a:ext cx="4876800" cy="41452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457189" indent="-457189">
              <a:spcAft>
                <a:spcPts val="1333"/>
              </a:spcAft>
              <a:buSzPct val="100000"/>
              <a:buChar char="•"/>
            </a:pPr>
            <a:r>
              <a:rPr lang="en-US" sz="1600" dirty="0">
                <a:solidFill>
                  <a:srgbClr val="1A23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95% of breaches involve human error</a:t>
            </a:r>
            <a:endParaRPr lang="en-US" sz="1600" dirty="0"/>
          </a:p>
          <a:p>
            <a:pPr marL="457189" indent="-457189">
              <a:spcAft>
                <a:spcPts val="1333"/>
              </a:spcAft>
              <a:buSzPct val="100000"/>
              <a:buChar char="•"/>
            </a:pPr>
            <a:r>
              <a:rPr lang="en-US" sz="1600" dirty="0">
                <a:solidFill>
                  <a:srgbClr val="1A23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 deepfakes now impersonate executives by phone</a:t>
            </a:r>
            <a:endParaRPr lang="en-US" sz="1600" dirty="0"/>
          </a:p>
          <a:p>
            <a:pPr marL="457189" indent="-457189">
              <a:spcAft>
                <a:spcPts val="1333"/>
              </a:spcAft>
              <a:buSzPct val="100000"/>
              <a:buChar char="•"/>
            </a:pPr>
            <a:r>
              <a:rPr lang="en-US" sz="1600" dirty="0">
                <a:solidFill>
                  <a:srgbClr val="1A23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Payment fraud via email is rising in financial services</a:t>
            </a:r>
            <a:endParaRPr lang="en-US" sz="1600" dirty="0"/>
          </a:p>
          <a:p>
            <a:pPr marL="457189" indent="-457189">
              <a:spcAft>
                <a:spcPts val="1333"/>
              </a:spcAft>
              <a:buSzPct val="100000"/>
              <a:buChar char="•"/>
            </a:pPr>
            <a:r>
              <a:rPr lang="en-US" sz="1600" dirty="0">
                <a:solidFill>
                  <a:srgbClr val="1A23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Annual training alone fails — attackers evolve weekly</a:t>
            </a:r>
            <a:endParaRPr lang="en-US" sz="1600" dirty="0"/>
          </a:p>
          <a:p>
            <a:pPr marL="457189" indent="-457189">
              <a:spcAft>
                <a:spcPts val="1333"/>
              </a:spcAft>
              <a:buSzPct val="100000"/>
              <a:buChar char="•"/>
            </a:pPr>
            <a:r>
              <a:rPr lang="en-US" sz="1600" dirty="0">
                <a:solidFill>
                  <a:srgbClr val="1A23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positive reporting culture stops incidents from escalating</a:t>
            </a:r>
            <a:endParaRPr lang="en-US" sz="1600" dirty="0"/>
          </a:p>
        </p:txBody>
      </p:sp>
      <p:sp>
        <p:nvSpPr>
          <p:cNvPr id="7" name="Shape 5"/>
          <p:cNvSpPr/>
          <p:nvPr/>
        </p:nvSpPr>
        <p:spPr>
          <a:xfrm>
            <a:off x="6096000" y="1280160"/>
            <a:ext cx="5669280" cy="5218176"/>
          </a:xfrm>
          <a:prstGeom prst="rect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8" name="Text 6"/>
          <p:cNvSpPr/>
          <p:nvPr/>
        </p:nvSpPr>
        <p:spPr>
          <a:xfrm>
            <a:off x="6278880" y="1438656"/>
            <a:ext cx="524256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000" b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VTAM Training Programme</a:t>
            </a:r>
            <a:endParaRPr lang="en-US" sz="2000" dirty="0"/>
          </a:p>
        </p:txBody>
      </p:sp>
      <p:sp>
        <p:nvSpPr>
          <p:cNvPr id="9" name="Shape 7"/>
          <p:cNvSpPr/>
          <p:nvPr/>
        </p:nvSpPr>
        <p:spPr>
          <a:xfrm>
            <a:off x="6278880" y="2097024"/>
            <a:ext cx="1158240" cy="463296"/>
          </a:xfrm>
          <a:prstGeom prst="rect">
            <a:avLst/>
          </a:prstGeom>
          <a:solidFill>
            <a:srgbClr val="CADCFC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10" name="Text 8"/>
          <p:cNvSpPr/>
          <p:nvPr/>
        </p:nvSpPr>
        <p:spPr>
          <a:xfrm>
            <a:off x="6278880" y="2097024"/>
            <a:ext cx="1158240" cy="463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267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Monthly</a:t>
            </a:r>
            <a:endParaRPr lang="en-US" sz="1267" dirty="0"/>
          </a:p>
        </p:txBody>
      </p:sp>
      <p:sp>
        <p:nvSpPr>
          <p:cNvPr id="11" name="Text 9"/>
          <p:cNvSpPr/>
          <p:nvPr/>
        </p:nvSpPr>
        <p:spPr>
          <a:xfrm>
            <a:off x="7559040" y="2121408"/>
            <a:ext cx="402336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533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Short micro-learning modules</a:t>
            </a:r>
            <a:endParaRPr lang="en-US" sz="1533" dirty="0"/>
          </a:p>
        </p:txBody>
      </p:sp>
      <p:sp>
        <p:nvSpPr>
          <p:cNvPr id="12" name="Shape 10"/>
          <p:cNvSpPr/>
          <p:nvPr/>
        </p:nvSpPr>
        <p:spPr>
          <a:xfrm>
            <a:off x="6278880" y="2926080"/>
            <a:ext cx="1158240" cy="463296"/>
          </a:xfrm>
          <a:prstGeom prst="rect">
            <a:avLst/>
          </a:prstGeom>
          <a:solidFill>
            <a:srgbClr val="CADCFC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13" name="Text 11"/>
          <p:cNvSpPr/>
          <p:nvPr/>
        </p:nvSpPr>
        <p:spPr>
          <a:xfrm>
            <a:off x="6278880" y="2926080"/>
            <a:ext cx="1158240" cy="463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267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Quarterly</a:t>
            </a:r>
            <a:endParaRPr lang="en-US" sz="1267" dirty="0"/>
          </a:p>
        </p:txBody>
      </p:sp>
      <p:sp>
        <p:nvSpPr>
          <p:cNvPr id="14" name="Text 12"/>
          <p:cNvSpPr/>
          <p:nvPr/>
        </p:nvSpPr>
        <p:spPr>
          <a:xfrm>
            <a:off x="7559040" y="2950464"/>
            <a:ext cx="402336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533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Phishing &amp; vishing simulations</a:t>
            </a:r>
            <a:endParaRPr lang="en-US" sz="1533" dirty="0"/>
          </a:p>
        </p:txBody>
      </p:sp>
      <p:sp>
        <p:nvSpPr>
          <p:cNvPr id="15" name="Shape 13"/>
          <p:cNvSpPr/>
          <p:nvPr/>
        </p:nvSpPr>
        <p:spPr>
          <a:xfrm>
            <a:off x="6278880" y="3755136"/>
            <a:ext cx="1158240" cy="463296"/>
          </a:xfrm>
          <a:prstGeom prst="rect">
            <a:avLst/>
          </a:prstGeom>
          <a:solidFill>
            <a:srgbClr val="CADCFC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16" name="Text 14"/>
          <p:cNvSpPr/>
          <p:nvPr/>
        </p:nvSpPr>
        <p:spPr>
          <a:xfrm>
            <a:off x="6278880" y="3755136"/>
            <a:ext cx="1158240" cy="463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267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Bi-annual</a:t>
            </a:r>
            <a:endParaRPr lang="en-US" sz="1267" dirty="0"/>
          </a:p>
        </p:txBody>
      </p:sp>
      <p:sp>
        <p:nvSpPr>
          <p:cNvPr id="17" name="Text 15"/>
          <p:cNvSpPr/>
          <p:nvPr/>
        </p:nvSpPr>
        <p:spPr>
          <a:xfrm>
            <a:off x="7559040" y="3779520"/>
            <a:ext cx="402336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533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Executive whaling scenarios</a:t>
            </a:r>
            <a:endParaRPr lang="en-US" sz="1533" dirty="0"/>
          </a:p>
        </p:txBody>
      </p:sp>
      <p:sp>
        <p:nvSpPr>
          <p:cNvPr id="18" name="Shape 16"/>
          <p:cNvSpPr/>
          <p:nvPr/>
        </p:nvSpPr>
        <p:spPr>
          <a:xfrm>
            <a:off x="6278880" y="4584192"/>
            <a:ext cx="1158240" cy="463296"/>
          </a:xfrm>
          <a:prstGeom prst="rect">
            <a:avLst/>
          </a:prstGeom>
          <a:solidFill>
            <a:srgbClr val="CADCFC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19" name="Text 17"/>
          <p:cNvSpPr/>
          <p:nvPr/>
        </p:nvSpPr>
        <p:spPr>
          <a:xfrm>
            <a:off x="6278880" y="4584192"/>
            <a:ext cx="1158240" cy="463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267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Annual</a:t>
            </a:r>
            <a:endParaRPr lang="en-US" sz="1267" dirty="0"/>
          </a:p>
        </p:txBody>
      </p:sp>
      <p:sp>
        <p:nvSpPr>
          <p:cNvPr id="20" name="Text 18"/>
          <p:cNvSpPr/>
          <p:nvPr/>
        </p:nvSpPr>
        <p:spPr>
          <a:xfrm>
            <a:off x="7559040" y="4608576"/>
            <a:ext cx="402336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533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Ransomware tabletop exercises</a:t>
            </a:r>
            <a:endParaRPr lang="en-US" sz="1533" dirty="0"/>
          </a:p>
        </p:txBody>
      </p:sp>
      <p:sp>
        <p:nvSpPr>
          <p:cNvPr id="21" name="Shape 19"/>
          <p:cNvSpPr/>
          <p:nvPr/>
        </p:nvSpPr>
        <p:spPr>
          <a:xfrm>
            <a:off x="6278880" y="5413248"/>
            <a:ext cx="1158240" cy="463296"/>
          </a:xfrm>
          <a:prstGeom prst="rect">
            <a:avLst/>
          </a:prstGeom>
          <a:solidFill>
            <a:srgbClr val="CADCFC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22" name="Text 20"/>
          <p:cNvSpPr/>
          <p:nvPr/>
        </p:nvSpPr>
        <p:spPr>
          <a:xfrm>
            <a:off x="6278880" y="5413248"/>
            <a:ext cx="1158240" cy="463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267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Ongoing</a:t>
            </a:r>
            <a:endParaRPr lang="en-US" sz="1267" dirty="0"/>
          </a:p>
        </p:txBody>
      </p:sp>
      <p:sp>
        <p:nvSpPr>
          <p:cNvPr id="23" name="Text 21"/>
          <p:cNvSpPr/>
          <p:nvPr/>
        </p:nvSpPr>
        <p:spPr>
          <a:xfrm>
            <a:off x="7559040" y="5437632"/>
            <a:ext cx="402336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533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Role-specific: Finance, IT, Exec, Client-facing</a:t>
            </a:r>
            <a:endParaRPr lang="en-US" sz="153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1036320"/>
          </a:xfrm>
          <a:prstGeom prst="rect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3" name="Text 1"/>
          <p:cNvSpPr/>
          <p:nvPr/>
        </p:nvSpPr>
        <p:spPr>
          <a:xfrm>
            <a:off x="609600" y="0"/>
            <a:ext cx="10972800" cy="1036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3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Investment in Resilience</a:t>
            </a:r>
            <a:endParaRPr lang="en-US" sz="3200" dirty="0"/>
          </a:p>
        </p:txBody>
      </p:sp>
      <p:sp>
        <p:nvSpPr>
          <p:cNvPr id="4" name="Shape 2"/>
          <p:cNvSpPr/>
          <p:nvPr/>
        </p:nvSpPr>
        <p:spPr>
          <a:xfrm>
            <a:off x="426720" y="1219200"/>
            <a:ext cx="11338560" cy="877824"/>
          </a:xfrm>
          <a:prstGeom prst="rect">
            <a:avLst/>
          </a:prstGeom>
          <a:solidFill>
            <a:srgbClr val="FADBD8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5" name="Text 3"/>
          <p:cNvSpPr/>
          <p:nvPr/>
        </p:nvSpPr>
        <p:spPr>
          <a:xfrm>
            <a:off x="609600" y="1280160"/>
            <a:ext cx="2682240" cy="3413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00" b="1" dirty="0">
                <a:solidFill>
                  <a:srgbClr val="C039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Cost of Inaction</a:t>
            </a:r>
            <a:endParaRPr lang="en-US" sz="1600" dirty="0"/>
          </a:p>
        </p:txBody>
      </p:sp>
      <p:sp>
        <p:nvSpPr>
          <p:cNvPr id="6" name="Text 4"/>
          <p:cNvSpPr/>
          <p:nvPr/>
        </p:nvSpPr>
        <p:spPr>
          <a:xfrm>
            <a:off x="609600" y="1621536"/>
            <a:ext cx="10972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00" dirty="0">
                <a:solidFill>
                  <a:srgbClr val="C039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Average total breach cost for a UK financial firm: £3–8M+  |  FCA fines up to 4% of global turnover  |  Average downtime: 21 days  |  Client churn after breach: 20–30%</a:t>
            </a:r>
            <a:endParaRPr lang="en-US" sz="1400" dirty="0"/>
          </a:p>
        </p:txBody>
      </p:sp>
      <p:sp>
        <p:nvSpPr>
          <p:cNvPr id="7" name="Shape 5"/>
          <p:cNvSpPr/>
          <p:nvPr/>
        </p:nvSpPr>
        <p:spPr>
          <a:xfrm>
            <a:off x="426720" y="2292096"/>
            <a:ext cx="3596640" cy="4169664"/>
          </a:xfrm>
          <a:prstGeom prst="rect">
            <a:avLst/>
          </a:prstGeom>
          <a:solidFill>
            <a:srgbClr val="F4F6FB"/>
          </a:solidFill>
          <a:ln/>
          <a:effectLst>
            <a:outerShdw blurRad="762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8" name="Shape 6"/>
          <p:cNvSpPr/>
          <p:nvPr/>
        </p:nvSpPr>
        <p:spPr>
          <a:xfrm>
            <a:off x="426720" y="2292096"/>
            <a:ext cx="3596640" cy="121920"/>
          </a:xfrm>
          <a:prstGeom prst="rect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9" name="Text 7"/>
          <p:cNvSpPr/>
          <p:nvPr/>
        </p:nvSpPr>
        <p:spPr>
          <a:xfrm>
            <a:off x="548640" y="2438400"/>
            <a:ext cx="3352800" cy="6339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6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1</a:t>
            </a:r>
            <a:endParaRPr lang="en-US" sz="1600" dirty="0"/>
          </a:p>
          <a:p>
            <a:pPr algn="ctr"/>
            <a:r>
              <a:rPr lang="en-US" sz="16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(90 days)</a:t>
            </a:r>
            <a:endParaRPr lang="en-US" sz="1600" dirty="0"/>
          </a:p>
        </p:txBody>
      </p:sp>
      <p:sp>
        <p:nvSpPr>
          <p:cNvPr id="10" name="Text 8"/>
          <p:cNvSpPr/>
          <p:nvPr/>
        </p:nvSpPr>
        <p:spPr>
          <a:xfrm>
            <a:off x="548640" y="3121152"/>
            <a:ext cx="335280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2400" b="1" dirty="0">
                <a:solidFill>
                  <a:srgbClr val="1A23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£120K–180K</a:t>
            </a:r>
            <a:endParaRPr lang="en-US" sz="2400" dirty="0"/>
          </a:p>
        </p:txBody>
      </p:sp>
      <p:sp>
        <p:nvSpPr>
          <p:cNvPr id="11" name="Shape 9"/>
          <p:cNvSpPr/>
          <p:nvPr/>
        </p:nvSpPr>
        <p:spPr>
          <a:xfrm>
            <a:off x="548640" y="3718560"/>
            <a:ext cx="3352800" cy="36576"/>
          </a:xfrm>
          <a:prstGeom prst="rect">
            <a:avLst/>
          </a:prstGeom>
          <a:solidFill>
            <a:srgbClr val="8A9BBD">
              <a:alpha val="50000"/>
            </a:srgbClr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12" name="Text 10"/>
          <p:cNvSpPr/>
          <p:nvPr/>
        </p:nvSpPr>
        <p:spPr>
          <a:xfrm>
            <a:off x="609600" y="3840480"/>
            <a:ext cx="3230880" cy="2377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457189" indent="-457189">
              <a:spcAft>
                <a:spcPts val="933"/>
              </a:spcAft>
              <a:buSzPct val="100000"/>
              <a:buChar char="•"/>
            </a:pPr>
            <a:r>
              <a:rPr lang="en-US" sz="1467" dirty="0">
                <a:solidFill>
                  <a:srgbClr val="3A4A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MFA rollout</a:t>
            </a:r>
            <a:endParaRPr lang="en-US" sz="1467" dirty="0"/>
          </a:p>
          <a:p>
            <a:pPr marL="457189" indent="-457189">
              <a:spcAft>
                <a:spcPts val="933"/>
              </a:spcAft>
              <a:buSzPct val="100000"/>
              <a:buChar char="•"/>
            </a:pPr>
            <a:r>
              <a:rPr lang="en-US" sz="1467" dirty="0">
                <a:solidFill>
                  <a:srgbClr val="3A4A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EDR licences</a:t>
            </a:r>
            <a:endParaRPr lang="en-US" sz="1467" dirty="0"/>
          </a:p>
          <a:p>
            <a:pPr marL="457189" indent="-457189">
              <a:spcAft>
                <a:spcPts val="933"/>
              </a:spcAft>
              <a:buSzPct val="100000"/>
              <a:buChar char="•"/>
            </a:pPr>
            <a:r>
              <a:rPr lang="en-US" sz="1467" dirty="0">
                <a:solidFill>
                  <a:srgbClr val="3A4A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Backup hardening</a:t>
            </a:r>
            <a:endParaRPr lang="en-US" sz="1467" dirty="0"/>
          </a:p>
          <a:p>
            <a:pPr marL="457189" indent="-457189">
              <a:spcAft>
                <a:spcPts val="933"/>
              </a:spcAft>
              <a:buSzPct val="100000"/>
              <a:buChar char="•"/>
            </a:pPr>
            <a:r>
              <a:rPr lang="en-US" sz="1467" dirty="0">
                <a:solidFill>
                  <a:srgbClr val="3A4A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Privileged access review</a:t>
            </a:r>
            <a:endParaRPr lang="en-US" sz="1467" dirty="0"/>
          </a:p>
        </p:txBody>
      </p:sp>
      <p:sp>
        <p:nvSpPr>
          <p:cNvPr id="13" name="Shape 11"/>
          <p:cNvSpPr/>
          <p:nvPr/>
        </p:nvSpPr>
        <p:spPr>
          <a:xfrm>
            <a:off x="4303776" y="2292096"/>
            <a:ext cx="3596640" cy="4169664"/>
          </a:xfrm>
          <a:prstGeom prst="rect">
            <a:avLst/>
          </a:prstGeom>
          <a:solidFill>
            <a:srgbClr val="F4F6FB"/>
          </a:solidFill>
          <a:ln/>
          <a:effectLst>
            <a:outerShdw blurRad="762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14" name="Shape 12"/>
          <p:cNvSpPr/>
          <p:nvPr/>
        </p:nvSpPr>
        <p:spPr>
          <a:xfrm>
            <a:off x="4303776" y="2292096"/>
            <a:ext cx="3596640" cy="121920"/>
          </a:xfrm>
          <a:prstGeom prst="rect">
            <a:avLst/>
          </a:prstGeom>
          <a:solidFill>
            <a:srgbClr val="3A4A6B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15" name="Text 13"/>
          <p:cNvSpPr/>
          <p:nvPr/>
        </p:nvSpPr>
        <p:spPr>
          <a:xfrm>
            <a:off x="4425696" y="2438400"/>
            <a:ext cx="3352800" cy="6339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600" b="1" dirty="0">
                <a:solidFill>
                  <a:srgbClr val="3A4A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2</a:t>
            </a:r>
            <a:endParaRPr lang="en-US" sz="1600" dirty="0"/>
          </a:p>
          <a:p>
            <a:pPr algn="ctr"/>
            <a:r>
              <a:rPr lang="en-US" sz="1600" b="1" dirty="0">
                <a:solidFill>
                  <a:srgbClr val="3A4A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(6 months)</a:t>
            </a:r>
            <a:endParaRPr lang="en-US" sz="1600" dirty="0"/>
          </a:p>
        </p:txBody>
      </p:sp>
      <p:sp>
        <p:nvSpPr>
          <p:cNvPr id="16" name="Text 14"/>
          <p:cNvSpPr/>
          <p:nvPr/>
        </p:nvSpPr>
        <p:spPr>
          <a:xfrm>
            <a:off x="4425696" y="3121152"/>
            <a:ext cx="335280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2400" b="1" dirty="0">
                <a:solidFill>
                  <a:srgbClr val="1A23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£80K–140K</a:t>
            </a:r>
            <a:endParaRPr lang="en-US" sz="2400" dirty="0"/>
          </a:p>
        </p:txBody>
      </p:sp>
      <p:sp>
        <p:nvSpPr>
          <p:cNvPr id="17" name="Shape 15"/>
          <p:cNvSpPr/>
          <p:nvPr/>
        </p:nvSpPr>
        <p:spPr>
          <a:xfrm>
            <a:off x="4425696" y="3718560"/>
            <a:ext cx="3352800" cy="36576"/>
          </a:xfrm>
          <a:prstGeom prst="rect">
            <a:avLst/>
          </a:prstGeom>
          <a:solidFill>
            <a:srgbClr val="8A9BBD">
              <a:alpha val="50000"/>
            </a:srgbClr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18" name="Text 16"/>
          <p:cNvSpPr/>
          <p:nvPr/>
        </p:nvSpPr>
        <p:spPr>
          <a:xfrm>
            <a:off x="4486656" y="3840480"/>
            <a:ext cx="3230880" cy="2377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457189" indent="-457189">
              <a:spcAft>
                <a:spcPts val="933"/>
              </a:spcAft>
              <a:buSzPct val="100000"/>
              <a:buChar char="•"/>
            </a:pPr>
            <a:r>
              <a:rPr lang="en-US" sz="1467" dirty="0">
                <a:solidFill>
                  <a:srgbClr val="3A4A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ZTNA deployment</a:t>
            </a:r>
            <a:endParaRPr lang="en-US" sz="1467" dirty="0"/>
          </a:p>
          <a:p>
            <a:pPr marL="457189" indent="-457189">
              <a:spcAft>
                <a:spcPts val="933"/>
              </a:spcAft>
              <a:buSzPct val="100000"/>
              <a:buChar char="•"/>
            </a:pPr>
            <a:r>
              <a:rPr lang="en-US" sz="1467" dirty="0">
                <a:solidFill>
                  <a:srgbClr val="3A4A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CSPM tooling</a:t>
            </a:r>
            <a:endParaRPr lang="en-US" sz="1467" dirty="0"/>
          </a:p>
          <a:p>
            <a:pPr marL="457189" indent="-457189">
              <a:spcAft>
                <a:spcPts val="933"/>
              </a:spcAft>
              <a:buSzPct val="100000"/>
              <a:buChar char="•"/>
            </a:pPr>
            <a:r>
              <a:rPr lang="en-US" sz="1467" dirty="0">
                <a:solidFill>
                  <a:srgbClr val="3A4A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DLP implementation</a:t>
            </a:r>
            <a:endParaRPr lang="en-US" sz="1467" dirty="0"/>
          </a:p>
          <a:p>
            <a:pPr marL="457189" indent="-457189">
              <a:spcAft>
                <a:spcPts val="933"/>
              </a:spcAft>
              <a:buSzPct val="100000"/>
              <a:buChar char="•"/>
            </a:pPr>
            <a:r>
              <a:rPr lang="en-US" sz="1467" dirty="0">
                <a:solidFill>
                  <a:srgbClr val="3A4A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Supplier assessments</a:t>
            </a:r>
            <a:endParaRPr lang="en-US" sz="1467" dirty="0"/>
          </a:p>
        </p:txBody>
      </p:sp>
      <p:sp>
        <p:nvSpPr>
          <p:cNvPr id="19" name="Shape 17"/>
          <p:cNvSpPr/>
          <p:nvPr/>
        </p:nvSpPr>
        <p:spPr>
          <a:xfrm>
            <a:off x="8180832" y="2292096"/>
            <a:ext cx="3596640" cy="4169664"/>
          </a:xfrm>
          <a:prstGeom prst="rect">
            <a:avLst/>
          </a:prstGeom>
          <a:solidFill>
            <a:srgbClr val="F4F6FB"/>
          </a:solidFill>
          <a:ln/>
          <a:effectLst>
            <a:outerShdw blurRad="762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20" name="Shape 18"/>
          <p:cNvSpPr/>
          <p:nvPr/>
        </p:nvSpPr>
        <p:spPr>
          <a:xfrm>
            <a:off x="8180832" y="2292096"/>
            <a:ext cx="3596640" cy="121920"/>
          </a:xfrm>
          <a:prstGeom prst="rect">
            <a:avLst/>
          </a:prstGeom>
          <a:solidFill>
            <a:srgbClr val="8A9BBD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21" name="Text 19"/>
          <p:cNvSpPr/>
          <p:nvPr/>
        </p:nvSpPr>
        <p:spPr>
          <a:xfrm>
            <a:off x="8302752" y="2438400"/>
            <a:ext cx="3352800" cy="6339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600" b="1" dirty="0">
                <a:solidFill>
                  <a:srgbClr val="8A9BB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3</a:t>
            </a:r>
            <a:endParaRPr lang="en-US" sz="1600" dirty="0"/>
          </a:p>
          <a:p>
            <a:pPr algn="ctr"/>
            <a:r>
              <a:rPr lang="en-US" sz="1600" b="1" dirty="0">
                <a:solidFill>
                  <a:srgbClr val="8A9BB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(12 months)</a:t>
            </a:r>
            <a:endParaRPr lang="en-US" sz="1600" dirty="0"/>
          </a:p>
        </p:txBody>
      </p:sp>
      <p:sp>
        <p:nvSpPr>
          <p:cNvPr id="22" name="Text 20"/>
          <p:cNvSpPr/>
          <p:nvPr/>
        </p:nvSpPr>
        <p:spPr>
          <a:xfrm>
            <a:off x="8302752" y="3121152"/>
            <a:ext cx="335280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2400" b="1" dirty="0">
                <a:solidFill>
                  <a:srgbClr val="1A23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£60K–100K</a:t>
            </a:r>
            <a:endParaRPr lang="en-US" sz="2400" dirty="0"/>
          </a:p>
        </p:txBody>
      </p:sp>
      <p:sp>
        <p:nvSpPr>
          <p:cNvPr id="23" name="Shape 21"/>
          <p:cNvSpPr/>
          <p:nvPr/>
        </p:nvSpPr>
        <p:spPr>
          <a:xfrm>
            <a:off x="8302752" y="3718560"/>
            <a:ext cx="3352800" cy="36576"/>
          </a:xfrm>
          <a:prstGeom prst="rect">
            <a:avLst/>
          </a:prstGeom>
          <a:solidFill>
            <a:srgbClr val="8A9BBD">
              <a:alpha val="50000"/>
            </a:srgbClr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24" name="Text 22"/>
          <p:cNvSpPr/>
          <p:nvPr/>
        </p:nvSpPr>
        <p:spPr>
          <a:xfrm>
            <a:off x="8363712" y="3840480"/>
            <a:ext cx="3230880" cy="2377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457189" indent="-457189">
              <a:spcAft>
                <a:spcPts val="933"/>
              </a:spcAft>
              <a:buSzPct val="100000"/>
              <a:buChar char="•"/>
            </a:pPr>
            <a:r>
              <a:rPr lang="en-US" sz="1467" dirty="0">
                <a:solidFill>
                  <a:srgbClr val="3A4A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Micro-segmentation</a:t>
            </a:r>
            <a:endParaRPr lang="en-US" sz="1467" dirty="0"/>
          </a:p>
          <a:p>
            <a:pPr marL="457189" indent="-457189">
              <a:spcAft>
                <a:spcPts val="933"/>
              </a:spcAft>
              <a:buSzPct val="100000"/>
              <a:buChar char="•"/>
            </a:pPr>
            <a:r>
              <a:rPr lang="en-US" sz="1467" dirty="0">
                <a:solidFill>
                  <a:srgbClr val="3A4A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SOAR automation</a:t>
            </a:r>
            <a:endParaRPr lang="en-US" sz="1467" dirty="0"/>
          </a:p>
          <a:p>
            <a:pPr marL="457189" indent="-457189">
              <a:spcAft>
                <a:spcPts val="933"/>
              </a:spcAft>
              <a:buSzPct val="100000"/>
              <a:buChar char="•"/>
            </a:pPr>
            <a:r>
              <a:rPr lang="en-US" sz="1467" dirty="0">
                <a:solidFill>
                  <a:srgbClr val="3A4A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Ongoing training</a:t>
            </a:r>
            <a:endParaRPr lang="en-US" sz="1467" dirty="0"/>
          </a:p>
          <a:p>
            <a:pPr marL="457189" indent="-457189">
              <a:spcAft>
                <a:spcPts val="933"/>
              </a:spcAft>
              <a:buSzPct val="100000"/>
              <a:buChar char="•"/>
            </a:pPr>
            <a:r>
              <a:rPr lang="en-US" sz="1467" dirty="0">
                <a:solidFill>
                  <a:srgbClr val="3A4A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Board reporting</a:t>
            </a:r>
            <a:endParaRPr lang="en-US" sz="1467" dirty="0"/>
          </a:p>
        </p:txBody>
      </p:sp>
      <p:sp>
        <p:nvSpPr>
          <p:cNvPr id="25" name="Shape 23"/>
          <p:cNvSpPr/>
          <p:nvPr/>
        </p:nvSpPr>
        <p:spPr>
          <a:xfrm>
            <a:off x="426720" y="6522720"/>
            <a:ext cx="11338560" cy="158496"/>
          </a:xfrm>
          <a:prstGeom prst="rect">
            <a:avLst/>
          </a:prstGeom>
          <a:solidFill>
            <a:srgbClr val="D5F5E3"/>
          </a:solidFill>
          <a:ln/>
        </p:spPr>
        <p:txBody>
          <a:bodyPr/>
          <a:lstStyle/>
          <a:p>
            <a:endParaRPr lang="en-GB" sz="240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390144" cy="6858000"/>
          </a:xfrm>
          <a:prstGeom prst="rect">
            <a:avLst/>
          </a:prstGeom>
          <a:solidFill>
            <a:srgbClr val="CADCFC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3" name="Text 1"/>
          <p:cNvSpPr/>
          <p:nvPr/>
        </p:nvSpPr>
        <p:spPr>
          <a:xfrm>
            <a:off x="792480" y="426720"/>
            <a:ext cx="10972800" cy="853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4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Board Decisions Required</a:t>
            </a:r>
            <a:endParaRPr lang="en-US" sz="4000" dirty="0"/>
          </a:p>
        </p:txBody>
      </p:sp>
      <p:sp>
        <p:nvSpPr>
          <p:cNvPr id="4" name="Text 2"/>
          <p:cNvSpPr/>
          <p:nvPr/>
        </p:nvSpPr>
        <p:spPr>
          <a:xfrm>
            <a:off x="792480" y="1280160"/>
            <a:ext cx="9753600" cy="463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000" i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Three actions to mandate today</a:t>
            </a:r>
            <a:endParaRPr lang="en-US" sz="2000" dirty="0"/>
          </a:p>
        </p:txBody>
      </p:sp>
      <p:sp>
        <p:nvSpPr>
          <p:cNvPr id="5" name="Shape 3"/>
          <p:cNvSpPr/>
          <p:nvPr/>
        </p:nvSpPr>
        <p:spPr>
          <a:xfrm>
            <a:off x="792480" y="1950720"/>
            <a:ext cx="11033760" cy="1219200"/>
          </a:xfrm>
          <a:prstGeom prst="rect">
            <a:avLst/>
          </a:prstGeom>
          <a:solidFill>
            <a:srgbClr val="243070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6" name="Shape 4"/>
          <p:cNvSpPr/>
          <p:nvPr/>
        </p:nvSpPr>
        <p:spPr>
          <a:xfrm>
            <a:off x="792480" y="1950720"/>
            <a:ext cx="85344" cy="1219200"/>
          </a:xfrm>
          <a:prstGeom prst="rect">
            <a:avLst/>
          </a:prstGeom>
          <a:solidFill>
            <a:srgbClr val="C0392B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7" name="Text 5"/>
          <p:cNvSpPr/>
          <p:nvPr/>
        </p:nvSpPr>
        <p:spPr>
          <a:xfrm>
            <a:off x="975360" y="1975104"/>
            <a:ext cx="60960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400" b="1" dirty="0">
                <a:solidFill>
                  <a:srgbClr val="C039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01</a:t>
            </a:r>
            <a:endParaRPr lang="en-US" sz="2400" dirty="0"/>
          </a:p>
        </p:txBody>
      </p:sp>
      <p:sp>
        <p:nvSpPr>
          <p:cNvPr id="8" name="Text 6"/>
          <p:cNvSpPr/>
          <p:nvPr/>
        </p:nvSpPr>
        <p:spPr>
          <a:xfrm>
            <a:off x="1682496" y="2072640"/>
            <a:ext cx="9875520" cy="999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67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Approve Phase 1 budget (£120K–180K) and authorise immediate deployment of MFA, EDR and backup hardening within 90 days</a:t>
            </a:r>
            <a:endParaRPr lang="en-US" sz="1667" dirty="0"/>
          </a:p>
        </p:txBody>
      </p:sp>
      <p:sp>
        <p:nvSpPr>
          <p:cNvPr id="9" name="Shape 7"/>
          <p:cNvSpPr/>
          <p:nvPr/>
        </p:nvSpPr>
        <p:spPr>
          <a:xfrm>
            <a:off x="792480" y="3413760"/>
            <a:ext cx="11033760" cy="1219200"/>
          </a:xfrm>
          <a:prstGeom prst="rect">
            <a:avLst/>
          </a:prstGeom>
          <a:solidFill>
            <a:srgbClr val="243070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10" name="Shape 8"/>
          <p:cNvSpPr/>
          <p:nvPr/>
        </p:nvSpPr>
        <p:spPr>
          <a:xfrm>
            <a:off x="792480" y="3413760"/>
            <a:ext cx="85344" cy="1219200"/>
          </a:xfrm>
          <a:prstGeom prst="rect">
            <a:avLst/>
          </a:prstGeom>
          <a:solidFill>
            <a:srgbClr val="E67E22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11" name="Text 9"/>
          <p:cNvSpPr/>
          <p:nvPr/>
        </p:nvSpPr>
        <p:spPr>
          <a:xfrm>
            <a:off x="975360" y="3438144"/>
            <a:ext cx="60960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400" b="1" dirty="0">
                <a:solidFill>
                  <a:srgbClr val="E67E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02</a:t>
            </a:r>
            <a:endParaRPr lang="en-US" sz="2400" dirty="0"/>
          </a:p>
        </p:txBody>
      </p:sp>
      <p:sp>
        <p:nvSpPr>
          <p:cNvPr id="12" name="Text 10"/>
          <p:cNvSpPr/>
          <p:nvPr/>
        </p:nvSpPr>
        <p:spPr>
          <a:xfrm>
            <a:off x="1682496" y="3535680"/>
            <a:ext cx="9875520" cy="999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67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Commission a formal cyber risk register to be presented at every board meeting, framing cyber risk in financial and operational terms</a:t>
            </a:r>
            <a:endParaRPr lang="en-US" sz="1667" dirty="0"/>
          </a:p>
        </p:txBody>
      </p:sp>
      <p:sp>
        <p:nvSpPr>
          <p:cNvPr id="13" name="Shape 11"/>
          <p:cNvSpPr/>
          <p:nvPr/>
        </p:nvSpPr>
        <p:spPr>
          <a:xfrm>
            <a:off x="792480" y="4876800"/>
            <a:ext cx="11033760" cy="1219200"/>
          </a:xfrm>
          <a:prstGeom prst="rect">
            <a:avLst/>
          </a:prstGeom>
          <a:solidFill>
            <a:srgbClr val="243070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14" name="Shape 12"/>
          <p:cNvSpPr/>
          <p:nvPr/>
        </p:nvSpPr>
        <p:spPr>
          <a:xfrm>
            <a:off x="792480" y="4876800"/>
            <a:ext cx="85344" cy="1219200"/>
          </a:xfrm>
          <a:prstGeom prst="rect">
            <a:avLst/>
          </a:prstGeom>
          <a:solidFill>
            <a:srgbClr val="CADCFC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15" name="Text 13"/>
          <p:cNvSpPr/>
          <p:nvPr/>
        </p:nvSpPr>
        <p:spPr>
          <a:xfrm>
            <a:off x="975360" y="4901184"/>
            <a:ext cx="60960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400" b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03</a:t>
            </a:r>
            <a:endParaRPr lang="en-US" sz="2400" dirty="0"/>
          </a:p>
        </p:txBody>
      </p:sp>
      <p:sp>
        <p:nvSpPr>
          <p:cNvPr id="16" name="Text 14"/>
          <p:cNvSpPr/>
          <p:nvPr/>
        </p:nvSpPr>
        <p:spPr>
          <a:xfrm>
            <a:off x="1682496" y="4998720"/>
            <a:ext cx="9875520" cy="999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67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Mandate a Zero Trust programme with a named executive sponsor, quarterly progress reports and a 12-month maturity target</a:t>
            </a:r>
            <a:endParaRPr lang="en-US" sz="1667" dirty="0"/>
          </a:p>
        </p:txBody>
      </p:sp>
      <p:sp>
        <p:nvSpPr>
          <p:cNvPr id="17" name="Text 15"/>
          <p:cNvSpPr/>
          <p:nvPr/>
        </p:nvSpPr>
        <p:spPr>
          <a:xfrm>
            <a:off x="792480" y="6096000"/>
            <a:ext cx="10972800" cy="487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467" i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</a:t>
            </a:r>
            <a:r>
              <a:rPr lang="en-GB" sz="1600" dirty="0"/>
              <a:t> </a:t>
            </a:r>
            <a:r>
              <a:rPr lang="en-GB" sz="1600" i="1" dirty="0">
                <a:solidFill>
                  <a:schemeClr val="bg2"/>
                </a:solidFill>
              </a:rPr>
              <a:t>IT implements the tools; business defines the responsibility</a:t>
            </a:r>
            <a:r>
              <a:rPr lang="en-US" sz="1467" i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."</a:t>
            </a:r>
            <a:endParaRPr lang="en-US" sz="146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919</Words>
  <Application>Microsoft Office PowerPoint</Application>
  <PresentationFormat>Widescreen</PresentationFormat>
  <Paragraphs>182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Aptos Display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George Razoare (1810652)</dc:creator>
  <cp:lastModifiedBy>George Razoare (1810652)</cp:lastModifiedBy>
  <cp:revision>1</cp:revision>
  <dcterms:created xsi:type="dcterms:W3CDTF">2026-05-15T05:10:24Z</dcterms:created>
  <dcterms:modified xsi:type="dcterms:W3CDTF">2026-05-15T10:14:58Z</dcterms:modified>
</cp:coreProperties>
</file>