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8" d="100"/>
          <a:sy n="68" d="100"/>
        </p:scale>
        <p:origin x="69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CF9CF6-EF7D-4B3A-966F-30FC8E95E629}" type="datetimeFigureOut">
              <a:rPr lang="en-US" smtClean="0"/>
              <a:t>11/8/2020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AC13B9-4894-47FA-9763-06E98325F5C6}" type="slidenum">
              <a:rPr lang="en-US" smtClean="0"/>
              <a:t>‹#›</a:t>
            </a:fld>
            <a:endParaRPr lang="en-US"/>
          </a:p>
        </p:txBody>
      </p:sp>
    </p:spTree>
    <p:extLst>
      <p:ext uri="{BB962C8B-B14F-4D97-AF65-F5344CB8AC3E}">
        <p14:creationId xmlns:p14="http://schemas.microsoft.com/office/powerpoint/2010/main" val="37684727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712F9-367A-461D-A1C1-85DC96704BC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B8AF966-C28D-4B8D-84CF-596830150FF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E6D674-BB0A-4C58-BCF7-8E50B3724D5B}"/>
              </a:ext>
            </a:extLst>
          </p:cNvPr>
          <p:cNvSpPr>
            <a:spLocks noGrp="1"/>
          </p:cNvSpPr>
          <p:nvPr>
            <p:ph type="dt" sz="half" idx="10"/>
          </p:nvPr>
        </p:nvSpPr>
        <p:spPr/>
        <p:txBody>
          <a:bodyPr/>
          <a:lstStyle/>
          <a:p>
            <a:fld id="{C6589839-79B4-457F-B6F4-A8F697BE01DC}" type="datetime8">
              <a:rPr lang="en-GB" smtClean="0"/>
              <a:t>08/11/2020 00:32</a:t>
            </a:fld>
            <a:endParaRPr lang="en-GB"/>
          </a:p>
        </p:txBody>
      </p:sp>
      <p:sp>
        <p:nvSpPr>
          <p:cNvPr id="5" name="Footer Placeholder 4">
            <a:extLst>
              <a:ext uri="{FF2B5EF4-FFF2-40B4-BE49-F238E27FC236}">
                <a16:creationId xmlns:a16="http://schemas.microsoft.com/office/drawing/2014/main" id="{5299FE32-D59B-4B86-9561-2B5F634AA527}"/>
              </a:ext>
            </a:extLst>
          </p:cNvPr>
          <p:cNvSpPr>
            <a:spLocks noGrp="1"/>
          </p:cNvSpPr>
          <p:nvPr>
            <p:ph type="ftr" sz="quarter" idx="11"/>
          </p:nvPr>
        </p:nvSpPr>
        <p:spPr/>
        <p:txBody>
          <a:bodyPr/>
          <a:lstStyle/>
          <a:p>
            <a:r>
              <a:rPr lang="en-GB"/>
              <a:t>Price Sensitivity</a:t>
            </a:r>
          </a:p>
        </p:txBody>
      </p:sp>
      <p:sp>
        <p:nvSpPr>
          <p:cNvPr id="6" name="Slide Number Placeholder 5">
            <a:extLst>
              <a:ext uri="{FF2B5EF4-FFF2-40B4-BE49-F238E27FC236}">
                <a16:creationId xmlns:a16="http://schemas.microsoft.com/office/drawing/2014/main" id="{DAB82C65-8126-4985-BB1D-469D49C0C7D3}"/>
              </a:ext>
            </a:extLst>
          </p:cNvPr>
          <p:cNvSpPr>
            <a:spLocks noGrp="1"/>
          </p:cNvSpPr>
          <p:nvPr>
            <p:ph type="sldNum" sz="quarter" idx="12"/>
          </p:nvPr>
        </p:nvSpPr>
        <p:spPr/>
        <p:txBody>
          <a:bodyPr/>
          <a:lstStyle/>
          <a:p>
            <a:fld id="{FB069C0B-4888-465F-B1A8-E0CEE1D2622D}" type="slidenum">
              <a:rPr lang="en-GB" smtClean="0"/>
              <a:t>‹#›</a:t>
            </a:fld>
            <a:endParaRPr lang="en-GB"/>
          </a:p>
        </p:txBody>
      </p:sp>
    </p:spTree>
    <p:extLst>
      <p:ext uri="{BB962C8B-B14F-4D97-AF65-F5344CB8AC3E}">
        <p14:creationId xmlns:p14="http://schemas.microsoft.com/office/powerpoint/2010/main" val="35066007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8C045-6D72-4902-A928-6A0F756399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FFC2F5-DA88-4981-8928-514B3573FF8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B72016-42A0-40F3-99B8-6969EE00CF1C}"/>
              </a:ext>
            </a:extLst>
          </p:cNvPr>
          <p:cNvSpPr>
            <a:spLocks noGrp="1"/>
          </p:cNvSpPr>
          <p:nvPr>
            <p:ph type="dt" sz="half" idx="10"/>
          </p:nvPr>
        </p:nvSpPr>
        <p:spPr/>
        <p:txBody>
          <a:bodyPr/>
          <a:lstStyle/>
          <a:p>
            <a:fld id="{B5DDDE7E-4AFB-4E2A-B0E3-CD227486F48C}" type="datetime8">
              <a:rPr lang="en-GB" smtClean="0"/>
              <a:t>08/11/2020 00:32</a:t>
            </a:fld>
            <a:endParaRPr lang="en-GB"/>
          </a:p>
        </p:txBody>
      </p:sp>
      <p:sp>
        <p:nvSpPr>
          <p:cNvPr id="5" name="Footer Placeholder 4">
            <a:extLst>
              <a:ext uri="{FF2B5EF4-FFF2-40B4-BE49-F238E27FC236}">
                <a16:creationId xmlns:a16="http://schemas.microsoft.com/office/drawing/2014/main" id="{43DF7A61-A053-45C0-B666-4AB9857CD9E9}"/>
              </a:ext>
            </a:extLst>
          </p:cNvPr>
          <p:cNvSpPr>
            <a:spLocks noGrp="1"/>
          </p:cNvSpPr>
          <p:nvPr>
            <p:ph type="ftr" sz="quarter" idx="11"/>
          </p:nvPr>
        </p:nvSpPr>
        <p:spPr/>
        <p:txBody>
          <a:bodyPr/>
          <a:lstStyle/>
          <a:p>
            <a:r>
              <a:rPr lang="en-GB"/>
              <a:t>Price Sensitivity</a:t>
            </a:r>
          </a:p>
        </p:txBody>
      </p:sp>
      <p:sp>
        <p:nvSpPr>
          <p:cNvPr id="6" name="Slide Number Placeholder 5">
            <a:extLst>
              <a:ext uri="{FF2B5EF4-FFF2-40B4-BE49-F238E27FC236}">
                <a16:creationId xmlns:a16="http://schemas.microsoft.com/office/drawing/2014/main" id="{52C80E64-3E93-486F-8638-2BFE9988474F}"/>
              </a:ext>
            </a:extLst>
          </p:cNvPr>
          <p:cNvSpPr>
            <a:spLocks noGrp="1"/>
          </p:cNvSpPr>
          <p:nvPr>
            <p:ph type="sldNum" sz="quarter" idx="12"/>
          </p:nvPr>
        </p:nvSpPr>
        <p:spPr/>
        <p:txBody>
          <a:bodyPr/>
          <a:lstStyle/>
          <a:p>
            <a:fld id="{FB069C0B-4888-465F-B1A8-E0CEE1D2622D}" type="slidenum">
              <a:rPr lang="en-GB" smtClean="0"/>
              <a:t>‹#›</a:t>
            </a:fld>
            <a:endParaRPr lang="en-GB"/>
          </a:p>
        </p:txBody>
      </p:sp>
    </p:spTree>
    <p:extLst>
      <p:ext uri="{BB962C8B-B14F-4D97-AF65-F5344CB8AC3E}">
        <p14:creationId xmlns:p14="http://schemas.microsoft.com/office/powerpoint/2010/main" val="3921237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98F05-8DC3-428E-9B8A-944F6D9DA7C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1B6E11-0227-40C7-A25C-73A411E8F42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804AEA4-3002-49D2-A8BA-E0D43445CD75}"/>
              </a:ext>
            </a:extLst>
          </p:cNvPr>
          <p:cNvSpPr>
            <a:spLocks noGrp="1"/>
          </p:cNvSpPr>
          <p:nvPr>
            <p:ph type="dt" sz="half" idx="10"/>
          </p:nvPr>
        </p:nvSpPr>
        <p:spPr/>
        <p:txBody>
          <a:bodyPr/>
          <a:lstStyle/>
          <a:p>
            <a:fld id="{6F85DC48-21FD-4A74-B9E7-AF84D08AFDAF}" type="datetime8">
              <a:rPr lang="en-GB" smtClean="0"/>
              <a:t>08/11/2020 00:32</a:t>
            </a:fld>
            <a:endParaRPr lang="en-GB"/>
          </a:p>
        </p:txBody>
      </p:sp>
      <p:sp>
        <p:nvSpPr>
          <p:cNvPr id="5" name="Footer Placeholder 4">
            <a:extLst>
              <a:ext uri="{FF2B5EF4-FFF2-40B4-BE49-F238E27FC236}">
                <a16:creationId xmlns:a16="http://schemas.microsoft.com/office/drawing/2014/main" id="{43126481-A26A-48EF-9D64-162EDB0F73CB}"/>
              </a:ext>
            </a:extLst>
          </p:cNvPr>
          <p:cNvSpPr>
            <a:spLocks noGrp="1"/>
          </p:cNvSpPr>
          <p:nvPr>
            <p:ph type="ftr" sz="quarter" idx="11"/>
          </p:nvPr>
        </p:nvSpPr>
        <p:spPr/>
        <p:txBody>
          <a:bodyPr/>
          <a:lstStyle/>
          <a:p>
            <a:r>
              <a:rPr lang="en-GB"/>
              <a:t>Price Sensitivity</a:t>
            </a:r>
          </a:p>
        </p:txBody>
      </p:sp>
      <p:sp>
        <p:nvSpPr>
          <p:cNvPr id="6" name="Slide Number Placeholder 5">
            <a:extLst>
              <a:ext uri="{FF2B5EF4-FFF2-40B4-BE49-F238E27FC236}">
                <a16:creationId xmlns:a16="http://schemas.microsoft.com/office/drawing/2014/main" id="{1B4D9CAD-197D-442C-9E93-08AB4FC1784D}"/>
              </a:ext>
            </a:extLst>
          </p:cNvPr>
          <p:cNvSpPr>
            <a:spLocks noGrp="1"/>
          </p:cNvSpPr>
          <p:nvPr>
            <p:ph type="sldNum" sz="quarter" idx="12"/>
          </p:nvPr>
        </p:nvSpPr>
        <p:spPr/>
        <p:txBody>
          <a:bodyPr/>
          <a:lstStyle/>
          <a:p>
            <a:fld id="{FB069C0B-4888-465F-B1A8-E0CEE1D2622D}" type="slidenum">
              <a:rPr lang="en-GB" smtClean="0"/>
              <a:t>‹#›</a:t>
            </a:fld>
            <a:endParaRPr lang="en-GB"/>
          </a:p>
        </p:txBody>
      </p:sp>
    </p:spTree>
    <p:extLst>
      <p:ext uri="{BB962C8B-B14F-4D97-AF65-F5344CB8AC3E}">
        <p14:creationId xmlns:p14="http://schemas.microsoft.com/office/powerpoint/2010/main" val="2783969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AF640-5FFD-4E65-A8B2-60B5B005CB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988EE8-5F93-4104-9A25-6228A56F624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82E8FF6-8B98-45ED-AE40-F2BA3B790DE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C4C68AA-4783-45F9-B787-D59938FACF94}"/>
              </a:ext>
            </a:extLst>
          </p:cNvPr>
          <p:cNvSpPr>
            <a:spLocks noGrp="1"/>
          </p:cNvSpPr>
          <p:nvPr>
            <p:ph type="dt" sz="half" idx="10"/>
          </p:nvPr>
        </p:nvSpPr>
        <p:spPr/>
        <p:txBody>
          <a:bodyPr/>
          <a:lstStyle/>
          <a:p>
            <a:fld id="{687EB801-2187-4BC0-9669-EA23EED80E05}" type="datetime8">
              <a:rPr lang="en-GB" smtClean="0"/>
              <a:t>08/11/2020 00:32</a:t>
            </a:fld>
            <a:endParaRPr lang="en-GB"/>
          </a:p>
        </p:txBody>
      </p:sp>
      <p:sp>
        <p:nvSpPr>
          <p:cNvPr id="6" name="Footer Placeholder 5">
            <a:extLst>
              <a:ext uri="{FF2B5EF4-FFF2-40B4-BE49-F238E27FC236}">
                <a16:creationId xmlns:a16="http://schemas.microsoft.com/office/drawing/2014/main" id="{12BB157F-5A2E-41CB-8B73-91C7FEA5BB5D}"/>
              </a:ext>
            </a:extLst>
          </p:cNvPr>
          <p:cNvSpPr>
            <a:spLocks noGrp="1"/>
          </p:cNvSpPr>
          <p:nvPr>
            <p:ph type="ftr" sz="quarter" idx="11"/>
          </p:nvPr>
        </p:nvSpPr>
        <p:spPr/>
        <p:txBody>
          <a:bodyPr/>
          <a:lstStyle/>
          <a:p>
            <a:r>
              <a:rPr lang="en-GB"/>
              <a:t>Price Sensitivity</a:t>
            </a:r>
          </a:p>
        </p:txBody>
      </p:sp>
      <p:sp>
        <p:nvSpPr>
          <p:cNvPr id="7" name="Slide Number Placeholder 6">
            <a:extLst>
              <a:ext uri="{FF2B5EF4-FFF2-40B4-BE49-F238E27FC236}">
                <a16:creationId xmlns:a16="http://schemas.microsoft.com/office/drawing/2014/main" id="{68F9FA36-2394-4F4B-A96E-AB725AB4C237}"/>
              </a:ext>
            </a:extLst>
          </p:cNvPr>
          <p:cNvSpPr>
            <a:spLocks noGrp="1"/>
          </p:cNvSpPr>
          <p:nvPr>
            <p:ph type="sldNum" sz="quarter" idx="12"/>
          </p:nvPr>
        </p:nvSpPr>
        <p:spPr/>
        <p:txBody>
          <a:bodyPr/>
          <a:lstStyle/>
          <a:p>
            <a:fld id="{FB069C0B-4888-465F-B1A8-E0CEE1D2622D}" type="slidenum">
              <a:rPr lang="en-GB" smtClean="0"/>
              <a:t>‹#›</a:t>
            </a:fld>
            <a:endParaRPr lang="en-GB"/>
          </a:p>
        </p:txBody>
      </p:sp>
    </p:spTree>
    <p:extLst>
      <p:ext uri="{BB962C8B-B14F-4D97-AF65-F5344CB8AC3E}">
        <p14:creationId xmlns:p14="http://schemas.microsoft.com/office/powerpoint/2010/main" val="2065771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B9B1F-2473-46A8-B71E-328B2725584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D189A9-8805-4541-A8E6-1E3E39B092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0BCB8CA-8BF9-4C56-BC7B-BB2906EC1A6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50EA5DA-027E-468B-ABC9-9961A6563F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477FB6A-634D-48B6-A1D0-D7888B066AC7}"/>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3DEA736-E136-4832-9A2A-47EC8E0FAAED}"/>
              </a:ext>
            </a:extLst>
          </p:cNvPr>
          <p:cNvSpPr>
            <a:spLocks noGrp="1"/>
          </p:cNvSpPr>
          <p:nvPr>
            <p:ph type="dt" sz="half" idx="10"/>
          </p:nvPr>
        </p:nvSpPr>
        <p:spPr/>
        <p:txBody>
          <a:bodyPr/>
          <a:lstStyle/>
          <a:p>
            <a:fld id="{6F0E3AEB-5FD1-43B6-B3B0-B6E94D54845B}" type="datetime8">
              <a:rPr lang="en-GB" smtClean="0"/>
              <a:t>08/11/2020 00:32</a:t>
            </a:fld>
            <a:endParaRPr lang="en-GB"/>
          </a:p>
        </p:txBody>
      </p:sp>
      <p:sp>
        <p:nvSpPr>
          <p:cNvPr id="8" name="Footer Placeholder 7">
            <a:extLst>
              <a:ext uri="{FF2B5EF4-FFF2-40B4-BE49-F238E27FC236}">
                <a16:creationId xmlns:a16="http://schemas.microsoft.com/office/drawing/2014/main" id="{4553892A-0E2D-4017-B959-8E28ACC8CEEC}"/>
              </a:ext>
            </a:extLst>
          </p:cNvPr>
          <p:cNvSpPr>
            <a:spLocks noGrp="1"/>
          </p:cNvSpPr>
          <p:nvPr>
            <p:ph type="ftr" sz="quarter" idx="11"/>
          </p:nvPr>
        </p:nvSpPr>
        <p:spPr/>
        <p:txBody>
          <a:bodyPr/>
          <a:lstStyle/>
          <a:p>
            <a:r>
              <a:rPr lang="en-GB"/>
              <a:t>Price Sensitivity</a:t>
            </a:r>
          </a:p>
        </p:txBody>
      </p:sp>
      <p:sp>
        <p:nvSpPr>
          <p:cNvPr id="9" name="Slide Number Placeholder 8">
            <a:extLst>
              <a:ext uri="{FF2B5EF4-FFF2-40B4-BE49-F238E27FC236}">
                <a16:creationId xmlns:a16="http://schemas.microsoft.com/office/drawing/2014/main" id="{ACA42046-871D-423C-9CC8-0CDCB394313D}"/>
              </a:ext>
            </a:extLst>
          </p:cNvPr>
          <p:cNvSpPr>
            <a:spLocks noGrp="1"/>
          </p:cNvSpPr>
          <p:nvPr>
            <p:ph type="sldNum" sz="quarter" idx="12"/>
          </p:nvPr>
        </p:nvSpPr>
        <p:spPr/>
        <p:txBody>
          <a:bodyPr/>
          <a:lstStyle/>
          <a:p>
            <a:fld id="{FB069C0B-4888-465F-B1A8-E0CEE1D2622D}" type="slidenum">
              <a:rPr lang="en-GB" smtClean="0"/>
              <a:t>‹#›</a:t>
            </a:fld>
            <a:endParaRPr lang="en-GB"/>
          </a:p>
        </p:txBody>
      </p:sp>
    </p:spTree>
    <p:extLst>
      <p:ext uri="{BB962C8B-B14F-4D97-AF65-F5344CB8AC3E}">
        <p14:creationId xmlns:p14="http://schemas.microsoft.com/office/powerpoint/2010/main" val="1503321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D847C-C8B8-464C-A4A0-837BE8CE71E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D35F11-1881-4D48-AB71-100DCEE4BB3A}"/>
              </a:ext>
            </a:extLst>
          </p:cNvPr>
          <p:cNvSpPr>
            <a:spLocks noGrp="1"/>
          </p:cNvSpPr>
          <p:nvPr>
            <p:ph type="dt" sz="half" idx="10"/>
          </p:nvPr>
        </p:nvSpPr>
        <p:spPr/>
        <p:txBody>
          <a:bodyPr/>
          <a:lstStyle/>
          <a:p>
            <a:fld id="{FF719313-9CC1-40A2-AA56-02D25A6A8171}" type="datetime8">
              <a:rPr lang="en-GB" smtClean="0"/>
              <a:t>08/11/2020 00:32</a:t>
            </a:fld>
            <a:endParaRPr lang="en-GB"/>
          </a:p>
        </p:txBody>
      </p:sp>
      <p:sp>
        <p:nvSpPr>
          <p:cNvPr id="4" name="Footer Placeholder 3">
            <a:extLst>
              <a:ext uri="{FF2B5EF4-FFF2-40B4-BE49-F238E27FC236}">
                <a16:creationId xmlns:a16="http://schemas.microsoft.com/office/drawing/2014/main" id="{C60813D8-EDF6-49D7-A073-2125FA9E13A0}"/>
              </a:ext>
            </a:extLst>
          </p:cNvPr>
          <p:cNvSpPr>
            <a:spLocks noGrp="1"/>
          </p:cNvSpPr>
          <p:nvPr>
            <p:ph type="ftr" sz="quarter" idx="11"/>
          </p:nvPr>
        </p:nvSpPr>
        <p:spPr/>
        <p:txBody>
          <a:bodyPr/>
          <a:lstStyle/>
          <a:p>
            <a:r>
              <a:rPr lang="en-GB"/>
              <a:t>Price Sensitivity</a:t>
            </a:r>
          </a:p>
        </p:txBody>
      </p:sp>
      <p:sp>
        <p:nvSpPr>
          <p:cNvPr id="5" name="Slide Number Placeholder 4">
            <a:extLst>
              <a:ext uri="{FF2B5EF4-FFF2-40B4-BE49-F238E27FC236}">
                <a16:creationId xmlns:a16="http://schemas.microsoft.com/office/drawing/2014/main" id="{4C45924B-B356-4D48-8A0C-773EE1E223F9}"/>
              </a:ext>
            </a:extLst>
          </p:cNvPr>
          <p:cNvSpPr>
            <a:spLocks noGrp="1"/>
          </p:cNvSpPr>
          <p:nvPr>
            <p:ph type="sldNum" sz="quarter" idx="12"/>
          </p:nvPr>
        </p:nvSpPr>
        <p:spPr/>
        <p:txBody>
          <a:bodyPr/>
          <a:lstStyle/>
          <a:p>
            <a:fld id="{FB069C0B-4888-465F-B1A8-E0CEE1D2622D}" type="slidenum">
              <a:rPr lang="en-GB" smtClean="0"/>
              <a:t>‹#›</a:t>
            </a:fld>
            <a:endParaRPr lang="en-GB"/>
          </a:p>
        </p:txBody>
      </p:sp>
    </p:spTree>
    <p:extLst>
      <p:ext uri="{BB962C8B-B14F-4D97-AF65-F5344CB8AC3E}">
        <p14:creationId xmlns:p14="http://schemas.microsoft.com/office/powerpoint/2010/main" val="3799404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EE385C-F1FF-4C82-9C4A-A941D70117C3}"/>
              </a:ext>
            </a:extLst>
          </p:cNvPr>
          <p:cNvSpPr>
            <a:spLocks noGrp="1"/>
          </p:cNvSpPr>
          <p:nvPr>
            <p:ph type="dt" sz="half" idx="10"/>
          </p:nvPr>
        </p:nvSpPr>
        <p:spPr/>
        <p:txBody>
          <a:bodyPr/>
          <a:lstStyle/>
          <a:p>
            <a:fld id="{CAAF619D-16A9-4B9B-98B5-121DA8653677}" type="datetime8">
              <a:rPr lang="en-GB" smtClean="0"/>
              <a:t>08/11/2020 00:32</a:t>
            </a:fld>
            <a:endParaRPr lang="en-GB"/>
          </a:p>
        </p:txBody>
      </p:sp>
      <p:sp>
        <p:nvSpPr>
          <p:cNvPr id="3" name="Footer Placeholder 2">
            <a:extLst>
              <a:ext uri="{FF2B5EF4-FFF2-40B4-BE49-F238E27FC236}">
                <a16:creationId xmlns:a16="http://schemas.microsoft.com/office/drawing/2014/main" id="{12F3BFD7-6FF0-4C08-9ABF-8C52065BC504}"/>
              </a:ext>
            </a:extLst>
          </p:cNvPr>
          <p:cNvSpPr>
            <a:spLocks noGrp="1"/>
          </p:cNvSpPr>
          <p:nvPr>
            <p:ph type="ftr" sz="quarter" idx="11"/>
          </p:nvPr>
        </p:nvSpPr>
        <p:spPr/>
        <p:txBody>
          <a:bodyPr/>
          <a:lstStyle/>
          <a:p>
            <a:r>
              <a:rPr lang="en-GB"/>
              <a:t>Price Sensitivity</a:t>
            </a:r>
          </a:p>
        </p:txBody>
      </p:sp>
      <p:sp>
        <p:nvSpPr>
          <p:cNvPr id="4" name="Slide Number Placeholder 3">
            <a:extLst>
              <a:ext uri="{FF2B5EF4-FFF2-40B4-BE49-F238E27FC236}">
                <a16:creationId xmlns:a16="http://schemas.microsoft.com/office/drawing/2014/main" id="{7445C23D-710E-4CFA-8C27-98431941519E}"/>
              </a:ext>
            </a:extLst>
          </p:cNvPr>
          <p:cNvSpPr>
            <a:spLocks noGrp="1"/>
          </p:cNvSpPr>
          <p:nvPr>
            <p:ph type="sldNum" sz="quarter" idx="12"/>
          </p:nvPr>
        </p:nvSpPr>
        <p:spPr/>
        <p:txBody>
          <a:bodyPr/>
          <a:lstStyle/>
          <a:p>
            <a:fld id="{FB069C0B-4888-465F-B1A8-E0CEE1D2622D}" type="slidenum">
              <a:rPr lang="en-GB" smtClean="0"/>
              <a:t>‹#›</a:t>
            </a:fld>
            <a:endParaRPr lang="en-GB"/>
          </a:p>
        </p:txBody>
      </p:sp>
    </p:spTree>
    <p:extLst>
      <p:ext uri="{BB962C8B-B14F-4D97-AF65-F5344CB8AC3E}">
        <p14:creationId xmlns:p14="http://schemas.microsoft.com/office/powerpoint/2010/main" val="759294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C6C4D-FA1A-44F4-8BDC-51EC7695F5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FAEC03F-256E-4D2E-891A-D122297351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F04FDEC-A701-40F5-A4E5-D949834451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0B0D5B1-4ED3-45FE-A11F-98062A58DA85}"/>
              </a:ext>
            </a:extLst>
          </p:cNvPr>
          <p:cNvSpPr>
            <a:spLocks noGrp="1"/>
          </p:cNvSpPr>
          <p:nvPr>
            <p:ph type="dt" sz="half" idx="10"/>
          </p:nvPr>
        </p:nvSpPr>
        <p:spPr/>
        <p:txBody>
          <a:bodyPr/>
          <a:lstStyle/>
          <a:p>
            <a:fld id="{10360D99-8F29-43E4-B514-295C58569E95}" type="datetime8">
              <a:rPr lang="en-GB" smtClean="0"/>
              <a:t>08/11/2020 00:32</a:t>
            </a:fld>
            <a:endParaRPr lang="en-GB"/>
          </a:p>
        </p:txBody>
      </p:sp>
      <p:sp>
        <p:nvSpPr>
          <p:cNvPr id="6" name="Footer Placeholder 5">
            <a:extLst>
              <a:ext uri="{FF2B5EF4-FFF2-40B4-BE49-F238E27FC236}">
                <a16:creationId xmlns:a16="http://schemas.microsoft.com/office/drawing/2014/main" id="{5AA08720-2DDC-450A-9690-2232D84EC490}"/>
              </a:ext>
            </a:extLst>
          </p:cNvPr>
          <p:cNvSpPr>
            <a:spLocks noGrp="1"/>
          </p:cNvSpPr>
          <p:nvPr>
            <p:ph type="ftr" sz="quarter" idx="11"/>
          </p:nvPr>
        </p:nvSpPr>
        <p:spPr/>
        <p:txBody>
          <a:bodyPr/>
          <a:lstStyle/>
          <a:p>
            <a:r>
              <a:rPr lang="en-GB"/>
              <a:t>Price Sensitivity</a:t>
            </a:r>
          </a:p>
        </p:txBody>
      </p:sp>
      <p:sp>
        <p:nvSpPr>
          <p:cNvPr id="7" name="Slide Number Placeholder 6">
            <a:extLst>
              <a:ext uri="{FF2B5EF4-FFF2-40B4-BE49-F238E27FC236}">
                <a16:creationId xmlns:a16="http://schemas.microsoft.com/office/drawing/2014/main" id="{380AB5F1-234D-43D9-88C7-9B6A9AF40B81}"/>
              </a:ext>
            </a:extLst>
          </p:cNvPr>
          <p:cNvSpPr>
            <a:spLocks noGrp="1"/>
          </p:cNvSpPr>
          <p:nvPr>
            <p:ph type="sldNum" sz="quarter" idx="12"/>
          </p:nvPr>
        </p:nvSpPr>
        <p:spPr/>
        <p:txBody>
          <a:bodyPr/>
          <a:lstStyle/>
          <a:p>
            <a:fld id="{FB069C0B-4888-465F-B1A8-E0CEE1D2622D}" type="slidenum">
              <a:rPr lang="en-GB" smtClean="0"/>
              <a:t>‹#›</a:t>
            </a:fld>
            <a:endParaRPr lang="en-GB"/>
          </a:p>
        </p:txBody>
      </p:sp>
    </p:spTree>
    <p:extLst>
      <p:ext uri="{BB962C8B-B14F-4D97-AF65-F5344CB8AC3E}">
        <p14:creationId xmlns:p14="http://schemas.microsoft.com/office/powerpoint/2010/main" val="41148974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E9D72-BB60-4474-8079-045DDD87AF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FEFA2F-1344-4B3D-8844-A3838A6E86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1953DD-F9FA-4767-BDB3-29DEF80F3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DC6F478-09A2-4B44-A6D5-8FC9448968B2}"/>
              </a:ext>
            </a:extLst>
          </p:cNvPr>
          <p:cNvSpPr>
            <a:spLocks noGrp="1"/>
          </p:cNvSpPr>
          <p:nvPr>
            <p:ph type="dt" sz="half" idx="10"/>
          </p:nvPr>
        </p:nvSpPr>
        <p:spPr/>
        <p:txBody>
          <a:bodyPr/>
          <a:lstStyle/>
          <a:p>
            <a:fld id="{6AA447B2-5659-4F1C-9FEC-7BE941B94B78}" type="datetime8">
              <a:rPr lang="en-GB" smtClean="0"/>
              <a:t>08/11/2020 00:32</a:t>
            </a:fld>
            <a:endParaRPr lang="en-GB"/>
          </a:p>
        </p:txBody>
      </p:sp>
      <p:sp>
        <p:nvSpPr>
          <p:cNvPr id="6" name="Footer Placeholder 5">
            <a:extLst>
              <a:ext uri="{FF2B5EF4-FFF2-40B4-BE49-F238E27FC236}">
                <a16:creationId xmlns:a16="http://schemas.microsoft.com/office/drawing/2014/main" id="{7A2323B5-3D89-47CE-8487-60B7541273A5}"/>
              </a:ext>
            </a:extLst>
          </p:cNvPr>
          <p:cNvSpPr>
            <a:spLocks noGrp="1"/>
          </p:cNvSpPr>
          <p:nvPr>
            <p:ph type="ftr" sz="quarter" idx="11"/>
          </p:nvPr>
        </p:nvSpPr>
        <p:spPr/>
        <p:txBody>
          <a:bodyPr/>
          <a:lstStyle/>
          <a:p>
            <a:r>
              <a:rPr lang="en-GB"/>
              <a:t>Price Sensitivity</a:t>
            </a:r>
          </a:p>
        </p:txBody>
      </p:sp>
      <p:sp>
        <p:nvSpPr>
          <p:cNvPr id="7" name="Slide Number Placeholder 6">
            <a:extLst>
              <a:ext uri="{FF2B5EF4-FFF2-40B4-BE49-F238E27FC236}">
                <a16:creationId xmlns:a16="http://schemas.microsoft.com/office/drawing/2014/main" id="{4DFCF605-B4C1-4412-ADA3-E3054AF60F74}"/>
              </a:ext>
            </a:extLst>
          </p:cNvPr>
          <p:cNvSpPr>
            <a:spLocks noGrp="1"/>
          </p:cNvSpPr>
          <p:nvPr>
            <p:ph type="sldNum" sz="quarter" idx="12"/>
          </p:nvPr>
        </p:nvSpPr>
        <p:spPr/>
        <p:txBody>
          <a:bodyPr/>
          <a:lstStyle/>
          <a:p>
            <a:fld id="{FB069C0B-4888-465F-B1A8-E0CEE1D2622D}" type="slidenum">
              <a:rPr lang="en-GB" smtClean="0"/>
              <a:t>‹#›</a:t>
            </a:fld>
            <a:endParaRPr lang="en-GB"/>
          </a:p>
        </p:txBody>
      </p:sp>
    </p:spTree>
    <p:extLst>
      <p:ext uri="{BB962C8B-B14F-4D97-AF65-F5344CB8AC3E}">
        <p14:creationId xmlns:p14="http://schemas.microsoft.com/office/powerpoint/2010/main" val="41798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CF149-5509-45E4-B421-D38C883F0E5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922864-C397-4DAB-87A8-33CD78160BB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AA74EA-2DD6-4A0B-AD75-8A00655D01E5}"/>
              </a:ext>
            </a:extLst>
          </p:cNvPr>
          <p:cNvSpPr>
            <a:spLocks noGrp="1"/>
          </p:cNvSpPr>
          <p:nvPr>
            <p:ph type="dt" sz="half" idx="10"/>
          </p:nvPr>
        </p:nvSpPr>
        <p:spPr/>
        <p:txBody>
          <a:bodyPr/>
          <a:lstStyle/>
          <a:p>
            <a:fld id="{7BCD895C-5E09-48C5-B905-48818B86C024}" type="datetime8">
              <a:rPr lang="en-GB" smtClean="0"/>
              <a:t>08/11/2020 00:32</a:t>
            </a:fld>
            <a:endParaRPr lang="en-GB"/>
          </a:p>
        </p:txBody>
      </p:sp>
      <p:sp>
        <p:nvSpPr>
          <p:cNvPr id="5" name="Footer Placeholder 4">
            <a:extLst>
              <a:ext uri="{FF2B5EF4-FFF2-40B4-BE49-F238E27FC236}">
                <a16:creationId xmlns:a16="http://schemas.microsoft.com/office/drawing/2014/main" id="{9CE58043-7145-4E9D-AB06-C6D42853F647}"/>
              </a:ext>
            </a:extLst>
          </p:cNvPr>
          <p:cNvSpPr>
            <a:spLocks noGrp="1"/>
          </p:cNvSpPr>
          <p:nvPr>
            <p:ph type="ftr" sz="quarter" idx="11"/>
          </p:nvPr>
        </p:nvSpPr>
        <p:spPr/>
        <p:txBody>
          <a:bodyPr/>
          <a:lstStyle/>
          <a:p>
            <a:r>
              <a:rPr lang="en-GB"/>
              <a:t>Price Sensitivity</a:t>
            </a:r>
          </a:p>
        </p:txBody>
      </p:sp>
      <p:sp>
        <p:nvSpPr>
          <p:cNvPr id="6" name="Slide Number Placeholder 5">
            <a:extLst>
              <a:ext uri="{FF2B5EF4-FFF2-40B4-BE49-F238E27FC236}">
                <a16:creationId xmlns:a16="http://schemas.microsoft.com/office/drawing/2014/main" id="{AF4C3BCA-51EC-4983-A0AB-00A001324E2A}"/>
              </a:ext>
            </a:extLst>
          </p:cNvPr>
          <p:cNvSpPr>
            <a:spLocks noGrp="1"/>
          </p:cNvSpPr>
          <p:nvPr>
            <p:ph type="sldNum" sz="quarter" idx="12"/>
          </p:nvPr>
        </p:nvSpPr>
        <p:spPr/>
        <p:txBody>
          <a:bodyPr/>
          <a:lstStyle/>
          <a:p>
            <a:fld id="{FB069C0B-4888-465F-B1A8-E0CEE1D2622D}" type="slidenum">
              <a:rPr lang="en-GB" smtClean="0"/>
              <a:t>‹#›</a:t>
            </a:fld>
            <a:endParaRPr lang="en-GB"/>
          </a:p>
        </p:txBody>
      </p:sp>
    </p:spTree>
    <p:extLst>
      <p:ext uri="{BB962C8B-B14F-4D97-AF65-F5344CB8AC3E}">
        <p14:creationId xmlns:p14="http://schemas.microsoft.com/office/powerpoint/2010/main" val="5148970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091F54-52F4-4041-BFF5-601094D4A72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09C771-8C58-4CA0-9B4E-AE782C61D66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7095D6-505D-48CB-A92A-E99BD6876B41}"/>
              </a:ext>
            </a:extLst>
          </p:cNvPr>
          <p:cNvSpPr>
            <a:spLocks noGrp="1"/>
          </p:cNvSpPr>
          <p:nvPr>
            <p:ph type="dt" sz="half" idx="10"/>
          </p:nvPr>
        </p:nvSpPr>
        <p:spPr/>
        <p:txBody>
          <a:bodyPr/>
          <a:lstStyle/>
          <a:p>
            <a:fld id="{6A91DE5F-74C3-46E4-B458-6A042A65E10A}" type="datetime8">
              <a:rPr lang="en-GB" smtClean="0"/>
              <a:t>08/11/2020 00:32</a:t>
            </a:fld>
            <a:endParaRPr lang="en-GB"/>
          </a:p>
        </p:txBody>
      </p:sp>
      <p:sp>
        <p:nvSpPr>
          <p:cNvPr id="5" name="Footer Placeholder 4">
            <a:extLst>
              <a:ext uri="{FF2B5EF4-FFF2-40B4-BE49-F238E27FC236}">
                <a16:creationId xmlns:a16="http://schemas.microsoft.com/office/drawing/2014/main" id="{A7C38286-E6CC-41AE-9EB8-C5505AB92865}"/>
              </a:ext>
            </a:extLst>
          </p:cNvPr>
          <p:cNvSpPr>
            <a:spLocks noGrp="1"/>
          </p:cNvSpPr>
          <p:nvPr>
            <p:ph type="ftr" sz="quarter" idx="11"/>
          </p:nvPr>
        </p:nvSpPr>
        <p:spPr/>
        <p:txBody>
          <a:bodyPr/>
          <a:lstStyle/>
          <a:p>
            <a:r>
              <a:rPr lang="en-GB"/>
              <a:t>Price Sensitivity</a:t>
            </a:r>
          </a:p>
        </p:txBody>
      </p:sp>
      <p:sp>
        <p:nvSpPr>
          <p:cNvPr id="6" name="Slide Number Placeholder 5">
            <a:extLst>
              <a:ext uri="{FF2B5EF4-FFF2-40B4-BE49-F238E27FC236}">
                <a16:creationId xmlns:a16="http://schemas.microsoft.com/office/drawing/2014/main" id="{7109C9EC-52F8-4F27-B367-5D36341E13F5}"/>
              </a:ext>
            </a:extLst>
          </p:cNvPr>
          <p:cNvSpPr>
            <a:spLocks noGrp="1"/>
          </p:cNvSpPr>
          <p:nvPr>
            <p:ph type="sldNum" sz="quarter" idx="12"/>
          </p:nvPr>
        </p:nvSpPr>
        <p:spPr/>
        <p:txBody>
          <a:bodyPr/>
          <a:lstStyle/>
          <a:p>
            <a:fld id="{FB069C0B-4888-465F-B1A8-E0CEE1D2622D}" type="slidenum">
              <a:rPr lang="en-GB" smtClean="0"/>
              <a:t>‹#›</a:t>
            </a:fld>
            <a:endParaRPr lang="en-GB"/>
          </a:p>
        </p:txBody>
      </p:sp>
    </p:spTree>
    <p:extLst>
      <p:ext uri="{BB962C8B-B14F-4D97-AF65-F5344CB8AC3E}">
        <p14:creationId xmlns:p14="http://schemas.microsoft.com/office/powerpoint/2010/main" val="868894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CB4282-F648-4FF2-AF96-9D75E19730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9DE062-5599-4C99-8CA6-6DE0738DDF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C9C8A5-DB68-4873-854C-ED3E92D1A1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2B41DA-C878-4DBD-945E-8802F318C5AD}" type="datetime8">
              <a:rPr lang="en-GB" smtClean="0"/>
              <a:t>08/11/2020 00:32</a:t>
            </a:fld>
            <a:endParaRPr lang="en-GB"/>
          </a:p>
        </p:txBody>
      </p:sp>
      <p:sp>
        <p:nvSpPr>
          <p:cNvPr id="5" name="Footer Placeholder 4">
            <a:extLst>
              <a:ext uri="{FF2B5EF4-FFF2-40B4-BE49-F238E27FC236}">
                <a16:creationId xmlns:a16="http://schemas.microsoft.com/office/drawing/2014/main" id="{7999DA8E-8C1B-46A5-9AD5-F24FE7FDC6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Price Sensitivity</a:t>
            </a:r>
          </a:p>
        </p:txBody>
      </p:sp>
      <p:sp>
        <p:nvSpPr>
          <p:cNvPr id="6" name="Slide Number Placeholder 5">
            <a:extLst>
              <a:ext uri="{FF2B5EF4-FFF2-40B4-BE49-F238E27FC236}">
                <a16:creationId xmlns:a16="http://schemas.microsoft.com/office/drawing/2014/main" id="{E93EE7B8-A916-4690-B86E-B994E0262C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069C0B-4888-465F-B1A8-E0CEE1D2622D}" type="slidenum">
              <a:rPr lang="en-GB" smtClean="0"/>
              <a:t>‹#›</a:t>
            </a:fld>
            <a:endParaRPr lang="en-GB"/>
          </a:p>
        </p:txBody>
      </p:sp>
    </p:spTree>
    <p:extLst>
      <p:ext uri="{BB962C8B-B14F-4D97-AF65-F5344CB8AC3E}">
        <p14:creationId xmlns:p14="http://schemas.microsoft.com/office/powerpoint/2010/main" val="4986831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9BC50-2ED3-4EDD-A4FA-2617A4D22255}"/>
              </a:ext>
            </a:extLst>
          </p:cNvPr>
          <p:cNvSpPr>
            <a:spLocks noGrp="1"/>
          </p:cNvSpPr>
          <p:nvPr>
            <p:ph type="ctrTitle"/>
          </p:nvPr>
        </p:nvSpPr>
        <p:spPr>
          <a:xfrm>
            <a:off x="5936565" y="0"/>
            <a:ext cx="5856849" cy="914400"/>
          </a:xfrm>
        </p:spPr>
        <p:txBody>
          <a:bodyPr>
            <a:normAutofit/>
          </a:bodyPr>
          <a:lstStyle/>
          <a:p>
            <a:r>
              <a:rPr lang="en-GB" sz="4000" b="1" dirty="0">
                <a:solidFill>
                  <a:schemeClr val="accent1"/>
                </a:solidFill>
                <a:latin typeface="Arial" panose="020B0604020202020204" pitchFamily="34" charset="0"/>
                <a:cs typeface="Arial" panose="020B0604020202020204" pitchFamily="34" charset="0"/>
              </a:rPr>
              <a:t>Price Sensitivity</a:t>
            </a:r>
          </a:p>
        </p:txBody>
      </p:sp>
      <p:sp>
        <p:nvSpPr>
          <p:cNvPr id="3" name="Subtitle 2">
            <a:extLst>
              <a:ext uri="{FF2B5EF4-FFF2-40B4-BE49-F238E27FC236}">
                <a16:creationId xmlns:a16="http://schemas.microsoft.com/office/drawing/2014/main" id="{670E12EE-4ACB-4B06-8124-11428CBAD46F}"/>
              </a:ext>
            </a:extLst>
          </p:cNvPr>
          <p:cNvSpPr>
            <a:spLocks noGrp="1"/>
          </p:cNvSpPr>
          <p:nvPr>
            <p:ph type="subTitle" idx="1"/>
          </p:nvPr>
        </p:nvSpPr>
        <p:spPr>
          <a:xfrm>
            <a:off x="637735" y="1378597"/>
            <a:ext cx="10916529" cy="4100806"/>
          </a:xfrm>
        </p:spPr>
        <p:txBody>
          <a:bodyPr>
            <a:normAutofit/>
          </a:bodyPr>
          <a:lstStyle/>
          <a:p>
            <a:pPr algn="just">
              <a:lnSpc>
                <a:spcPct val="160000"/>
              </a:lnSpc>
            </a:pPr>
            <a:r>
              <a:rPr lang="en-US" b="1" dirty="0">
                <a:latin typeface="Arial" panose="020B0604020202020204" pitchFamily="34" charset="0"/>
                <a:cs typeface="Arial" panose="020B0604020202020204" pitchFamily="34" charset="0"/>
              </a:rPr>
              <a:t>What Is Price Sensitivity? </a:t>
            </a:r>
          </a:p>
          <a:p>
            <a:pPr algn="just">
              <a:lnSpc>
                <a:spcPct val="160000"/>
              </a:lnSpc>
            </a:pPr>
            <a:r>
              <a:rPr lang="en-US" b="1" dirty="0">
                <a:latin typeface="Arial" panose="020B0604020202020204" pitchFamily="34" charset="0"/>
                <a:cs typeface="Arial" panose="020B0604020202020204" pitchFamily="34" charset="0"/>
              </a:rPr>
              <a:t>Price sensitivity is the degree to which the price of a product affects consumers' purchasing behaviors.  In economics, price sensitivity is commonly measured using the price elasticity of demand, or the measure of the change in demand based on its price change.</a:t>
            </a:r>
            <a:endParaRPr lang="en-GB"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C81D1E3-B024-4086-8F1C-A24486A041C9}"/>
              </a:ext>
            </a:extLst>
          </p:cNvPr>
          <p:cNvPicPr>
            <a:picLocks noChangeAspect="1"/>
          </p:cNvPicPr>
          <p:nvPr/>
        </p:nvPicPr>
        <p:blipFill>
          <a:blip r:embed="rId2"/>
          <a:stretch>
            <a:fillRect/>
          </a:stretch>
        </p:blipFill>
        <p:spPr>
          <a:xfrm>
            <a:off x="11113" y="34121"/>
            <a:ext cx="2209800" cy="954107"/>
          </a:xfrm>
          <a:prstGeom prst="rect">
            <a:avLst/>
          </a:prstGeom>
        </p:spPr>
      </p:pic>
      <p:sp>
        <p:nvSpPr>
          <p:cNvPr id="5" name="Date Placeholder 4">
            <a:extLst>
              <a:ext uri="{FF2B5EF4-FFF2-40B4-BE49-F238E27FC236}">
                <a16:creationId xmlns:a16="http://schemas.microsoft.com/office/drawing/2014/main" id="{3D5EAE1B-9637-4E9C-80C9-69BEB2B7A0DB}"/>
              </a:ext>
            </a:extLst>
          </p:cNvPr>
          <p:cNvSpPr>
            <a:spLocks noGrp="1"/>
          </p:cNvSpPr>
          <p:nvPr>
            <p:ph type="dt" sz="half" idx="10"/>
          </p:nvPr>
        </p:nvSpPr>
        <p:spPr/>
        <p:txBody>
          <a:bodyPr/>
          <a:lstStyle/>
          <a:p>
            <a:fld id="{6AC0572C-743A-42E1-AB26-A1C145507121}" type="datetime8">
              <a:rPr lang="en-GB" smtClean="0"/>
              <a:t>08/11/2020 00:39</a:t>
            </a:fld>
            <a:endParaRPr lang="en-GB"/>
          </a:p>
        </p:txBody>
      </p:sp>
      <p:sp>
        <p:nvSpPr>
          <p:cNvPr id="6" name="Footer Placeholder 5">
            <a:extLst>
              <a:ext uri="{FF2B5EF4-FFF2-40B4-BE49-F238E27FC236}">
                <a16:creationId xmlns:a16="http://schemas.microsoft.com/office/drawing/2014/main" id="{316F3092-A05D-4D17-84F5-50F7C9A7F745}"/>
              </a:ext>
            </a:extLst>
          </p:cNvPr>
          <p:cNvSpPr>
            <a:spLocks noGrp="1"/>
          </p:cNvSpPr>
          <p:nvPr>
            <p:ph type="ftr" sz="quarter" idx="11"/>
          </p:nvPr>
        </p:nvSpPr>
        <p:spPr/>
        <p:txBody>
          <a:bodyPr/>
          <a:lstStyle/>
          <a:p>
            <a:r>
              <a:rPr lang="en-GB"/>
              <a:t>Price Sensitivity</a:t>
            </a:r>
          </a:p>
        </p:txBody>
      </p:sp>
      <p:sp>
        <p:nvSpPr>
          <p:cNvPr id="7" name="Slide Number Placeholder 6">
            <a:extLst>
              <a:ext uri="{FF2B5EF4-FFF2-40B4-BE49-F238E27FC236}">
                <a16:creationId xmlns:a16="http://schemas.microsoft.com/office/drawing/2014/main" id="{6BF1C53D-529F-452F-81DA-0F646068AC1B}"/>
              </a:ext>
            </a:extLst>
          </p:cNvPr>
          <p:cNvSpPr>
            <a:spLocks noGrp="1"/>
          </p:cNvSpPr>
          <p:nvPr>
            <p:ph type="sldNum" sz="quarter" idx="12"/>
          </p:nvPr>
        </p:nvSpPr>
        <p:spPr/>
        <p:txBody>
          <a:bodyPr/>
          <a:lstStyle/>
          <a:p>
            <a:fld id="{FB069C0B-4888-465F-B1A8-E0CEE1D2622D}" type="slidenum">
              <a:rPr lang="en-GB" smtClean="0"/>
              <a:t>1</a:t>
            </a:fld>
            <a:endParaRPr lang="en-GB"/>
          </a:p>
        </p:txBody>
      </p:sp>
    </p:spTree>
    <p:extLst>
      <p:ext uri="{BB962C8B-B14F-4D97-AF65-F5344CB8AC3E}">
        <p14:creationId xmlns:p14="http://schemas.microsoft.com/office/powerpoint/2010/main" val="11224905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041A1-56CC-41B5-AFF2-50FCBE9C9693}"/>
              </a:ext>
            </a:extLst>
          </p:cNvPr>
          <p:cNvSpPr>
            <a:spLocks noGrp="1"/>
          </p:cNvSpPr>
          <p:nvPr>
            <p:ph type="title"/>
          </p:nvPr>
        </p:nvSpPr>
        <p:spPr>
          <a:xfrm>
            <a:off x="2912012" y="34121"/>
            <a:ext cx="8343314" cy="954108"/>
          </a:xfrm>
        </p:spPr>
        <p:txBody>
          <a:bodyPr>
            <a:normAutofit/>
          </a:bodyPr>
          <a:lstStyle/>
          <a:p>
            <a:pPr algn="ctr"/>
            <a:r>
              <a:rPr lang="en-GB" sz="4000" b="1" dirty="0">
                <a:solidFill>
                  <a:schemeClr val="accent1"/>
                </a:solidFill>
                <a:latin typeface="Arial" panose="020B0604020202020204" pitchFamily="34" charset="0"/>
                <a:cs typeface="Arial" panose="020B0604020202020204" pitchFamily="34" charset="0"/>
              </a:rPr>
              <a:t>Price elasticity </a:t>
            </a:r>
            <a:r>
              <a:rPr lang="el-GR" sz="4000" b="1" dirty="0">
                <a:solidFill>
                  <a:schemeClr val="accent1"/>
                </a:solidFill>
                <a:latin typeface="Arial" panose="020B0604020202020204" pitchFamily="34" charset="0"/>
                <a:cs typeface="Arial" panose="020B0604020202020204" pitchFamily="34" charset="0"/>
              </a:rPr>
              <a:t>ε</a:t>
            </a:r>
            <a:endParaRPr lang="en-GB" sz="4000" b="1" dirty="0">
              <a:solidFill>
                <a:schemeClr val="accent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6E945EF-CAFE-45DD-A129-F0C06DA2D03D}"/>
              </a:ext>
            </a:extLst>
          </p:cNvPr>
          <p:cNvSpPr>
            <a:spLocks noGrp="1"/>
          </p:cNvSpPr>
          <p:nvPr>
            <p:ph idx="1"/>
          </p:nvPr>
        </p:nvSpPr>
        <p:spPr>
          <a:xfrm>
            <a:off x="286044" y="1110169"/>
            <a:ext cx="11619912" cy="5187489"/>
          </a:xfrm>
        </p:spPr>
        <p:txBody>
          <a:bodyPr>
            <a:normAutofit/>
          </a:bodyPr>
          <a:lstStyle/>
          <a:p>
            <a:pPr marL="0" indent="0">
              <a:lnSpc>
                <a:spcPct val="150000"/>
              </a:lnSpc>
              <a:buNone/>
            </a:pPr>
            <a:r>
              <a:rPr lang="en-US" sz="2400" b="1" dirty="0">
                <a:latin typeface="Arial" panose="020B0604020202020204" pitchFamily="34" charset="0"/>
                <a:cs typeface="Arial" panose="020B0604020202020204" pitchFamily="34" charset="0"/>
              </a:rPr>
              <a:t>Price elasticity of demand is an economic measure of the change in the quantity demanded or purchased of a product in relation to its price change. </a:t>
            </a:r>
          </a:p>
          <a:p>
            <a:pPr marL="0" indent="0">
              <a:lnSpc>
                <a:spcPct val="150000"/>
              </a:lnSpc>
              <a:buNone/>
            </a:pPr>
            <a:r>
              <a:rPr lang="en-US" sz="2400" b="1" dirty="0">
                <a:latin typeface="Arial" panose="020B0604020202020204" pitchFamily="34" charset="0"/>
                <a:cs typeface="Arial" panose="020B0604020202020204" pitchFamily="34" charset="0"/>
              </a:rPr>
              <a:t>Expressed mathematically, </a:t>
            </a:r>
          </a:p>
          <a:p>
            <a:pPr marL="0" indent="0">
              <a:lnSpc>
                <a:spcPct val="150000"/>
              </a:lnSpc>
              <a:buNone/>
            </a:pPr>
            <a:r>
              <a:rPr lang="en-US" sz="2400" b="1" dirty="0">
                <a:latin typeface="Arial" panose="020B0604020202020204" pitchFamily="34" charset="0"/>
                <a:cs typeface="Arial" panose="020B0604020202020204" pitchFamily="34" charset="0"/>
              </a:rPr>
              <a:t>it is: Price Elasticity of Demand = % Change in Quantity Demanded / % Change in Price.</a:t>
            </a:r>
            <a:endParaRPr lang="en-GB" sz="2400" b="1" dirty="0">
              <a:latin typeface="Arial" panose="020B0604020202020204" pitchFamily="34" charset="0"/>
              <a:cs typeface="Arial" panose="020B0604020202020204" pitchFamily="34" charset="0"/>
            </a:endParaRPr>
          </a:p>
          <a:p>
            <a:pPr marL="0" indent="0" algn="ctr">
              <a:lnSpc>
                <a:spcPct val="150000"/>
              </a:lnSpc>
              <a:buNone/>
            </a:pPr>
            <a:r>
              <a:rPr lang="en-GB" sz="2400" b="1" dirty="0">
                <a:latin typeface="Arial" panose="020B0604020202020204" pitchFamily="34" charset="0"/>
                <a:cs typeface="Arial" panose="020B0604020202020204" pitchFamily="34" charset="0"/>
              </a:rPr>
              <a:t>Or</a:t>
            </a:r>
          </a:p>
          <a:p>
            <a:pPr marL="0" indent="0" algn="ctr">
              <a:lnSpc>
                <a:spcPct val="150000"/>
              </a:lnSpc>
              <a:buNone/>
            </a:pPr>
            <a:r>
              <a:rPr lang="el-GR" sz="2400" b="1" dirty="0">
                <a:latin typeface="Arial" panose="020B0604020202020204" pitchFamily="34" charset="0"/>
                <a:cs typeface="Arial" panose="020B0604020202020204" pitchFamily="34" charset="0"/>
              </a:rPr>
              <a:t>Ε</a:t>
            </a:r>
            <a:r>
              <a:rPr lang="en-GB" sz="2400" b="1" dirty="0">
                <a:latin typeface="Arial" panose="020B0604020202020204" pitchFamily="34" charset="0"/>
                <a:cs typeface="Arial" panose="020B0604020202020204" pitchFamily="34" charset="0"/>
              </a:rPr>
              <a:t> = % change in sales/% change in price</a:t>
            </a:r>
          </a:p>
        </p:txBody>
      </p:sp>
      <p:pic>
        <p:nvPicPr>
          <p:cNvPr id="4" name="Picture 3">
            <a:extLst>
              <a:ext uri="{FF2B5EF4-FFF2-40B4-BE49-F238E27FC236}">
                <a16:creationId xmlns:a16="http://schemas.microsoft.com/office/drawing/2014/main" id="{653AC9B1-074D-4523-9669-C4714D4BF499}"/>
              </a:ext>
            </a:extLst>
          </p:cNvPr>
          <p:cNvPicPr>
            <a:picLocks noChangeAspect="1"/>
          </p:cNvPicPr>
          <p:nvPr/>
        </p:nvPicPr>
        <p:blipFill>
          <a:blip r:embed="rId2"/>
          <a:stretch>
            <a:fillRect/>
          </a:stretch>
        </p:blipFill>
        <p:spPr>
          <a:xfrm>
            <a:off x="11113" y="34121"/>
            <a:ext cx="2209800" cy="954107"/>
          </a:xfrm>
          <a:prstGeom prst="rect">
            <a:avLst/>
          </a:prstGeom>
        </p:spPr>
      </p:pic>
      <p:sp>
        <p:nvSpPr>
          <p:cNvPr id="5" name="Date Placeholder 4">
            <a:extLst>
              <a:ext uri="{FF2B5EF4-FFF2-40B4-BE49-F238E27FC236}">
                <a16:creationId xmlns:a16="http://schemas.microsoft.com/office/drawing/2014/main" id="{1B70DB26-5732-43E1-8FFB-11DBEC5321E9}"/>
              </a:ext>
            </a:extLst>
          </p:cNvPr>
          <p:cNvSpPr>
            <a:spLocks noGrp="1"/>
          </p:cNvSpPr>
          <p:nvPr>
            <p:ph type="dt" sz="half" idx="10"/>
          </p:nvPr>
        </p:nvSpPr>
        <p:spPr/>
        <p:txBody>
          <a:bodyPr/>
          <a:lstStyle/>
          <a:p>
            <a:fld id="{29586996-027A-4541-AE7C-1C891BF6FD31}" type="datetime8">
              <a:rPr lang="en-GB" smtClean="0"/>
              <a:t>08/11/2020 00:45</a:t>
            </a:fld>
            <a:endParaRPr lang="en-GB"/>
          </a:p>
        </p:txBody>
      </p:sp>
      <p:sp>
        <p:nvSpPr>
          <p:cNvPr id="6" name="Footer Placeholder 5">
            <a:extLst>
              <a:ext uri="{FF2B5EF4-FFF2-40B4-BE49-F238E27FC236}">
                <a16:creationId xmlns:a16="http://schemas.microsoft.com/office/drawing/2014/main" id="{F1E4A64B-E6CD-4E3F-B4D6-53D182531105}"/>
              </a:ext>
            </a:extLst>
          </p:cNvPr>
          <p:cNvSpPr>
            <a:spLocks noGrp="1"/>
          </p:cNvSpPr>
          <p:nvPr>
            <p:ph type="ftr" sz="quarter" idx="11"/>
          </p:nvPr>
        </p:nvSpPr>
        <p:spPr/>
        <p:txBody>
          <a:bodyPr/>
          <a:lstStyle/>
          <a:p>
            <a:r>
              <a:rPr lang="en-GB"/>
              <a:t>Price Sensitivity</a:t>
            </a:r>
          </a:p>
        </p:txBody>
      </p:sp>
      <p:sp>
        <p:nvSpPr>
          <p:cNvPr id="7" name="Slide Number Placeholder 6">
            <a:extLst>
              <a:ext uri="{FF2B5EF4-FFF2-40B4-BE49-F238E27FC236}">
                <a16:creationId xmlns:a16="http://schemas.microsoft.com/office/drawing/2014/main" id="{5BB6AA32-26ED-453A-B981-41695ADD212B}"/>
              </a:ext>
            </a:extLst>
          </p:cNvPr>
          <p:cNvSpPr>
            <a:spLocks noGrp="1"/>
          </p:cNvSpPr>
          <p:nvPr>
            <p:ph type="sldNum" sz="quarter" idx="12"/>
          </p:nvPr>
        </p:nvSpPr>
        <p:spPr/>
        <p:txBody>
          <a:bodyPr/>
          <a:lstStyle/>
          <a:p>
            <a:fld id="{FB069C0B-4888-465F-B1A8-E0CEE1D2622D}" type="slidenum">
              <a:rPr lang="en-GB" smtClean="0"/>
              <a:t>2</a:t>
            </a:fld>
            <a:endParaRPr lang="en-GB"/>
          </a:p>
        </p:txBody>
      </p:sp>
    </p:spTree>
    <p:extLst>
      <p:ext uri="{BB962C8B-B14F-4D97-AF65-F5344CB8AC3E}">
        <p14:creationId xmlns:p14="http://schemas.microsoft.com/office/powerpoint/2010/main" val="1034072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041A1-56CC-41B5-AFF2-50FCBE9C9693}"/>
              </a:ext>
            </a:extLst>
          </p:cNvPr>
          <p:cNvSpPr>
            <a:spLocks noGrp="1"/>
          </p:cNvSpPr>
          <p:nvPr>
            <p:ph type="title"/>
          </p:nvPr>
        </p:nvSpPr>
        <p:spPr>
          <a:xfrm>
            <a:off x="4675239" y="81363"/>
            <a:ext cx="6678561" cy="1325563"/>
          </a:xfrm>
        </p:spPr>
        <p:txBody>
          <a:bodyPr>
            <a:normAutofit/>
          </a:bodyPr>
          <a:lstStyle/>
          <a:p>
            <a:pPr algn="ctr"/>
            <a:r>
              <a:rPr lang="en-GB" sz="4000" b="1" dirty="0">
                <a:solidFill>
                  <a:schemeClr val="accent1"/>
                </a:solidFill>
                <a:latin typeface="Arial" panose="020B0604020202020204" pitchFamily="34" charset="0"/>
                <a:cs typeface="Arial" panose="020B0604020202020204" pitchFamily="34" charset="0"/>
              </a:rPr>
              <a:t>Price elasticity </a:t>
            </a:r>
            <a:r>
              <a:rPr lang="el-GR" sz="4000" b="1" dirty="0">
                <a:solidFill>
                  <a:schemeClr val="accent1"/>
                </a:solidFill>
                <a:latin typeface="Arial" panose="020B0604020202020204" pitchFamily="34" charset="0"/>
                <a:cs typeface="Arial" panose="020B0604020202020204" pitchFamily="34" charset="0"/>
              </a:rPr>
              <a:t>ε</a:t>
            </a:r>
            <a:endParaRPr lang="en-GB" sz="4000" b="1" dirty="0">
              <a:solidFill>
                <a:schemeClr val="accent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6E945EF-CAFE-45DD-A129-F0C06DA2D03D}"/>
              </a:ext>
            </a:extLst>
          </p:cNvPr>
          <p:cNvSpPr>
            <a:spLocks noGrp="1"/>
          </p:cNvSpPr>
          <p:nvPr>
            <p:ph idx="1"/>
          </p:nvPr>
        </p:nvSpPr>
        <p:spPr>
          <a:xfrm>
            <a:off x="838200" y="1825625"/>
            <a:ext cx="10515600" cy="3984332"/>
          </a:xfrm>
        </p:spPr>
        <p:txBody>
          <a:bodyPr>
            <a:normAutofit/>
          </a:bodyPr>
          <a:lstStyle/>
          <a:p>
            <a:pPr marL="0" indent="0">
              <a:buNone/>
            </a:pPr>
            <a:r>
              <a:rPr lang="en-GB" b="1" dirty="0">
                <a:latin typeface="Arial" panose="020B0604020202020204" pitchFamily="34" charset="0"/>
                <a:cs typeface="Arial" panose="020B0604020202020204" pitchFamily="34" charset="0"/>
              </a:rPr>
              <a:t>For Example,</a:t>
            </a:r>
          </a:p>
          <a:p>
            <a:pPr marL="0" indent="0" algn="just">
              <a:lnSpc>
                <a:spcPct val="160000"/>
              </a:lnSpc>
              <a:buNone/>
            </a:pPr>
            <a:r>
              <a:rPr lang="el-GR" b="1" dirty="0">
                <a:latin typeface="Arial" panose="020B0604020202020204" pitchFamily="34" charset="0"/>
                <a:cs typeface="Arial" panose="020B0604020202020204" pitchFamily="34" charset="0"/>
              </a:rPr>
              <a:t>ε</a:t>
            </a:r>
            <a:r>
              <a:rPr lang="en-GB" b="1" dirty="0">
                <a:latin typeface="Arial" panose="020B0604020202020204" pitchFamily="34" charset="0"/>
                <a:cs typeface="Arial" panose="020B0604020202020204" pitchFamily="34" charset="0"/>
              </a:rPr>
              <a:t> = % change in sales/% change in price</a:t>
            </a:r>
          </a:p>
          <a:p>
            <a:pPr marL="0" indent="0" algn="just">
              <a:lnSpc>
                <a:spcPct val="160000"/>
              </a:lnSpc>
              <a:buNone/>
            </a:pPr>
            <a:r>
              <a:rPr lang="en-GB" b="1" dirty="0">
                <a:latin typeface="Arial" panose="020B0604020202020204" pitchFamily="34" charset="0"/>
                <a:cs typeface="Arial" panose="020B0604020202020204" pitchFamily="34" charset="0"/>
              </a:rPr>
              <a:t>A 10% increase in price that results in a -20% decrease in sales </a:t>
            </a:r>
          </a:p>
          <a:p>
            <a:pPr marL="0" indent="0" algn="just">
              <a:lnSpc>
                <a:spcPct val="160000"/>
              </a:lnSpc>
              <a:buNone/>
            </a:pPr>
            <a:r>
              <a:rPr lang="en-GB" b="1" dirty="0">
                <a:latin typeface="Arial" panose="020B0604020202020204" pitchFamily="34" charset="0"/>
                <a:cs typeface="Arial" panose="020B0604020202020204" pitchFamily="34" charset="0"/>
              </a:rPr>
              <a:t>= a price elasticity of -2</a:t>
            </a:r>
          </a:p>
        </p:txBody>
      </p:sp>
      <p:pic>
        <p:nvPicPr>
          <p:cNvPr id="4" name="Picture 3">
            <a:extLst>
              <a:ext uri="{FF2B5EF4-FFF2-40B4-BE49-F238E27FC236}">
                <a16:creationId xmlns:a16="http://schemas.microsoft.com/office/drawing/2014/main" id="{7D6F81A4-1A7B-4FA2-8C56-5CF08EE3037D}"/>
              </a:ext>
            </a:extLst>
          </p:cNvPr>
          <p:cNvPicPr>
            <a:picLocks noChangeAspect="1"/>
          </p:cNvPicPr>
          <p:nvPr/>
        </p:nvPicPr>
        <p:blipFill>
          <a:blip r:embed="rId2"/>
          <a:stretch>
            <a:fillRect/>
          </a:stretch>
        </p:blipFill>
        <p:spPr>
          <a:xfrm>
            <a:off x="11113" y="34121"/>
            <a:ext cx="2209800" cy="954107"/>
          </a:xfrm>
          <a:prstGeom prst="rect">
            <a:avLst/>
          </a:prstGeom>
        </p:spPr>
      </p:pic>
      <p:sp>
        <p:nvSpPr>
          <p:cNvPr id="5" name="Date Placeholder 4">
            <a:extLst>
              <a:ext uri="{FF2B5EF4-FFF2-40B4-BE49-F238E27FC236}">
                <a16:creationId xmlns:a16="http://schemas.microsoft.com/office/drawing/2014/main" id="{C00F7F2E-16F7-42F9-B605-19E4A871A773}"/>
              </a:ext>
            </a:extLst>
          </p:cNvPr>
          <p:cNvSpPr>
            <a:spLocks noGrp="1"/>
          </p:cNvSpPr>
          <p:nvPr>
            <p:ph type="dt" sz="half" idx="10"/>
          </p:nvPr>
        </p:nvSpPr>
        <p:spPr/>
        <p:txBody>
          <a:bodyPr/>
          <a:lstStyle/>
          <a:p>
            <a:fld id="{29F5DA22-3B6A-4286-8023-1559B7C410FF}" type="datetime8">
              <a:rPr lang="en-GB" smtClean="0"/>
              <a:t>08/11/2020 00:32</a:t>
            </a:fld>
            <a:endParaRPr lang="en-GB"/>
          </a:p>
        </p:txBody>
      </p:sp>
      <p:sp>
        <p:nvSpPr>
          <p:cNvPr id="6" name="Footer Placeholder 5">
            <a:extLst>
              <a:ext uri="{FF2B5EF4-FFF2-40B4-BE49-F238E27FC236}">
                <a16:creationId xmlns:a16="http://schemas.microsoft.com/office/drawing/2014/main" id="{8C07931D-D2C6-4AF6-9CC4-57BF25AF3C05}"/>
              </a:ext>
            </a:extLst>
          </p:cNvPr>
          <p:cNvSpPr>
            <a:spLocks noGrp="1"/>
          </p:cNvSpPr>
          <p:nvPr>
            <p:ph type="ftr" sz="quarter" idx="11"/>
          </p:nvPr>
        </p:nvSpPr>
        <p:spPr/>
        <p:txBody>
          <a:bodyPr/>
          <a:lstStyle/>
          <a:p>
            <a:r>
              <a:rPr lang="en-GB"/>
              <a:t>Price Sensitivity</a:t>
            </a:r>
          </a:p>
        </p:txBody>
      </p:sp>
      <p:sp>
        <p:nvSpPr>
          <p:cNvPr id="7" name="Slide Number Placeholder 6">
            <a:extLst>
              <a:ext uri="{FF2B5EF4-FFF2-40B4-BE49-F238E27FC236}">
                <a16:creationId xmlns:a16="http://schemas.microsoft.com/office/drawing/2014/main" id="{A2C8A049-94B3-47DD-9C3F-BB193DAA5EF9}"/>
              </a:ext>
            </a:extLst>
          </p:cNvPr>
          <p:cNvSpPr>
            <a:spLocks noGrp="1"/>
          </p:cNvSpPr>
          <p:nvPr>
            <p:ph type="sldNum" sz="quarter" idx="12"/>
          </p:nvPr>
        </p:nvSpPr>
        <p:spPr/>
        <p:txBody>
          <a:bodyPr/>
          <a:lstStyle/>
          <a:p>
            <a:fld id="{FB069C0B-4888-465F-B1A8-E0CEE1D2622D}" type="slidenum">
              <a:rPr lang="en-GB" smtClean="0"/>
              <a:t>3</a:t>
            </a:fld>
            <a:endParaRPr lang="en-GB"/>
          </a:p>
        </p:txBody>
      </p:sp>
    </p:spTree>
    <p:extLst>
      <p:ext uri="{BB962C8B-B14F-4D97-AF65-F5344CB8AC3E}">
        <p14:creationId xmlns:p14="http://schemas.microsoft.com/office/powerpoint/2010/main" val="2642091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041A1-56CC-41B5-AFF2-50FCBE9C9693}"/>
              </a:ext>
            </a:extLst>
          </p:cNvPr>
          <p:cNvSpPr>
            <a:spLocks noGrp="1"/>
          </p:cNvSpPr>
          <p:nvPr>
            <p:ph type="title"/>
          </p:nvPr>
        </p:nvSpPr>
        <p:spPr>
          <a:xfrm>
            <a:off x="4445391" y="34120"/>
            <a:ext cx="5233181" cy="954108"/>
          </a:xfrm>
        </p:spPr>
        <p:txBody>
          <a:bodyPr>
            <a:normAutofit/>
          </a:bodyPr>
          <a:lstStyle/>
          <a:p>
            <a:pPr algn="ctr"/>
            <a:r>
              <a:rPr lang="en-GB" sz="4000" b="1" dirty="0">
                <a:solidFill>
                  <a:schemeClr val="accent1"/>
                </a:solidFill>
                <a:latin typeface="Arial" panose="020B0604020202020204" pitchFamily="34" charset="0"/>
                <a:cs typeface="Arial" panose="020B0604020202020204" pitchFamily="34" charset="0"/>
              </a:rPr>
              <a:t>Price elasticity </a:t>
            </a:r>
            <a:r>
              <a:rPr lang="el-GR" sz="4000" b="1" dirty="0">
                <a:solidFill>
                  <a:schemeClr val="accent1"/>
                </a:solidFill>
                <a:latin typeface="Arial" panose="020B0604020202020204" pitchFamily="34" charset="0"/>
                <a:cs typeface="Arial" panose="020B0604020202020204" pitchFamily="34" charset="0"/>
              </a:rPr>
              <a:t>ε</a:t>
            </a:r>
            <a:endParaRPr lang="en-GB" sz="4000" b="1" dirty="0">
              <a:solidFill>
                <a:schemeClr val="accent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6E945EF-CAFE-45DD-A129-F0C06DA2D03D}"/>
              </a:ext>
            </a:extLst>
          </p:cNvPr>
          <p:cNvSpPr>
            <a:spLocks noGrp="1"/>
          </p:cNvSpPr>
          <p:nvPr>
            <p:ph idx="1"/>
          </p:nvPr>
        </p:nvSpPr>
        <p:spPr>
          <a:xfrm>
            <a:off x="595532" y="988228"/>
            <a:ext cx="11000935" cy="5117150"/>
          </a:xfrm>
        </p:spPr>
        <p:txBody>
          <a:bodyPr>
            <a:normAutofit/>
          </a:bodyPr>
          <a:lstStyle/>
          <a:p>
            <a:pPr marL="0" indent="0">
              <a:buNone/>
            </a:pPr>
            <a:endParaRPr lang="en-GB" dirty="0"/>
          </a:p>
          <a:p>
            <a:pPr marL="0" indent="0" algn="ctr">
              <a:lnSpc>
                <a:spcPct val="150000"/>
              </a:lnSpc>
              <a:buNone/>
            </a:pPr>
            <a:r>
              <a:rPr lang="el-GR" sz="2400" b="1" dirty="0">
                <a:latin typeface="Arial" panose="020B0604020202020204" pitchFamily="34" charset="0"/>
                <a:cs typeface="Arial" panose="020B0604020202020204" pitchFamily="34" charset="0"/>
              </a:rPr>
              <a:t>ε</a:t>
            </a:r>
            <a:r>
              <a:rPr lang="en-GB" sz="2400" b="1" dirty="0">
                <a:latin typeface="Arial" panose="020B0604020202020204" pitchFamily="34" charset="0"/>
                <a:cs typeface="Arial" panose="020B0604020202020204" pitchFamily="34" charset="0"/>
              </a:rPr>
              <a:t> = % change in sales/% change in price</a:t>
            </a:r>
          </a:p>
          <a:p>
            <a:pPr marL="0" indent="0" algn="ctr">
              <a:lnSpc>
                <a:spcPct val="150000"/>
              </a:lnSpc>
              <a:buNone/>
            </a:pPr>
            <a:endParaRPr lang="en-GB" sz="2400" b="1" dirty="0">
              <a:latin typeface="Arial" panose="020B0604020202020204" pitchFamily="34" charset="0"/>
              <a:cs typeface="Arial" panose="020B0604020202020204" pitchFamily="34" charset="0"/>
            </a:endParaRPr>
          </a:p>
          <a:p>
            <a:pPr lvl="1" algn="just">
              <a:lnSpc>
                <a:spcPct val="150000"/>
              </a:lnSpc>
            </a:pPr>
            <a:r>
              <a:rPr lang="en-GB" b="1" dirty="0">
                <a:latin typeface="Arial" panose="020B0604020202020204" pitchFamily="34" charset="0"/>
                <a:cs typeface="Arial" panose="020B0604020202020204" pitchFamily="34" charset="0"/>
              </a:rPr>
              <a:t>If ε = 0  perfectly </a:t>
            </a:r>
            <a:r>
              <a:rPr lang="en-GB" b="1" i="1" dirty="0">
                <a:latin typeface="Arial" panose="020B0604020202020204" pitchFamily="34" charset="0"/>
                <a:cs typeface="Arial" panose="020B0604020202020204" pitchFamily="34" charset="0"/>
              </a:rPr>
              <a:t>inelastic</a:t>
            </a:r>
          </a:p>
          <a:p>
            <a:pPr lvl="1" algn="just">
              <a:lnSpc>
                <a:spcPct val="150000"/>
              </a:lnSpc>
            </a:pPr>
            <a:r>
              <a:rPr lang="en-GB" b="1" dirty="0">
                <a:latin typeface="Arial" panose="020B0604020202020204" pitchFamily="34" charset="0"/>
                <a:cs typeface="Arial" panose="020B0604020202020204" pitchFamily="34" charset="0"/>
              </a:rPr>
              <a:t>If -1&lt; ε &lt;0  </a:t>
            </a:r>
            <a:r>
              <a:rPr lang="en-GB" b="1" i="1" dirty="0">
                <a:latin typeface="Arial" panose="020B0604020202020204" pitchFamily="34" charset="0"/>
                <a:cs typeface="Arial" panose="020B0604020202020204" pitchFamily="34" charset="0"/>
              </a:rPr>
              <a:t>inelastic   </a:t>
            </a:r>
            <a:r>
              <a:rPr lang="en-GB" b="1" dirty="0">
                <a:latin typeface="Arial" panose="020B0604020202020204" pitchFamily="34" charset="0"/>
                <a:cs typeface="Arial" panose="020B0604020202020204" pitchFamily="34" charset="0"/>
              </a:rPr>
              <a:t>(% price change &gt; % sales change)</a:t>
            </a:r>
            <a:endParaRPr lang="en-GB" b="1" i="1" dirty="0">
              <a:latin typeface="Arial" panose="020B0604020202020204" pitchFamily="34" charset="0"/>
              <a:cs typeface="Arial" panose="020B0604020202020204" pitchFamily="34" charset="0"/>
            </a:endParaRPr>
          </a:p>
          <a:p>
            <a:pPr lvl="1" algn="just">
              <a:lnSpc>
                <a:spcPct val="150000"/>
              </a:lnSpc>
            </a:pPr>
            <a:r>
              <a:rPr lang="en-GB" b="1" dirty="0">
                <a:latin typeface="Arial" panose="020B0604020202020204" pitchFamily="34" charset="0"/>
                <a:cs typeface="Arial" panose="020B0604020202020204" pitchFamily="34" charset="0"/>
              </a:rPr>
              <a:t>If ε = - 1 or ε = 1 unitary </a:t>
            </a:r>
            <a:r>
              <a:rPr lang="en-GB" b="1" i="1" dirty="0">
                <a:latin typeface="Arial" panose="020B0604020202020204" pitchFamily="34" charset="0"/>
                <a:cs typeface="Arial" panose="020B0604020202020204" pitchFamily="34" charset="0"/>
              </a:rPr>
              <a:t>elastic   </a:t>
            </a:r>
            <a:r>
              <a:rPr lang="en-GB" b="1" dirty="0">
                <a:latin typeface="Arial" panose="020B0604020202020204" pitchFamily="34" charset="0"/>
                <a:cs typeface="Arial" panose="020B0604020202020204" pitchFamily="34" charset="0"/>
              </a:rPr>
              <a:t>(% price change = % sales change)</a:t>
            </a:r>
            <a:endParaRPr lang="en-GB" b="1" i="1" dirty="0">
              <a:latin typeface="Arial" panose="020B0604020202020204" pitchFamily="34" charset="0"/>
              <a:cs typeface="Arial" panose="020B0604020202020204" pitchFamily="34" charset="0"/>
            </a:endParaRPr>
          </a:p>
          <a:p>
            <a:pPr lvl="1" algn="just">
              <a:lnSpc>
                <a:spcPct val="150000"/>
              </a:lnSpc>
            </a:pPr>
            <a:r>
              <a:rPr lang="en-GB" b="1" dirty="0">
                <a:latin typeface="Arial" panose="020B0604020202020204" pitchFamily="34" charset="0"/>
                <a:cs typeface="Arial" panose="020B0604020202020204" pitchFamily="34" charset="0"/>
              </a:rPr>
              <a:t>If ε = -∞  perfectly </a:t>
            </a:r>
            <a:r>
              <a:rPr lang="en-GB" b="1" i="1" dirty="0">
                <a:latin typeface="Arial" panose="020B0604020202020204" pitchFamily="34" charset="0"/>
                <a:cs typeface="Arial" panose="020B0604020202020204" pitchFamily="34" charset="0"/>
              </a:rPr>
              <a:t>elastic  </a:t>
            </a:r>
            <a:r>
              <a:rPr lang="en-GB" b="1" dirty="0">
                <a:latin typeface="Arial" panose="020B0604020202020204" pitchFamily="34" charset="0"/>
                <a:cs typeface="Arial" panose="020B0604020202020204" pitchFamily="34" charset="0"/>
              </a:rPr>
              <a:t>(sales remain the same regardless)</a:t>
            </a:r>
            <a:endParaRPr lang="en-GB" b="1" i="1" dirty="0">
              <a:latin typeface="Arial" panose="020B0604020202020204" pitchFamily="34" charset="0"/>
              <a:cs typeface="Arial" panose="020B0604020202020204" pitchFamily="34" charset="0"/>
            </a:endParaRPr>
          </a:p>
          <a:p>
            <a:pPr lvl="1" algn="just">
              <a:lnSpc>
                <a:spcPct val="150000"/>
              </a:lnSpc>
            </a:pPr>
            <a:r>
              <a:rPr lang="en-GB" b="1" dirty="0">
                <a:latin typeface="Arial" panose="020B0604020202020204" pitchFamily="34" charset="0"/>
                <a:cs typeface="Arial" panose="020B0604020202020204" pitchFamily="34" charset="0"/>
              </a:rPr>
              <a:t>If -∞&lt; ε &lt;-1  </a:t>
            </a:r>
            <a:r>
              <a:rPr lang="en-GB" b="1" i="1" dirty="0">
                <a:latin typeface="Arial" panose="020B0604020202020204" pitchFamily="34" charset="0"/>
                <a:cs typeface="Arial" panose="020B0604020202020204" pitchFamily="34" charset="0"/>
              </a:rPr>
              <a:t>elastic   (</a:t>
            </a:r>
            <a:r>
              <a:rPr lang="en-GB" b="1" dirty="0">
                <a:latin typeface="Arial" panose="020B0604020202020204" pitchFamily="34" charset="0"/>
                <a:cs typeface="Arial" panose="020B0604020202020204" pitchFamily="34" charset="0"/>
              </a:rPr>
              <a:t>% sales change &gt;% price change )</a:t>
            </a:r>
            <a:endParaRPr lang="en-GB" b="1" i="1" dirty="0">
              <a:latin typeface="Arial" panose="020B0604020202020204" pitchFamily="34" charset="0"/>
              <a:cs typeface="Arial" panose="020B0604020202020204" pitchFamily="34" charset="0"/>
            </a:endParaRPr>
          </a:p>
          <a:p>
            <a:pPr marL="0" indent="0" algn="ctr">
              <a:buNone/>
            </a:pPr>
            <a:endParaRPr lang="en-GB" dirty="0"/>
          </a:p>
        </p:txBody>
      </p:sp>
      <p:pic>
        <p:nvPicPr>
          <p:cNvPr id="4" name="Picture 3">
            <a:extLst>
              <a:ext uri="{FF2B5EF4-FFF2-40B4-BE49-F238E27FC236}">
                <a16:creationId xmlns:a16="http://schemas.microsoft.com/office/drawing/2014/main" id="{BF790C1E-B368-4965-B23F-968481A63031}"/>
              </a:ext>
            </a:extLst>
          </p:cNvPr>
          <p:cNvPicPr>
            <a:picLocks noChangeAspect="1"/>
          </p:cNvPicPr>
          <p:nvPr/>
        </p:nvPicPr>
        <p:blipFill>
          <a:blip r:embed="rId2"/>
          <a:stretch>
            <a:fillRect/>
          </a:stretch>
        </p:blipFill>
        <p:spPr>
          <a:xfrm>
            <a:off x="11113" y="34121"/>
            <a:ext cx="2209800" cy="954107"/>
          </a:xfrm>
          <a:prstGeom prst="rect">
            <a:avLst/>
          </a:prstGeom>
        </p:spPr>
      </p:pic>
      <p:sp>
        <p:nvSpPr>
          <p:cNvPr id="5" name="Date Placeholder 4">
            <a:extLst>
              <a:ext uri="{FF2B5EF4-FFF2-40B4-BE49-F238E27FC236}">
                <a16:creationId xmlns:a16="http://schemas.microsoft.com/office/drawing/2014/main" id="{9B671B5D-13B3-4DD0-8BA6-664F98669C80}"/>
              </a:ext>
            </a:extLst>
          </p:cNvPr>
          <p:cNvSpPr>
            <a:spLocks noGrp="1"/>
          </p:cNvSpPr>
          <p:nvPr>
            <p:ph type="dt" sz="half" idx="10"/>
          </p:nvPr>
        </p:nvSpPr>
        <p:spPr/>
        <p:txBody>
          <a:bodyPr/>
          <a:lstStyle/>
          <a:p>
            <a:fld id="{3D1A6B0F-C293-4F92-9FA7-2DDCFD8FA9C1}" type="datetime8">
              <a:rPr lang="en-GB" smtClean="0"/>
              <a:t>08/11/2020 00:32</a:t>
            </a:fld>
            <a:endParaRPr lang="en-GB"/>
          </a:p>
        </p:txBody>
      </p:sp>
      <p:sp>
        <p:nvSpPr>
          <p:cNvPr id="6" name="Footer Placeholder 5">
            <a:extLst>
              <a:ext uri="{FF2B5EF4-FFF2-40B4-BE49-F238E27FC236}">
                <a16:creationId xmlns:a16="http://schemas.microsoft.com/office/drawing/2014/main" id="{EC5EC05D-278B-4372-9A0F-92EF28B6FDC6}"/>
              </a:ext>
            </a:extLst>
          </p:cNvPr>
          <p:cNvSpPr>
            <a:spLocks noGrp="1"/>
          </p:cNvSpPr>
          <p:nvPr>
            <p:ph type="ftr" sz="quarter" idx="11"/>
          </p:nvPr>
        </p:nvSpPr>
        <p:spPr/>
        <p:txBody>
          <a:bodyPr/>
          <a:lstStyle/>
          <a:p>
            <a:r>
              <a:rPr lang="en-GB"/>
              <a:t>Price Sensitivity</a:t>
            </a:r>
          </a:p>
        </p:txBody>
      </p:sp>
      <p:sp>
        <p:nvSpPr>
          <p:cNvPr id="7" name="Slide Number Placeholder 6">
            <a:extLst>
              <a:ext uri="{FF2B5EF4-FFF2-40B4-BE49-F238E27FC236}">
                <a16:creationId xmlns:a16="http://schemas.microsoft.com/office/drawing/2014/main" id="{1FF9D930-8EAC-4C95-A309-0A65A68C1AE1}"/>
              </a:ext>
            </a:extLst>
          </p:cNvPr>
          <p:cNvSpPr>
            <a:spLocks noGrp="1"/>
          </p:cNvSpPr>
          <p:nvPr>
            <p:ph type="sldNum" sz="quarter" idx="12"/>
          </p:nvPr>
        </p:nvSpPr>
        <p:spPr/>
        <p:txBody>
          <a:bodyPr/>
          <a:lstStyle/>
          <a:p>
            <a:fld id="{FB069C0B-4888-465F-B1A8-E0CEE1D2622D}" type="slidenum">
              <a:rPr lang="en-GB" smtClean="0"/>
              <a:t>4</a:t>
            </a:fld>
            <a:endParaRPr lang="en-GB"/>
          </a:p>
        </p:txBody>
      </p:sp>
    </p:spTree>
    <p:extLst>
      <p:ext uri="{BB962C8B-B14F-4D97-AF65-F5344CB8AC3E}">
        <p14:creationId xmlns:p14="http://schemas.microsoft.com/office/powerpoint/2010/main" val="1776601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041A1-56CC-41B5-AFF2-50FCBE9C9693}"/>
              </a:ext>
            </a:extLst>
          </p:cNvPr>
          <p:cNvSpPr>
            <a:spLocks noGrp="1"/>
          </p:cNvSpPr>
          <p:nvPr>
            <p:ph type="title"/>
          </p:nvPr>
        </p:nvSpPr>
        <p:spPr>
          <a:xfrm>
            <a:off x="4318782" y="34121"/>
            <a:ext cx="5598942" cy="588317"/>
          </a:xfrm>
        </p:spPr>
        <p:txBody>
          <a:bodyPr>
            <a:normAutofit fontScale="90000"/>
          </a:bodyPr>
          <a:lstStyle/>
          <a:p>
            <a:pPr algn="ctr"/>
            <a:r>
              <a:rPr lang="en-GB" b="1" dirty="0">
                <a:solidFill>
                  <a:schemeClr val="accent1"/>
                </a:solidFill>
                <a:latin typeface="Arial" panose="020B0604020202020204" pitchFamily="34" charset="0"/>
                <a:cs typeface="Arial" panose="020B0604020202020204" pitchFamily="34" charset="0"/>
              </a:rPr>
              <a:t>Price Elasticity </a:t>
            </a:r>
            <a:r>
              <a:rPr lang="el-GR" b="1" dirty="0">
                <a:solidFill>
                  <a:schemeClr val="accent1"/>
                </a:solidFill>
                <a:latin typeface="Arial" panose="020B0604020202020204" pitchFamily="34" charset="0"/>
                <a:cs typeface="Arial" panose="020B0604020202020204" pitchFamily="34" charset="0"/>
              </a:rPr>
              <a:t>ε</a:t>
            </a:r>
            <a:endParaRPr lang="en-GB" b="1" dirty="0">
              <a:solidFill>
                <a:schemeClr val="accent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6E945EF-CAFE-45DD-A129-F0C06DA2D03D}"/>
              </a:ext>
            </a:extLst>
          </p:cNvPr>
          <p:cNvSpPr>
            <a:spLocks noGrp="1"/>
          </p:cNvSpPr>
          <p:nvPr>
            <p:ph idx="1"/>
          </p:nvPr>
        </p:nvSpPr>
        <p:spPr/>
        <p:txBody>
          <a:bodyPr>
            <a:normAutofit/>
          </a:bodyPr>
          <a:lstStyle/>
          <a:p>
            <a:pPr marL="0" indent="0">
              <a:buNone/>
            </a:pPr>
            <a:endParaRPr lang="en-GB" dirty="0"/>
          </a:p>
          <a:p>
            <a:pPr marL="0" indent="0" algn="ctr">
              <a:buNone/>
            </a:pPr>
            <a:endParaRPr lang="en-GB" dirty="0"/>
          </a:p>
          <a:p>
            <a:pPr marL="0" indent="0" algn="ctr">
              <a:buNone/>
            </a:pPr>
            <a:endParaRPr lang="en-GB" dirty="0"/>
          </a:p>
        </p:txBody>
      </p:sp>
      <p:graphicFrame>
        <p:nvGraphicFramePr>
          <p:cNvPr id="4" name="Table 3">
            <a:extLst>
              <a:ext uri="{FF2B5EF4-FFF2-40B4-BE49-F238E27FC236}">
                <a16:creationId xmlns:a16="http://schemas.microsoft.com/office/drawing/2014/main" id="{EC8BDB34-BA81-464D-8F6D-D3DAF97B9B4C}"/>
              </a:ext>
            </a:extLst>
          </p:cNvPr>
          <p:cNvGraphicFramePr>
            <a:graphicFrameLocks noGrp="1"/>
          </p:cNvGraphicFramePr>
          <p:nvPr>
            <p:extLst>
              <p:ext uri="{D42A27DB-BD31-4B8C-83A1-F6EECF244321}">
                <p14:modId xmlns:p14="http://schemas.microsoft.com/office/powerpoint/2010/main" val="3836067342"/>
              </p:ext>
            </p:extLst>
          </p:nvPr>
        </p:nvGraphicFramePr>
        <p:xfrm>
          <a:off x="963637" y="1825625"/>
          <a:ext cx="10515600" cy="4351338"/>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3250494498"/>
                    </a:ext>
                  </a:extLst>
                </a:gridCol>
                <a:gridCol w="3505200">
                  <a:extLst>
                    <a:ext uri="{9D8B030D-6E8A-4147-A177-3AD203B41FA5}">
                      <a16:colId xmlns:a16="http://schemas.microsoft.com/office/drawing/2014/main" val="930732896"/>
                    </a:ext>
                  </a:extLst>
                </a:gridCol>
                <a:gridCol w="3505200">
                  <a:extLst>
                    <a:ext uri="{9D8B030D-6E8A-4147-A177-3AD203B41FA5}">
                      <a16:colId xmlns:a16="http://schemas.microsoft.com/office/drawing/2014/main" val="2517494672"/>
                    </a:ext>
                  </a:extLst>
                </a:gridCol>
              </a:tblGrid>
              <a:tr h="725223">
                <a:tc>
                  <a:txBody>
                    <a:bodyPr/>
                    <a:lstStyle/>
                    <a:p>
                      <a:pPr algn="ctr"/>
                      <a:r>
                        <a:rPr lang="en-GB" sz="2400" b="1" dirty="0">
                          <a:latin typeface="Arial" panose="020B0604020202020204" pitchFamily="34" charset="0"/>
                          <a:cs typeface="Arial" panose="020B0604020202020204" pitchFamily="34" charset="0"/>
                        </a:rPr>
                        <a:t>Demand</a:t>
                      </a:r>
                    </a:p>
                  </a:txBody>
                  <a:tcPr/>
                </a:tc>
                <a:tc>
                  <a:txBody>
                    <a:bodyPr/>
                    <a:lstStyle/>
                    <a:p>
                      <a:pPr algn="ctr"/>
                      <a:r>
                        <a:rPr lang="en-GB" sz="2400" b="1" dirty="0">
                          <a:latin typeface="Arial" panose="020B0604020202020204" pitchFamily="34" charset="0"/>
                          <a:cs typeface="Arial" panose="020B0604020202020204" pitchFamily="34" charset="0"/>
                        </a:rPr>
                        <a:t>Price Increase</a:t>
                      </a:r>
                    </a:p>
                  </a:txBody>
                  <a:tcPr/>
                </a:tc>
                <a:tc>
                  <a:txBody>
                    <a:bodyPr/>
                    <a:lstStyle/>
                    <a:p>
                      <a:pPr algn="ctr"/>
                      <a:r>
                        <a:rPr lang="en-GB" sz="2400" b="1" dirty="0">
                          <a:latin typeface="Arial" panose="020B0604020202020204" pitchFamily="34" charset="0"/>
                          <a:cs typeface="Arial" panose="020B0604020202020204" pitchFamily="34" charset="0"/>
                        </a:rPr>
                        <a:t>Price Decrease</a:t>
                      </a:r>
                    </a:p>
                  </a:txBody>
                  <a:tcPr/>
                </a:tc>
                <a:extLst>
                  <a:ext uri="{0D108BD9-81ED-4DB2-BD59-A6C34878D82A}">
                    <a16:rowId xmlns:a16="http://schemas.microsoft.com/office/drawing/2014/main" val="1360395228"/>
                  </a:ext>
                </a:extLst>
              </a:tr>
              <a:tr h="725223">
                <a:tc>
                  <a:txBody>
                    <a:bodyPr/>
                    <a:lstStyle/>
                    <a:p>
                      <a:pPr algn="just"/>
                      <a:r>
                        <a:rPr lang="en-GB" sz="2400" b="1" dirty="0">
                          <a:latin typeface="Arial" panose="020B0604020202020204" pitchFamily="34" charset="0"/>
                          <a:cs typeface="Arial" panose="020B0604020202020204" pitchFamily="34" charset="0"/>
                        </a:rPr>
                        <a:t>Perfectly Inelastic</a:t>
                      </a:r>
                    </a:p>
                  </a:txBody>
                  <a:tcPr/>
                </a:tc>
                <a:tc>
                  <a:txBody>
                    <a:bodyPr/>
                    <a:lstStyle/>
                    <a:p>
                      <a:pPr algn="just"/>
                      <a:r>
                        <a:rPr lang="en-GB" sz="2400" b="1" dirty="0">
                          <a:latin typeface="Arial" panose="020B0604020202020204" pitchFamily="34" charset="0"/>
                          <a:cs typeface="Arial" panose="020B0604020202020204" pitchFamily="34" charset="0"/>
                        </a:rPr>
                        <a:t>Revenue increases</a:t>
                      </a:r>
                    </a:p>
                  </a:txBody>
                  <a:tcPr/>
                </a:tc>
                <a:tc>
                  <a:txBody>
                    <a:bodyPr/>
                    <a:lstStyle/>
                    <a:p>
                      <a:pPr algn="just"/>
                      <a:r>
                        <a:rPr lang="en-GB" sz="2400" b="1" dirty="0">
                          <a:latin typeface="Arial" panose="020B0604020202020204" pitchFamily="34" charset="0"/>
                          <a:cs typeface="Arial" panose="020B0604020202020204" pitchFamily="34" charset="0"/>
                        </a:rPr>
                        <a:t>Revenue decreases</a:t>
                      </a:r>
                    </a:p>
                  </a:txBody>
                  <a:tcPr/>
                </a:tc>
                <a:extLst>
                  <a:ext uri="{0D108BD9-81ED-4DB2-BD59-A6C34878D82A}">
                    <a16:rowId xmlns:a16="http://schemas.microsoft.com/office/drawing/2014/main" val="140960421"/>
                  </a:ext>
                </a:extLst>
              </a:tr>
              <a:tr h="725223">
                <a:tc>
                  <a:txBody>
                    <a:bodyPr/>
                    <a:lstStyle/>
                    <a:p>
                      <a:pPr algn="just"/>
                      <a:r>
                        <a:rPr lang="en-GB" sz="2400" b="1" dirty="0">
                          <a:latin typeface="Arial" panose="020B0604020202020204" pitchFamily="34" charset="0"/>
                          <a:cs typeface="Arial" panose="020B0604020202020204" pitchFamily="34" charset="0"/>
                        </a:rPr>
                        <a:t>Inelastic</a:t>
                      </a:r>
                    </a:p>
                  </a:txBody>
                  <a:tcPr/>
                </a:tc>
                <a:tc>
                  <a:txBody>
                    <a:bodyPr/>
                    <a:lstStyle/>
                    <a:p>
                      <a:pPr algn="just"/>
                      <a:r>
                        <a:rPr lang="en-GB" sz="2400" b="1" dirty="0">
                          <a:latin typeface="Arial" panose="020B0604020202020204" pitchFamily="34" charset="0"/>
                          <a:cs typeface="Arial" panose="020B0604020202020204" pitchFamily="34" charset="0"/>
                        </a:rPr>
                        <a:t>Revenue increases</a:t>
                      </a:r>
                    </a:p>
                  </a:txBody>
                  <a:tcPr/>
                </a:tc>
                <a:tc>
                  <a:txBody>
                    <a:bodyPr/>
                    <a:lstStyle/>
                    <a:p>
                      <a:pPr algn="just"/>
                      <a:r>
                        <a:rPr lang="en-GB" sz="2400" b="1" dirty="0">
                          <a:latin typeface="Arial" panose="020B0604020202020204" pitchFamily="34" charset="0"/>
                          <a:cs typeface="Arial" panose="020B0604020202020204" pitchFamily="34" charset="0"/>
                        </a:rPr>
                        <a:t>Revenue decreases</a:t>
                      </a:r>
                    </a:p>
                  </a:txBody>
                  <a:tcPr/>
                </a:tc>
                <a:extLst>
                  <a:ext uri="{0D108BD9-81ED-4DB2-BD59-A6C34878D82A}">
                    <a16:rowId xmlns:a16="http://schemas.microsoft.com/office/drawing/2014/main" val="709218439"/>
                  </a:ext>
                </a:extLst>
              </a:tr>
              <a:tr h="725223">
                <a:tc>
                  <a:txBody>
                    <a:bodyPr/>
                    <a:lstStyle/>
                    <a:p>
                      <a:pPr algn="just"/>
                      <a:r>
                        <a:rPr lang="en-GB" sz="2400" b="1" dirty="0">
                          <a:latin typeface="Arial" panose="020B0604020202020204" pitchFamily="34" charset="0"/>
                          <a:cs typeface="Arial" panose="020B0604020202020204" pitchFamily="34" charset="0"/>
                        </a:rPr>
                        <a:t>Unitary Elasticity</a:t>
                      </a:r>
                    </a:p>
                  </a:txBody>
                  <a:tcPr/>
                </a:tc>
                <a:tc>
                  <a:txBody>
                    <a:bodyPr/>
                    <a:lstStyle/>
                    <a:p>
                      <a:pPr algn="just"/>
                      <a:r>
                        <a:rPr lang="en-GB" sz="2400" b="1" dirty="0">
                          <a:latin typeface="Arial" panose="020B0604020202020204" pitchFamily="34" charset="0"/>
                          <a:cs typeface="Arial" panose="020B0604020202020204" pitchFamily="34" charset="0"/>
                        </a:rPr>
                        <a:t>No change</a:t>
                      </a:r>
                    </a:p>
                  </a:txBody>
                  <a:tcPr/>
                </a:tc>
                <a:tc>
                  <a:txBody>
                    <a:bodyPr/>
                    <a:lstStyle/>
                    <a:p>
                      <a:pPr algn="just"/>
                      <a:r>
                        <a:rPr lang="en-GB" sz="2400" b="1" dirty="0">
                          <a:latin typeface="Arial" panose="020B0604020202020204" pitchFamily="34" charset="0"/>
                          <a:cs typeface="Arial" panose="020B0604020202020204" pitchFamily="34" charset="0"/>
                        </a:rPr>
                        <a:t>No change</a:t>
                      </a:r>
                    </a:p>
                  </a:txBody>
                  <a:tcPr/>
                </a:tc>
                <a:extLst>
                  <a:ext uri="{0D108BD9-81ED-4DB2-BD59-A6C34878D82A}">
                    <a16:rowId xmlns:a16="http://schemas.microsoft.com/office/drawing/2014/main" val="328552888"/>
                  </a:ext>
                </a:extLst>
              </a:tr>
              <a:tr h="725223">
                <a:tc>
                  <a:txBody>
                    <a:bodyPr/>
                    <a:lstStyle/>
                    <a:p>
                      <a:pPr algn="just"/>
                      <a:r>
                        <a:rPr lang="en-GB" sz="2400" b="1" dirty="0">
                          <a:latin typeface="Arial" panose="020B0604020202020204" pitchFamily="34" charset="0"/>
                          <a:cs typeface="Arial" panose="020B0604020202020204" pitchFamily="34" charset="0"/>
                        </a:rPr>
                        <a:t>Perfectly Elastic</a:t>
                      </a:r>
                    </a:p>
                  </a:txBody>
                  <a:tcPr/>
                </a:tc>
                <a:tc>
                  <a:txBody>
                    <a:bodyPr/>
                    <a:lstStyle/>
                    <a:p>
                      <a:pPr algn="just"/>
                      <a:r>
                        <a:rPr lang="en-GB" sz="2400" b="1" dirty="0">
                          <a:latin typeface="Arial" panose="020B0604020202020204" pitchFamily="34" charset="0"/>
                          <a:cs typeface="Arial" panose="020B0604020202020204" pitchFamily="34" charset="0"/>
                        </a:rPr>
                        <a:t>Revenue decreases</a:t>
                      </a:r>
                    </a:p>
                  </a:txBody>
                  <a:tcPr/>
                </a:tc>
                <a:tc>
                  <a:txBody>
                    <a:bodyPr/>
                    <a:lstStyle/>
                    <a:p>
                      <a:pPr algn="just"/>
                      <a:r>
                        <a:rPr lang="en-GB" sz="2400" b="1" dirty="0">
                          <a:latin typeface="Arial" panose="020B0604020202020204" pitchFamily="34" charset="0"/>
                          <a:cs typeface="Arial" panose="020B0604020202020204" pitchFamily="34" charset="0"/>
                        </a:rPr>
                        <a:t>Revenue increases</a:t>
                      </a:r>
                    </a:p>
                  </a:txBody>
                  <a:tcPr/>
                </a:tc>
                <a:extLst>
                  <a:ext uri="{0D108BD9-81ED-4DB2-BD59-A6C34878D82A}">
                    <a16:rowId xmlns:a16="http://schemas.microsoft.com/office/drawing/2014/main" val="3122290778"/>
                  </a:ext>
                </a:extLst>
              </a:tr>
              <a:tr h="725223">
                <a:tc>
                  <a:txBody>
                    <a:bodyPr/>
                    <a:lstStyle/>
                    <a:p>
                      <a:pPr algn="just"/>
                      <a:r>
                        <a:rPr lang="en-GB" sz="2400" b="1" dirty="0">
                          <a:latin typeface="Arial" panose="020B0604020202020204" pitchFamily="34" charset="0"/>
                          <a:cs typeface="Arial" panose="020B0604020202020204" pitchFamily="34" charset="0"/>
                        </a:rPr>
                        <a:t>Elastic</a:t>
                      </a:r>
                    </a:p>
                  </a:txBody>
                  <a:tcPr/>
                </a:tc>
                <a:tc>
                  <a:txBody>
                    <a:bodyPr/>
                    <a:lstStyle/>
                    <a:p>
                      <a:pPr algn="just"/>
                      <a:r>
                        <a:rPr lang="en-GB" sz="2400" b="1" dirty="0">
                          <a:latin typeface="Arial" panose="020B0604020202020204" pitchFamily="34" charset="0"/>
                          <a:cs typeface="Arial" panose="020B0604020202020204" pitchFamily="34" charset="0"/>
                        </a:rPr>
                        <a:t>Revenue decreases</a:t>
                      </a:r>
                    </a:p>
                  </a:txBody>
                  <a:tcPr/>
                </a:tc>
                <a:tc>
                  <a:txBody>
                    <a:bodyPr/>
                    <a:lstStyle/>
                    <a:p>
                      <a:pPr algn="just"/>
                      <a:r>
                        <a:rPr lang="en-GB" sz="2400" b="1" dirty="0">
                          <a:latin typeface="Arial" panose="020B0604020202020204" pitchFamily="34" charset="0"/>
                          <a:cs typeface="Arial" panose="020B0604020202020204" pitchFamily="34" charset="0"/>
                        </a:rPr>
                        <a:t>Revenue increases</a:t>
                      </a:r>
                    </a:p>
                  </a:txBody>
                  <a:tcPr/>
                </a:tc>
                <a:extLst>
                  <a:ext uri="{0D108BD9-81ED-4DB2-BD59-A6C34878D82A}">
                    <a16:rowId xmlns:a16="http://schemas.microsoft.com/office/drawing/2014/main" val="1657520498"/>
                  </a:ext>
                </a:extLst>
              </a:tr>
            </a:tbl>
          </a:graphicData>
        </a:graphic>
      </p:graphicFrame>
      <p:pic>
        <p:nvPicPr>
          <p:cNvPr id="5" name="Picture 4">
            <a:extLst>
              <a:ext uri="{FF2B5EF4-FFF2-40B4-BE49-F238E27FC236}">
                <a16:creationId xmlns:a16="http://schemas.microsoft.com/office/drawing/2014/main" id="{738F7820-0CCC-4544-84FC-C549AE6EB7AD}"/>
              </a:ext>
            </a:extLst>
          </p:cNvPr>
          <p:cNvPicPr>
            <a:picLocks noChangeAspect="1"/>
          </p:cNvPicPr>
          <p:nvPr/>
        </p:nvPicPr>
        <p:blipFill>
          <a:blip r:embed="rId2"/>
          <a:stretch>
            <a:fillRect/>
          </a:stretch>
        </p:blipFill>
        <p:spPr>
          <a:xfrm>
            <a:off x="11113" y="34121"/>
            <a:ext cx="2209800" cy="954107"/>
          </a:xfrm>
          <a:prstGeom prst="rect">
            <a:avLst/>
          </a:prstGeom>
        </p:spPr>
      </p:pic>
      <p:sp>
        <p:nvSpPr>
          <p:cNvPr id="6" name="Date Placeholder 5">
            <a:extLst>
              <a:ext uri="{FF2B5EF4-FFF2-40B4-BE49-F238E27FC236}">
                <a16:creationId xmlns:a16="http://schemas.microsoft.com/office/drawing/2014/main" id="{C3C7B6B0-9AB6-40FD-A9CF-B94B979B6D5C}"/>
              </a:ext>
            </a:extLst>
          </p:cNvPr>
          <p:cNvSpPr>
            <a:spLocks noGrp="1"/>
          </p:cNvSpPr>
          <p:nvPr>
            <p:ph type="dt" sz="half" idx="10"/>
          </p:nvPr>
        </p:nvSpPr>
        <p:spPr/>
        <p:txBody>
          <a:bodyPr/>
          <a:lstStyle/>
          <a:p>
            <a:fld id="{95478A22-F03E-444C-A9D9-B5F7924DFA64}" type="datetime8">
              <a:rPr lang="en-GB" smtClean="0"/>
              <a:t>08/11/2020 00:32</a:t>
            </a:fld>
            <a:endParaRPr lang="en-GB"/>
          </a:p>
        </p:txBody>
      </p:sp>
      <p:sp>
        <p:nvSpPr>
          <p:cNvPr id="7" name="Footer Placeholder 6">
            <a:extLst>
              <a:ext uri="{FF2B5EF4-FFF2-40B4-BE49-F238E27FC236}">
                <a16:creationId xmlns:a16="http://schemas.microsoft.com/office/drawing/2014/main" id="{F0BFE19F-75BF-4CC8-9D41-898AF3FFC48C}"/>
              </a:ext>
            </a:extLst>
          </p:cNvPr>
          <p:cNvSpPr>
            <a:spLocks noGrp="1"/>
          </p:cNvSpPr>
          <p:nvPr>
            <p:ph type="ftr" sz="quarter" idx="11"/>
          </p:nvPr>
        </p:nvSpPr>
        <p:spPr/>
        <p:txBody>
          <a:bodyPr/>
          <a:lstStyle/>
          <a:p>
            <a:r>
              <a:rPr lang="en-GB"/>
              <a:t>Price Sensitivity</a:t>
            </a:r>
          </a:p>
        </p:txBody>
      </p:sp>
      <p:sp>
        <p:nvSpPr>
          <p:cNvPr id="8" name="Slide Number Placeholder 7">
            <a:extLst>
              <a:ext uri="{FF2B5EF4-FFF2-40B4-BE49-F238E27FC236}">
                <a16:creationId xmlns:a16="http://schemas.microsoft.com/office/drawing/2014/main" id="{DFB1BEB5-9C05-429D-8DF0-42F2FF23CD8E}"/>
              </a:ext>
            </a:extLst>
          </p:cNvPr>
          <p:cNvSpPr>
            <a:spLocks noGrp="1"/>
          </p:cNvSpPr>
          <p:nvPr>
            <p:ph type="sldNum" sz="quarter" idx="12"/>
          </p:nvPr>
        </p:nvSpPr>
        <p:spPr/>
        <p:txBody>
          <a:bodyPr/>
          <a:lstStyle/>
          <a:p>
            <a:fld id="{FB069C0B-4888-465F-B1A8-E0CEE1D2622D}" type="slidenum">
              <a:rPr lang="en-GB" smtClean="0"/>
              <a:t>5</a:t>
            </a:fld>
            <a:endParaRPr lang="en-GB"/>
          </a:p>
        </p:txBody>
      </p:sp>
    </p:spTree>
    <p:extLst>
      <p:ext uri="{BB962C8B-B14F-4D97-AF65-F5344CB8AC3E}">
        <p14:creationId xmlns:p14="http://schemas.microsoft.com/office/powerpoint/2010/main" val="3132320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AA337-B5D0-45DF-808A-39414218271B}"/>
              </a:ext>
            </a:extLst>
          </p:cNvPr>
          <p:cNvSpPr>
            <a:spLocks noGrp="1"/>
          </p:cNvSpPr>
          <p:nvPr>
            <p:ph type="title"/>
          </p:nvPr>
        </p:nvSpPr>
        <p:spPr>
          <a:xfrm>
            <a:off x="6096000" y="0"/>
            <a:ext cx="5257800" cy="999441"/>
          </a:xfrm>
        </p:spPr>
        <p:txBody>
          <a:bodyPr>
            <a:normAutofit/>
          </a:bodyPr>
          <a:lstStyle/>
          <a:p>
            <a:pPr algn="ctr"/>
            <a:r>
              <a:rPr lang="en-GB" sz="4000" b="1" dirty="0" err="1">
                <a:solidFill>
                  <a:schemeClr val="accent1"/>
                </a:solidFill>
                <a:latin typeface="Arial" panose="020B0604020202020204" pitchFamily="34" charset="0"/>
                <a:cs typeface="Arial" panose="020B0604020202020204" pitchFamily="34" charset="0"/>
              </a:rPr>
              <a:t>Ceretis</a:t>
            </a:r>
            <a:r>
              <a:rPr lang="en-GB" sz="4000" b="1" dirty="0">
                <a:solidFill>
                  <a:schemeClr val="accent1"/>
                </a:solidFill>
                <a:latin typeface="Arial" panose="020B0604020202020204" pitchFamily="34" charset="0"/>
                <a:cs typeface="Arial" panose="020B0604020202020204" pitchFamily="34" charset="0"/>
              </a:rPr>
              <a:t> Paribus</a:t>
            </a:r>
          </a:p>
        </p:txBody>
      </p:sp>
      <p:sp>
        <p:nvSpPr>
          <p:cNvPr id="3" name="Content Placeholder 2">
            <a:extLst>
              <a:ext uri="{FF2B5EF4-FFF2-40B4-BE49-F238E27FC236}">
                <a16:creationId xmlns:a16="http://schemas.microsoft.com/office/drawing/2014/main" id="{99D6129B-844C-4C07-A938-0EA387D18DFE}"/>
              </a:ext>
            </a:extLst>
          </p:cNvPr>
          <p:cNvSpPr>
            <a:spLocks noGrp="1"/>
          </p:cNvSpPr>
          <p:nvPr>
            <p:ph idx="1"/>
          </p:nvPr>
        </p:nvSpPr>
        <p:spPr>
          <a:xfrm>
            <a:off x="838200" y="1572407"/>
            <a:ext cx="10515600" cy="4351338"/>
          </a:xfrm>
        </p:spPr>
        <p:txBody>
          <a:bodyPr/>
          <a:lstStyle/>
          <a:p>
            <a:pPr marL="0" indent="0" algn="ctr">
              <a:buNone/>
            </a:pPr>
            <a:endParaRPr lang="en-GB" dirty="0"/>
          </a:p>
          <a:p>
            <a:pPr algn="ctr">
              <a:lnSpc>
                <a:spcPct val="150000"/>
              </a:lnSpc>
            </a:pPr>
            <a:r>
              <a:rPr lang="en-GB" sz="2400" b="1" dirty="0">
                <a:latin typeface="Arial" panose="020B0604020202020204" pitchFamily="34" charset="0"/>
                <a:cs typeface="Arial" panose="020B0604020202020204" pitchFamily="34" charset="0"/>
              </a:rPr>
              <a:t>All other things being equal</a:t>
            </a:r>
          </a:p>
          <a:p>
            <a:pPr marL="0" indent="0" algn="just">
              <a:lnSpc>
                <a:spcPct val="150000"/>
              </a:lnSpc>
              <a:buNone/>
            </a:pPr>
            <a:r>
              <a:rPr lang="en-US" sz="2400" b="1" dirty="0">
                <a:latin typeface="Arial" panose="020B0604020202020204" pitchFamily="34" charset="0"/>
                <a:cs typeface="Arial" panose="020B0604020202020204" pitchFamily="34" charset="0"/>
              </a:rPr>
              <a:t>Definition: This commonly-used phrase stands for 'all other things being unchanged or constant'. It is used in economics to rule out the possibility of 'other' factors changing, i.e. the specific causal relation between two variables is focused.</a:t>
            </a:r>
            <a:endParaRPr lang="en-GB" sz="2400"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ECEC349-503D-4A9F-9B8C-0BE334D6CB47}"/>
              </a:ext>
            </a:extLst>
          </p:cNvPr>
          <p:cNvPicPr>
            <a:picLocks noChangeAspect="1"/>
          </p:cNvPicPr>
          <p:nvPr/>
        </p:nvPicPr>
        <p:blipFill>
          <a:blip r:embed="rId2"/>
          <a:stretch>
            <a:fillRect/>
          </a:stretch>
        </p:blipFill>
        <p:spPr>
          <a:xfrm>
            <a:off x="11113" y="34121"/>
            <a:ext cx="2209800" cy="954107"/>
          </a:xfrm>
          <a:prstGeom prst="rect">
            <a:avLst/>
          </a:prstGeom>
        </p:spPr>
      </p:pic>
      <p:sp>
        <p:nvSpPr>
          <p:cNvPr id="5" name="Date Placeholder 4">
            <a:extLst>
              <a:ext uri="{FF2B5EF4-FFF2-40B4-BE49-F238E27FC236}">
                <a16:creationId xmlns:a16="http://schemas.microsoft.com/office/drawing/2014/main" id="{E9119686-B314-4790-8C50-554A77AC4E05}"/>
              </a:ext>
            </a:extLst>
          </p:cNvPr>
          <p:cNvSpPr>
            <a:spLocks noGrp="1"/>
          </p:cNvSpPr>
          <p:nvPr>
            <p:ph type="dt" sz="half" idx="10"/>
          </p:nvPr>
        </p:nvSpPr>
        <p:spPr/>
        <p:txBody>
          <a:bodyPr/>
          <a:lstStyle/>
          <a:p>
            <a:fld id="{F885DAB3-53AC-445C-BEE3-D37B7D46D00E}" type="datetime8">
              <a:rPr lang="en-GB" smtClean="0"/>
              <a:t>08/11/2020 00:32</a:t>
            </a:fld>
            <a:endParaRPr lang="en-GB"/>
          </a:p>
        </p:txBody>
      </p:sp>
      <p:sp>
        <p:nvSpPr>
          <p:cNvPr id="6" name="Footer Placeholder 5">
            <a:extLst>
              <a:ext uri="{FF2B5EF4-FFF2-40B4-BE49-F238E27FC236}">
                <a16:creationId xmlns:a16="http://schemas.microsoft.com/office/drawing/2014/main" id="{E45F54DA-8471-4D68-B63F-8D75124EF799}"/>
              </a:ext>
            </a:extLst>
          </p:cNvPr>
          <p:cNvSpPr>
            <a:spLocks noGrp="1"/>
          </p:cNvSpPr>
          <p:nvPr>
            <p:ph type="ftr" sz="quarter" idx="11"/>
          </p:nvPr>
        </p:nvSpPr>
        <p:spPr/>
        <p:txBody>
          <a:bodyPr/>
          <a:lstStyle/>
          <a:p>
            <a:r>
              <a:rPr lang="en-GB"/>
              <a:t>Price Sensitivity</a:t>
            </a:r>
          </a:p>
        </p:txBody>
      </p:sp>
      <p:sp>
        <p:nvSpPr>
          <p:cNvPr id="7" name="Slide Number Placeholder 6">
            <a:extLst>
              <a:ext uri="{FF2B5EF4-FFF2-40B4-BE49-F238E27FC236}">
                <a16:creationId xmlns:a16="http://schemas.microsoft.com/office/drawing/2014/main" id="{8120F398-C443-481C-BC55-4ED84847A4FC}"/>
              </a:ext>
            </a:extLst>
          </p:cNvPr>
          <p:cNvSpPr>
            <a:spLocks noGrp="1"/>
          </p:cNvSpPr>
          <p:nvPr>
            <p:ph type="sldNum" sz="quarter" idx="12"/>
          </p:nvPr>
        </p:nvSpPr>
        <p:spPr/>
        <p:txBody>
          <a:bodyPr/>
          <a:lstStyle/>
          <a:p>
            <a:fld id="{FB069C0B-4888-465F-B1A8-E0CEE1D2622D}" type="slidenum">
              <a:rPr lang="en-GB" smtClean="0"/>
              <a:t>6</a:t>
            </a:fld>
            <a:endParaRPr lang="en-GB"/>
          </a:p>
        </p:txBody>
      </p:sp>
    </p:spTree>
    <p:extLst>
      <p:ext uri="{BB962C8B-B14F-4D97-AF65-F5344CB8AC3E}">
        <p14:creationId xmlns:p14="http://schemas.microsoft.com/office/powerpoint/2010/main" val="1918997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23100-8536-4764-ABC9-E218DD66B6BF}"/>
              </a:ext>
            </a:extLst>
          </p:cNvPr>
          <p:cNvSpPr>
            <a:spLocks noGrp="1"/>
          </p:cNvSpPr>
          <p:nvPr>
            <p:ph type="title"/>
          </p:nvPr>
        </p:nvSpPr>
        <p:spPr>
          <a:xfrm>
            <a:off x="4557932" y="365125"/>
            <a:ext cx="6795868" cy="1325563"/>
          </a:xfrm>
        </p:spPr>
        <p:txBody>
          <a:bodyPr>
            <a:normAutofit/>
          </a:bodyPr>
          <a:lstStyle/>
          <a:p>
            <a:pPr algn="ctr"/>
            <a:r>
              <a:rPr lang="en-GB" sz="4000" b="1" dirty="0">
                <a:solidFill>
                  <a:schemeClr val="accent1"/>
                </a:solidFill>
                <a:latin typeface="Arial" panose="020B0604020202020204" pitchFamily="34" charset="0"/>
                <a:cs typeface="Arial" panose="020B0604020202020204" pitchFamily="34" charset="0"/>
              </a:rPr>
              <a:t>Market and Brand</a:t>
            </a:r>
          </a:p>
        </p:txBody>
      </p:sp>
      <p:sp>
        <p:nvSpPr>
          <p:cNvPr id="3" name="Content Placeholder 2">
            <a:extLst>
              <a:ext uri="{FF2B5EF4-FFF2-40B4-BE49-F238E27FC236}">
                <a16:creationId xmlns:a16="http://schemas.microsoft.com/office/drawing/2014/main" id="{0A93587F-8946-463D-BA29-626C7F3E6554}"/>
              </a:ext>
            </a:extLst>
          </p:cNvPr>
          <p:cNvSpPr>
            <a:spLocks noGrp="1"/>
          </p:cNvSpPr>
          <p:nvPr>
            <p:ph idx="1"/>
          </p:nvPr>
        </p:nvSpPr>
        <p:spPr/>
        <p:txBody>
          <a:bodyPr/>
          <a:lstStyle/>
          <a:p>
            <a:pPr algn="ctr"/>
            <a:endParaRPr lang="en-GB" dirty="0"/>
          </a:p>
          <a:p>
            <a:pPr algn="ctr"/>
            <a:endParaRPr lang="en-GB" dirty="0"/>
          </a:p>
          <a:p>
            <a:pPr algn="ctr">
              <a:lnSpc>
                <a:spcPct val="150000"/>
              </a:lnSpc>
            </a:pPr>
            <a:r>
              <a:rPr lang="en-GB" b="1" dirty="0">
                <a:latin typeface="Arial" panose="020B0604020202020204" pitchFamily="34" charset="0"/>
                <a:cs typeface="Arial" panose="020B0604020202020204" pitchFamily="34" charset="0"/>
              </a:rPr>
              <a:t>Market can be inelastic</a:t>
            </a:r>
          </a:p>
          <a:p>
            <a:pPr algn="ctr">
              <a:lnSpc>
                <a:spcPct val="150000"/>
              </a:lnSpc>
            </a:pPr>
            <a:r>
              <a:rPr lang="en-GB" b="1" dirty="0">
                <a:latin typeface="Arial" panose="020B0604020202020204" pitchFamily="34" charset="0"/>
                <a:cs typeface="Arial" panose="020B0604020202020204" pitchFamily="34" charset="0"/>
              </a:rPr>
              <a:t>Brand could be elastic</a:t>
            </a:r>
          </a:p>
        </p:txBody>
      </p:sp>
      <p:sp>
        <p:nvSpPr>
          <p:cNvPr id="4" name="Date Placeholder 3">
            <a:extLst>
              <a:ext uri="{FF2B5EF4-FFF2-40B4-BE49-F238E27FC236}">
                <a16:creationId xmlns:a16="http://schemas.microsoft.com/office/drawing/2014/main" id="{12FD1E72-829E-4A0C-8074-8C0BC89A96F0}"/>
              </a:ext>
            </a:extLst>
          </p:cNvPr>
          <p:cNvSpPr>
            <a:spLocks noGrp="1"/>
          </p:cNvSpPr>
          <p:nvPr>
            <p:ph type="dt" sz="half" idx="10"/>
          </p:nvPr>
        </p:nvSpPr>
        <p:spPr/>
        <p:txBody>
          <a:bodyPr/>
          <a:lstStyle/>
          <a:p>
            <a:fld id="{15C47CED-6E3F-4328-9002-A7EC5FEFC8E0}" type="datetime8">
              <a:rPr lang="en-GB" smtClean="0"/>
              <a:t>08/11/2020 00:33</a:t>
            </a:fld>
            <a:endParaRPr lang="en-GB"/>
          </a:p>
        </p:txBody>
      </p:sp>
      <p:sp>
        <p:nvSpPr>
          <p:cNvPr id="5" name="Footer Placeholder 4">
            <a:extLst>
              <a:ext uri="{FF2B5EF4-FFF2-40B4-BE49-F238E27FC236}">
                <a16:creationId xmlns:a16="http://schemas.microsoft.com/office/drawing/2014/main" id="{E2B64AC0-C4F1-4206-BFE8-73B403CDCB61}"/>
              </a:ext>
            </a:extLst>
          </p:cNvPr>
          <p:cNvSpPr>
            <a:spLocks noGrp="1"/>
          </p:cNvSpPr>
          <p:nvPr>
            <p:ph type="ftr" sz="quarter" idx="11"/>
          </p:nvPr>
        </p:nvSpPr>
        <p:spPr/>
        <p:txBody>
          <a:bodyPr/>
          <a:lstStyle/>
          <a:p>
            <a:r>
              <a:rPr lang="en-GB"/>
              <a:t>Price Sensitivity</a:t>
            </a:r>
          </a:p>
        </p:txBody>
      </p:sp>
      <p:sp>
        <p:nvSpPr>
          <p:cNvPr id="6" name="Slide Number Placeholder 5">
            <a:extLst>
              <a:ext uri="{FF2B5EF4-FFF2-40B4-BE49-F238E27FC236}">
                <a16:creationId xmlns:a16="http://schemas.microsoft.com/office/drawing/2014/main" id="{100A8D56-8C93-4744-AAA5-9C550457DFDC}"/>
              </a:ext>
            </a:extLst>
          </p:cNvPr>
          <p:cNvSpPr>
            <a:spLocks noGrp="1"/>
          </p:cNvSpPr>
          <p:nvPr>
            <p:ph type="sldNum" sz="quarter" idx="12"/>
          </p:nvPr>
        </p:nvSpPr>
        <p:spPr/>
        <p:txBody>
          <a:bodyPr/>
          <a:lstStyle/>
          <a:p>
            <a:fld id="{FB069C0B-4888-465F-B1A8-E0CEE1D2622D}" type="slidenum">
              <a:rPr lang="en-GB" smtClean="0"/>
              <a:t>7</a:t>
            </a:fld>
            <a:endParaRPr lang="en-GB"/>
          </a:p>
        </p:txBody>
      </p:sp>
      <p:pic>
        <p:nvPicPr>
          <p:cNvPr id="7" name="Picture 6">
            <a:extLst>
              <a:ext uri="{FF2B5EF4-FFF2-40B4-BE49-F238E27FC236}">
                <a16:creationId xmlns:a16="http://schemas.microsoft.com/office/drawing/2014/main" id="{34287DEB-E07F-4EE6-88E1-ABD87BAC2F93}"/>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9757288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FDB9E-6A46-444A-9F74-57A232C5CD17}"/>
              </a:ext>
            </a:extLst>
          </p:cNvPr>
          <p:cNvSpPr>
            <a:spLocks noGrp="1"/>
          </p:cNvSpPr>
          <p:nvPr>
            <p:ph type="title"/>
          </p:nvPr>
        </p:nvSpPr>
        <p:spPr>
          <a:xfrm>
            <a:off x="4038600" y="365125"/>
            <a:ext cx="7315200" cy="1325563"/>
          </a:xfrm>
        </p:spPr>
        <p:txBody>
          <a:bodyPr>
            <a:normAutofit/>
          </a:bodyPr>
          <a:lstStyle/>
          <a:p>
            <a:pPr algn="ctr"/>
            <a:r>
              <a:rPr lang="en-GB" sz="4000" b="1" dirty="0">
                <a:solidFill>
                  <a:schemeClr val="accent1"/>
                </a:solidFill>
                <a:latin typeface="Arial" panose="020B0604020202020204" pitchFamily="34" charset="0"/>
                <a:cs typeface="Arial" panose="020B0604020202020204" pitchFamily="34" charset="0"/>
              </a:rPr>
              <a:t>Customer Value Perception</a:t>
            </a:r>
          </a:p>
        </p:txBody>
      </p:sp>
      <p:sp>
        <p:nvSpPr>
          <p:cNvPr id="3" name="Content Placeholder 2">
            <a:extLst>
              <a:ext uri="{FF2B5EF4-FFF2-40B4-BE49-F238E27FC236}">
                <a16:creationId xmlns:a16="http://schemas.microsoft.com/office/drawing/2014/main" id="{BC57AA9C-0514-4961-982B-C9F44F79CFBA}"/>
              </a:ext>
            </a:extLst>
          </p:cNvPr>
          <p:cNvSpPr>
            <a:spLocks noGrp="1"/>
          </p:cNvSpPr>
          <p:nvPr>
            <p:ph idx="1"/>
          </p:nvPr>
        </p:nvSpPr>
        <p:spPr/>
        <p:txBody>
          <a:bodyPr/>
          <a:lstStyle/>
          <a:p>
            <a:pPr marL="0" indent="0" algn="ctr">
              <a:buNone/>
            </a:pPr>
            <a:endParaRPr lang="en-GB" dirty="0"/>
          </a:p>
          <a:p>
            <a:pPr algn="ctr">
              <a:lnSpc>
                <a:spcPct val="150000"/>
              </a:lnSpc>
            </a:pPr>
            <a:r>
              <a:rPr lang="en-GB" sz="2400" b="1" dirty="0">
                <a:latin typeface="Arial" panose="020B0604020202020204" pitchFamily="34" charset="0"/>
                <a:cs typeface="Arial" panose="020B0604020202020204" pitchFamily="34" charset="0"/>
              </a:rPr>
              <a:t>Different Folks, Different Value</a:t>
            </a:r>
          </a:p>
          <a:p>
            <a:pPr algn="ctr">
              <a:lnSpc>
                <a:spcPct val="150000"/>
              </a:lnSpc>
            </a:pPr>
            <a:r>
              <a:rPr lang="en-GB" sz="2400" b="1" dirty="0">
                <a:latin typeface="Arial" panose="020B0604020202020204" pitchFamily="34" charset="0"/>
                <a:cs typeface="Arial" panose="020B0604020202020204" pitchFamily="34" charset="0"/>
              </a:rPr>
              <a:t>Presumption of price and volume moving in opposite directions</a:t>
            </a:r>
          </a:p>
        </p:txBody>
      </p:sp>
      <p:sp>
        <p:nvSpPr>
          <p:cNvPr id="4" name="Date Placeholder 3">
            <a:extLst>
              <a:ext uri="{FF2B5EF4-FFF2-40B4-BE49-F238E27FC236}">
                <a16:creationId xmlns:a16="http://schemas.microsoft.com/office/drawing/2014/main" id="{11E8E631-DBAE-4CFB-82CB-4BDC2B504940}"/>
              </a:ext>
            </a:extLst>
          </p:cNvPr>
          <p:cNvSpPr>
            <a:spLocks noGrp="1"/>
          </p:cNvSpPr>
          <p:nvPr>
            <p:ph type="dt" sz="half" idx="10"/>
          </p:nvPr>
        </p:nvSpPr>
        <p:spPr/>
        <p:txBody>
          <a:bodyPr/>
          <a:lstStyle/>
          <a:p>
            <a:fld id="{064A04F9-13CC-4290-9E9D-EA5ED6580DE3}" type="datetime8">
              <a:rPr lang="en-GB" smtClean="0"/>
              <a:t>08/11/2020 00:33</a:t>
            </a:fld>
            <a:endParaRPr lang="en-GB"/>
          </a:p>
        </p:txBody>
      </p:sp>
      <p:sp>
        <p:nvSpPr>
          <p:cNvPr id="5" name="Footer Placeholder 4">
            <a:extLst>
              <a:ext uri="{FF2B5EF4-FFF2-40B4-BE49-F238E27FC236}">
                <a16:creationId xmlns:a16="http://schemas.microsoft.com/office/drawing/2014/main" id="{C2B4A8D1-5D4A-4213-A891-212586917496}"/>
              </a:ext>
            </a:extLst>
          </p:cNvPr>
          <p:cNvSpPr>
            <a:spLocks noGrp="1"/>
          </p:cNvSpPr>
          <p:nvPr>
            <p:ph type="ftr" sz="quarter" idx="11"/>
          </p:nvPr>
        </p:nvSpPr>
        <p:spPr/>
        <p:txBody>
          <a:bodyPr/>
          <a:lstStyle/>
          <a:p>
            <a:r>
              <a:rPr lang="en-GB"/>
              <a:t>Price Sensitivity</a:t>
            </a:r>
          </a:p>
        </p:txBody>
      </p:sp>
      <p:sp>
        <p:nvSpPr>
          <p:cNvPr id="6" name="Slide Number Placeholder 5">
            <a:extLst>
              <a:ext uri="{FF2B5EF4-FFF2-40B4-BE49-F238E27FC236}">
                <a16:creationId xmlns:a16="http://schemas.microsoft.com/office/drawing/2014/main" id="{FB9DCA6B-1E80-4ADC-A978-8E7199A066A5}"/>
              </a:ext>
            </a:extLst>
          </p:cNvPr>
          <p:cNvSpPr>
            <a:spLocks noGrp="1"/>
          </p:cNvSpPr>
          <p:nvPr>
            <p:ph type="sldNum" sz="quarter" idx="12"/>
          </p:nvPr>
        </p:nvSpPr>
        <p:spPr/>
        <p:txBody>
          <a:bodyPr/>
          <a:lstStyle/>
          <a:p>
            <a:fld id="{FB069C0B-4888-465F-B1A8-E0CEE1D2622D}" type="slidenum">
              <a:rPr lang="en-GB" smtClean="0"/>
              <a:t>8</a:t>
            </a:fld>
            <a:endParaRPr lang="en-GB"/>
          </a:p>
        </p:txBody>
      </p:sp>
      <p:pic>
        <p:nvPicPr>
          <p:cNvPr id="7" name="Picture 6">
            <a:extLst>
              <a:ext uri="{FF2B5EF4-FFF2-40B4-BE49-F238E27FC236}">
                <a16:creationId xmlns:a16="http://schemas.microsoft.com/office/drawing/2014/main" id="{A0C81335-A9E4-479A-B1B8-81E950A867F2}"/>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4029402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37767-8286-4EE8-97A7-5653528C0D76}"/>
              </a:ext>
            </a:extLst>
          </p:cNvPr>
          <p:cNvSpPr>
            <a:spLocks noGrp="1"/>
          </p:cNvSpPr>
          <p:nvPr>
            <p:ph type="title"/>
          </p:nvPr>
        </p:nvSpPr>
        <p:spPr>
          <a:xfrm>
            <a:off x="3854548" y="365125"/>
            <a:ext cx="7499252" cy="1325563"/>
          </a:xfrm>
        </p:spPr>
        <p:txBody>
          <a:bodyPr>
            <a:normAutofit/>
          </a:bodyPr>
          <a:lstStyle/>
          <a:p>
            <a:pPr algn="ctr"/>
            <a:r>
              <a:rPr lang="en-GB" sz="4000" b="1" dirty="0">
                <a:solidFill>
                  <a:schemeClr val="accent1"/>
                </a:solidFill>
                <a:latin typeface="Arial" panose="020B0604020202020204" pitchFamily="34" charset="0"/>
                <a:cs typeface="Arial" panose="020B0604020202020204" pitchFamily="34" charset="0"/>
              </a:rPr>
              <a:t>Long Run vs Short Run</a:t>
            </a:r>
          </a:p>
        </p:txBody>
      </p:sp>
      <p:sp>
        <p:nvSpPr>
          <p:cNvPr id="3" name="Content Placeholder 2">
            <a:extLst>
              <a:ext uri="{FF2B5EF4-FFF2-40B4-BE49-F238E27FC236}">
                <a16:creationId xmlns:a16="http://schemas.microsoft.com/office/drawing/2014/main" id="{426F1756-4A43-4FAA-866D-CE2A763CAE79}"/>
              </a:ext>
            </a:extLst>
          </p:cNvPr>
          <p:cNvSpPr>
            <a:spLocks noGrp="1"/>
          </p:cNvSpPr>
          <p:nvPr>
            <p:ph idx="1"/>
          </p:nvPr>
        </p:nvSpPr>
        <p:spPr>
          <a:xfrm>
            <a:off x="3108960" y="1825625"/>
            <a:ext cx="5683348" cy="3942129"/>
          </a:xfrm>
        </p:spPr>
        <p:txBody>
          <a:bodyPr/>
          <a:lstStyle/>
          <a:p>
            <a:pPr algn="ctr"/>
            <a:endParaRPr lang="en-GB" dirty="0"/>
          </a:p>
          <a:p>
            <a:pPr>
              <a:lnSpc>
                <a:spcPct val="150000"/>
              </a:lnSpc>
            </a:pPr>
            <a:r>
              <a:rPr lang="en-GB" b="1" dirty="0">
                <a:latin typeface="Arial" panose="020B0604020202020204" pitchFamily="34" charset="0"/>
                <a:cs typeface="Arial" panose="020B0604020202020204" pitchFamily="34" charset="0"/>
              </a:rPr>
              <a:t>Substitute awareness</a:t>
            </a:r>
          </a:p>
          <a:p>
            <a:pPr>
              <a:lnSpc>
                <a:spcPct val="150000"/>
              </a:lnSpc>
            </a:pPr>
            <a:r>
              <a:rPr lang="en-GB" b="1" dirty="0">
                <a:latin typeface="Arial" panose="020B0604020202020204" pitchFamily="34" charset="0"/>
                <a:cs typeface="Arial" panose="020B0604020202020204" pitchFamily="34" charset="0"/>
              </a:rPr>
              <a:t>‘Lock-In’ contracts</a:t>
            </a:r>
          </a:p>
          <a:p>
            <a:pPr>
              <a:lnSpc>
                <a:spcPct val="150000"/>
              </a:lnSpc>
            </a:pPr>
            <a:r>
              <a:rPr lang="en-GB" b="1" dirty="0">
                <a:latin typeface="Arial" panose="020B0604020202020204" pitchFamily="34" charset="0"/>
                <a:cs typeface="Arial" panose="020B0604020202020204" pitchFamily="34" charset="0"/>
              </a:rPr>
              <a:t>New products</a:t>
            </a:r>
          </a:p>
          <a:p>
            <a:pPr>
              <a:lnSpc>
                <a:spcPct val="150000"/>
              </a:lnSpc>
            </a:pPr>
            <a:r>
              <a:rPr lang="en-GB" b="1" dirty="0">
                <a:latin typeface="Arial" panose="020B0604020202020204" pitchFamily="34" charset="0"/>
                <a:cs typeface="Arial" panose="020B0604020202020204" pitchFamily="34" charset="0"/>
              </a:rPr>
              <a:t>Price expectations</a:t>
            </a:r>
          </a:p>
        </p:txBody>
      </p:sp>
      <p:sp>
        <p:nvSpPr>
          <p:cNvPr id="4" name="Date Placeholder 3">
            <a:extLst>
              <a:ext uri="{FF2B5EF4-FFF2-40B4-BE49-F238E27FC236}">
                <a16:creationId xmlns:a16="http://schemas.microsoft.com/office/drawing/2014/main" id="{9EB1A7A0-8F4A-43F3-8A6B-9965C663C031}"/>
              </a:ext>
            </a:extLst>
          </p:cNvPr>
          <p:cNvSpPr>
            <a:spLocks noGrp="1"/>
          </p:cNvSpPr>
          <p:nvPr>
            <p:ph type="dt" sz="half" idx="10"/>
          </p:nvPr>
        </p:nvSpPr>
        <p:spPr/>
        <p:txBody>
          <a:bodyPr/>
          <a:lstStyle/>
          <a:p>
            <a:fld id="{3B67B7B2-7664-4FA4-9E2F-C9DE30F80756}" type="datetime8">
              <a:rPr lang="en-GB" smtClean="0"/>
              <a:t>08/11/2020 00:34</a:t>
            </a:fld>
            <a:endParaRPr lang="en-GB"/>
          </a:p>
        </p:txBody>
      </p:sp>
      <p:sp>
        <p:nvSpPr>
          <p:cNvPr id="5" name="Footer Placeholder 4">
            <a:extLst>
              <a:ext uri="{FF2B5EF4-FFF2-40B4-BE49-F238E27FC236}">
                <a16:creationId xmlns:a16="http://schemas.microsoft.com/office/drawing/2014/main" id="{EAAA8178-23FD-4CE0-B072-DF320B40969B}"/>
              </a:ext>
            </a:extLst>
          </p:cNvPr>
          <p:cNvSpPr>
            <a:spLocks noGrp="1"/>
          </p:cNvSpPr>
          <p:nvPr>
            <p:ph type="ftr" sz="quarter" idx="11"/>
          </p:nvPr>
        </p:nvSpPr>
        <p:spPr/>
        <p:txBody>
          <a:bodyPr/>
          <a:lstStyle/>
          <a:p>
            <a:r>
              <a:rPr lang="en-GB"/>
              <a:t>Price Sensitivity</a:t>
            </a:r>
          </a:p>
        </p:txBody>
      </p:sp>
      <p:sp>
        <p:nvSpPr>
          <p:cNvPr id="6" name="Slide Number Placeholder 5">
            <a:extLst>
              <a:ext uri="{FF2B5EF4-FFF2-40B4-BE49-F238E27FC236}">
                <a16:creationId xmlns:a16="http://schemas.microsoft.com/office/drawing/2014/main" id="{28634058-B1DE-40F7-90E2-AAE9320F5C3A}"/>
              </a:ext>
            </a:extLst>
          </p:cNvPr>
          <p:cNvSpPr>
            <a:spLocks noGrp="1"/>
          </p:cNvSpPr>
          <p:nvPr>
            <p:ph type="sldNum" sz="quarter" idx="12"/>
          </p:nvPr>
        </p:nvSpPr>
        <p:spPr/>
        <p:txBody>
          <a:bodyPr/>
          <a:lstStyle/>
          <a:p>
            <a:fld id="{FB069C0B-4888-465F-B1A8-E0CEE1D2622D}" type="slidenum">
              <a:rPr lang="en-GB" smtClean="0"/>
              <a:t>9</a:t>
            </a:fld>
            <a:endParaRPr lang="en-GB"/>
          </a:p>
        </p:txBody>
      </p:sp>
      <p:pic>
        <p:nvPicPr>
          <p:cNvPr id="7" name="Picture 6">
            <a:extLst>
              <a:ext uri="{FF2B5EF4-FFF2-40B4-BE49-F238E27FC236}">
                <a16:creationId xmlns:a16="http://schemas.microsoft.com/office/drawing/2014/main" id="{5E81E0FD-61E5-41D5-AF88-7EC284DBE7E8}"/>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1427076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032D7-9BD6-4E73-9DEE-8D94060E62E7}"/>
              </a:ext>
            </a:extLst>
          </p:cNvPr>
          <p:cNvSpPr>
            <a:spLocks noGrp="1"/>
          </p:cNvSpPr>
          <p:nvPr>
            <p:ph type="title"/>
          </p:nvPr>
        </p:nvSpPr>
        <p:spPr>
          <a:xfrm>
            <a:off x="2363371" y="18255"/>
            <a:ext cx="9581271" cy="1079025"/>
          </a:xfrm>
        </p:spPr>
        <p:txBody>
          <a:bodyPr>
            <a:normAutofit/>
          </a:bodyPr>
          <a:lstStyle/>
          <a:p>
            <a:pPr algn="ctr"/>
            <a:r>
              <a:rPr lang="en-GB" sz="4000" b="1" dirty="0">
                <a:solidFill>
                  <a:schemeClr val="accent1"/>
                </a:solidFill>
                <a:latin typeface="Arial" panose="020B0604020202020204" pitchFamily="34" charset="0"/>
                <a:cs typeface="Arial" panose="020B0604020202020204" pitchFamily="34" charset="0"/>
              </a:rPr>
              <a:t>Key Factors for Price Sensitivity?</a:t>
            </a:r>
          </a:p>
        </p:txBody>
      </p:sp>
      <p:sp>
        <p:nvSpPr>
          <p:cNvPr id="3" name="Content Placeholder 2">
            <a:extLst>
              <a:ext uri="{FF2B5EF4-FFF2-40B4-BE49-F238E27FC236}">
                <a16:creationId xmlns:a16="http://schemas.microsoft.com/office/drawing/2014/main" id="{886605D7-446E-45D4-8B3F-4C7FFF63A74B}"/>
              </a:ext>
            </a:extLst>
          </p:cNvPr>
          <p:cNvSpPr>
            <a:spLocks noGrp="1"/>
          </p:cNvSpPr>
          <p:nvPr>
            <p:ph idx="1"/>
          </p:nvPr>
        </p:nvSpPr>
        <p:spPr>
          <a:xfrm>
            <a:off x="838199" y="1097279"/>
            <a:ext cx="10922391" cy="5259071"/>
          </a:xfrm>
        </p:spPr>
        <p:txBody>
          <a:bodyPr>
            <a:normAutofit fontScale="92500" lnSpcReduction="10000"/>
          </a:bodyPr>
          <a:lstStyle/>
          <a:p>
            <a:r>
              <a:rPr lang="en-GB" sz="2600" b="1" dirty="0">
                <a:latin typeface="Arial" panose="020B0604020202020204" pitchFamily="34" charset="0"/>
                <a:cs typeface="Arial" panose="020B0604020202020204" pitchFamily="34" charset="0"/>
              </a:rPr>
              <a:t>Availability of acceptable substitutes</a:t>
            </a:r>
          </a:p>
          <a:p>
            <a:r>
              <a:rPr lang="en-GB" sz="2600" b="1" dirty="0">
                <a:latin typeface="Arial" panose="020B0604020202020204" pitchFamily="34" charset="0"/>
                <a:cs typeface="Arial" panose="020B0604020202020204" pitchFamily="34" charset="0"/>
              </a:rPr>
              <a:t>Awareness of available substitutes</a:t>
            </a:r>
          </a:p>
          <a:p>
            <a:r>
              <a:rPr lang="en-GB" sz="2600" b="1" dirty="0">
                <a:latin typeface="Arial" panose="020B0604020202020204" pitchFamily="34" charset="0"/>
                <a:cs typeface="Arial" panose="020B0604020202020204" pitchFamily="34" charset="0"/>
              </a:rPr>
              <a:t>Transparency of prices</a:t>
            </a:r>
          </a:p>
          <a:p>
            <a:r>
              <a:rPr lang="en-GB" sz="2600" b="1" dirty="0">
                <a:latin typeface="Arial" panose="020B0604020202020204" pitchFamily="34" charset="0"/>
                <a:cs typeface="Arial" panose="020B0604020202020204" pitchFamily="34" charset="0"/>
              </a:rPr>
              <a:t>Purchase frequency</a:t>
            </a:r>
          </a:p>
          <a:p>
            <a:r>
              <a:rPr lang="en-GB" sz="2600" b="1" dirty="0">
                <a:latin typeface="Arial" panose="020B0604020202020204" pitchFamily="34" charset="0"/>
                <a:cs typeface="Arial" panose="020B0604020202020204" pitchFamily="34" charset="0"/>
              </a:rPr>
              <a:t>Product uniqueness</a:t>
            </a:r>
          </a:p>
          <a:p>
            <a:r>
              <a:rPr lang="en-GB" sz="2600" b="1" dirty="0">
                <a:latin typeface="Arial" panose="020B0604020202020204" pitchFamily="34" charset="0"/>
                <a:cs typeface="Arial" panose="020B0604020202020204" pitchFamily="34" charset="0"/>
              </a:rPr>
              <a:t>Ease of product comparison</a:t>
            </a:r>
          </a:p>
          <a:p>
            <a:r>
              <a:rPr lang="en-GB" sz="2600" b="1" dirty="0">
                <a:latin typeface="Arial" panose="020B0604020202020204" pitchFamily="34" charset="0"/>
                <a:cs typeface="Arial" panose="020B0604020202020204" pitchFamily="34" charset="0"/>
              </a:rPr>
              <a:t>Importance of purchase</a:t>
            </a:r>
          </a:p>
          <a:p>
            <a:r>
              <a:rPr lang="en-GB" sz="2600" b="1" dirty="0">
                <a:latin typeface="Arial" panose="020B0604020202020204" pitchFamily="34" charset="0"/>
                <a:cs typeface="Arial" panose="020B0604020202020204" pitchFamily="34" charset="0"/>
              </a:rPr>
              <a:t>Shared cost</a:t>
            </a:r>
          </a:p>
          <a:p>
            <a:r>
              <a:rPr lang="en-GB" sz="2600" b="1" dirty="0">
                <a:latin typeface="Arial" panose="020B0604020202020204" pitchFamily="34" charset="0"/>
                <a:cs typeface="Arial" panose="020B0604020202020204" pitchFamily="34" charset="0"/>
              </a:rPr>
              <a:t>Switching costs</a:t>
            </a:r>
          </a:p>
          <a:p>
            <a:r>
              <a:rPr lang="en-GB" sz="2600" b="1" dirty="0">
                <a:latin typeface="Arial" panose="020B0604020202020204" pitchFamily="34" charset="0"/>
                <a:cs typeface="Arial" panose="020B0604020202020204" pitchFamily="34" charset="0"/>
              </a:rPr>
              <a:t>Proportion of product price on total cost – DAB radio in car</a:t>
            </a:r>
          </a:p>
          <a:p>
            <a:r>
              <a:rPr lang="en-GB" sz="2600" b="1" dirty="0">
                <a:latin typeface="Arial" panose="020B0604020202020204" pitchFamily="34" charset="0"/>
                <a:cs typeface="Arial" panose="020B0604020202020204" pitchFamily="34" charset="0"/>
              </a:rPr>
              <a:t>Inventory considerations – perishable?</a:t>
            </a:r>
          </a:p>
          <a:p>
            <a:r>
              <a:rPr lang="en-GB" sz="2600" b="1" dirty="0">
                <a:latin typeface="Arial" panose="020B0604020202020204" pitchFamily="34" charset="0"/>
                <a:cs typeface="Arial" panose="020B0604020202020204" pitchFamily="34" charset="0"/>
              </a:rPr>
              <a:t>Price as quality indicator</a:t>
            </a:r>
          </a:p>
          <a:p>
            <a:endParaRPr lang="en-GB" dirty="0"/>
          </a:p>
        </p:txBody>
      </p:sp>
      <p:sp>
        <p:nvSpPr>
          <p:cNvPr id="4" name="Date Placeholder 3">
            <a:extLst>
              <a:ext uri="{FF2B5EF4-FFF2-40B4-BE49-F238E27FC236}">
                <a16:creationId xmlns:a16="http://schemas.microsoft.com/office/drawing/2014/main" id="{FF39FB3F-452F-48B3-88BF-D70553859882}"/>
              </a:ext>
            </a:extLst>
          </p:cNvPr>
          <p:cNvSpPr>
            <a:spLocks noGrp="1"/>
          </p:cNvSpPr>
          <p:nvPr>
            <p:ph type="dt" sz="half" idx="10"/>
          </p:nvPr>
        </p:nvSpPr>
        <p:spPr/>
        <p:txBody>
          <a:bodyPr/>
          <a:lstStyle/>
          <a:p>
            <a:fld id="{54895683-2192-42C8-95AC-1BAB1E8EB587}" type="datetime8">
              <a:rPr lang="en-GB" smtClean="0"/>
              <a:t>08/11/2020 00:37</a:t>
            </a:fld>
            <a:endParaRPr lang="en-GB"/>
          </a:p>
        </p:txBody>
      </p:sp>
      <p:sp>
        <p:nvSpPr>
          <p:cNvPr id="5" name="Footer Placeholder 4">
            <a:extLst>
              <a:ext uri="{FF2B5EF4-FFF2-40B4-BE49-F238E27FC236}">
                <a16:creationId xmlns:a16="http://schemas.microsoft.com/office/drawing/2014/main" id="{FF4432C4-27E7-411A-89FC-BAEAA39E4707}"/>
              </a:ext>
            </a:extLst>
          </p:cNvPr>
          <p:cNvSpPr>
            <a:spLocks noGrp="1"/>
          </p:cNvSpPr>
          <p:nvPr>
            <p:ph type="ftr" sz="quarter" idx="11"/>
          </p:nvPr>
        </p:nvSpPr>
        <p:spPr/>
        <p:txBody>
          <a:bodyPr/>
          <a:lstStyle/>
          <a:p>
            <a:r>
              <a:rPr lang="en-GB"/>
              <a:t>Price Sensitivity</a:t>
            </a:r>
          </a:p>
        </p:txBody>
      </p:sp>
      <p:sp>
        <p:nvSpPr>
          <p:cNvPr id="6" name="Slide Number Placeholder 5">
            <a:extLst>
              <a:ext uri="{FF2B5EF4-FFF2-40B4-BE49-F238E27FC236}">
                <a16:creationId xmlns:a16="http://schemas.microsoft.com/office/drawing/2014/main" id="{02782E01-F9C1-44EC-B107-34EEB3EF3A52}"/>
              </a:ext>
            </a:extLst>
          </p:cNvPr>
          <p:cNvSpPr>
            <a:spLocks noGrp="1"/>
          </p:cNvSpPr>
          <p:nvPr>
            <p:ph type="sldNum" sz="quarter" idx="12"/>
          </p:nvPr>
        </p:nvSpPr>
        <p:spPr/>
        <p:txBody>
          <a:bodyPr/>
          <a:lstStyle/>
          <a:p>
            <a:fld id="{FB069C0B-4888-465F-B1A8-E0CEE1D2622D}" type="slidenum">
              <a:rPr lang="en-GB" smtClean="0"/>
              <a:t>10</a:t>
            </a:fld>
            <a:endParaRPr lang="en-GB"/>
          </a:p>
        </p:txBody>
      </p:sp>
      <p:pic>
        <p:nvPicPr>
          <p:cNvPr id="7" name="Picture 6">
            <a:extLst>
              <a:ext uri="{FF2B5EF4-FFF2-40B4-BE49-F238E27FC236}">
                <a16:creationId xmlns:a16="http://schemas.microsoft.com/office/drawing/2014/main" id="{74CD3409-2A00-4EC5-894D-3DDC085DEEA3}"/>
              </a:ext>
            </a:extLst>
          </p:cNvPr>
          <p:cNvPicPr>
            <a:picLocks noChangeAspect="1"/>
          </p:cNvPicPr>
          <p:nvPr/>
        </p:nvPicPr>
        <p:blipFill>
          <a:blip r:embed="rId2"/>
          <a:stretch>
            <a:fillRect/>
          </a:stretch>
        </p:blipFill>
        <p:spPr>
          <a:xfrm>
            <a:off x="11113" y="34121"/>
            <a:ext cx="2209800" cy="954107"/>
          </a:xfrm>
          <a:prstGeom prst="rect">
            <a:avLst/>
          </a:prstGeom>
        </p:spPr>
      </p:pic>
    </p:spTree>
    <p:extLst>
      <p:ext uri="{BB962C8B-B14F-4D97-AF65-F5344CB8AC3E}">
        <p14:creationId xmlns:p14="http://schemas.microsoft.com/office/powerpoint/2010/main" val="34433887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1395</TotalTime>
  <Words>463</Words>
  <Application>Microsoft Office PowerPoint</Application>
  <PresentationFormat>Widescreen</PresentationFormat>
  <Paragraphs>105</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Price Sensitivity</vt:lpstr>
      <vt:lpstr>Price elasticity ε</vt:lpstr>
      <vt:lpstr>Price elasticity ε</vt:lpstr>
      <vt:lpstr>Price elasticity ε</vt:lpstr>
      <vt:lpstr>Price Elasticity ε</vt:lpstr>
      <vt:lpstr>Ceretis Paribus</vt:lpstr>
      <vt:lpstr>Market and Brand</vt:lpstr>
      <vt:lpstr>Customer Value Perception</vt:lpstr>
      <vt:lpstr>Long Run vs Short Run</vt:lpstr>
      <vt:lpstr>Key Factors for Price Sensitivity?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Price sensitivity</dc:title>
  <dc:creator>Dr Jacob Gwa</dc:creator>
  <cp:lastModifiedBy>Jacob Gwa</cp:lastModifiedBy>
  <cp:revision>11</cp:revision>
  <dcterms:created xsi:type="dcterms:W3CDTF">2017-10-23T05:52:35Z</dcterms:created>
  <dcterms:modified xsi:type="dcterms:W3CDTF">2020-11-08T22:29:06Z</dcterms:modified>
</cp:coreProperties>
</file>