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56" r:id="rId2"/>
    <p:sldId id="257" r:id="rId3"/>
    <p:sldId id="261" r:id="rId4"/>
    <p:sldId id="260" r:id="rId5"/>
    <p:sldId id="258" r:id="rId6"/>
    <p:sldId id="259" r:id="rId7"/>
    <p:sldId id="277" r:id="rId8"/>
    <p:sldId id="262" r:id="rId9"/>
    <p:sldId id="263" r:id="rId10"/>
    <p:sldId id="278" r:id="rId11"/>
    <p:sldId id="279" r:id="rId12"/>
    <p:sldId id="268" r:id="rId13"/>
    <p:sldId id="269"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3768" autoAdjust="0"/>
  </p:normalViewPr>
  <p:slideViewPr>
    <p:cSldViewPr snapToGrid="0">
      <p:cViewPr varScale="1">
        <p:scale>
          <a:sx n="68" d="100"/>
          <a:sy n="68" d="100"/>
        </p:scale>
        <p:origin x="978" y="6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theme" Target="theme/theme1.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viewProps" Target="viewProps.xml" /><Relationship Id="rId2" Type="http://schemas.openxmlformats.org/officeDocument/2006/relationships/slide" Target="slides/slide1.xml" /><Relationship Id="rId16" Type="http://schemas.openxmlformats.org/officeDocument/2006/relationships/presProps" Target="presProp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notesMaster" Target="notesMasters/notesMaster1.xml" /><Relationship Id="rId10" Type="http://schemas.openxmlformats.org/officeDocument/2006/relationships/slide" Target="slides/slide9.xml" /><Relationship Id="rId19" Type="http://schemas.openxmlformats.org/officeDocument/2006/relationships/tableStyles" Target="tableStyles.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8B733BC-0852-4087-9BB3-A2DBD6392C68}" type="datetimeFigureOut">
              <a:rPr lang="en-US" smtClean="0"/>
              <a:t>11/23/2022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1611231-D757-4907-996A-473F2E8EFCFF}" type="slidenum">
              <a:rPr lang="en-US" smtClean="0"/>
              <a:t>‹#›</a:t>
            </a:fld>
            <a:endParaRPr lang="en-US"/>
          </a:p>
        </p:txBody>
      </p:sp>
    </p:spTree>
    <p:extLst>
      <p:ext uri="{BB962C8B-B14F-4D97-AF65-F5344CB8AC3E}">
        <p14:creationId xmlns:p14="http://schemas.microsoft.com/office/powerpoint/2010/main" val="38289814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000000"/>
                </a:solidFill>
                <a:effectLst/>
                <a:latin typeface="Arial" panose="020B0604020202020204" pitchFamily="34" charset="0"/>
              </a:rPr>
              <a:t>Community development is a process where the </a:t>
            </a:r>
            <a:r>
              <a:rPr lang="en-US" b="0" i="0" dirty="0" err="1">
                <a:solidFill>
                  <a:srgbClr val="000000"/>
                </a:solidFill>
                <a:effectLst/>
                <a:latin typeface="Arial" panose="020B0604020202020204" pitchFamily="34" charset="0"/>
              </a:rPr>
              <a:t>neighbours</a:t>
            </a:r>
            <a:r>
              <a:rPr lang="en-US" b="0" i="0" dirty="0">
                <a:solidFill>
                  <a:srgbClr val="000000"/>
                </a:solidFill>
                <a:effectLst/>
                <a:latin typeface="Arial" panose="020B0604020202020204" pitchFamily="34" charset="0"/>
              </a:rPr>
              <a:t> and residents of the community participate in various activities in order to improve the overall environment and to solve the various problems in the community. Have various types of problems ranging from social economic and other problems.  Dam development process address those problems and find out solution will ensure in participation of the community members. So all these development and other efforts every community gradually becomes more livable and suitable for the future generation </a:t>
            </a:r>
            <a:r>
              <a:rPr lang="en-US" dirty="0"/>
              <a:t>(Reynolds, 2020)</a:t>
            </a:r>
            <a:r>
              <a:rPr lang="en-US" b="0" i="0" dirty="0">
                <a:solidFill>
                  <a:srgbClr val="000000"/>
                </a:solidFill>
                <a:effectLst/>
                <a:latin typeface="Arial" panose="020B0604020202020204" pitchFamily="34" charset="0"/>
              </a:rPr>
              <a:t>.</a:t>
            </a:r>
            <a:endParaRPr lang="en-US" dirty="0"/>
          </a:p>
        </p:txBody>
      </p:sp>
      <p:sp>
        <p:nvSpPr>
          <p:cNvPr id="4" name="Slide Number Placeholder 3"/>
          <p:cNvSpPr>
            <a:spLocks noGrp="1"/>
          </p:cNvSpPr>
          <p:nvPr>
            <p:ph type="sldNum" sz="quarter" idx="10"/>
          </p:nvPr>
        </p:nvSpPr>
        <p:spPr/>
        <p:txBody>
          <a:bodyPr/>
          <a:lstStyle/>
          <a:p>
            <a:fld id="{31611231-D757-4907-996A-473F2E8EFCFF}" type="slidenum">
              <a:rPr lang="en-US" smtClean="0"/>
              <a:t>2</a:t>
            </a:fld>
            <a:endParaRPr lang="en-US"/>
          </a:p>
        </p:txBody>
      </p:sp>
    </p:spTree>
    <p:extLst>
      <p:ext uri="{BB962C8B-B14F-4D97-AF65-F5344CB8AC3E}">
        <p14:creationId xmlns:p14="http://schemas.microsoft.com/office/powerpoint/2010/main" val="176619033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000000"/>
                </a:solidFill>
                <a:effectLst/>
                <a:latin typeface="Arial" panose="020B0604020202020204" pitchFamily="34" charset="0"/>
              </a:rPr>
              <a:t>The causes of domestic abuse  are many.  Literacy rate among the black minority group in the neighborhood is lower than the other groups.  As a result of the people have less awareness about the rights of the vulnerable groups and they also lack knowledge and awareness regarding laws and regulations of domestic violence.  This is accompanied by low income and lack of income security among the  male members of the community.  All these factors contribute to increasing frustration and depression among them which is expressed through violence and abuse towards the less powerful members of the family and the society </a:t>
            </a:r>
            <a:r>
              <a:rPr lang="en-US" dirty="0"/>
              <a:t>(</a:t>
            </a:r>
            <a:r>
              <a:rPr lang="en-US" dirty="0" err="1"/>
              <a:t>Muslimin</a:t>
            </a:r>
            <a:r>
              <a:rPr lang="en-US" dirty="0"/>
              <a:t>, 2020)</a:t>
            </a:r>
            <a:r>
              <a:rPr lang="en-US" b="0" i="0" dirty="0">
                <a:solidFill>
                  <a:srgbClr val="000000"/>
                </a:solidFill>
                <a:effectLst/>
                <a:latin typeface="Arial" panose="020B0604020202020204" pitchFamily="34" charset="0"/>
              </a:rPr>
              <a:t>.  Abuse not only includes physical beating it may also be expressed through discrimination in attention care and respect and discriminatory behavior also.</a:t>
            </a:r>
            <a:endParaRPr lang="en-US" dirty="0"/>
          </a:p>
        </p:txBody>
      </p:sp>
      <p:sp>
        <p:nvSpPr>
          <p:cNvPr id="4" name="Slide Number Placeholder 3"/>
          <p:cNvSpPr>
            <a:spLocks noGrp="1"/>
          </p:cNvSpPr>
          <p:nvPr>
            <p:ph type="sldNum" sz="quarter" idx="10"/>
          </p:nvPr>
        </p:nvSpPr>
        <p:spPr/>
        <p:txBody>
          <a:bodyPr/>
          <a:lstStyle/>
          <a:p>
            <a:fld id="{31611231-D757-4907-996A-473F2E8EFCFF}" type="slidenum">
              <a:rPr lang="en-US" smtClean="0"/>
              <a:t>3</a:t>
            </a:fld>
            <a:endParaRPr lang="en-US"/>
          </a:p>
        </p:txBody>
      </p:sp>
    </p:spTree>
    <p:extLst>
      <p:ext uri="{BB962C8B-B14F-4D97-AF65-F5344CB8AC3E}">
        <p14:creationId xmlns:p14="http://schemas.microsoft.com/office/powerpoint/2010/main" val="92417853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Violence and abuse of any form always hinders the  basic human rights and also carry previous and  deprive an individual of Justice.  Due to domestic abuse The Women in the family fail to flourish as per their highest potential and  they are also deprived of they are rights as a citizen and human being.  At the same time the children's who are victim to abuse and violence grow up with traumatic experience which  hinders their health and wellbeing (</a:t>
            </a:r>
            <a:r>
              <a:rPr lang="en-US" dirty="0" err="1"/>
              <a:t>Haque</a:t>
            </a:r>
            <a:r>
              <a:rPr lang="en-US" dirty="0"/>
              <a:t>, 2019).  The experience of abuse in the childhood also increases the risk of the children to grow up as a violent human being.  In this regard it is essential to  stop domestic abuse among the black minority households and other groups also (Landis, 2018).</a:t>
            </a:r>
          </a:p>
        </p:txBody>
      </p:sp>
      <p:sp>
        <p:nvSpPr>
          <p:cNvPr id="4" name="Slide Number Placeholder 3"/>
          <p:cNvSpPr>
            <a:spLocks noGrp="1"/>
          </p:cNvSpPr>
          <p:nvPr>
            <p:ph type="sldNum" sz="quarter" idx="10"/>
          </p:nvPr>
        </p:nvSpPr>
        <p:spPr/>
        <p:txBody>
          <a:bodyPr/>
          <a:lstStyle/>
          <a:p>
            <a:fld id="{31611231-D757-4907-996A-473F2E8EFCFF}" type="slidenum">
              <a:rPr lang="en-US" smtClean="0"/>
              <a:t>4</a:t>
            </a:fld>
            <a:endParaRPr lang="en-US"/>
          </a:p>
        </p:txBody>
      </p:sp>
    </p:spTree>
    <p:extLst>
      <p:ext uri="{BB962C8B-B14F-4D97-AF65-F5344CB8AC3E}">
        <p14:creationId xmlns:p14="http://schemas.microsoft.com/office/powerpoint/2010/main" val="9248646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Crawly borrow is a town situated at the south of London.  The town is a densely populated locality with diversity in the population.  The people in the locality of working age and have a comparative low income status compared to other neighborhoods more than 30% of the children in the town are living in poverty and due to high population density the population is in risk of several non communicable and communicable diseases.  All this problems the multi ethnic society has to deal with many other problems including the racism and discrimination between various population groups (Hatton, </a:t>
            </a:r>
            <a:r>
              <a:rPr lang="en-US"/>
              <a:t>2013).</a:t>
            </a:r>
            <a:endParaRPr lang="en-GB"/>
          </a:p>
          <a:p>
            <a:r>
              <a:rPr lang="en-GB"/>
              <a:t>The cases of domestic abuse are quite common among the black minority families. The women and children face the most abusive behaviour from men. The elderly people also face various forms of abuse.</a:t>
            </a:r>
            <a:endParaRPr lang="en-US" dirty="0"/>
          </a:p>
        </p:txBody>
      </p:sp>
      <p:sp>
        <p:nvSpPr>
          <p:cNvPr id="4" name="Slide Number Placeholder 3"/>
          <p:cNvSpPr>
            <a:spLocks noGrp="1"/>
          </p:cNvSpPr>
          <p:nvPr>
            <p:ph type="sldNum" sz="quarter" idx="10"/>
          </p:nvPr>
        </p:nvSpPr>
        <p:spPr/>
        <p:txBody>
          <a:bodyPr/>
          <a:lstStyle/>
          <a:p>
            <a:fld id="{31611231-D757-4907-996A-473F2E8EFCFF}" type="slidenum">
              <a:rPr lang="en-US" smtClean="0"/>
              <a:t>5</a:t>
            </a:fld>
            <a:endParaRPr lang="en-US"/>
          </a:p>
        </p:txBody>
      </p:sp>
    </p:spTree>
    <p:extLst>
      <p:ext uri="{BB962C8B-B14F-4D97-AF65-F5344CB8AC3E}">
        <p14:creationId xmlns:p14="http://schemas.microsoft.com/office/powerpoint/2010/main" val="267596615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Domestic abuse and violence is a form of discrimination and violence against ascertain minority group who have less power.  H in the case of domestic abuse the victims are suppressed by their family member and intimate partner in most cases.  This is a serious violation of the established human rights and also patterns in the stability of the society while creating challenge on the way to establish a Society of Justice. </a:t>
            </a:r>
          </a:p>
          <a:p>
            <a:endParaRPr lang="en-US" dirty="0"/>
          </a:p>
          <a:p>
            <a:r>
              <a:rPr lang="en-US" dirty="0"/>
              <a:t>In </a:t>
            </a:r>
            <a:r>
              <a:rPr lang="en-US" dirty="0" err="1"/>
              <a:t>crawley</a:t>
            </a:r>
            <a:r>
              <a:rPr lang="en-US" dirty="0"/>
              <a:t> borrow the black minority consists of more than 7500 people,  of them most are illiterate and work is deliver in various organization.  Most of the black minority families are larger than the traditional English families in size and most of them have considerable economic hardship.  Among the black population the women and children are the most vulnerable groups and they fall victim to domestic abuse and violence by the male family members. The abusive behavior includes beating and food deprivation and mental pressure.   Women in those families,  also phase various forms of this discrimination and fall victim to physical and psychological violence (Hatton, 2013).</a:t>
            </a:r>
          </a:p>
        </p:txBody>
      </p:sp>
      <p:sp>
        <p:nvSpPr>
          <p:cNvPr id="4" name="Slide Number Placeholder 3"/>
          <p:cNvSpPr>
            <a:spLocks noGrp="1"/>
          </p:cNvSpPr>
          <p:nvPr>
            <p:ph type="sldNum" sz="quarter" idx="10"/>
          </p:nvPr>
        </p:nvSpPr>
        <p:spPr/>
        <p:txBody>
          <a:bodyPr/>
          <a:lstStyle/>
          <a:p>
            <a:fld id="{31611231-D757-4907-996A-473F2E8EFCFF}" type="slidenum">
              <a:rPr lang="en-US" smtClean="0"/>
              <a:t>6</a:t>
            </a:fld>
            <a:endParaRPr lang="en-US"/>
          </a:p>
        </p:txBody>
      </p:sp>
    </p:spTree>
    <p:extLst>
      <p:ext uri="{BB962C8B-B14F-4D97-AF65-F5344CB8AC3E}">
        <p14:creationId xmlns:p14="http://schemas.microsoft.com/office/powerpoint/2010/main" val="290265765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health belief model is a guide that it helps to develop disease prevention programs and Health Promotion activities.  The model proposes that demographic variables including class gender age and psychological characteristics have impact on health through to some other variables.  The intermediate variables are activity perceived severity health motivation perceived benefits and perceived barriers.  The model proposes that the ethnicity and psychological conditions of an individual has severe impact on the health vulnerability.  In this  case the black ethnicity population have shown a tendency of increased rate of domestic abuse (Reynolds, 2020).  The abusive behavior may arise from a number of variables including social economic condition level of education culture family norms and psychological development pattern of the perpetrators.  The health belief model helps to identify the underlying reasons behind abusive behavior and develop  behavior change communication programs and other initiatives to bring positive change in this </a:t>
            </a:r>
            <a:r>
              <a:rPr lang="en-US"/>
              <a:t>regard.</a:t>
            </a:r>
            <a:endParaRPr lang="en-GB"/>
          </a:p>
          <a:p>
            <a:r>
              <a:rPr lang="en-GB"/>
              <a:t>The behaviour of the people can be changed throug providing intervention in the underlying factors. While providing proper education, awareness regarding the rights of the people should be generated. However the campaigns should be designed so that they fit for the age groups (Oscar, 2021)</a:t>
            </a:r>
            <a:endParaRPr lang="en-US" dirty="0"/>
          </a:p>
        </p:txBody>
      </p:sp>
      <p:sp>
        <p:nvSpPr>
          <p:cNvPr id="4" name="Slide Number Placeholder 3"/>
          <p:cNvSpPr>
            <a:spLocks noGrp="1"/>
          </p:cNvSpPr>
          <p:nvPr>
            <p:ph type="sldNum" sz="quarter" idx="10"/>
          </p:nvPr>
        </p:nvSpPr>
        <p:spPr/>
        <p:txBody>
          <a:bodyPr/>
          <a:lstStyle/>
          <a:p>
            <a:fld id="{31611231-D757-4907-996A-473F2E8EFCFF}" type="slidenum">
              <a:rPr lang="en-US" smtClean="0"/>
              <a:t>7</a:t>
            </a:fld>
            <a:endParaRPr lang="en-US"/>
          </a:p>
        </p:txBody>
      </p:sp>
    </p:spTree>
    <p:extLst>
      <p:ext uri="{BB962C8B-B14F-4D97-AF65-F5344CB8AC3E}">
        <p14:creationId xmlns:p14="http://schemas.microsoft.com/office/powerpoint/2010/main" val="283846608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order to stop and prevent domestic abuse in the black minority community it is essential to increase education among the individuals.  At the same time every day should be regenerated regarding the relevant laws and regulations that protect the rights of the victims in such incidents.  Apart from this the social security system should also be improved so that the population do not have to suffer from poverty and deprivation and depression.  The causes of abuse a should be identified and action should be taken (</a:t>
            </a:r>
            <a:r>
              <a:rPr lang="en-US" dirty="0" err="1"/>
              <a:t>Popple</a:t>
            </a:r>
            <a:r>
              <a:rPr lang="en-US" dirty="0"/>
              <a:t>, 2020).</a:t>
            </a:r>
          </a:p>
          <a:p>
            <a:endParaRPr lang="en-US" dirty="0"/>
          </a:p>
          <a:p>
            <a:r>
              <a:rPr lang="en-US" dirty="0"/>
              <a:t>In order to generate awareness among the victims and the perpetrators social initiatives need to be taken.   Awareness generating activities can be conducted by using both online and offline </a:t>
            </a:r>
            <a:r>
              <a:rPr lang="en-US"/>
              <a:t>tools.</a:t>
            </a:r>
            <a:r>
              <a:rPr lang="en-GB"/>
              <a:t> The social media platfoms can be effective tools in this regard because a lot of people use these platforms (Michael, 2019)</a:t>
            </a:r>
            <a:endParaRPr lang="en-US" dirty="0"/>
          </a:p>
        </p:txBody>
      </p:sp>
      <p:sp>
        <p:nvSpPr>
          <p:cNvPr id="4" name="Slide Number Placeholder 3"/>
          <p:cNvSpPr>
            <a:spLocks noGrp="1"/>
          </p:cNvSpPr>
          <p:nvPr>
            <p:ph type="sldNum" sz="quarter" idx="10"/>
          </p:nvPr>
        </p:nvSpPr>
        <p:spPr/>
        <p:txBody>
          <a:bodyPr/>
          <a:lstStyle/>
          <a:p>
            <a:fld id="{31611231-D757-4907-996A-473F2E8EFCFF}" type="slidenum">
              <a:rPr lang="en-US" smtClean="0"/>
              <a:t>8</a:t>
            </a:fld>
            <a:endParaRPr lang="en-US"/>
          </a:p>
        </p:txBody>
      </p:sp>
    </p:spTree>
    <p:extLst>
      <p:ext uri="{BB962C8B-B14F-4D97-AF65-F5344CB8AC3E}">
        <p14:creationId xmlns:p14="http://schemas.microsoft.com/office/powerpoint/2010/main" val="42362370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digital media platforms can be utilized in order to generate awareness regarding domestic violence.  The people should be made aware of their rights and they should also be made aware about where to seek help in times of danger.  From this the print and other digital media should be used to publish various articles and other content containing the impacts of violence and abuse.  Other  digital media and process should also be used to make people aware  against domestic violence (</a:t>
            </a:r>
            <a:r>
              <a:rPr lang="en-US" dirty="0" err="1"/>
              <a:t>Elisia</a:t>
            </a:r>
            <a:r>
              <a:rPr lang="en-US" dirty="0"/>
              <a:t>, 2020)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In this age of digitalization these social media platforms can be utilized in order to detect any activity of  violence and abuse.  The platforms can also be used to generate awareness among the target population by running advertisement campaigns against abuse.  On these platforms local authority can n post various contents regarding the causes and consequences of violence and where to seek help in the case of such abuse.  The authority can also take help from the social media influencers in order to generate awareness against domestic abuse (</a:t>
            </a:r>
            <a:r>
              <a:rPr lang="en-US" dirty="0" err="1"/>
              <a:t>Boulet</a:t>
            </a:r>
            <a:r>
              <a:rPr lang="en-US" dirty="0"/>
              <a:t>, 2020).</a:t>
            </a:r>
          </a:p>
          <a:p>
            <a:endParaRPr lang="en-US" dirty="0"/>
          </a:p>
        </p:txBody>
      </p:sp>
      <p:sp>
        <p:nvSpPr>
          <p:cNvPr id="4" name="Slide Number Placeholder 3"/>
          <p:cNvSpPr>
            <a:spLocks noGrp="1"/>
          </p:cNvSpPr>
          <p:nvPr>
            <p:ph type="sldNum" sz="quarter" idx="10"/>
          </p:nvPr>
        </p:nvSpPr>
        <p:spPr/>
        <p:txBody>
          <a:bodyPr/>
          <a:lstStyle/>
          <a:p>
            <a:fld id="{31611231-D757-4907-996A-473F2E8EFCFF}" type="slidenum">
              <a:rPr lang="en-US" smtClean="0"/>
              <a:t>9</a:t>
            </a:fld>
            <a:endParaRPr lang="en-US"/>
          </a:p>
        </p:txBody>
      </p:sp>
    </p:spTree>
    <p:extLst>
      <p:ext uri="{BB962C8B-B14F-4D97-AF65-F5344CB8AC3E}">
        <p14:creationId xmlns:p14="http://schemas.microsoft.com/office/powerpoint/2010/main" val="264389133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Stakeholders are those individuals and groups who have an interest in a certain problem or situation. In this case there are a number of stakeholders who have various interest.  The victims of the abuse and the perpetrators are the stakeholders are directly involved in the matter.  Apart from this the local government the local police and the City authority are also stakeholders because the incidence of domestic abuse have significant influence on the environment of the town and they are responsible to maintain proper environment in the locality.  There are also other stakeholders namely the local community development organizations who are working to improve the overall environment in the area (Navarro, 2007).  Effort should be made from the part of all the stakeholders to improve the situation (</a:t>
            </a:r>
            <a:r>
              <a:rPr lang="en-US" dirty="0" err="1"/>
              <a:t>Mickel</a:t>
            </a:r>
            <a:r>
              <a:rPr lang="en-US"/>
              <a:t>, 202</a:t>
            </a:r>
            <a:r>
              <a:rPr lang="en-GB"/>
              <a:t>1</a:t>
            </a:r>
            <a:r>
              <a:rPr lang="en-US"/>
              <a:t>).</a:t>
            </a:r>
            <a:endParaRPr lang="en-US" dirty="0"/>
          </a:p>
        </p:txBody>
      </p:sp>
      <p:sp>
        <p:nvSpPr>
          <p:cNvPr id="4" name="Slide Number Placeholder 3"/>
          <p:cNvSpPr>
            <a:spLocks noGrp="1"/>
          </p:cNvSpPr>
          <p:nvPr>
            <p:ph type="sldNum" sz="quarter" idx="10"/>
          </p:nvPr>
        </p:nvSpPr>
        <p:spPr/>
        <p:txBody>
          <a:bodyPr/>
          <a:lstStyle/>
          <a:p>
            <a:fld id="{31611231-D757-4907-996A-473F2E8EFCFF}" type="slidenum">
              <a:rPr lang="en-US" smtClean="0"/>
              <a:t>10</a:t>
            </a:fld>
            <a:endParaRPr lang="en-US"/>
          </a:p>
        </p:txBody>
      </p:sp>
    </p:spTree>
    <p:extLst>
      <p:ext uri="{BB962C8B-B14F-4D97-AF65-F5344CB8AC3E}">
        <p14:creationId xmlns:p14="http://schemas.microsoft.com/office/powerpoint/2010/main" val="15161211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 implementation of the program will require budget which needs to be maneged. At the same time, the programs need to be designed in a way that the people can understand the message clearly. Minority community might think that the program is exclusively targeted towards them which might create misunderstanding situation (C.Clarke, 2019) </a:t>
            </a:r>
            <a:endParaRPr lang="en-US"/>
          </a:p>
        </p:txBody>
      </p:sp>
      <p:sp>
        <p:nvSpPr>
          <p:cNvPr id="4" name="Slide Number Placeholder 3"/>
          <p:cNvSpPr>
            <a:spLocks noGrp="1"/>
          </p:cNvSpPr>
          <p:nvPr>
            <p:ph type="sldNum" sz="quarter" idx="5"/>
          </p:nvPr>
        </p:nvSpPr>
        <p:spPr/>
        <p:txBody>
          <a:bodyPr/>
          <a:lstStyle/>
          <a:p>
            <a:fld id="{31611231-D757-4907-996A-473F2E8EFCFF}" type="slidenum">
              <a:rPr lang="en-US" smtClean="0"/>
              <a:t>11</a:t>
            </a:fld>
            <a:endParaRPr lang="en-US"/>
          </a:p>
        </p:txBody>
      </p:sp>
    </p:spTree>
    <p:extLst>
      <p:ext uri="{BB962C8B-B14F-4D97-AF65-F5344CB8AC3E}">
        <p14:creationId xmlns:p14="http://schemas.microsoft.com/office/powerpoint/2010/main" val="282115674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Community development is a gradual process and requires long-term efforts. In order to improve the overall condition of our community it is important to constantly conduct development activities.  In this regard every form of abuse violence and discrimination should be treated with seriousness and care (</a:t>
            </a:r>
            <a:r>
              <a:rPr lang="en-US" dirty="0" err="1"/>
              <a:t>Afleck</a:t>
            </a:r>
            <a:r>
              <a:rPr lang="en-US" dirty="0"/>
              <a:t>, 2021).</a:t>
            </a:r>
          </a:p>
        </p:txBody>
      </p:sp>
      <p:sp>
        <p:nvSpPr>
          <p:cNvPr id="4" name="Slide Number Placeholder 3"/>
          <p:cNvSpPr>
            <a:spLocks noGrp="1"/>
          </p:cNvSpPr>
          <p:nvPr>
            <p:ph type="sldNum" sz="quarter" idx="10"/>
          </p:nvPr>
        </p:nvSpPr>
        <p:spPr/>
        <p:txBody>
          <a:bodyPr/>
          <a:lstStyle/>
          <a:p>
            <a:fld id="{31611231-D757-4907-996A-473F2E8EFCFF}" type="slidenum">
              <a:rPr lang="en-US" smtClean="0"/>
              <a:t>12</a:t>
            </a:fld>
            <a:endParaRPr lang="en-US"/>
          </a:p>
        </p:txBody>
      </p:sp>
    </p:spTree>
    <p:extLst>
      <p:ext uri="{BB962C8B-B14F-4D97-AF65-F5344CB8AC3E}">
        <p14:creationId xmlns:p14="http://schemas.microsoft.com/office/powerpoint/2010/main" val="189354182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B30E4D51-F769-4AEB-82C9-AEBAC68253CE}" type="datetimeFigureOut">
              <a:rPr lang="en-US" smtClean="0"/>
              <a:t>11/23/2022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DAEC0C2-A4B5-4826-B91B-3ECCC2842216}" type="slidenum">
              <a:rPr lang="en-US" smtClean="0"/>
              <a:t>‹#›</a:t>
            </a:fld>
            <a:endParaRPr lang="en-US"/>
          </a:p>
        </p:txBody>
      </p:sp>
    </p:spTree>
    <p:extLst>
      <p:ext uri="{BB962C8B-B14F-4D97-AF65-F5344CB8AC3E}">
        <p14:creationId xmlns:p14="http://schemas.microsoft.com/office/powerpoint/2010/main" val="35403675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30E4D51-F769-4AEB-82C9-AEBAC68253CE}" type="datetimeFigureOut">
              <a:rPr lang="en-US" smtClean="0"/>
              <a:t>11/23/2022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DAEC0C2-A4B5-4826-B91B-3ECCC2842216}" type="slidenum">
              <a:rPr lang="en-US" smtClean="0"/>
              <a:t>‹#›</a:t>
            </a:fld>
            <a:endParaRPr lang="en-US"/>
          </a:p>
        </p:txBody>
      </p:sp>
    </p:spTree>
    <p:extLst>
      <p:ext uri="{BB962C8B-B14F-4D97-AF65-F5344CB8AC3E}">
        <p14:creationId xmlns:p14="http://schemas.microsoft.com/office/powerpoint/2010/main" val="4171305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30E4D51-F769-4AEB-82C9-AEBAC68253CE}" type="datetimeFigureOut">
              <a:rPr lang="en-US" smtClean="0"/>
              <a:t>11/23/2022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DAEC0C2-A4B5-4826-B91B-3ECCC2842216}" type="slidenum">
              <a:rPr lang="en-US" smtClean="0"/>
              <a:t>‹#›</a:t>
            </a:fld>
            <a:endParaRPr lang="en-US"/>
          </a:p>
        </p:txBody>
      </p:sp>
    </p:spTree>
    <p:extLst>
      <p:ext uri="{BB962C8B-B14F-4D97-AF65-F5344CB8AC3E}">
        <p14:creationId xmlns:p14="http://schemas.microsoft.com/office/powerpoint/2010/main" val="5144148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30E4D51-F769-4AEB-82C9-AEBAC68253CE}" type="datetimeFigureOut">
              <a:rPr lang="en-US" smtClean="0"/>
              <a:t>11/23/2022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DAEC0C2-A4B5-4826-B91B-3ECCC2842216}" type="slidenum">
              <a:rPr lang="en-US" smtClean="0"/>
              <a:t>‹#›</a:t>
            </a:fld>
            <a:endParaRPr lang="en-US"/>
          </a:p>
        </p:txBody>
      </p:sp>
    </p:spTree>
    <p:extLst>
      <p:ext uri="{BB962C8B-B14F-4D97-AF65-F5344CB8AC3E}">
        <p14:creationId xmlns:p14="http://schemas.microsoft.com/office/powerpoint/2010/main" val="34176209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30E4D51-F769-4AEB-82C9-AEBAC68253CE}" type="datetimeFigureOut">
              <a:rPr lang="en-US" smtClean="0"/>
              <a:t>11/23/2022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DAEC0C2-A4B5-4826-B91B-3ECCC2842216}" type="slidenum">
              <a:rPr lang="en-US" smtClean="0"/>
              <a:t>‹#›</a:t>
            </a:fld>
            <a:endParaRPr lang="en-US"/>
          </a:p>
        </p:txBody>
      </p:sp>
    </p:spTree>
    <p:extLst>
      <p:ext uri="{BB962C8B-B14F-4D97-AF65-F5344CB8AC3E}">
        <p14:creationId xmlns:p14="http://schemas.microsoft.com/office/powerpoint/2010/main" val="22869417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30E4D51-F769-4AEB-82C9-AEBAC68253CE}" type="datetimeFigureOut">
              <a:rPr lang="en-US" smtClean="0"/>
              <a:t>11/23/2022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DAEC0C2-A4B5-4826-B91B-3ECCC2842216}" type="slidenum">
              <a:rPr lang="en-US" smtClean="0"/>
              <a:t>‹#›</a:t>
            </a:fld>
            <a:endParaRPr lang="en-US"/>
          </a:p>
        </p:txBody>
      </p:sp>
    </p:spTree>
    <p:extLst>
      <p:ext uri="{BB962C8B-B14F-4D97-AF65-F5344CB8AC3E}">
        <p14:creationId xmlns:p14="http://schemas.microsoft.com/office/powerpoint/2010/main" val="27143702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30E4D51-F769-4AEB-82C9-AEBAC68253CE}" type="datetimeFigureOut">
              <a:rPr lang="en-US" smtClean="0"/>
              <a:t>11/23/2022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DAEC0C2-A4B5-4826-B91B-3ECCC2842216}" type="slidenum">
              <a:rPr lang="en-US" smtClean="0"/>
              <a:t>‹#›</a:t>
            </a:fld>
            <a:endParaRPr lang="en-US"/>
          </a:p>
        </p:txBody>
      </p:sp>
    </p:spTree>
    <p:extLst>
      <p:ext uri="{BB962C8B-B14F-4D97-AF65-F5344CB8AC3E}">
        <p14:creationId xmlns:p14="http://schemas.microsoft.com/office/powerpoint/2010/main" val="7454853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B30E4D51-F769-4AEB-82C9-AEBAC68253CE}" type="datetimeFigureOut">
              <a:rPr lang="en-US" smtClean="0"/>
              <a:t>11/23/2022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DAEC0C2-A4B5-4826-B91B-3ECCC2842216}" type="slidenum">
              <a:rPr lang="en-US" smtClean="0"/>
              <a:t>‹#›</a:t>
            </a:fld>
            <a:endParaRPr lang="en-US"/>
          </a:p>
        </p:txBody>
      </p:sp>
    </p:spTree>
    <p:extLst>
      <p:ext uri="{BB962C8B-B14F-4D97-AF65-F5344CB8AC3E}">
        <p14:creationId xmlns:p14="http://schemas.microsoft.com/office/powerpoint/2010/main" val="38845515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B30E4D51-F769-4AEB-82C9-AEBAC68253CE}" type="datetimeFigureOut">
              <a:rPr lang="en-US" smtClean="0"/>
              <a:t>11/23/2022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DAEC0C2-A4B5-4826-B91B-3ECCC2842216}" type="slidenum">
              <a:rPr lang="en-US" smtClean="0"/>
              <a:t>‹#›</a:t>
            </a:fld>
            <a:endParaRPr lang="en-US"/>
          </a:p>
        </p:txBody>
      </p:sp>
    </p:spTree>
    <p:extLst>
      <p:ext uri="{BB962C8B-B14F-4D97-AF65-F5344CB8AC3E}">
        <p14:creationId xmlns:p14="http://schemas.microsoft.com/office/powerpoint/2010/main" val="1767555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30E4D51-F769-4AEB-82C9-AEBAC68253CE}" type="datetimeFigureOut">
              <a:rPr lang="en-US" smtClean="0"/>
              <a:t>11/23/2022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DAEC0C2-A4B5-4826-B91B-3ECCC2842216}" type="slidenum">
              <a:rPr lang="en-US" smtClean="0"/>
              <a:t>‹#›</a:t>
            </a:fld>
            <a:endParaRPr lang="en-US"/>
          </a:p>
        </p:txBody>
      </p:sp>
    </p:spTree>
    <p:extLst>
      <p:ext uri="{BB962C8B-B14F-4D97-AF65-F5344CB8AC3E}">
        <p14:creationId xmlns:p14="http://schemas.microsoft.com/office/powerpoint/2010/main" val="255266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30E4D51-F769-4AEB-82C9-AEBAC68253CE}" type="datetimeFigureOut">
              <a:rPr lang="en-US" smtClean="0"/>
              <a:t>11/23/2022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DAEC0C2-A4B5-4826-B91B-3ECCC2842216}" type="slidenum">
              <a:rPr lang="en-US" smtClean="0"/>
              <a:t>‹#›</a:t>
            </a:fld>
            <a:endParaRPr lang="en-US"/>
          </a:p>
        </p:txBody>
      </p:sp>
    </p:spTree>
    <p:extLst>
      <p:ext uri="{BB962C8B-B14F-4D97-AF65-F5344CB8AC3E}">
        <p14:creationId xmlns:p14="http://schemas.microsoft.com/office/powerpoint/2010/main" val="35578145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30E4D51-F769-4AEB-82C9-AEBAC68253CE}" type="datetimeFigureOut">
              <a:rPr lang="en-US" smtClean="0"/>
              <a:t>11/23/2022</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DAEC0C2-A4B5-4826-B91B-3ECCC2842216}" type="slidenum">
              <a:rPr lang="en-US" smtClean="0"/>
              <a:t>‹#›</a:t>
            </a:fld>
            <a:endParaRPr lang="en-US"/>
          </a:p>
        </p:txBody>
      </p:sp>
    </p:spTree>
    <p:extLst>
      <p:ext uri="{BB962C8B-B14F-4D97-AF65-F5344CB8AC3E}">
        <p14:creationId xmlns:p14="http://schemas.microsoft.com/office/powerpoint/2010/main" val="161853111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notesSlide" Target="../notesSlides/notesSlide6.xml"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 /><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 /><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 /><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 /><Relationship Id="rId1" Type="http://schemas.openxmlformats.org/officeDocument/2006/relationships/slideLayout" Target="../slideLayouts/slideLayout2.xml" /></Relationships>
</file>

<file path=ppt/slides/_rels/slide13.xml.rels><?xml version="1.0" encoding="UTF-8" standalone="yes"?>
<Relationships xmlns="http://schemas.openxmlformats.org/package/2006/relationships"><Relationship Id="rId2" Type="http://schemas.openxmlformats.org/officeDocument/2006/relationships/hyperlink" Target="https://doi.org/10.1016/j.jnucmat.2022.153887" TargetMode="External" /><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br>
              <a:rPr lang="en-US" sz="6600" b="0" i="0" u="none" strike="noStrike" baseline="0" dirty="0">
                <a:solidFill>
                  <a:srgbClr val="000000"/>
                </a:solidFill>
                <a:latin typeface="Arial" panose="020B0604020202020204" pitchFamily="34" charset="0"/>
              </a:rPr>
            </a:br>
            <a:r>
              <a:rPr lang="en-US" sz="3100" b="0" i="0" u="none" strike="noStrike" baseline="0" dirty="0">
                <a:solidFill>
                  <a:srgbClr val="000000"/>
                </a:solidFill>
                <a:latin typeface="Arial" panose="020B0604020202020204" pitchFamily="34" charset="0"/>
              </a:rPr>
              <a:t> </a:t>
            </a:r>
            <a:r>
              <a:rPr lang="en-US" sz="2700" b="1" dirty="0">
                <a:solidFill>
                  <a:srgbClr val="000000"/>
                </a:solidFill>
                <a:latin typeface="Arial" panose="020B0604020202020204" pitchFamily="34" charset="0"/>
              </a:rPr>
              <a:t>Programme: BSc Health and Social Care </a:t>
            </a:r>
            <a:r>
              <a:rPr lang="en-US" sz="2700" dirty="0">
                <a:solidFill>
                  <a:srgbClr val="000000"/>
                </a:solidFill>
                <a:latin typeface="Arial" panose="020B0604020202020204" pitchFamily="34" charset="0"/>
              </a:rPr>
              <a:t>	</a:t>
            </a:r>
            <a:br>
              <a:rPr lang="en-US" sz="2700" dirty="0">
                <a:solidFill>
                  <a:srgbClr val="000000"/>
                </a:solidFill>
                <a:latin typeface="Arial" panose="020B0604020202020204" pitchFamily="34" charset="0"/>
              </a:rPr>
            </a:br>
            <a:r>
              <a:rPr lang="en-US" sz="2700" b="1" dirty="0">
                <a:solidFill>
                  <a:srgbClr val="000000"/>
                </a:solidFill>
                <a:latin typeface="Arial" panose="020B0604020202020204" pitchFamily="34" charset="0"/>
              </a:rPr>
              <a:t>Module: Community Care and Development </a:t>
            </a:r>
            <a:r>
              <a:rPr lang="en-US" sz="2700" dirty="0">
                <a:solidFill>
                  <a:srgbClr val="000000"/>
                </a:solidFill>
                <a:latin typeface="Arial" panose="020B0604020202020204" pitchFamily="34" charset="0"/>
              </a:rPr>
              <a:t>	</a:t>
            </a:r>
            <a:br>
              <a:rPr lang="en-US" sz="2700" dirty="0">
                <a:solidFill>
                  <a:srgbClr val="000000"/>
                </a:solidFill>
                <a:latin typeface="Arial" panose="020B0604020202020204" pitchFamily="34" charset="0"/>
              </a:rPr>
            </a:br>
            <a:r>
              <a:rPr lang="en-US" sz="2700" b="1" dirty="0">
                <a:solidFill>
                  <a:srgbClr val="000000"/>
                </a:solidFill>
                <a:latin typeface="Arial" panose="020B0604020202020204" pitchFamily="34" charset="0"/>
              </a:rPr>
              <a:t>Module code: BMHP6022 </a:t>
            </a:r>
            <a:r>
              <a:rPr lang="en-US" dirty="0">
                <a:solidFill>
                  <a:srgbClr val="000000"/>
                </a:solidFill>
                <a:latin typeface="Arial" panose="020B0604020202020204" pitchFamily="34" charset="0"/>
              </a:rPr>
              <a:t>	</a:t>
            </a:r>
            <a:br>
              <a:rPr lang="en-US" dirty="0">
                <a:solidFill>
                  <a:srgbClr val="000000"/>
                </a:solidFill>
                <a:latin typeface="Arial" panose="020B0604020202020204" pitchFamily="34" charset="0"/>
              </a:rPr>
            </a:br>
            <a:endParaRPr lang="en-US" dirty="0"/>
          </a:p>
        </p:txBody>
      </p:sp>
      <p:sp>
        <p:nvSpPr>
          <p:cNvPr id="3" name="Subtitle 2"/>
          <p:cNvSpPr>
            <a:spLocks noGrp="1"/>
          </p:cNvSpPr>
          <p:nvPr>
            <p:ph type="subTitle" idx="1"/>
          </p:nvPr>
        </p:nvSpPr>
        <p:spPr>
          <a:xfrm>
            <a:off x="1524000" y="2992438"/>
            <a:ext cx="9144000" cy="1655762"/>
          </a:xfrm>
        </p:spPr>
        <p:txBody>
          <a:bodyPr/>
          <a:lstStyle/>
          <a:p>
            <a:r>
              <a:rPr lang="en-US" b="1" dirty="0"/>
              <a:t>Presentation on </a:t>
            </a:r>
          </a:p>
          <a:p>
            <a:r>
              <a:rPr lang="en-US" dirty="0">
                <a:solidFill>
                  <a:prstClr val="black"/>
                </a:solidFill>
              </a:rPr>
              <a:t>Domestic abuse for Black minority ethnic in Crawley Borough</a:t>
            </a:r>
            <a:endParaRPr lang="en-US" dirty="0"/>
          </a:p>
        </p:txBody>
      </p:sp>
      <p:sp>
        <p:nvSpPr>
          <p:cNvPr id="4" name="Subtitle 2"/>
          <p:cNvSpPr txBox="1">
            <a:spLocks/>
          </p:cNvSpPr>
          <p:nvPr/>
        </p:nvSpPr>
        <p:spPr>
          <a:xfrm>
            <a:off x="1524000" y="4364038"/>
            <a:ext cx="9144000" cy="1655762"/>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b="1" dirty="0"/>
              <a:t>Student </a:t>
            </a:r>
            <a:r>
              <a:rPr lang="en-US" b="1"/>
              <a:t>Name:</a:t>
            </a:r>
            <a:r>
              <a:rPr lang="en-GB" b="1"/>
              <a:t> Jainaba Jum</a:t>
            </a:r>
            <a:endParaRPr lang="en-US" b="1" dirty="0"/>
          </a:p>
          <a:p>
            <a:r>
              <a:rPr lang="en-US" b="1" dirty="0"/>
              <a:t>Student ID</a:t>
            </a:r>
            <a:r>
              <a:rPr lang="en-US" b="1"/>
              <a:t>: </a:t>
            </a:r>
            <a:r>
              <a:rPr lang="en-GB" b="1"/>
              <a:t>1917571</a:t>
            </a:r>
            <a:endParaRPr lang="en-US" dirty="0"/>
          </a:p>
        </p:txBody>
      </p:sp>
    </p:spTree>
    <p:extLst>
      <p:ext uri="{BB962C8B-B14F-4D97-AF65-F5344CB8AC3E}">
        <p14:creationId xmlns:p14="http://schemas.microsoft.com/office/powerpoint/2010/main" val="195093678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Introduction</a:t>
            </a:r>
          </a:p>
        </p:txBody>
      </p:sp>
      <p:sp>
        <p:nvSpPr>
          <p:cNvPr id="3" name="Content Placeholder 2"/>
          <p:cNvSpPr>
            <a:spLocks noGrp="1"/>
          </p:cNvSpPr>
          <p:nvPr>
            <p:ph idx="1"/>
          </p:nvPr>
        </p:nvSpPr>
        <p:spPr/>
        <p:txBody>
          <a:bodyPr/>
          <a:lstStyle/>
          <a:p>
            <a:r>
              <a:rPr lang="en-US" dirty="0"/>
              <a:t>Community development is a gradual process (O'Donovan, 2020).</a:t>
            </a:r>
          </a:p>
          <a:p>
            <a:r>
              <a:rPr lang="en-US" dirty="0"/>
              <a:t>Community members and authority need to participate in the development process.</a:t>
            </a:r>
          </a:p>
          <a:p>
            <a:r>
              <a:rPr lang="en-US" dirty="0"/>
              <a:t>Community development includes eliminations of any social problems including health issues, discrimination, prejudice and other harmful </a:t>
            </a:r>
            <a:r>
              <a:rPr lang="en-GB" dirty="0"/>
              <a:t>practices (Reynolds, 2021)</a:t>
            </a:r>
            <a:endParaRPr lang="en-US" dirty="0"/>
          </a:p>
        </p:txBody>
      </p:sp>
    </p:spTree>
    <p:extLst>
      <p:ext uri="{BB962C8B-B14F-4D97-AF65-F5344CB8AC3E}">
        <p14:creationId xmlns:p14="http://schemas.microsoft.com/office/powerpoint/2010/main" val="39795565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96313"/>
            <a:ext cx="10515600" cy="1325563"/>
          </a:xfrm>
        </p:spPr>
        <p:txBody>
          <a:bodyPr/>
          <a:lstStyle/>
          <a:p>
            <a:r>
              <a:rPr lang="en-GB" b="1" dirty="0"/>
              <a:t>Causes of Domestic Abuse</a:t>
            </a:r>
            <a:endParaRPr lang="en-US" b="1" dirty="0"/>
          </a:p>
        </p:txBody>
      </p:sp>
      <p:sp>
        <p:nvSpPr>
          <p:cNvPr id="3" name="Content Placeholder 2"/>
          <p:cNvSpPr>
            <a:spLocks noGrp="1"/>
          </p:cNvSpPr>
          <p:nvPr>
            <p:ph idx="1"/>
          </p:nvPr>
        </p:nvSpPr>
        <p:spPr>
          <a:xfrm>
            <a:off x="548640" y="1345474"/>
            <a:ext cx="11240086" cy="4831489"/>
          </a:xfrm>
        </p:spPr>
        <p:txBody>
          <a:bodyPr/>
          <a:lstStyle/>
          <a:p>
            <a:r>
              <a:rPr lang="en-US" dirty="0"/>
              <a:t>Lack of education.</a:t>
            </a:r>
          </a:p>
          <a:p>
            <a:r>
              <a:rPr lang="en-US" dirty="0"/>
              <a:t>Lack of income security.</a:t>
            </a:r>
          </a:p>
          <a:p>
            <a:r>
              <a:rPr lang="en-US" dirty="0"/>
              <a:t>Women and Children’s vulnerable position in the </a:t>
            </a:r>
            <a:r>
              <a:rPr lang="en-GB" dirty="0"/>
              <a:t>society (</a:t>
            </a:r>
            <a:r>
              <a:rPr lang="en-GB" dirty="0" err="1"/>
              <a:t>Muslimin</a:t>
            </a:r>
            <a:r>
              <a:rPr lang="en-GB" dirty="0"/>
              <a:t>, 2020)</a:t>
            </a:r>
            <a:endParaRPr lang="en-US" dirty="0"/>
          </a:p>
          <a:p>
            <a:r>
              <a:rPr lang="en-US" dirty="0"/>
              <a:t>Past experience of violence and discrimination. </a:t>
            </a:r>
          </a:p>
        </p:txBody>
      </p:sp>
    </p:spTree>
    <p:extLst>
      <p:ext uri="{BB962C8B-B14F-4D97-AF65-F5344CB8AC3E}">
        <p14:creationId xmlns:p14="http://schemas.microsoft.com/office/powerpoint/2010/main" val="26218063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652306"/>
          </a:xfrm>
        </p:spPr>
        <p:txBody>
          <a:bodyPr>
            <a:normAutofit fontScale="90000"/>
          </a:bodyPr>
          <a:lstStyle/>
          <a:p>
            <a:r>
              <a:rPr lang="en-US" b="1" dirty="0"/>
              <a:t>The Consequences</a:t>
            </a:r>
          </a:p>
        </p:txBody>
      </p:sp>
      <p:sp>
        <p:nvSpPr>
          <p:cNvPr id="3" name="Content Placeholder 2"/>
          <p:cNvSpPr>
            <a:spLocks noGrp="1"/>
          </p:cNvSpPr>
          <p:nvPr>
            <p:ph idx="1"/>
          </p:nvPr>
        </p:nvSpPr>
        <p:spPr>
          <a:xfrm>
            <a:off x="373486" y="1455313"/>
            <a:ext cx="11668459" cy="4721650"/>
          </a:xfrm>
        </p:spPr>
        <p:txBody>
          <a:bodyPr/>
          <a:lstStyle/>
          <a:p>
            <a:r>
              <a:rPr lang="en-US" dirty="0"/>
              <a:t>The victims are deprived of their basic rights.</a:t>
            </a:r>
          </a:p>
          <a:p>
            <a:r>
              <a:rPr lang="en-US" dirty="0"/>
              <a:t>The women loss the opportunity to flourish their </a:t>
            </a:r>
            <a:r>
              <a:rPr lang="en-GB" dirty="0"/>
              <a:t>potential (Landis, 2018).</a:t>
            </a:r>
            <a:endParaRPr lang="en-US" dirty="0"/>
          </a:p>
          <a:p>
            <a:r>
              <a:rPr lang="en-US" dirty="0"/>
              <a:t>The children grow up with traumatic experience.</a:t>
            </a:r>
          </a:p>
          <a:p>
            <a:r>
              <a:rPr lang="en-US" dirty="0"/>
              <a:t>The overall community fails to establish justice.</a:t>
            </a:r>
          </a:p>
        </p:txBody>
      </p:sp>
    </p:spTree>
    <p:extLst>
      <p:ext uri="{BB962C8B-B14F-4D97-AF65-F5344CB8AC3E}">
        <p14:creationId xmlns:p14="http://schemas.microsoft.com/office/powerpoint/2010/main" val="39010357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Demographic Characteristics of the Location</a:t>
            </a:r>
          </a:p>
        </p:txBody>
      </p:sp>
      <p:sp>
        <p:nvSpPr>
          <p:cNvPr id="3" name="Content Placeholder 2"/>
          <p:cNvSpPr>
            <a:spLocks noGrp="1"/>
          </p:cNvSpPr>
          <p:nvPr>
            <p:ph idx="1"/>
          </p:nvPr>
        </p:nvSpPr>
        <p:spPr>
          <a:xfrm>
            <a:off x="838200" y="1454227"/>
            <a:ext cx="10515600" cy="4722736"/>
          </a:xfrm>
        </p:spPr>
        <p:txBody>
          <a:bodyPr>
            <a:normAutofit lnSpcReduction="10000"/>
          </a:bodyPr>
          <a:lstStyle/>
          <a:p>
            <a:r>
              <a:rPr lang="en-US" dirty="0"/>
              <a:t>Name: Crawley Borough</a:t>
            </a:r>
          </a:p>
          <a:p>
            <a:r>
              <a:rPr lang="en-US" dirty="0"/>
              <a:t>Area: 24.37 km²</a:t>
            </a:r>
          </a:p>
          <a:p>
            <a:r>
              <a:rPr lang="en-US" dirty="0"/>
              <a:t>Population: 118,500</a:t>
            </a:r>
          </a:p>
          <a:p>
            <a:r>
              <a:rPr lang="en-US" dirty="0"/>
              <a:t>Males: 59000</a:t>
            </a:r>
          </a:p>
          <a:p>
            <a:r>
              <a:rPr lang="en-US" dirty="0"/>
              <a:t>Females: 59500</a:t>
            </a:r>
          </a:p>
          <a:p>
            <a:r>
              <a:rPr lang="en-US" dirty="0"/>
              <a:t>Ethnic Groups: White, Asian, Black, Arab etc.</a:t>
            </a:r>
          </a:p>
          <a:p>
            <a:r>
              <a:rPr lang="en-US" dirty="0"/>
              <a:t>Religion: Christianity, Islam, Hinduism, Buddhism.</a:t>
            </a:r>
            <a:endParaRPr lang="en-GB" dirty="0"/>
          </a:p>
          <a:p>
            <a:r>
              <a:rPr lang="en-GB" dirty="0"/>
              <a:t>The prevalence of Violence is quite significant in this region. </a:t>
            </a:r>
          </a:p>
          <a:p>
            <a:r>
              <a:rPr lang="en-GB" dirty="0"/>
              <a:t>One in every twenty black minority households has reported at least one case of abuse and violence in the last month (Hatton, 2013).</a:t>
            </a:r>
            <a:endParaRPr lang="en-US" dirty="0"/>
          </a:p>
        </p:txBody>
      </p:sp>
    </p:spTree>
    <p:extLst>
      <p:ext uri="{BB962C8B-B14F-4D97-AF65-F5344CB8AC3E}">
        <p14:creationId xmlns:p14="http://schemas.microsoft.com/office/powerpoint/2010/main" val="42305385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571309"/>
          </a:xfrm>
        </p:spPr>
        <p:txBody>
          <a:bodyPr>
            <a:normAutofit fontScale="90000"/>
          </a:bodyPr>
          <a:lstStyle/>
          <a:p>
            <a:r>
              <a:rPr lang="en-US" b="1" dirty="0"/>
              <a:t>The Problem</a:t>
            </a:r>
          </a:p>
        </p:txBody>
      </p:sp>
      <p:sp>
        <p:nvSpPr>
          <p:cNvPr id="3" name="Content Placeholder 2"/>
          <p:cNvSpPr>
            <a:spLocks noGrp="1"/>
          </p:cNvSpPr>
          <p:nvPr>
            <p:ph idx="1"/>
          </p:nvPr>
        </p:nvSpPr>
        <p:spPr>
          <a:xfrm>
            <a:off x="838200" y="1134737"/>
            <a:ext cx="10515600" cy="5119344"/>
          </a:xfrm>
        </p:spPr>
        <p:txBody>
          <a:bodyPr/>
          <a:lstStyle/>
          <a:p>
            <a:pPr lvl="0"/>
            <a:r>
              <a:rPr lang="en-US" sz="2400" dirty="0">
                <a:solidFill>
                  <a:prstClr val="black"/>
                </a:solidFill>
              </a:rPr>
              <a:t>Domestic abuse for Black minority ethnic in Crawley Borough.</a:t>
            </a:r>
          </a:p>
          <a:p>
            <a:pPr lvl="0"/>
            <a:r>
              <a:rPr lang="en-US" sz="2400" dirty="0">
                <a:solidFill>
                  <a:prstClr val="black"/>
                </a:solidFill>
              </a:rPr>
              <a:t>Domestic abuse is currently defined by the Home Office (2013:2) as:</a:t>
            </a:r>
          </a:p>
          <a:p>
            <a:pPr marL="0" lvl="0" indent="0">
              <a:buNone/>
            </a:pPr>
            <a:r>
              <a:rPr lang="en-US" sz="2400" dirty="0">
                <a:solidFill>
                  <a:prstClr val="black"/>
                </a:solidFill>
              </a:rPr>
              <a:t>The pattern of coercive behavior, controlling attitude and threatening and inserting violence over persons aged 16 or above. Abusive behavior ranges from sexual assault, psychological pressure, financial crisis, female genital mutilation </a:t>
            </a:r>
            <a:r>
              <a:rPr lang="en-GB" sz="2400" dirty="0">
                <a:solidFill>
                  <a:prstClr val="black"/>
                </a:solidFill>
              </a:rPr>
              <a:t>etc. (Hatton, 2013).</a:t>
            </a:r>
            <a:endParaRPr lang="en-US" sz="2400" dirty="0">
              <a:solidFill>
                <a:prstClr val="black"/>
              </a:solidFill>
            </a:endParaRPr>
          </a:p>
          <a:p>
            <a:pPr marL="0" lvl="0" indent="0">
              <a:buNone/>
            </a:pPr>
            <a:endParaRPr lang="en-US" sz="2400" dirty="0">
              <a:solidFill>
                <a:prstClr val="black"/>
              </a:solidFill>
            </a:endParaRPr>
          </a:p>
          <a:p>
            <a:pPr marL="0" lvl="0" indent="0">
              <a:buNone/>
            </a:pPr>
            <a:endParaRPr lang="en-US" dirty="0">
              <a:solidFill>
                <a:prstClr val="black"/>
              </a:solidFill>
            </a:endParaRPr>
          </a:p>
          <a:p>
            <a:endParaRPr lang="en-US" dirty="0"/>
          </a:p>
        </p:txBody>
      </p:sp>
    </p:spTree>
    <p:extLst>
      <p:ext uri="{BB962C8B-B14F-4D97-AF65-F5344CB8AC3E}">
        <p14:creationId xmlns:p14="http://schemas.microsoft.com/office/powerpoint/2010/main" val="18539562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The Health Belief Model</a:t>
            </a:r>
          </a:p>
        </p:txBody>
      </p:sp>
      <p:pic>
        <p:nvPicPr>
          <p:cNvPr id="4" name="Content Placeholder 3"/>
          <p:cNvPicPr>
            <a:picLocks noGrp="1" noChangeAspect="1"/>
          </p:cNvPicPr>
          <p:nvPr>
            <p:ph idx="1"/>
          </p:nvPr>
        </p:nvPicPr>
        <p:blipFill>
          <a:blip r:embed="rId3"/>
          <a:stretch>
            <a:fillRect/>
          </a:stretch>
        </p:blipFill>
        <p:spPr>
          <a:xfrm>
            <a:off x="5134708" y="1406768"/>
            <a:ext cx="7057292" cy="4994031"/>
          </a:xfrm>
          <a:prstGeom prst="rect">
            <a:avLst/>
          </a:prstGeom>
        </p:spPr>
      </p:pic>
      <p:sp>
        <p:nvSpPr>
          <p:cNvPr id="3" name="TextBox 2"/>
          <p:cNvSpPr txBox="1"/>
          <p:nvPr/>
        </p:nvSpPr>
        <p:spPr>
          <a:xfrm>
            <a:off x="450166" y="1690689"/>
            <a:ext cx="4684542" cy="4154984"/>
          </a:xfrm>
          <a:prstGeom prst="rect">
            <a:avLst/>
          </a:prstGeom>
          <a:noFill/>
        </p:spPr>
        <p:txBody>
          <a:bodyPr wrap="square" rtlCol="0">
            <a:spAutoFit/>
          </a:bodyPr>
          <a:lstStyle/>
          <a:p>
            <a:pPr marL="285750" indent="-285750">
              <a:buFont typeface="Arial" panose="020B0604020202020204" pitchFamily="34" charset="0"/>
              <a:buChar char="•"/>
            </a:pPr>
            <a:r>
              <a:rPr lang="en-US" sz="2400" dirty="0"/>
              <a:t>The health Belief model explains how health of a population is influenced by various factors.</a:t>
            </a:r>
          </a:p>
          <a:p>
            <a:pPr marL="285750" indent="-285750">
              <a:buFont typeface="Arial" panose="020B0604020202020204" pitchFamily="34" charset="0"/>
              <a:buChar char="•"/>
            </a:pPr>
            <a:r>
              <a:rPr lang="en-US" sz="2400" dirty="0"/>
              <a:t>This model will help to understand how domestic abuse impacts the health of the people in Crawley Borough.</a:t>
            </a:r>
          </a:p>
          <a:p>
            <a:pPr marL="285750" indent="-285750">
              <a:buFont typeface="Arial" panose="020B0604020202020204" pitchFamily="34" charset="0"/>
              <a:buChar char="•"/>
            </a:pPr>
            <a:r>
              <a:rPr lang="en-US" sz="2400" dirty="0"/>
              <a:t>This sows that the demographic and the psychological variables influence the health through some intermediate variables.</a:t>
            </a:r>
          </a:p>
        </p:txBody>
      </p:sp>
    </p:spTree>
    <p:extLst>
      <p:ext uri="{BB962C8B-B14F-4D97-AF65-F5344CB8AC3E}">
        <p14:creationId xmlns:p14="http://schemas.microsoft.com/office/powerpoint/2010/main" val="21756193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Interventions to Address</a:t>
            </a:r>
            <a:r>
              <a:rPr lang="en-US" b="1" dirty="0"/>
              <a:t> the </a:t>
            </a:r>
            <a:r>
              <a:rPr lang="en-GB" b="1" dirty="0"/>
              <a:t>Problem Using Social Media</a:t>
            </a:r>
            <a:endParaRPr lang="en-US" b="1" dirty="0"/>
          </a:p>
        </p:txBody>
      </p:sp>
      <p:sp>
        <p:nvSpPr>
          <p:cNvPr id="3" name="Content Placeholder 2"/>
          <p:cNvSpPr>
            <a:spLocks noGrp="1"/>
          </p:cNvSpPr>
          <p:nvPr>
            <p:ph idx="1"/>
          </p:nvPr>
        </p:nvSpPr>
        <p:spPr>
          <a:xfrm>
            <a:off x="294468" y="2241176"/>
            <a:ext cx="11059332" cy="3935786"/>
          </a:xfrm>
        </p:spPr>
        <p:txBody>
          <a:bodyPr/>
          <a:lstStyle/>
          <a:p>
            <a:r>
              <a:rPr lang="en-US" dirty="0"/>
              <a:t>Increase education.</a:t>
            </a:r>
          </a:p>
          <a:p>
            <a:r>
              <a:rPr lang="en-US" dirty="0"/>
              <a:t>Increase </a:t>
            </a:r>
            <a:r>
              <a:rPr lang="en-GB" dirty="0"/>
              <a:t>awareness through advocacy.</a:t>
            </a:r>
            <a:endParaRPr lang="en-US" dirty="0"/>
          </a:p>
          <a:p>
            <a:r>
              <a:rPr lang="en-US" dirty="0"/>
              <a:t>Improve social security and eradicate </a:t>
            </a:r>
            <a:r>
              <a:rPr lang="en-GB" dirty="0"/>
              <a:t>poverty (</a:t>
            </a:r>
            <a:r>
              <a:rPr lang="en-GB" dirty="0" err="1"/>
              <a:t>Popple</a:t>
            </a:r>
            <a:r>
              <a:rPr lang="en-GB" dirty="0"/>
              <a:t>, 2020).</a:t>
            </a:r>
            <a:endParaRPr lang="en-US" dirty="0"/>
          </a:p>
          <a:p>
            <a:r>
              <a:rPr lang="en-US" dirty="0"/>
              <a:t>Create awareness regarding the consequences. </a:t>
            </a:r>
            <a:endParaRPr lang="en-GB" dirty="0"/>
          </a:p>
          <a:p>
            <a:r>
              <a:rPr lang="en-GB" dirty="0"/>
              <a:t>Use social media platforms to create awareness among the people. </a:t>
            </a:r>
            <a:endParaRPr lang="en-US" dirty="0"/>
          </a:p>
        </p:txBody>
      </p:sp>
    </p:spTree>
    <p:extLst>
      <p:ext uri="{BB962C8B-B14F-4D97-AF65-F5344CB8AC3E}">
        <p14:creationId xmlns:p14="http://schemas.microsoft.com/office/powerpoint/2010/main" val="25442407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4745" y="365125"/>
            <a:ext cx="12323298" cy="1325563"/>
          </a:xfrm>
        </p:spPr>
        <p:txBody>
          <a:bodyPr>
            <a:normAutofit/>
          </a:bodyPr>
          <a:lstStyle/>
          <a:p>
            <a:r>
              <a:rPr lang="en-US" sz="4000" b="1" dirty="0"/>
              <a:t>Use of Digital &amp; Social Media in Awareness Generating</a:t>
            </a:r>
          </a:p>
        </p:txBody>
      </p:sp>
      <p:sp>
        <p:nvSpPr>
          <p:cNvPr id="3" name="Content Placeholder 2"/>
          <p:cNvSpPr>
            <a:spLocks noGrp="1"/>
          </p:cNvSpPr>
          <p:nvPr>
            <p:ph idx="1"/>
          </p:nvPr>
        </p:nvSpPr>
        <p:spPr>
          <a:xfrm>
            <a:off x="309966" y="1690687"/>
            <a:ext cx="11882034" cy="4921127"/>
          </a:xfrm>
        </p:spPr>
        <p:txBody>
          <a:bodyPr>
            <a:normAutofit/>
          </a:bodyPr>
          <a:lstStyle/>
          <a:p>
            <a:r>
              <a:rPr lang="en-US" dirty="0"/>
              <a:t>Radio, Television and other platforms can be used  to create awareness.</a:t>
            </a:r>
          </a:p>
          <a:p>
            <a:r>
              <a:rPr lang="en-US" dirty="0"/>
              <a:t>Print media including newspaper and magazines are great medium also.</a:t>
            </a:r>
          </a:p>
          <a:p>
            <a:r>
              <a:rPr lang="en-US" dirty="0"/>
              <a:t>Poster and banners helps to make people aware of their </a:t>
            </a:r>
            <a:r>
              <a:rPr lang="en-GB" dirty="0"/>
              <a:t>rights (</a:t>
            </a:r>
            <a:r>
              <a:rPr lang="en-GB" dirty="0" err="1"/>
              <a:t>Elisia</a:t>
            </a:r>
            <a:r>
              <a:rPr lang="en-GB" dirty="0"/>
              <a:t>, 2020).</a:t>
            </a:r>
          </a:p>
          <a:p>
            <a:r>
              <a:rPr lang="en-US" dirty="0"/>
              <a:t>Facebook, twitter and other platforms are effective to spread awareness.</a:t>
            </a:r>
          </a:p>
          <a:p>
            <a:r>
              <a:rPr lang="en-US" dirty="0"/>
              <a:t>The social media platforms have sophisticated algorithms which help to identify any forms of abuse.</a:t>
            </a:r>
          </a:p>
          <a:p>
            <a:r>
              <a:rPr lang="en-US" dirty="0"/>
              <a:t>Use social media platforms as help seeking and providing entities.</a:t>
            </a:r>
          </a:p>
          <a:p>
            <a:r>
              <a:rPr lang="en-US" dirty="0"/>
              <a:t>The local police should monitor the activities of the citizens on social media (</a:t>
            </a:r>
            <a:r>
              <a:rPr lang="en-US" dirty="0" err="1"/>
              <a:t>Boulet</a:t>
            </a:r>
            <a:r>
              <a:rPr lang="en-US" dirty="0"/>
              <a:t>, 2020).</a:t>
            </a:r>
          </a:p>
          <a:p>
            <a:endParaRPr lang="en-US" dirty="0"/>
          </a:p>
          <a:p>
            <a:pPr marL="0" indent="0">
              <a:buNone/>
            </a:pPr>
            <a:endParaRPr lang="en-US" dirty="0"/>
          </a:p>
        </p:txBody>
      </p:sp>
    </p:spTree>
    <p:extLst>
      <p:ext uri="{BB962C8B-B14F-4D97-AF65-F5344CB8AC3E}">
        <p14:creationId xmlns:p14="http://schemas.microsoft.com/office/powerpoint/2010/main" val="19742378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a:t>The Stakeholders</a:t>
            </a:r>
            <a:r>
              <a:rPr lang="en-GB" b="1"/>
              <a:t> Involved in This Program</a:t>
            </a:r>
            <a:endParaRPr lang="en-US" b="1" dirty="0"/>
          </a:p>
        </p:txBody>
      </p:sp>
      <p:sp>
        <p:nvSpPr>
          <p:cNvPr id="3" name="Content Placeholder 2"/>
          <p:cNvSpPr>
            <a:spLocks noGrp="1"/>
          </p:cNvSpPr>
          <p:nvPr>
            <p:ph idx="1"/>
          </p:nvPr>
        </p:nvSpPr>
        <p:spPr/>
        <p:txBody>
          <a:bodyPr/>
          <a:lstStyle/>
          <a:p>
            <a:r>
              <a:rPr lang="en-US"/>
              <a:t>The victims</a:t>
            </a:r>
            <a:r>
              <a:rPr lang="en-GB"/>
              <a:t>.</a:t>
            </a:r>
          </a:p>
          <a:p>
            <a:r>
              <a:rPr lang="en-GB"/>
              <a:t>T</a:t>
            </a:r>
            <a:r>
              <a:rPr lang="en-US"/>
              <a:t>he neighbors</a:t>
            </a:r>
            <a:r>
              <a:rPr lang="en-GB"/>
              <a:t>. </a:t>
            </a:r>
          </a:p>
          <a:p>
            <a:r>
              <a:rPr lang="en-GB"/>
              <a:t>T</a:t>
            </a:r>
            <a:r>
              <a:rPr lang="en-US"/>
              <a:t>he </a:t>
            </a:r>
            <a:r>
              <a:rPr lang="en-US" dirty="0"/>
              <a:t>perpetrators.</a:t>
            </a:r>
          </a:p>
          <a:p>
            <a:r>
              <a:rPr lang="en-US" dirty="0"/>
              <a:t>The local </a:t>
            </a:r>
            <a:r>
              <a:rPr lang="en-US"/>
              <a:t>government </a:t>
            </a:r>
            <a:endParaRPr lang="en-GB"/>
          </a:p>
          <a:p>
            <a:r>
              <a:rPr lang="en-GB"/>
              <a:t>T</a:t>
            </a:r>
            <a:r>
              <a:rPr lang="en-US"/>
              <a:t>he </a:t>
            </a:r>
            <a:r>
              <a:rPr lang="en-US" dirty="0"/>
              <a:t>police force are also stakeholders.</a:t>
            </a:r>
          </a:p>
          <a:p>
            <a:r>
              <a:rPr lang="en-US" dirty="0"/>
              <a:t>Apart from this, the local social development organizations are </a:t>
            </a:r>
            <a:r>
              <a:rPr lang="en-US"/>
              <a:t>also </a:t>
            </a:r>
            <a:r>
              <a:rPr lang="en-GB"/>
              <a:t>stakeholders (Mickel, 2021).</a:t>
            </a:r>
            <a:endParaRPr lang="en-US" dirty="0"/>
          </a:p>
        </p:txBody>
      </p:sp>
    </p:spTree>
    <p:extLst>
      <p:ext uri="{BB962C8B-B14F-4D97-AF65-F5344CB8AC3E}">
        <p14:creationId xmlns:p14="http://schemas.microsoft.com/office/powerpoint/2010/main" val="40407924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DD2BC7-3251-E549-9139-AABE49B33D5A}"/>
              </a:ext>
            </a:extLst>
          </p:cNvPr>
          <p:cNvSpPr>
            <a:spLocks noGrp="1"/>
          </p:cNvSpPr>
          <p:nvPr>
            <p:ph type="title"/>
          </p:nvPr>
        </p:nvSpPr>
        <p:spPr/>
        <p:txBody>
          <a:bodyPr/>
          <a:lstStyle/>
          <a:p>
            <a:r>
              <a:rPr lang="en-GB" b="1" dirty="0"/>
              <a:t>Barriers to Implementation </a:t>
            </a:r>
            <a:endParaRPr lang="en-US" b="1" dirty="0"/>
          </a:p>
        </p:txBody>
      </p:sp>
      <p:sp>
        <p:nvSpPr>
          <p:cNvPr id="3" name="Content Placeholder 2">
            <a:extLst>
              <a:ext uri="{FF2B5EF4-FFF2-40B4-BE49-F238E27FC236}">
                <a16:creationId xmlns:a16="http://schemas.microsoft.com/office/drawing/2014/main" id="{0A8CA55F-DA7E-6A4E-A7D2-F609219C8DE7}"/>
              </a:ext>
            </a:extLst>
          </p:cNvPr>
          <p:cNvSpPr>
            <a:spLocks noGrp="1"/>
          </p:cNvSpPr>
          <p:nvPr>
            <p:ph idx="1"/>
          </p:nvPr>
        </p:nvSpPr>
        <p:spPr/>
        <p:txBody>
          <a:bodyPr/>
          <a:lstStyle/>
          <a:p>
            <a:r>
              <a:rPr lang="en-GB" dirty="0"/>
              <a:t>The implementation of the program requires substantial amount of budget which is quite difficult to manage.</a:t>
            </a:r>
          </a:p>
          <a:p>
            <a:r>
              <a:rPr lang="en-GB" dirty="0"/>
              <a:t>The people may not understand the issues properly. </a:t>
            </a:r>
          </a:p>
          <a:p>
            <a:r>
              <a:rPr lang="en-GB" dirty="0"/>
              <a:t>Opposition may arise due to targeted intervention towards the black community (</a:t>
            </a:r>
            <a:r>
              <a:rPr lang="en-GB" dirty="0" err="1"/>
              <a:t>C.Clarke</a:t>
            </a:r>
            <a:r>
              <a:rPr lang="en-GB" dirty="0"/>
              <a:t>, 2019).</a:t>
            </a:r>
            <a:endParaRPr lang="en-US" dirty="0"/>
          </a:p>
        </p:txBody>
      </p:sp>
    </p:spTree>
    <p:extLst>
      <p:ext uri="{BB962C8B-B14F-4D97-AF65-F5344CB8AC3E}">
        <p14:creationId xmlns:p14="http://schemas.microsoft.com/office/powerpoint/2010/main" val="112077965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907084"/>
          </a:xfrm>
        </p:spPr>
        <p:txBody>
          <a:bodyPr/>
          <a:lstStyle/>
          <a:p>
            <a:r>
              <a:rPr lang="en-US" b="1" dirty="0"/>
              <a:t>Conclusion</a:t>
            </a:r>
          </a:p>
        </p:txBody>
      </p:sp>
      <p:sp>
        <p:nvSpPr>
          <p:cNvPr id="3" name="Content Placeholder 2"/>
          <p:cNvSpPr>
            <a:spLocks noGrp="1"/>
          </p:cNvSpPr>
          <p:nvPr>
            <p:ph idx="1"/>
          </p:nvPr>
        </p:nvSpPr>
        <p:spPr>
          <a:xfrm>
            <a:off x="838200" y="1272210"/>
            <a:ext cx="10515600" cy="4904753"/>
          </a:xfrm>
        </p:spPr>
        <p:txBody>
          <a:bodyPr/>
          <a:lstStyle/>
          <a:p>
            <a:r>
              <a:rPr lang="en-US" dirty="0"/>
              <a:t>Community development is along term process.</a:t>
            </a:r>
          </a:p>
          <a:p>
            <a:r>
              <a:rPr lang="en-US" dirty="0"/>
              <a:t>The aim of the development activities is to improve the overall condition of the community.</a:t>
            </a:r>
            <a:endParaRPr lang="en-GB" dirty="0"/>
          </a:p>
          <a:p>
            <a:r>
              <a:rPr lang="en-GB" dirty="0"/>
              <a:t>Laws that protect the rights of the people should be implemented properly. </a:t>
            </a:r>
          </a:p>
          <a:p>
            <a:r>
              <a:rPr lang="en-GB" dirty="0"/>
              <a:t>Apart from this, laws regarding women and children’s rights need to be enforced properly (</a:t>
            </a:r>
            <a:r>
              <a:rPr lang="en-GB" dirty="0" err="1"/>
              <a:t>Afleck</a:t>
            </a:r>
            <a:r>
              <a:rPr lang="en-GB" dirty="0"/>
              <a:t>, 2021).</a:t>
            </a:r>
            <a:endParaRPr lang="en-US" dirty="0"/>
          </a:p>
          <a:p>
            <a:r>
              <a:rPr lang="en-US" dirty="0"/>
              <a:t>Any form of violence and abuse need be addressed with utmost seriousness. </a:t>
            </a:r>
          </a:p>
        </p:txBody>
      </p:sp>
    </p:spTree>
    <p:extLst>
      <p:ext uri="{BB962C8B-B14F-4D97-AF65-F5344CB8AC3E}">
        <p14:creationId xmlns:p14="http://schemas.microsoft.com/office/powerpoint/2010/main" val="85216239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References</a:t>
            </a:r>
          </a:p>
        </p:txBody>
      </p:sp>
      <p:sp>
        <p:nvSpPr>
          <p:cNvPr id="3" name="Content Placeholder 2"/>
          <p:cNvSpPr>
            <a:spLocks noGrp="1"/>
          </p:cNvSpPr>
          <p:nvPr>
            <p:ph idx="1"/>
          </p:nvPr>
        </p:nvSpPr>
        <p:spPr>
          <a:xfrm>
            <a:off x="838200" y="1825624"/>
            <a:ext cx="10515600" cy="4533713"/>
          </a:xfrm>
        </p:spPr>
        <p:txBody>
          <a:bodyPr>
            <a:normAutofit fontScale="47500" lnSpcReduction="20000"/>
          </a:bodyPr>
          <a:lstStyle/>
          <a:p>
            <a:r>
              <a:rPr lang="en-US" i="1" dirty="0">
                <a:effectLst/>
              </a:rPr>
              <a:t>Anti-social </a:t>
            </a:r>
            <a:r>
              <a:rPr lang="en-US" i="1" dirty="0" err="1">
                <a:effectLst/>
              </a:rPr>
              <a:t>behaviour</a:t>
            </a:r>
            <a:r>
              <a:rPr lang="en-US" dirty="0">
                <a:effectLst/>
              </a:rPr>
              <a:t> (no date) </a:t>
            </a:r>
            <a:r>
              <a:rPr lang="en-US" i="1" dirty="0">
                <a:effectLst/>
              </a:rPr>
              <a:t>Abuse, violence or drugs | Crawley GOV</a:t>
            </a:r>
            <a:r>
              <a:rPr lang="en-US" dirty="0">
                <a:effectLst/>
              </a:rPr>
              <a:t>. Available at: https://crawley.gov.uk/community/protecting-crawley/anti-social-behaviour/abuse-violence-or-drugs (Accessed: October 30, 2022). </a:t>
            </a:r>
          </a:p>
          <a:p>
            <a:r>
              <a:rPr lang="en-US" dirty="0">
                <a:effectLst/>
              </a:rPr>
              <a:t>Beck, D. and Purcell, R. (2020) “Community development in the UK and how we got here,” </a:t>
            </a:r>
            <a:r>
              <a:rPr lang="en-US" i="1" dirty="0">
                <a:effectLst/>
              </a:rPr>
              <a:t>Community Development for Social Change</a:t>
            </a:r>
            <a:r>
              <a:rPr lang="en-US" dirty="0">
                <a:effectLst/>
              </a:rPr>
              <a:t>, pp. 43–48. Available at: https://doi.org/10.4324/9781315528618-8. </a:t>
            </a:r>
          </a:p>
          <a:p>
            <a:r>
              <a:rPr lang="en-US" dirty="0" err="1">
                <a:effectLst/>
              </a:rPr>
              <a:t>Boulet</a:t>
            </a:r>
            <a:r>
              <a:rPr lang="en-US" dirty="0">
                <a:effectLst/>
              </a:rPr>
              <a:t>, J. (2020) “Social-media-</a:t>
            </a:r>
            <a:r>
              <a:rPr lang="en-US" dirty="0" err="1">
                <a:effectLst/>
              </a:rPr>
              <a:t>weaponised</a:t>
            </a:r>
            <a:r>
              <a:rPr lang="en-US" dirty="0">
                <a:effectLst/>
              </a:rPr>
              <a:t> populism and Community Development,” </a:t>
            </a:r>
            <a:r>
              <a:rPr lang="en-US" i="1" dirty="0">
                <a:effectLst/>
              </a:rPr>
              <a:t>Populism, Democracy and Community Development</a:t>
            </a:r>
            <a:r>
              <a:rPr lang="en-US" dirty="0">
                <a:effectLst/>
              </a:rPr>
              <a:t>, pp. 89–108. Available at: https://doi.org/10.1332/policypress/9781447353836.003.0006. </a:t>
            </a:r>
          </a:p>
          <a:p>
            <a:r>
              <a:rPr lang="en-US" dirty="0">
                <a:effectLst/>
              </a:rPr>
              <a:t>Craig, G. (2016) “Community development in the UK: Whatever happened to class? A historical analysis,” </a:t>
            </a:r>
            <a:r>
              <a:rPr lang="en-US" i="1" dirty="0">
                <a:effectLst/>
              </a:rPr>
              <a:t>Class, Inequality and Community Development</a:t>
            </a:r>
            <a:r>
              <a:rPr lang="en-US" dirty="0">
                <a:effectLst/>
              </a:rPr>
              <a:t> [Preprint]. Available at: https://doi.org/10.1332/policypress/9781447322450.003.0003. </a:t>
            </a:r>
          </a:p>
          <a:p>
            <a:r>
              <a:rPr lang="en-US" dirty="0"/>
              <a:t>“Domestic abuse and children” (2020) </a:t>
            </a:r>
            <a:r>
              <a:rPr lang="en-US" i="1" dirty="0"/>
              <a:t>Domestic Abuse and Human Rights</a:t>
            </a:r>
            <a:r>
              <a:rPr lang="en-US" dirty="0"/>
              <a:t>, pp. 159–194. Available at: https://doi.org/10.1017/9781839700972.005. </a:t>
            </a:r>
            <a:endParaRPr lang="en-GB" dirty="0">
              <a:effectLst/>
            </a:endParaRPr>
          </a:p>
          <a:p>
            <a:r>
              <a:rPr lang="en-US" dirty="0"/>
              <a:t>Gonzalez, M., </a:t>
            </a:r>
            <a:r>
              <a:rPr lang="en-US" dirty="0" err="1"/>
              <a:t>Román</a:t>
            </a:r>
            <a:r>
              <a:rPr lang="en-US" dirty="0"/>
              <a:t>, R., </a:t>
            </a:r>
            <a:r>
              <a:rPr lang="en-US" dirty="0" err="1"/>
              <a:t>Bañares</a:t>
            </a:r>
            <a:r>
              <a:rPr lang="en-US" dirty="0"/>
              <a:t>, L., </a:t>
            </a:r>
            <a:r>
              <a:rPr lang="en-US" dirty="0" err="1"/>
              <a:t>Ferre</a:t>
            </a:r>
            <a:r>
              <a:rPr lang="en-US" dirty="0"/>
              <a:t>, M., </a:t>
            </a:r>
            <a:r>
              <a:rPr lang="en-US" dirty="0" err="1"/>
              <a:t>García</a:t>
            </a:r>
            <a:r>
              <a:rPr lang="en-US" dirty="0"/>
              <a:t>, G., González-</a:t>
            </a:r>
            <a:r>
              <a:rPr lang="en-US" dirty="0" err="1"/>
              <a:t>Arrabal</a:t>
            </a:r>
            <a:r>
              <a:rPr lang="en-US" dirty="0"/>
              <a:t>, R., Ibarra, A., </a:t>
            </a:r>
            <a:r>
              <a:rPr lang="en-US" dirty="0" err="1"/>
              <a:t>Monge</a:t>
            </a:r>
            <a:r>
              <a:rPr lang="en-US" dirty="0"/>
              <a:t>, M., Olivares, J., </a:t>
            </a:r>
            <a:r>
              <a:rPr lang="en-US" dirty="0" err="1"/>
              <a:t>Perlado</a:t>
            </a:r>
            <a:r>
              <a:rPr lang="en-US" dirty="0"/>
              <a:t>, J., </a:t>
            </a:r>
            <a:r>
              <a:rPr lang="en-US" dirty="0" err="1"/>
              <a:t>Rapisarda</a:t>
            </a:r>
            <a:r>
              <a:rPr lang="en-US" dirty="0"/>
              <a:t>, D., Sánchez, F., </a:t>
            </a:r>
            <a:r>
              <a:rPr lang="en-US" dirty="0" err="1"/>
              <a:t>Sanz</a:t>
            </a:r>
            <a:r>
              <a:rPr lang="en-US" dirty="0"/>
              <a:t>, J., </a:t>
            </a:r>
            <a:r>
              <a:rPr lang="en-US" dirty="0" err="1"/>
              <a:t>Seco</a:t>
            </a:r>
            <a:r>
              <a:rPr lang="en-US" dirty="0"/>
              <a:t>, F., &amp; Vila, R. (2022, September). The </a:t>
            </a:r>
            <a:r>
              <a:rPr lang="en-US" dirty="0" err="1"/>
              <a:t>TechnoFusion</a:t>
            </a:r>
            <a:r>
              <a:rPr lang="en-US" dirty="0"/>
              <a:t> Consortium of Spanish institutions and facilities towards the development of </a:t>
            </a:r>
            <a:r>
              <a:rPr lang="en-US" dirty="0">
                <a:effectLst/>
              </a:rPr>
              <a:t>Hatton, K. (2013) </a:t>
            </a:r>
            <a:r>
              <a:rPr lang="en-US" i="1" dirty="0">
                <a:effectLst/>
              </a:rPr>
              <a:t>Social Pedagogy in the UK: Theory and practice</a:t>
            </a:r>
            <a:r>
              <a:rPr lang="en-US" dirty="0">
                <a:effectLst/>
              </a:rPr>
              <a:t>. Dorset: Russell House Publishing. </a:t>
            </a:r>
          </a:p>
          <a:p>
            <a:r>
              <a:rPr lang="en-US" dirty="0"/>
              <a:t>Huang, Q., Wang, X., Sun, S., Liu, Y., Liao, H., Zheng, P., Peng, L., &amp; </a:t>
            </a:r>
            <a:r>
              <a:rPr lang="en-US" dirty="0" err="1"/>
              <a:t>Zhai</a:t>
            </a:r>
            <a:r>
              <a:rPr lang="en-US" dirty="0"/>
              <a:t>, Y. (2022, September). Development of reduced activation </a:t>
            </a:r>
            <a:r>
              <a:rPr lang="en-US" dirty="0" err="1"/>
              <a:t>ferritic</a:t>
            </a:r>
            <a:r>
              <a:rPr lang="en-US" dirty="0"/>
              <a:t>/martensitic steels in China. Journal of Nuclear Materials, 568, 153887. </a:t>
            </a:r>
            <a:r>
              <a:rPr lang="en-US" dirty="0">
                <a:hlinkClick r:id="rId2"/>
              </a:rPr>
              <a:t>https://doi.org/10.1016/j.jnucmat.2022.153887</a:t>
            </a:r>
            <a:endParaRPr lang="en-US" dirty="0"/>
          </a:p>
          <a:p>
            <a:r>
              <a:rPr lang="en-US" dirty="0"/>
              <a:t>O'Donovan, C. (2020) “Accountability and neglect in UK Social Care Innovation.” Available at: https://doi.org/10.31235/osf.io/yr75f. </a:t>
            </a:r>
          </a:p>
          <a:p>
            <a:r>
              <a:rPr lang="en-US" dirty="0"/>
              <a:t>Simmonds, B. (2021) “Failing Health and Social Care in the UK: Austerity, neoliberal ideology and </a:t>
            </a:r>
            <a:r>
              <a:rPr lang="en-US" dirty="0" err="1"/>
              <a:t>precarity</a:t>
            </a:r>
            <a:r>
              <a:rPr lang="en-US" dirty="0"/>
              <a:t>,” </a:t>
            </a:r>
            <a:r>
              <a:rPr lang="en-US" i="1" dirty="0"/>
              <a:t>Ageing and the Crisis in Health and Social Care</a:t>
            </a:r>
            <a:r>
              <a:rPr lang="en-US" dirty="0"/>
              <a:t>, pp. 44–59. Available at: https://doi.org/10.1332/policypress/9781447348597.003.0004. </a:t>
            </a:r>
          </a:p>
          <a:p>
            <a:r>
              <a:rPr lang="en-US" i="1" dirty="0"/>
              <a:t>Social Development</a:t>
            </a:r>
            <a:r>
              <a:rPr lang="en-US" dirty="0"/>
              <a:t>, 31(2), pp. 263–264. Available at: https://doi.org/10.1111/sode.12537. </a:t>
            </a:r>
          </a:p>
          <a:p>
            <a:r>
              <a:rPr lang="en-US" dirty="0" err="1"/>
              <a:t>Vandernoot</a:t>
            </a:r>
            <a:r>
              <a:rPr lang="en-US" dirty="0"/>
              <a:t>, I., </a:t>
            </a:r>
            <a:r>
              <a:rPr lang="en-US" dirty="0" err="1"/>
              <a:t>Haerlingen</a:t>
            </a:r>
            <a:r>
              <a:rPr lang="en-US" dirty="0"/>
              <a:t>, B., </a:t>
            </a:r>
            <a:r>
              <a:rPr lang="en-US" dirty="0" err="1"/>
              <a:t>Gillotay</a:t>
            </a:r>
            <a:r>
              <a:rPr lang="en-US" dirty="0"/>
              <a:t>, P., </a:t>
            </a:r>
            <a:r>
              <a:rPr lang="en-US" dirty="0" err="1"/>
              <a:t>Trubiroha</a:t>
            </a:r>
            <a:r>
              <a:rPr lang="en-US" dirty="0"/>
              <a:t>, A., </a:t>
            </a:r>
            <a:r>
              <a:rPr lang="en-US" dirty="0" err="1"/>
              <a:t>Janssens</a:t>
            </a:r>
            <a:r>
              <a:rPr lang="en-US" dirty="0"/>
              <a:t>, V., </a:t>
            </a:r>
            <a:r>
              <a:rPr lang="en-US" dirty="0" err="1"/>
              <a:t>Opitz</a:t>
            </a:r>
            <a:r>
              <a:rPr lang="en-US" dirty="0"/>
              <a:t>, R., &amp; </a:t>
            </a:r>
            <a:r>
              <a:rPr lang="en-US" dirty="0" err="1"/>
              <a:t>Costagliola</a:t>
            </a:r>
            <a:r>
              <a:rPr lang="en-US" dirty="0"/>
              <a:t>, S. (2021, March 1). Enhanced Canonical </a:t>
            </a:r>
            <a:r>
              <a:rPr lang="en-US" dirty="0" err="1"/>
              <a:t>Wnt</a:t>
            </a:r>
            <a:r>
              <a:rPr lang="en-US" dirty="0"/>
              <a:t> Signaling During Early Zebrafish Development Perturbs the Interaction of Cardiac Mesoderm and Pharyngeal Endoderm and Causes Thyroid Specification Defects. Thyroid, 31(3), 420–438. https://doi.org/10.1089/thy.2019.0828</a:t>
            </a:r>
            <a:endParaRPr lang="en-US" dirty="0">
              <a:effectLst/>
            </a:endParaRPr>
          </a:p>
        </p:txBody>
      </p:sp>
    </p:spTree>
    <p:extLst>
      <p:ext uri="{BB962C8B-B14F-4D97-AF65-F5344CB8AC3E}">
        <p14:creationId xmlns:p14="http://schemas.microsoft.com/office/powerpoint/2010/main" val="194949243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250</TotalTime>
  <Words>2457</Words>
  <Application>Microsoft Office PowerPoint</Application>
  <PresentationFormat>Widescreen</PresentationFormat>
  <Paragraphs>107</Paragraphs>
  <Slides>13</Slides>
  <Notes>11</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Office Theme</vt:lpstr>
      <vt:lpstr>  Programme: BSc Health and Social Care   Module: Community Care and Development   Module code: BMHP6022   </vt:lpstr>
      <vt:lpstr>Introduction</vt:lpstr>
      <vt:lpstr>Causes of Domestic Abuse</vt:lpstr>
      <vt:lpstr>The Consequences</vt:lpstr>
      <vt:lpstr>Demographic Characteristics of the Location</vt:lpstr>
      <vt:lpstr>The Problem</vt:lpstr>
      <vt:lpstr>The Health Belief Model</vt:lpstr>
      <vt:lpstr>Interventions to Address the Problem Using Social Media</vt:lpstr>
      <vt:lpstr>Use of Digital &amp; Social Media in Awareness Generating</vt:lpstr>
      <vt:lpstr>The Stakeholders Involved in This Program</vt:lpstr>
      <vt:lpstr>Barriers to Implementation </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Programme: BSc Health and Social Care   Module: Community Care and Development   Module code: BMHP6022   </dc:title>
  <dc:creator>jisan</dc:creator>
  <cp:lastModifiedBy>jainaba jum</cp:lastModifiedBy>
  <cp:revision>74</cp:revision>
  <dcterms:created xsi:type="dcterms:W3CDTF">2022-10-29T15:52:49Z</dcterms:created>
  <dcterms:modified xsi:type="dcterms:W3CDTF">2022-11-23T20:21:01Z</dcterms:modified>
</cp:coreProperties>
</file>