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8288000" cy="10287000"/>
  <p:notesSz cx="6858000" cy="9144000"/>
  <p:embeddedFontLst>
    <p:embeddedFont>
      <p:font typeface="Agrandir" panose="020B0604020202020204" charset="0"/>
      <p:regular r:id="rId18"/>
    </p:embeddedFont>
    <p:embeddedFont>
      <p:font typeface="Agrandir Bold" panose="020B0604020202020204" charset="0"/>
      <p:regular r:id="rId19"/>
    </p:embeddedFont>
    <p:embeddedFont>
      <p:font typeface="Aileron" panose="020B0604020202020204" charset="0"/>
      <p:regular r:id="rId20"/>
    </p:embeddedFont>
    <p:embeddedFont>
      <p:font typeface="Aileron Bold" panose="020B0604020202020204" charset="0"/>
      <p:regular r:id="rId21"/>
    </p:embeddedFont>
    <p:embeddedFont>
      <p:font typeface="Arimo" panose="020B0604020202020204" charset="0"/>
      <p:regular r:id="rId22"/>
    </p:embeddedFont>
    <p:embeddedFont>
      <p:font typeface="Arimo Bold" panose="020B0604020202020204" charset="0"/>
      <p:regular r:id="rId23"/>
    </p:embeddedFont>
    <p:embeddedFont>
      <p:font typeface="Canva Sans" panose="020B0604020202020204" charset="0"/>
      <p:regular r:id="rId24"/>
    </p:embeddedFont>
    <p:embeddedFont>
      <p:font typeface="Canva Sans Bold" panose="020B0604020202020204" charset="0"/>
      <p:regular r:id="rId25"/>
    </p:embeddedFont>
    <p:embeddedFont>
      <p:font typeface="Poppins" panose="00000500000000000000" pitchFamily="2" charset="0"/>
      <p:regular r:id="rId26"/>
    </p:embeddedFont>
    <p:embeddedFont>
      <p:font typeface="Poppins Bold" panose="020B0604020202020204" charset="0"/>
      <p:regular r:id="rId27"/>
    </p:embeddedFont>
    <p:embeddedFont>
      <p:font typeface="Poppins Italics" panose="020B0604020202020204" charset="0"/>
      <p:regular r:id="rId28"/>
    </p:embeddedFont>
    <p:embeddedFont>
      <p:font typeface="Poppins Semi-Bold" panose="020B0604020202020204" charset="0"/>
      <p:regular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8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7B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289317">
            <a:off x="9198096" y="180812"/>
            <a:ext cx="10450834" cy="10189563"/>
          </a:xfrm>
          <a:custGeom>
            <a:avLst/>
            <a:gdLst/>
            <a:ahLst/>
            <a:cxnLst/>
            <a:rect l="l" t="t" r="r" b="b"/>
            <a:pathLst>
              <a:path w="10450834" h="10189563">
                <a:moveTo>
                  <a:pt x="0" y="0"/>
                </a:moveTo>
                <a:lnTo>
                  <a:pt x="10450834" y="0"/>
                </a:lnTo>
                <a:lnTo>
                  <a:pt x="10450834" y="10189564"/>
                </a:lnTo>
                <a:lnTo>
                  <a:pt x="0" y="101895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9999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9144000" cy="10287000"/>
            <a:chOff x="0" y="0"/>
            <a:chExt cx="812800" cy="914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914400"/>
            </a:xfrm>
            <a:custGeom>
              <a:avLst/>
              <a:gdLst/>
              <a:ahLst/>
              <a:cxnLst/>
              <a:rect l="l" t="t" r="r" b="b"/>
              <a:pathLst>
                <a:path w="812800" h="914400">
                  <a:moveTo>
                    <a:pt x="0" y="0"/>
                  </a:moveTo>
                  <a:lnTo>
                    <a:pt x="812800" y="0"/>
                  </a:lnTo>
                  <a:lnTo>
                    <a:pt x="8128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/>
              <a:stretch>
                <a:fillRect l="-11216" r="-5732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895708" y="1679828"/>
            <a:ext cx="8265639" cy="5100365"/>
            <a:chOff x="0" y="0"/>
            <a:chExt cx="2176958" cy="134330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76959" cy="1343306"/>
            </a:xfrm>
            <a:custGeom>
              <a:avLst/>
              <a:gdLst/>
              <a:ahLst/>
              <a:cxnLst/>
              <a:rect l="l" t="t" r="r" b="b"/>
              <a:pathLst>
                <a:path w="2176959" h="1343306">
                  <a:moveTo>
                    <a:pt x="28099" y="0"/>
                  </a:moveTo>
                  <a:lnTo>
                    <a:pt x="2148859" y="0"/>
                  </a:lnTo>
                  <a:cubicBezTo>
                    <a:pt x="2156312" y="0"/>
                    <a:pt x="2163459" y="2960"/>
                    <a:pt x="2168728" y="8230"/>
                  </a:cubicBezTo>
                  <a:cubicBezTo>
                    <a:pt x="2173998" y="13500"/>
                    <a:pt x="2176959" y="20647"/>
                    <a:pt x="2176959" y="28099"/>
                  </a:cubicBezTo>
                  <a:lnTo>
                    <a:pt x="2176959" y="1315207"/>
                  </a:lnTo>
                  <a:cubicBezTo>
                    <a:pt x="2176959" y="1330726"/>
                    <a:pt x="2164378" y="1343306"/>
                    <a:pt x="2148859" y="1343306"/>
                  </a:cubicBezTo>
                  <a:lnTo>
                    <a:pt x="28099" y="1343306"/>
                  </a:lnTo>
                  <a:cubicBezTo>
                    <a:pt x="20647" y="1343306"/>
                    <a:pt x="13500" y="1340346"/>
                    <a:pt x="8230" y="1335076"/>
                  </a:cubicBezTo>
                  <a:cubicBezTo>
                    <a:pt x="2960" y="1329806"/>
                    <a:pt x="0" y="1322659"/>
                    <a:pt x="0" y="1315207"/>
                  </a:cubicBezTo>
                  <a:lnTo>
                    <a:pt x="0" y="28099"/>
                  </a:lnTo>
                  <a:cubicBezTo>
                    <a:pt x="0" y="20647"/>
                    <a:pt x="2960" y="13500"/>
                    <a:pt x="8230" y="8230"/>
                  </a:cubicBezTo>
                  <a:cubicBezTo>
                    <a:pt x="13500" y="2960"/>
                    <a:pt x="20647" y="0"/>
                    <a:pt x="28099" y="0"/>
                  </a:cubicBezTo>
                  <a:close/>
                </a:path>
              </a:pathLst>
            </a:custGeom>
            <a:solidFill>
              <a:srgbClr val="FDECD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176958" cy="14004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2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3742202" y="2997371"/>
            <a:ext cx="3517098" cy="3554129"/>
          </a:xfrm>
          <a:custGeom>
            <a:avLst/>
            <a:gdLst/>
            <a:ahLst/>
            <a:cxnLst/>
            <a:rect l="l" t="t" r="r" b="b"/>
            <a:pathLst>
              <a:path w="3517098" h="3554129">
                <a:moveTo>
                  <a:pt x="0" y="0"/>
                </a:moveTo>
                <a:lnTo>
                  <a:pt x="3517098" y="0"/>
                </a:lnTo>
                <a:lnTo>
                  <a:pt x="3517098" y="3554128"/>
                </a:lnTo>
                <a:lnTo>
                  <a:pt x="0" y="35541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5767868">
            <a:off x="13289316" y="1908874"/>
            <a:ext cx="1616156" cy="1633172"/>
          </a:xfrm>
          <a:custGeom>
            <a:avLst/>
            <a:gdLst/>
            <a:ahLst/>
            <a:cxnLst/>
            <a:rect l="l" t="t" r="r" b="b"/>
            <a:pathLst>
              <a:path w="1616156" h="1633172">
                <a:moveTo>
                  <a:pt x="0" y="0"/>
                </a:moveTo>
                <a:lnTo>
                  <a:pt x="1616156" y="0"/>
                </a:lnTo>
                <a:lnTo>
                  <a:pt x="1616156" y="1633172"/>
                </a:lnTo>
                <a:lnTo>
                  <a:pt x="0" y="16331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927009">
            <a:off x="15883579" y="6107821"/>
            <a:ext cx="1409066" cy="1423902"/>
          </a:xfrm>
          <a:custGeom>
            <a:avLst/>
            <a:gdLst/>
            <a:ahLst/>
            <a:cxnLst/>
            <a:rect l="l" t="t" r="r" b="b"/>
            <a:pathLst>
              <a:path w="1409066" h="1423902">
                <a:moveTo>
                  <a:pt x="0" y="0"/>
                </a:moveTo>
                <a:lnTo>
                  <a:pt x="1409066" y="0"/>
                </a:lnTo>
                <a:lnTo>
                  <a:pt x="1409066" y="1423902"/>
                </a:lnTo>
                <a:lnTo>
                  <a:pt x="0" y="14239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5592043">
            <a:off x="8664268" y="5068800"/>
            <a:ext cx="1974537" cy="1995326"/>
          </a:xfrm>
          <a:custGeom>
            <a:avLst/>
            <a:gdLst/>
            <a:ahLst/>
            <a:cxnLst/>
            <a:rect l="l" t="t" r="r" b="b"/>
            <a:pathLst>
              <a:path w="1974537" h="1995326">
                <a:moveTo>
                  <a:pt x="0" y="0"/>
                </a:moveTo>
                <a:lnTo>
                  <a:pt x="1974537" y="0"/>
                </a:lnTo>
                <a:lnTo>
                  <a:pt x="1974537" y="1995326"/>
                </a:lnTo>
                <a:lnTo>
                  <a:pt x="0" y="199532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7977821" y="2761608"/>
            <a:ext cx="5891055" cy="26129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82"/>
              </a:lnSpc>
            </a:pPr>
            <a:r>
              <a:rPr lang="en-US" sz="6987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Express Cup</a:t>
            </a:r>
          </a:p>
          <a:p>
            <a:pPr algn="l">
              <a:lnSpc>
                <a:spcPts val="9782"/>
              </a:lnSpc>
            </a:pPr>
            <a:endParaRPr lang="en-US" sz="6987" b="1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977821" y="4163335"/>
            <a:ext cx="6992139" cy="861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5D2500"/>
                </a:solidFill>
                <a:latin typeface="Poppins"/>
                <a:ea typeface="Poppins"/>
                <a:cs typeface="Poppins"/>
                <a:sym typeface="Poppins"/>
              </a:rPr>
              <a:t>Premium Quality on the Go</a:t>
            </a:r>
          </a:p>
          <a:p>
            <a:pPr algn="l">
              <a:lnSpc>
                <a:spcPts val="3499"/>
              </a:lnSpc>
            </a:pPr>
            <a:endParaRPr lang="en-US" sz="2400">
              <a:solidFill>
                <a:srgbClr val="5D25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977821" y="2096743"/>
            <a:ext cx="6119573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400" i="1">
                <a:solidFill>
                  <a:srgbClr val="5D2500"/>
                </a:solidFill>
                <a:latin typeface="Poppins Italics"/>
                <a:ea typeface="Poppins Italics"/>
                <a:cs typeface="Poppins Italics"/>
                <a:sym typeface="Poppins Italics"/>
              </a:rPr>
              <a:t>Brewing a New Coffee Experience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83077" y="6713518"/>
            <a:ext cx="2639380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DECDA"/>
                </a:solidFill>
                <a:latin typeface="Poppins"/>
                <a:ea typeface="Poppins"/>
                <a:cs typeface="Poppins"/>
                <a:sym typeface="Poppins"/>
              </a:rPr>
              <a:t>Presented By: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98003" y="7071658"/>
            <a:ext cx="8989997" cy="3358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Student name :Ungurean Lidia Anamaria </a:t>
            </a:r>
          </a:p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Id number:2516796</a:t>
            </a:r>
          </a:p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Lectures : Enterprise and Entrepreneurship    (LCM4006_LON)</a:t>
            </a:r>
          </a:p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Professor name : Thomas Adeyemi</a:t>
            </a:r>
          </a:p>
          <a:p>
            <a:pPr algn="l">
              <a:lnSpc>
                <a:spcPts val="3359"/>
              </a:lnSpc>
            </a:pPr>
            <a:endParaRPr lang="en-US" sz="2400" b="1">
              <a:solidFill>
                <a:srgbClr val="FDECDA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3359"/>
              </a:lnSpc>
            </a:pPr>
            <a:endParaRPr lang="en-US" sz="2400" b="1">
              <a:solidFill>
                <a:srgbClr val="FDECDA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3359"/>
              </a:lnSpc>
            </a:pPr>
            <a:endParaRPr lang="en-US" sz="2400" b="1">
              <a:solidFill>
                <a:srgbClr val="FDECDA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C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46264" y="619910"/>
            <a:ext cx="11491241" cy="4523590"/>
            <a:chOff x="0" y="0"/>
            <a:chExt cx="1098488" cy="4324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98488" cy="432437"/>
            </a:xfrm>
            <a:custGeom>
              <a:avLst/>
              <a:gdLst/>
              <a:ahLst/>
              <a:cxnLst/>
              <a:rect l="l" t="t" r="r" b="b"/>
              <a:pathLst>
                <a:path w="1098488" h="432437">
                  <a:moveTo>
                    <a:pt x="1098488" y="20212"/>
                  </a:moveTo>
                  <a:lnTo>
                    <a:pt x="1098488" y="412226"/>
                  </a:lnTo>
                  <a:cubicBezTo>
                    <a:pt x="1098488" y="423388"/>
                    <a:pt x="1089439" y="432437"/>
                    <a:pt x="1078276" y="432437"/>
                  </a:cubicBezTo>
                  <a:lnTo>
                    <a:pt x="20212" y="432437"/>
                  </a:lnTo>
                  <a:cubicBezTo>
                    <a:pt x="9049" y="432437"/>
                    <a:pt x="0" y="423388"/>
                    <a:pt x="0" y="412226"/>
                  </a:cubicBezTo>
                  <a:lnTo>
                    <a:pt x="0" y="20212"/>
                  </a:lnTo>
                  <a:cubicBezTo>
                    <a:pt x="0" y="9049"/>
                    <a:pt x="9049" y="0"/>
                    <a:pt x="20212" y="0"/>
                  </a:cubicBezTo>
                  <a:lnTo>
                    <a:pt x="1078276" y="0"/>
                  </a:lnTo>
                  <a:cubicBezTo>
                    <a:pt x="1089439" y="0"/>
                    <a:pt x="1098488" y="9049"/>
                    <a:pt x="1098488" y="20212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098488" cy="4895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883215" y="1795162"/>
            <a:ext cx="8889750" cy="4016337"/>
            <a:chOff x="0" y="0"/>
            <a:chExt cx="1377255" cy="62223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77255" cy="622236"/>
            </a:xfrm>
            <a:custGeom>
              <a:avLst/>
              <a:gdLst/>
              <a:ahLst/>
              <a:cxnLst/>
              <a:rect l="l" t="t" r="r" b="b"/>
              <a:pathLst>
                <a:path w="1377255" h="622236">
                  <a:moveTo>
                    <a:pt x="26126" y="0"/>
                  </a:moveTo>
                  <a:lnTo>
                    <a:pt x="1351129" y="0"/>
                  </a:lnTo>
                  <a:cubicBezTo>
                    <a:pt x="1365558" y="0"/>
                    <a:pt x="1377255" y="11697"/>
                    <a:pt x="1377255" y="26126"/>
                  </a:cubicBezTo>
                  <a:lnTo>
                    <a:pt x="1377255" y="596109"/>
                  </a:lnTo>
                  <a:cubicBezTo>
                    <a:pt x="1377255" y="610539"/>
                    <a:pt x="1365558" y="622236"/>
                    <a:pt x="1351129" y="622236"/>
                  </a:cubicBezTo>
                  <a:lnTo>
                    <a:pt x="26126" y="622236"/>
                  </a:lnTo>
                  <a:cubicBezTo>
                    <a:pt x="11697" y="622236"/>
                    <a:pt x="0" y="610539"/>
                    <a:pt x="0" y="596109"/>
                  </a:cubicBezTo>
                  <a:lnTo>
                    <a:pt x="0" y="26126"/>
                  </a:lnTo>
                  <a:cubicBezTo>
                    <a:pt x="0" y="11697"/>
                    <a:pt x="11697" y="0"/>
                    <a:pt x="26126" y="0"/>
                  </a:cubicBezTo>
                  <a:close/>
                </a:path>
              </a:pathLst>
            </a:custGeom>
            <a:blipFill>
              <a:blip r:embed="rId2"/>
              <a:stretch>
                <a:fillRect t="-52284" b="-690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73583" y="1904851"/>
            <a:ext cx="821282" cy="82128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3583" y="3018880"/>
            <a:ext cx="821282" cy="821282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73583" y="4171405"/>
            <a:ext cx="821282" cy="821282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773583" y="5287963"/>
            <a:ext cx="821282" cy="821282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 rot="-9066158">
            <a:off x="9698314" y="7821294"/>
            <a:ext cx="8198739" cy="8229600"/>
          </a:xfrm>
          <a:custGeom>
            <a:avLst/>
            <a:gdLst/>
            <a:ahLst/>
            <a:cxnLst/>
            <a:rect l="l" t="t" r="r" b="b"/>
            <a:pathLst>
              <a:path w="8198739" h="8229600">
                <a:moveTo>
                  <a:pt x="0" y="0"/>
                </a:moveTo>
                <a:lnTo>
                  <a:pt x="8198739" y="0"/>
                </a:lnTo>
                <a:lnTo>
                  <a:pt x="819873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4101230" y="4017963"/>
            <a:ext cx="4071087" cy="5116366"/>
          </a:xfrm>
          <a:custGeom>
            <a:avLst/>
            <a:gdLst/>
            <a:ahLst/>
            <a:cxnLst/>
            <a:rect l="l" t="t" r="r" b="b"/>
            <a:pathLst>
              <a:path w="4071087" h="5116366">
                <a:moveTo>
                  <a:pt x="0" y="0"/>
                </a:moveTo>
                <a:lnTo>
                  <a:pt x="4071087" y="0"/>
                </a:lnTo>
                <a:lnTo>
                  <a:pt x="4071087" y="5116366"/>
                </a:lnTo>
                <a:lnTo>
                  <a:pt x="0" y="511636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6808248" y="6007036"/>
            <a:ext cx="8018563" cy="2086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80"/>
              </a:lnSpc>
            </a:pPr>
            <a:r>
              <a:rPr lang="en-US" sz="68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Presentation Outline</a:t>
            </a:r>
          </a:p>
        </p:txBody>
      </p:sp>
      <p:sp>
        <p:nvSpPr>
          <p:cNvPr id="22" name="Freeform 22"/>
          <p:cNvSpPr/>
          <p:nvPr/>
        </p:nvSpPr>
        <p:spPr>
          <a:xfrm rot="-5623179">
            <a:off x="13005572" y="6113212"/>
            <a:ext cx="2700494" cy="3393864"/>
          </a:xfrm>
          <a:custGeom>
            <a:avLst/>
            <a:gdLst/>
            <a:ahLst/>
            <a:cxnLst/>
            <a:rect l="l" t="t" r="r" b="b"/>
            <a:pathLst>
              <a:path w="2700494" h="3393864">
                <a:moveTo>
                  <a:pt x="0" y="0"/>
                </a:moveTo>
                <a:lnTo>
                  <a:pt x="2700494" y="0"/>
                </a:lnTo>
                <a:lnTo>
                  <a:pt x="2700494" y="3393864"/>
                </a:lnTo>
                <a:lnTo>
                  <a:pt x="0" y="339386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-3239697">
            <a:off x="15821826" y="8190977"/>
            <a:ext cx="1675831" cy="2106112"/>
          </a:xfrm>
          <a:custGeom>
            <a:avLst/>
            <a:gdLst/>
            <a:ahLst/>
            <a:cxnLst/>
            <a:rect l="l" t="t" r="r" b="b"/>
            <a:pathLst>
              <a:path w="1675831" h="2106112">
                <a:moveTo>
                  <a:pt x="0" y="0"/>
                </a:moveTo>
                <a:lnTo>
                  <a:pt x="1675831" y="0"/>
                </a:lnTo>
                <a:lnTo>
                  <a:pt x="1675831" y="2106112"/>
                </a:lnTo>
                <a:lnTo>
                  <a:pt x="0" y="21061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 rot="506191">
            <a:off x="16711118" y="7035387"/>
            <a:ext cx="1450966" cy="1823511"/>
          </a:xfrm>
          <a:custGeom>
            <a:avLst/>
            <a:gdLst/>
            <a:ahLst/>
            <a:cxnLst/>
            <a:rect l="l" t="t" r="r" b="b"/>
            <a:pathLst>
              <a:path w="1450966" h="1823511">
                <a:moveTo>
                  <a:pt x="0" y="0"/>
                </a:moveTo>
                <a:lnTo>
                  <a:pt x="1450966" y="0"/>
                </a:lnTo>
                <a:lnTo>
                  <a:pt x="1450966" y="1823511"/>
                </a:lnTo>
                <a:lnTo>
                  <a:pt x="0" y="182351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 rot="506191">
            <a:off x="10997982" y="8366917"/>
            <a:ext cx="1450966" cy="1823511"/>
          </a:xfrm>
          <a:custGeom>
            <a:avLst/>
            <a:gdLst/>
            <a:ahLst/>
            <a:cxnLst/>
            <a:rect l="l" t="t" r="r" b="b"/>
            <a:pathLst>
              <a:path w="1450966" h="1823511">
                <a:moveTo>
                  <a:pt x="0" y="0"/>
                </a:moveTo>
                <a:lnTo>
                  <a:pt x="1450966" y="0"/>
                </a:lnTo>
                <a:lnTo>
                  <a:pt x="1450966" y="1823511"/>
                </a:lnTo>
                <a:lnTo>
                  <a:pt x="0" y="182351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2823957" y="8093646"/>
            <a:ext cx="4082463" cy="3388444"/>
          </a:xfrm>
          <a:custGeom>
            <a:avLst/>
            <a:gdLst/>
            <a:ahLst/>
            <a:cxnLst/>
            <a:rect l="l" t="t" r="r" b="b"/>
            <a:pathLst>
              <a:path w="4082463" h="3388444">
                <a:moveTo>
                  <a:pt x="0" y="0"/>
                </a:moveTo>
                <a:lnTo>
                  <a:pt x="4082463" y="0"/>
                </a:lnTo>
                <a:lnTo>
                  <a:pt x="4082463" y="3388444"/>
                </a:lnTo>
                <a:lnTo>
                  <a:pt x="0" y="33884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 rot="1310089" flipH="1">
            <a:off x="483697" y="8731302"/>
            <a:ext cx="4082463" cy="3388444"/>
          </a:xfrm>
          <a:custGeom>
            <a:avLst/>
            <a:gdLst/>
            <a:ahLst/>
            <a:cxnLst/>
            <a:rect l="l" t="t" r="r" b="b"/>
            <a:pathLst>
              <a:path w="4082463" h="3388444">
                <a:moveTo>
                  <a:pt x="4082463" y="0"/>
                </a:moveTo>
                <a:lnTo>
                  <a:pt x="0" y="0"/>
                </a:lnTo>
                <a:lnTo>
                  <a:pt x="0" y="3388444"/>
                </a:lnTo>
                <a:lnTo>
                  <a:pt x="4082463" y="3388444"/>
                </a:lnTo>
                <a:lnTo>
                  <a:pt x="4082463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>
            <a:off x="1954430" y="1943813"/>
            <a:ext cx="3739123" cy="782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Business Plan Introduction &amp; Overview8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954430" y="3213621"/>
            <a:ext cx="3739123" cy="720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Legal Form &amp; Management Structure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954430" y="4420121"/>
            <a:ext cx="3739123" cy="368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Organisational Chart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954430" y="5594012"/>
            <a:ext cx="3739123" cy="368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PESTEL Analysis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773583" y="7503681"/>
            <a:ext cx="821282" cy="821282"/>
            <a:chOff x="0" y="0"/>
            <a:chExt cx="812800" cy="8128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73583" y="6404520"/>
            <a:ext cx="821282" cy="821282"/>
            <a:chOff x="0" y="0"/>
            <a:chExt cx="812800" cy="81280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1954430" y="7546023"/>
            <a:ext cx="3739123" cy="720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Funding Requirements &amp; Capital Allocation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954430" y="6597674"/>
            <a:ext cx="3739123" cy="368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Marketing Strategies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C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272520" y="5168458"/>
            <a:ext cx="3862083" cy="3951299"/>
            <a:chOff x="0" y="0"/>
            <a:chExt cx="1017199" cy="1040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17199" cy="1040725"/>
            </a:xfrm>
            <a:custGeom>
              <a:avLst/>
              <a:gdLst/>
              <a:ahLst/>
              <a:cxnLst/>
              <a:rect l="l" t="t" r="r" b="b"/>
              <a:pathLst>
                <a:path w="1017199" h="1040725">
                  <a:moveTo>
                    <a:pt x="1017199" y="70161"/>
                  </a:moveTo>
                  <a:lnTo>
                    <a:pt x="1017199" y="970564"/>
                  </a:lnTo>
                  <a:cubicBezTo>
                    <a:pt x="1017199" y="989172"/>
                    <a:pt x="1009807" y="1007017"/>
                    <a:pt x="996649" y="1020175"/>
                  </a:cubicBezTo>
                  <a:cubicBezTo>
                    <a:pt x="983492" y="1033333"/>
                    <a:pt x="965646" y="1040725"/>
                    <a:pt x="947038" y="1040725"/>
                  </a:cubicBezTo>
                  <a:lnTo>
                    <a:pt x="70161" y="1040725"/>
                  </a:lnTo>
                  <a:cubicBezTo>
                    <a:pt x="51553" y="1040725"/>
                    <a:pt x="33707" y="1033333"/>
                    <a:pt x="20550" y="1020175"/>
                  </a:cubicBezTo>
                  <a:cubicBezTo>
                    <a:pt x="7392" y="1007017"/>
                    <a:pt x="0" y="989172"/>
                    <a:pt x="0" y="970564"/>
                  </a:cubicBezTo>
                  <a:lnTo>
                    <a:pt x="0" y="70161"/>
                  </a:lnTo>
                  <a:cubicBezTo>
                    <a:pt x="0" y="51553"/>
                    <a:pt x="7392" y="33707"/>
                    <a:pt x="20550" y="20550"/>
                  </a:cubicBezTo>
                  <a:cubicBezTo>
                    <a:pt x="33707" y="7392"/>
                    <a:pt x="51553" y="0"/>
                    <a:pt x="70161" y="0"/>
                  </a:cubicBezTo>
                  <a:lnTo>
                    <a:pt x="947038" y="0"/>
                  </a:lnTo>
                  <a:cubicBezTo>
                    <a:pt x="965646" y="0"/>
                    <a:pt x="983492" y="7392"/>
                    <a:pt x="996649" y="20550"/>
                  </a:cubicBezTo>
                  <a:cubicBezTo>
                    <a:pt x="1009807" y="33707"/>
                    <a:pt x="1017199" y="51553"/>
                    <a:pt x="1017199" y="70161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017199" cy="1097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0" y="7501130"/>
            <a:ext cx="3138128" cy="0"/>
          </a:xfrm>
          <a:prstGeom prst="line">
            <a:avLst/>
          </a:prstGeom>
          <a:ln w="19050" cap="rnd">
            <a:solidFill>
              <a:srgbClr val="0B0A0A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3830889" y="7574308"/>
            <a:ext cx="3108256" cy="0"/>
          </a:xfrm>
          <a:prstGeom prst="line">
            <a:avLst/>
          </a:prstGeom>
          <a:ln w="19050" cap="rnd">
            <a:solidFill>
              <a:srgbClr val="0B0A0A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7272520" y="7574254"/>
            <a:ext cx="3092948" cy="0"/>
          </a:xfrm>
          <a:prstGeom prst="line">
            <a:avLst/>
          </a:prstGeom>
          <a:ln w="19050" cap="rnd">
            <a:solidFill>
              <a:srgbClr val="FFFFFF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11134603" y="7644158"/>
            <a:ext cx="3092948" cy="0"/>
          </a:xfrm>
          <a:prstGeom prst="line">
            <a:avLst/>
          </a:prstGeom>
          <a:ln w="19050" cap="rnd">
            <a:solidFill>
              <a:srgbClr val="0B0A0A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7710021" y="5907129"/>
            <a:ext cx="996486" cy="996486"/>
          </a:xfrm>
          <a:custGeom>
            <a:avLst/>
            <a:gdLst/>
            <a:ahLst/>
            <a:cxnLst/>
            <a:rect l="l" t="t" r="r" b="b"/>
            <a:pathLst>
              <a:path w="996486" h="996486">
                <a:moveTo>
                  <a:pt x="0" y="0"/>
                </a:moveTo>
                <a:lnTo>
                  <a:pt x="996486" y="0"/>
                </a:lnTo>
                <a:lnTo>
                  <a:pt x="996486" y="996486"/>
                </a:lnTo>
                <a:lnTo>
                  <a:pt x="0" y="9964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738357" y="5907129"/>
            <a:ext cx="996486" cy="996486"/>
          </a:xfrm>
          <a:custGeom>
            <a:avLst/>
            <a:gdLst/>
            <a:ahLst/>
            <a:cxnLst/>
            <a:rect l="l" t="t" r="r" b="b"/>
            <a:pathLst>
              <a:path w="996486" h="996486">
                <a:moveTo>
                  <a:pt x="0" y="0"/>
                </a:moveTo>
                <a:lnTo>
                  <a:pt x="996486" y="0"/>
                </a:lnTo>
                <a:lnTo>
                  <a:pt x="996486" y="996486"/>
                </a:lnTo>
                <a:lnTo>
                  <a:pt x="0" y="9964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1481016" y="5907129"/>
            <a:ext cx="996486" cy="996486"/>
          </a:xfrm>
          <a:custGeom>
            <a:avLst/>
            <a:gdLst/>
            <a:ahLst/>
            <a:cxnLst/>
            <a:rect l="l" t="t" r="r" b="b"/>
            <a:pathLst>
              <a:path w="996486" h="996486">
                <a:moveTo>
                  <a:pt x="0" y="0"/>
                </a:moveTo>
                <a:lnTo>
                  <a:pt x="996487" y="0"/>
                </a:lnTo>
                <a:lnTo>
                  <a:pt x="996487" y="996486"/>
                </a:lnTo>
                <a:lnTo>
                  <a:pt x="0" y="9964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361929" y="5789481"/>
            <a:ext cx="996486" cy="996486"/>
          </a:xfrm>
          <a:custGeom>
            <a:avLst/>
            <a:gdLst/>
            <a:ahLst/>
            <a:cxnLst/>
            <a:rect l="l" t="t" r="r" b="b"/>
            <a:pathLst>
              <a:path w="996486" h="996486">
                <a:moveTo>
                  <a:pt x="0" y="0"/>
                </a:moveTo>
                <a:lnTo>
                  <a:pt x="996487" y="0"/>
                </a:lnTo>
                <a:lnTo>
                  <a:pt x="996487" y="996487"/>
                </a:lnTo>
                <a:lnTo>
                  <a:pt x="0" y="9964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-669680" y="1028700"/>
            <a:ext cx="1698380" cy="4456469"/>
            <a:chOff x="0" y="0"/>
            <a:chExt cx="447321" cy="117378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47321" cy="1173780"/>
            </a:xfrm>
            <a:custGeom>
              <a:avLst/>
              <a:gdLst/>
              <a:ahLst/>
              <a:cxnLst/>
              <a:rect l="l" t="t" r="r" b="b"/>
              <a:pathLst>
                <a:path w="447321" h="1173780">
                  <a:moveTo>
                    <a:pt x="447321" y="159544"/>
                  </a:moveTo>
                  <a:lnTo>
                    <a:pt x="447321" y="1014236"/>
                  </a:lnTo>
                  <a:cubicBezTo>
                    <a:pt x="447321" y="1056550"/>
                    <a:pt x="430512" y="1097130"/>
                    <a:pt x="400592" y="1127051"/>
                  </a:cubicBezTo>
                  <a:cubicBezTo>
                    <a:pt x="370671" y="1156971"/>
                    <a:pt x="330090" y="1173780"/>
                    <a:pt x="287777" y="1173780"/>
                  </a:cubicBezTo>
                  <a:lnTo>
                    <a:pt x="159544" y="1173780"/>
                  </a:lnTo>
                  <a:cubicBezTo>
                    <a:pt x="117231" y="1173780"/>
                    <a:pt x="76650" y="1156971"/>
                    <a:pt x="46729" y="1127051"/>
                  </a:cubicBezTo>
                  <a:cubicBezTo>
                    <a:pt x="16809" y="1097130"/>
                    <a:pt x="0" y="1056550"/>
                    <a:pt x="0" y="1014236"/>
                  </a:cubicBezTo>
                  <a:lnTo>
                    <a:pt x="0" y="159544"/>
                  </a:lnTo>
                  <a:cubicBezTo>
                    <a:pt x="0" y="117231"/>
                    <a:pt x="16809" y="76650"/>
                    <a:pt x="46729" y="46729"/>
                  </a:cubicBezTo>
                  <a:cubicBezTo>
                    <a:pt x="76650" y="16809"/>
                    <a:pt x="117231" y="0"/>
                    <a:pt x="159544" y="0"/>
                  </a:cubicBezTo>
                  <a:lnTo>
                    <a:pt x="287777" y="0"/>
                  </a:lnTo>
                  <a:cubicBezTo>
                    <a:pt x="375891" y="0"/>
                    <a:pt x="447321" y="71430"/>
                    <a:pt x="447321" y="159544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447321" cy="12309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4124817" y="1190710"/>
            <a:ext cx="6624647" cy="14408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70"/>
              </a:lnSpc>
              <a:spcBef>
                <a:spcPct val="0"/>
              </a:spcBef>
            </a:pPr>
            <a:r>
              <a:rPr lang="en-US" sz="47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Company &amp; Founder Introduction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9510" y="7621933"/>
            <a:ext cx="3319246" cy="1063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Lidia Anamaria Ungurean (Sole Shareholder &amp; Manager)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56933" y="7621933"/>
            <a:ext cx="3267179" cy="35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 Express Cup S.R.L.3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61929" y="6898363"/>
            <a:ext cx="3396761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D2500"/>
                </a:solidFill>
                <a:latin typeface="Poppins Bold"/>
                <a:ea typeface="Poppins Bold"/>
                <a:cs typeface="Poppins Bold"/>
                <a:sym typeface="Poppins Bold"/>
              </a:rPr>
              <a:t>The Founder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124817" y="6944640"/>
            <a:ext cx="3399295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D2500"/>
                </a:solidFill>
                <a:latin typeface="Poppins Bold"/>
                <a:ea typeface="Poppins Bold"/>
                <a:cs typeface="Poppins Bold"/>
                <a:sym typeface="Poppins Bold"/>
              </a:rPr>
              <a:t>The Company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388347" y="7596533"/>
            <a:ext cx="3511306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Premium, agile "Coffee To-Go" mobile kiosk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34603" y="7772745"/>
            <a:ext cx="3691490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High-footfall university and corporate hub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88347" y="6914390"/>
            <a:ext cx="3511306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Model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134603" y="7023379"/>
            <a:ext cx="3229512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D2500"/>
                </a:solidFill>
                <a:latin typeface="Poppins Bold"/>
                <a:ea typeface="Poppins Bold"/>
                <a:cs typeface="Poppins Bold"/>
                <a:sym typeface="Poppins Bold"/>
              </a:rPr>
              <a:t>Location Strategy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173595" y="5968551"/>
            <a:ext cx="996486" cy="996486"/>
          </a:xfrm>
          <a:custGeom>
            <a:avLst/>
            <a:gdLst/>
            <a:ahLst/>
            <a:cxnLst/>
            <a:rect l="l" t="t" r="r" b="b"/>
            <a:pathLst>
              <a:path w="996486" h="996486">
                <a:moveTo>
                  <a:pt x="0" y="0"/>
                </a:moveTo>
                <a:lnTo>
                  <a:pt x="996487" y="0"/>
                </a:lnTo>
                <a:lnTo>
                  <a:pt x="996487" y="996487"/>
                </a:lnTo>
                <a:lnTo>
                  <a:pt x="0" y="9964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15644544" y="7066790"/>
            <a:ext cx="3229512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D2500"/>
                </a:solidFill>
                <a:latin typeface="Poppins Bold"/>
                <a:ea typeface="Poppins Bold"/>
                <a:cs typeface="Poppins Bold"/>
                <a:sym typeface="Poppins Bold"/>
              </a:rPr>
              <a:t>Core Mission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4906503" y="7669558"/>
            <a:ext cx="3092948" cy="0"/>
          </a:xfrm>
          <a:prstGeom prst="line">
            <a:avLst/>
          </a:prstGeom>
          <a:ln w="19050" cap="rnd">
            <a:solidFill>
              <a:srgbClr val="0B0A0A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14826093" y="7826098"/>
            <a:ext cx="3691490" cy="2473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9" lvl="1" indent="-21589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3Delivering high-quality specialty coffee with maximum speed</a:t>
            </a:r>
          </a:p>
          <a:p>
            <a:pPr algn="l">
              <a:lnSpc>
                <a:spcPts val="2799"/>
              </a:lnSpc>
            </a:pPr>
            <a:endParaRPr lang="en-US" sz="1999">
              <a:solidFill>
                <a:srgbClr val="0B0A0A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799"/>
              </a:lnSpc>
            </a:pPr>
            <a:endParaRPr lang="en-US" sz="1999">
              <a:solidFill>
                <a:srgbClr val="0B0A0A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799"/>
              </a:lnSpc>
            </a:pPr>
            <a:endParaRPr lang="en-US" sz="1999">
              <a:solidFill>
                <a:srgbClr val="0B0A0A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799"/>
              </a:lnSpc>
            </a:pPr>
            <a:endParaRPr lang="en-US" sz="1999">
              <a:solidFill>
                <a:srgbClr val="0B0A0A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C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98323" y="433881"/>
            <a:ext cx="7241903" cy="3443098"/>
            <a:chOff x="0" y="0"/>
            <a:chExt cx="847214" cy="4028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47214" cy="402811"/>
            </a:xfrm>
            <a:custGeom>
              <a:avLst/>
              <a:gdLst/>
              <a:ahLst/>
              <a:cxnLst/>
              <a:rect l="l" t="t" r="r" b="b"/>
              <a:pathLst>
                <a:path w="847214" h="402811">
                  <a:moveTo>
                    <a:pt x="847214" y="32071"/>
                  </a:moveTo>
                  <a:lnTo>
                    <a:pt x="847214" y="370740"/>
                  </a:lnTo>
                  <a:cubicBezTo>
                    <a:pt x="847214" y="379246"/>
                    <a:pt x="843835" y="387403"/>
                    <a:pt x="837821" y="393418"/>
                  </a:cubicBezTo>
                  <a:cubicBezTo>
                    <a:pt x="831806" y="399432"/>
                    <a:pt x="823649" y="402811"/>
                    <a:pt x="815143" y="402811"/>
                  </a:cubicBezTo>
                  <a:lnTo>
                    <a:pt x="32071" y="402811"/>
                  </a:lnTo>
                  <a:cubicBezTo>
                    <a:pt x="14359" y="402811"/>
                    <a:pt x="0" y="388452"/>
                    <a:pt x="0" y="370740"/>
                  </a:cubicBezTo>
                  <a:lnTo>
                    <a:pt x="0" y="32071"/>
                  </a:lnTo>
                  <a:cubicBezTo>
                    <a:pt x="0" y="14359"/>
                    <a:pt x="14359" y="0"/>
                    <a:pt x="32071" y="0"/>
                  </a:cubicBezTo>
                  <a:lnTo>
                    <a:pt x="815143" y="0"/>
                  </a:lnTo>
                  <a:cubicBezTo>
                    <a:pt x="832855" y="0"/>
                    <a:pt x="847214" y="14359"/>
                    <a:pt x="847214" y="32071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847214" cy="459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890440" y="1198553"/>
            <a:ext cx="7628966" cy="3600561"/>
            <a:chOff x="0" y="0"/>
            <a:chExt cx="1181926" cy="55782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81926" cy="557821"/>
            </a:xfrm>
            <a:custGeom>
              <a:avLst/>
              <a:gdLst/>
              <a:ahLst/>
              <a:cxnLst/>
              <a:rect l="l" t="t" r="r" b="b"/>
              <a:pathLst>
                <a:path w="1181926" h="557821">
                  <a:moveTo>
                    <a:pt x="30444" y="0"/>
                  </a:moveTo>
                  <a:lnTo>
                    <a:pt x="1151482" y="0"/>
                  </a:lnTo>
                  <a:cubicBezTo>
                    <a:pt x="1159557" y="0"/>
                    <a:pt x="1167300" y="3208"/>
                    <a:pt x="1173010" y="8917"/>
                  </a:cubicBezTo>
                  <a:cubicBezTo>
                    <a:pt x="1178719" y="14626"/>
                    <a:pt x="1181926" y="22370"/>
                    <a:pt x="1181926" y="30444"/>
                  </a:cubicBezTo>
                  <a:lnTo>
                    <a:pt x="1181926" y="527377"/>
                  </a:lnTo>
                  <a:cubicBezTo>
                    <a:pt x="1181926" y="544191"/>
                    <a:pt x="1168296" y="557821"/>
                    <a:pt x="1151482" y="557821"/>
                  </a:cubicBezTo>
                  <a:lnTo>
                    <a:pt x="30444" y="557821"/>
                  </a:lnTo>
                  <a:cubicBezTo>
                    <a:pt x="13630" y="557821"/>
                    <a:pt x="0" y="544191"/>
                    <a:pt x="0" y="527377"/>
                  </a:cubicBezTo>
                  <a:lnTo>
                    <a:pt x="0" y="30444"/>
                  </a:lnTo>
                  <a:cubicBezTo>
                    <a:pt x="0" y="13630"/>
                    <a:pt x="13630" y="0"/>
                    <a:pt x="30444" y="0"/>
                  </a:cubicBezTo>
                  <a:close/>
                </a:path>
              </a:pathLst>
            </a:custGeom>
            <a:blipFill>
              <a:blip r:embed="rId2"/>
              <a:stretch>
                <a:fillRect t="-20583" b="-205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4799114"/>
            <a:ext cx="3216687" cy="3543894"/>
            <a:chOff x="0" y="0"/>
            <a:chExt cx="847214" cy="93341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47214" cy="933419"/>
            </a:xfrm>
            <a:custGeom>
              <a:avLst/>
              <a:gdLst/>
              <a:ahLst/>
              <a:cxnLst/>
              <a:rect l="l" t="t" r="r" b="b"/>
              <a:pathLst>
                <a:path w="847214" h="933419">
                  <a:moveTo>
                    <a:pt x="847214" y="72204"/>
                  </a:moveTo>
                  <a:lnTo>
                    <a:pt x="847214" y="861215"/>
                  </a:lnTo>
                  <a:cubicBezTo>
                    <a:pt x="847214" y="880365"/>
                    <a:pt x="839607" y="898730"/>
                    <a:pt x="826066" y="912271"/>
                  </a:cubicBezTo>
                  <a:cubicBezTo>
                    <a:pt x="812525" y="925812"/>
                    <a:pt x="794160" y="933419"/>
                    <a:pt x="775010" y="933419"/>
                  </a:cubicBezTo>
                  <a:lnTo>
                    <a:pt x="72204" y="933419"/>
                  </a:lnTo>
                  <a:cubicBezTo>
                    <a:pt x="53054" y="933419"/>
                    <a:pt x="34689" y="925812"/>
                    <a:pt x="21148" y="912271"/>
                  </a:cubicBezTo>
                  <a:cubicBezTo>
                    <a:pt x="7607" y="898730"/>
                    <a:pt x="0" y="880365"/>
                    <a:pt x="0" y="861215"/>
                  </a:cubicBezTo>
                  <a:lnTo>
                    <a:pt x="0" y="72204"/>
                  </a:lnTo>
                  <a:cubicBezTo>
                    <a:pt x="0" y="53054"/>
                    <a:pt x="7607" y="34689"/>
                    <a:pt x="21148" y="21148"/>
                  </a:cubicBezTo>
                  <a:cubicBezTo>
                    <a:pt x="34689" y="7607"/>
                    <a:pt x="53054" y="0"/>
                    <a:pt x="72204" y="0"/>
                  </a:cubicBezTo>
                  <a:lnTo>
                    <a:pt x="775010" y="0"/>
                  </a:lnTo>
                  <a:cubicBezTo>
                    <a:pt x="794160" y="0"/>
                    <a:pt x="812525" y="7607"/>
                    <a:pt x="826066" y="21148"/>
                  </a:cubicBezTo>
                  <a:cubicBezTo>
                    <a:pt x="839607" y="34689"/>
                    <a:pt x="847214" y="53054"/>
                    <a:pt x="847214" y="72204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847214" cy="9905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497012" y="4799114"/>
            <a:ext cx="3216687" cy="3543894"/>
            <a:chOff x="0" y="0"/>
            <a:chExt cx="847214" cy="93341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47214" cy="933419"/>
            </a:xfrm>
            <a:custGeom>
              <a:avLst/>
              <a:gdLst/>
              <a:ahLst/>
              <a:cxnLst/>
              <a:rect l="l" t="t" r="r" b="b"/>
              <a:pathLst>
                <a:path w="847214" h="933419">
                  <a:moveTo>
                    <a:pt x="847214" y="72204"/>
                  </a:moveTo>
                  <a:lnTo>
                    <a:pt x="847214" y="861215"/>
                  </a:lnTo>
                  <a:cubicBezTo>
                    <a:pt x="847214" y="880365"/>
                    <a:pt x="839607" y="898730"/>
                    <a:pt x="826066" y="912271"/>
                  </a:cubicBezTo>
                  <a:cubicBezTo>
                    <a:pt x="812525" y="925812"/>
                    <a:pt x="794160" y="933419"/>
                    <a:pt x="775010" y="933419"/>
                  </a:cubicBezTo>
                  <a:lnTo>
                    <a:pt x="72204" y="933419"/>
                  </a:lnTo>
                  <a:cubicBezTo>
                    <a:pt x="53054" y="933419"/>
                    <a:pt x="34689" y="925812"/>
                    <a:pt x="21148" y="912271"/>
                  </a:cubicBezTo>
                  <a:cubicBezTo>
                    <a:pt x="7607" y="898730"/>
                    <a:pt x="0" y="880365"/>
                    <a:pt x="0" y="861215"/>
                  </a:cubicBezTo>
                  <a:lnTo>
                    <a:pt x="0" y="72204"/>
                  </a:lnTo>
                  <a:cubicBezTo>
                    <a:pt x="0" y="53054"/>
                    <a:pt x="7607" y="34689"/>
                    <a:pt x="21148" y="21148"/>
                  </a:cubicBezTo>
                  <a:cubicBezTo>
                    <a:pt x="34689" y="7607"/>
                    <a:pt x="53054" y="0"/>
                    <a:pt x="72204" y="0"/>
                  </a:cubicBezTo>
                  <a:lnTo>
                    <a:pt x="775010" y="0"/>
                  </a:lnTo>
                  <a:cubicBezTo>
                    <a:pt x="794160" y="0"/>
                    <a:pt x="812525" y="7607"/>
                    <a:pt x="826066" y="21148"/>
                  </a:cubicBezTo>
                  <a:cubicBezTo>
                    <a:pt x="839607" y="34689"/>
                    <a:pt x="847214" y="53054"/>
                    <a:pt x="847214" y="72204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847214" cy="9905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950809" y="5218172"/>
            <a:ext cx="821567" cy="821567"/>
          </a:xfrm>
          <a:custGeom>
            <a:avLst/>
            <a:gdLst/>
            <a:ahLst/>
            <a:cxnLst/>
            <a:rect l="l" t="t" r="r" b="b"/>
            <a:pathLst>
              <a:path w="821567" h="821567">
                <a:moveTo>
                  <a:pt x="0" y="0"/>
                </a:moveTo>
                <a:lnTo>
                  <a:pt x="821566" y="0"/>
                </a:lnTo>
                <a:lnTo>
                  <a:pt x="821566" y="821567"/>
                </a:lnTo>
                <a:lnTo>
                  <a:pt x="0" y="821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4623536" y="5218172"/>
            <a:ext cx="821567" cy="821567"/>
          </a:xfrm>
          <a:custGeom>
            <a:avLst/>
            <a:gdLst/>
            <a:ahLst/>
            <a:cxnLst/>
            <a:rect l="l" t="t" r="r" b="b"/>
            <a:pathLst>
              <a:path w="821567" h="821567">
                <a:moveTo>
                  <a:pt x="0" y="0"/>
                </a:moveTo>
                <a:lnTo>
                  <a:pt x="821567" y="0"/>
                </a:lnTo>
                <a:lnTo>
                  <a:pt x="821567" y="821567"/>
                </a:lnTo>
                <a:lnTo>
                  <a:pt x="0" y="821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6959347" y="4799114"/>
            <a:ext cx="3216687" cy="3543894"/>
            <a:chOff x="0" y="0"/>
            <a:chExt cx="847214" cy="93341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47214" cy="933419"/>
            </a:xfrm>
            <a:custGeom>
              <a:avLst/>
              <a:gdLst/>
              <a:ahLst/>
              <a:cxnLst/>
              <a:rect l="l" t="t" r="r" b="b"/>
              <a:pathLst>
                <a:path w="847214" h="933419">
                  <a:moveTo>
                    <a:pt x="847214" y="72204"/>
                  </a:moveTo>
                  <a:lnTo>
                    <a:pt x="847214" y="861215"/>
                  </a:lnTo>
                  <a:cubicBezTo>
                    <a:pt x="847214" y="880365"/>
                    <a:pt x="839607" y="898730"/>
                    <a:pt x="826066" y="912271"/>
                  </a:cubicBezTo>
                  <a:cubicBezTo>
                    <a:pt x="812525" y="925812"/>
                    <a:pt x="794160" y="933419"/>
                    <a:pt x="775010" y="933419"/>
                  </a:cubicBezTo>
                  <a:lnTo>
                    <a:pt x="72204" y="933419"/>
                  </a:lnTo>
                  <a:cubicBezTo>
                    <a:pt x="53054" y="933419"/>
                    <a:pt x="34689" y="925812"/>
                    <a:pt x="21148" y="912271"/>
                  </a:cubicBezTo>
                  <a:cubicBezTo>
                    <a:pt x="7607" y="898730"/>
                    <a:pt x="0" y="880365"/>
                    <a:pt x="0" y="861215"/>
                  </a:cubicBezTo>
                  <a:lnTo>
                    <a:pt x="0" y="72204"/>
                  </a:lnTo>
                  <a:cubicBezTo>
                    <a:pt x="0" y="53054"/>
                    <a:pt x="7607" y="34689"/>
                    <a:pt x="21148" y="21148"/>
                  </a:cubicBezTo>
                  <a:cubicBezTo>
                    <a:pt x="34689" y="7607"/>
                    <a:pt x="53054" y="0"/>
                    <a:pt x="72204" y="0"/>
                  </a:cubicBezTo>
                  <a:lnTo>
                    <a:pt x="775010" y="0"/>
                  </a:lnTo>
                  <a:cubicBezTo>
                    <a:pt x="794160" y="0"/>
                    <a:pt x="812525" y="7607"/>
                    <a:pt x="826066" y="21148"/>
                  </a:cubicBezTo>
                  <a:cubicBezTo>
                    <a:pt x="839607" y="34689"/>
                    <a:pt x="847214" y="53054"/>
                    <a:pt x="847214" y="72204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57150"/>
              <a:ext cx="847214" cy="9905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8005300" y="5218172"/>
            <a:ext cx="821567" cy="821567"/>
          </a:xfrm>
          <a:custGeom>
            <a:avLst/>
            <a:gdLst/>
            <a:ahLst/>
            <a:cxnLst/>
            <a:rect l="l" t="t" r="r" b="b"/>
            <a:pathLst>
              <a:path w="821567" h="821567">
                <a:moveTo>
                  <a:pt x="0" y="0"/>
                </a:moveTo>
                <a:lnTo>
                  <a:pt x="821567" y="0"/>
                </a:lnTo>
                <a:lnTo>
                  <a:pt x="821567" y="821567"/>
                </a:lnTo>
                <a:lnTo>
                  <a:pt x="0" y="821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9" name="Group 19"/>
          <p:cNvGrpSpPr/>
          <p:nvPr/>
        </p:nvGrpSpPr>
        <p:grpSpPr>
          <a:xfrm>
            <a:off x="10576891" y="4922976"/>
            <a:ext cx="3216687" cy="3543894"/>
            <a:chOff x="0" y="0"/>
            <a:chExt cx="847214" cy="933419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47214" cy="933419"/>
            </a:xfrm>
            <a:custGeom>
              <a:avLst/>
              <a:gdLst/>
              <a:ahLst/>
              <a:cxnLst/>
              <a:rect l="l" t="t" r="r" b="b"/>
              <a:pathLst>
                <a:path w="847214" h="933419">
                  <a:moveTo>
                    <a:pt x="847214" y="72204"/>
                  </a:moveTo>
                  <a:lnTo>
                    <a:pt x="847214" y="861215"/>
                  </a:lnTo>
                  <a:cubicBezTo>
                    <a:pt x="847214" y="880365"/>
                    <a:pt x="839607" y="898730"/>
                    <a:pt x="826066" y="912271"/>
                  </a:cubicBezTo>
                  <a:cubicBezTo>
                    <a:pt x="812525" y="925812"/>
                    <a:pt x="794160" y="933419"/>
                    <a:pt x="775010" y="933419"/>
                  </a:cubicBezTo>
                  <a:lnTo>
                    <a:pt x="72204" y="933419"/>
                  </a:lnTo>
                  <a:cubicBezTo>
                    <a:pt x="53054" y="933419"/>
                    <a:pt x="34689" y="925812"/>
                    <a:pt x="21148" y="912271"/>
                  </a:cubicBezTo>
                  <a:cubicBezTo>
                    <a:pt x="7607" y="898730"/>
                    <a:pt x="0" y="880365"/>
                    <a:pt x="0" y="861215"/>
                  </a:cubicBezTo>
                  <a:lnTo>
                    <a:pt x="0" y="72204"/>
                  </a:lnTo>
                  <a:cubicBezTo>
                    <a:pt x="0" y="53054"/>
                    <a:pt x="7607" y="34689"/>
                    <a:pt x="21148" y="21148"/>
                  </a:cubicBezTo>
                  <a:cubicBezTo>
                    <a:pt x="34689" y="7607"/>
                    <a:pt x="53054" y="0"/>
                    <a:pt x="72204" y="0"/>
                  </a:cubicBezTo>
                  <a:lnTo>
                    <a:pt x="775010" y="0"/>
                  </a:lnTo>
                  <a:cubicBezTo>
                    <a:pt x="794160" y="0"/>
                    <a:pt x="812525" y="7607"/>
                    <a:pt x="826066" y="21148"/>
                  </a:cubicBezTo>
                  <a:cubicBezTo>
                    <a:pt x="839607" y="34689"/>
                    <a:pt x="847214" y="53054"/>
                    <a:pt x="847214" y="72204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847214" cy="9905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1820105" y="5269692"/>
            <a:ext cx="821567" cy="821567"/>
          </a:xfrm>
          <a:custGeom>
            <a:avLst/>
            <a:gdLst/>
            <a:ahLst/>
            <a:cxnLst/>
            <a:rect l="l" t="t" r="r" b="b"/>
            <a:pathLst>
              <a:path w="821567" h="821567">
                <a:moveTo>
                  <a:pt x="0" y="0"/>
                </a:moveTo>
                <a:lnTo>
                  <a:pt x="821567" y="0"/>
                </a:lnTo>
                <a:lnTo>
                  <a:pt x="821567" y="821567"/>
                </a:lnTo>
                <a:lnTo>
                  <a:pt x="0" y="821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-5226889">
            <a:off x="-31287" y="8275033"/>
            <a:ext cx="2785758" cy="3501020"/>
          </a:xfrm>
          <a:custGeom>
            <a:avLst/>
            <a:gdLst/>
            <a:ahLst/>
            <a:cxnLst/>
            <a:rect l="l" t="t" r="r" b="b"/>
            <a:pathLst>
              <a:path w="2785758" h="3501020">
                <a:moveTo>
                  <a:pt x="0" y="0"/>
                </a:moveTo>
                <a:lnTo>
                  <a:pt x="2785758" y="0"/>
                </a:lnTo>
                <a:lnTo>
                  <a:pt x="2785758" y="3501020"/>
                </a:lnTo>
                <a:lnTo>
                  <a:pt x="0" y="35010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1950824" y="2511849"/>
            <a:ext cx="5345424" cy="2086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80"/>
              </a:lnSpc>
              <a:spcBef>
                <a:spcPct val="0"/>
              </a:spcBef>
            </a:pPr>
            <a:r>
              <a:rPr lang="en-US" sz="68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Business Plan</a:t>
            </a:r>
          </a:p>
        </p:txBody>
      </p:sp>
      <p:sp>
        <p:nvSpPr>
          <p:cNvPr id="25" name="Freeform 25"/>
          <p:cNvSpPr/>
          <p:nvPr/>
        </p:nvSpPr>
        <p:spPr>
          <a:xfrm rot="-3984377">
            <a:off x="7081525" y="1676775"/>
            <a:ext cx="1490611" cy="1701107"/>
          </a:xfrm>
          <a:custGeom>
            <a:avLst/>
            <a:gdLst/>
            <a:ahLst/>
            <a:cxnLst/>
            <a:rect l="l" t="t" r="r" b="b"/>
            <a:pathLst>
              <a:path w="1490611" h="1701107">
                <a:moveTo>
                  <a:pt x="0" y="0"/>
                </a:moveTo>
                <a:lnTo>
                  <a:pt x="1490612" y="0"/>
                </a:lnTo>
                <a:lnTo>
                  <a:pt x="1490612" y="1701107"/>
                </a:lnTo>
                <a:lnTo>
                  <a:pt x="0" y="1701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012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 rot="1623974">
            <a:off x="6770279" y="228639"/>
            <a:ext cx="1051937" cy="1200486"/>
          </a:xfrm>
          <a:custGeom>
            <a:avLst/>
            <a:gdLst/>
            <a:ahLst/>
            <a:cxnLst/>
            <a:rect l="l" t="t" r="r" b="b"/>
            <a:pathLst>
              <a:path w="1051937" h="1200486">
                <a:moveTo>
                  <a:pt x="0" y="0"/>
                </a:moveTo>
                <a:lnTo>
                  <a:pt x="1051937" y="0"/>
                </a:lnTo>
                <a:lnTo>
                  <a:pt x="1051937" y="1200486"/>
                </a:lnTo>
                <a:lnTo>
                  <a:pt x="0" y="120048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012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 rot="-4691807">
            <a:off x="8677216" y="2411714"/>
            <a:ext cx="1051937" cy="1200486"/>
          </a:xfrm>
          <a:custGeom>
            <a:avLst/>
            <a:gdLst/>
            <a:ahLst/>
            <a:cxnLst/>
            <a:rect l="l" t="t" r="r" b="b"/>
            <a:pathLst>
              <a:path w="1051937" h="1200486">
                <a:moveTo>
                  <a:pt x="0" y="0"/>
                </a:moveTo>
                <a:lnTo>
                  <a:pt x="1051937" y="0"/>
                </a:lnTo>
                <a:lnTo>
                  <a:pt x="1051937" y="1200486"/>
                </a:lnTo>
                <a:lnTo>
                  <a:pt x="0" y="120048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012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 rot="472856">
            <a:off x="5994050" y="2009365"/>
            <a:ext cx="824286" cy="1035928"/>
          </a:xfrm>
          <a:custGeom>
            <a:avLst/>
            <a:gdLst/>
            <a:ahLst/>
            <a:cxnLst/>
            <a:rect l="l" t="t" r="r" b="b"/>
            <a:pathLst>
              <a:path w="824286" h="1035928">
                <a:moveTo>
                  <a:pt x="0" y="0"/>
                </a:moveTo>
                <a:lnTo>
                  <a:pt x="824286" y="0"/>
                </a:lnTo>
                <a:lnTo>
                  <a:pt x="824286" y="1035927"/>
                </a:lnTo>
                <a:lnTo>
                  <a:pt x="0" y="10359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 rot="472856">
            <a:off x="8034615" y="453428"/>
            <a:ext cx="2044753" cy="2569758"/>
          </a:xfrm>
          <a:custGeom>
            <a:avLst/>
            <a:gdLst/>
            <a:ahLst/>
            <a:cxnLst/>
            <a:rect l="l" t="t" r="r" b="b"/>
            <a:pathLst>
              <a:path w="2044753" h="2569758">
                <a:moveTo>
                  <a:pt x="0" y="0"/>
                </a:moveTo>
                <a:lnTo>
                  <a:pt x="2044753" y="0"/>
                </a:lnTo>
                <a:lnTo>
                  <a:pt x="2044753" y="2569758"/>
                </a:lnTo>
                <a:lnTo>
                  <a:pt x="0" y="25697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30"/>
          <p:cNvSpPr txBox="1"/>
          <p:nvPr/>
        </p:nvSpPr>
        <p:spPr>
          <a:xfrm>
            <a:off x="3570154" y="7128570"/>
            <a:ext cx="2984606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>
                <a:solidFill>
                  <a:srgbClr val="FDECDA"/>
                </a:solidFill>
                <a:latin typeface="Poppins"/>
                <a:ea typeface="Poppins"/>
                <a:cs typeface="Poppins"/>
                <a:sym typeface="Poppins"/>
              </a:rPr>
              <a:t>High-traffic university and office area.</a:t>
            </a:r>
          </a:p>
        </p:txBody>
      </p:sp>
      <p:sp>
        <p:nvSpPr>
          <p:cNvPr id="31" name="Freeform 31"/>
          <p:cNvSpPr/>
          <p:nvPr/>
        </p:nvSpPr>
        <p:spPr>
          <a:xfrm rot="-2921511">
            <a:off x="2280111" y="8735253"/>
            <a:ext cx="1799764" cy="2261866"/>
          </a:xfrm>
          <a:custGeom>
            <a:avLst/>
            <a:gdLst/>
            <a:ahLst/>
            <a:cxnLst/>
            <a:rect l="l" t="t" r="r" b="b"/>
            <a:pathLst>
              <a:path w="1799764" h="2261866">
                <a:moveTo>
                  <a:pt x="0" y="0"/>
                </a:moveTo>
                <a:lnTo>
                  <a:pt x="1799764" y="0"/>
                </a:lnTo>
                <a:lnTo>
                  <a:pt x="1799764" y="2261865"/>
                </a:lnTo>
                <a:lnTo>
                  <a:pt x="0" y="226186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rot="-6033131">
            <a:off x="3970187" y="8656488"/>
            <a:ext cx="1420403" cy="1785101"/>
          </a:xfrm>
          <a:custGeom>
            <a:avLst/>
            <a:gdLst/>
            <a:ahLst/>
            <a:cxnLst/>
            <a:rect l="l" t="t" r="r" b="b"/>
            <a:pathLst>
              <a:path w="1420403" h="1785101">
                <a:moveTo>
                  <a:pt x="0" y="0"/>
                </a:moveTo>
                <a:lnTo>
                  <a:pt x="1420403" y="0"/>
                </a:lnTo>
                <a:lnTo>
                  <a:pt x="1420403" y="1785101"/>
                </a:lnTo>
                <a:lnTo>
                  <a:pt x="0" y="178510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3"/>
          <p:cNvSpPr txBox="1"/>
          <p:nvPr/>
        </p:nvSpPr>
        <p:spPr>
          <a:xfrm>
            <a:off x="227888" y="7297654"/>
            <a:ext cx="2760911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>
                <a:solidFill>
                  <a:srgbClr val="FDECDA"/>
                </a:solidFill>
                <a:latin typeface="Poppins"/>
                <a:ea typeface="Poppins"/>
                <a:cs typeface="Poppins"/>
                <a:sym typeface="Poppins"/>
              </a:rPr>
              <a:t> Mobile "Coffee To-Go" kiosk.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066124" y="6972725"/>
            <a:ext cx="2760911" cy="1063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>
                <a:solidFill>
                  <a:srgbClr val="FDECDA"/>
                </a:solidFill>
                <a:latin typeface="Poppins"/>
                <a:ea typeface="Poppins"/>
                <a:cs typeface="Poppins"/>
                <a:sym typeface="Poppins"/>
              </a:rPr>
              <a:t>Premium 100% Arabica, served ultra-fast.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576891" y="7121442"/>
            <a:ext cx="3250772" cy="1063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>
                <a:solidFill>
                  <a:srgbClr val="FDECDA"/>
                </a:solidFill>
                <a:latin typeface="Poppins"/>
                <a:ea typeface="Poppins"/>
                <a:cs typeface="Poppins"/>
                <a:sym typeface="Poppins"/>
              </a:rPr>
              <a:t>€12,000 personal investment (Zero bank debt)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85464" y="6349557"/>
            <a:ext cx="2698334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Product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680859" y="6495162"/>
            <a:ext cx="2698334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Finance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756188" y="6449178"/>
            <a:ext cx="2698334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Where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2425" y="6495162"/>
            <a:ext cx="2698334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What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14042613" y="4968960"/>
            <a:ext cx="3216687" cy="3543894"/>
            <a:chOff x="0" y="0"/>
            <a:chExt cx="847214" cy="933419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847214" cy="933419"/>
            </a:xfrm>
            <a:custGeom>
              <a:avLst/>
              <a:gdLst/>
              <a:ahLst/>
              <a:cxnLst/>
              <a:rect l="l" t="t" r="r" b="b"/>
              <a:pathLst>
                <a:path w="847214" h="933419">
                  <a:moveTo>
                    <a:pt x="847214" y="72204"/>
                  </a:moveTo>
                  <a:lnTo>
                    <a:pt x="847214" y="861215"/>
                  </a:lnTo>
                  <a:cubicBezTo>
                    <a:pt x="847214" y="880365"/>
                    <a:pt x="839607" y="898730"/>
                    <a:pt x="826066" y="912271"/>
                  </a:cubicBezTo>
                  <a:cubicBezTo>
                    <a:pt x="812525" y="925812"/>
                    <a:pt x="794160" y="933419"/>
                    <a:pt x="775010" y="933419"/>
                  </a:cubicBezTo>
                  <a:lnTo>
                    <a:pt x="72204" y="933419"/>
                  </a:lnTo>
                  <a:cubicBezTo>
                    <a:pt x="53054" y="933419"/>
                    <a:pt x="34689" y="925812"/>
                    <a:pt x="21148" y="912271"/>
                  </a:cubicBezTo>
                  <a:cubicBezTo>
                    <a:pt x="7607" y="898730"/>
                    <a:pt x="0" y="880365"/>
                    <a:pt x="0" y="861215"/>
                  </a:cubicBezTo>
                  <a:lnTo>
                    <a:pt x="0" y="72204"/>
                  </a:lnTo>
                  <a:cubicBezTo>
                    <a:pt x="0" y="53054"/>
                    <a:pt x="7607" y="34689"/>
                    <a:pt x="21148" y="21148"/>
                  </a:cubicBezTo>
                  <a:cubicBezTo>
                    <a:pt x="34689" y="7607"/>
                    <a:pt x="53054" y="0"/>
                    <a:pt x="72204" y="0"/>
                  </a:cubicBezTo>
                  <a:lnTo>
                    <a:pt x="775010" y="0"/>
                  </a:lnTo>
                  <a:cubicBezTo>
                    <a:pt x="794160" y="0"/>
                    <a:pt x="812525" y="7607"/>
                    <a:pt x="826066" y="21148"/>
                  </a:cubicBezTo>
                  <a:cubicBezTo>
                    <a:pt x="839607" y="34689"/>
                    <a:pt x="847214" y="53054"/>
                    <a:pt x="847214" y="72204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57150"/>
              <a:ext cx="847214" cy="9905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sp>
        <p:nvSpPr>
          <p:cNvPr id="43" name="Freeform 43"/>
          <p:cNvSpPr/>
          <p:nvPr/>
        </p:nvSpPr>
        <p:spPr>
          <a:xfrm>
            <a:off x="15158237" y="5269692"/>
            <a:ext cx="821567" cy="821567"/>
          </a:xfrm>
          <a:custGeom>
            <a:avLst/>
            <a:gdLst/>
            <a:ahLst/>
            <a:cxnLst/>
            <a:rect l="l" t="t" r="r" b="b"/>
            <a:pathLst>
              <a:path w="821567" h="821567">
                <a:moveTo>
                  <a:pt x="0" y="0"/>
                </a:moveTo>
                <a:lnTo>
                  <a:pt x="821567" y="0"/>
                </a:lnTo>
                <a:lnTo>
                  <a:pt x="821567" y="821567"/>
                </a:lnTo>
                <a:lnTo>
                  <a:pt x="0" y="821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4" name="TextBox 44"/>
          <p:cNvSpPr txBox="1"/>
          <p:nvPr/>
        </p:nvSpPr>
        <p:spPr>
          <a:xfrm>
            <a:off x="14193628" y="6395975"/>
            <a:ext cx="2698334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Goal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4025570" y="7135032"/>
            <a:ext cx="3250772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>
                <a:solidFill>
                  <a:srgbClr val="FDECDA"/>
                </a:solidFill>
                <a:latin typeface="Poppins"/>
                <a:ea typeface="Poppins"/>
                <a:cs typeface="Poppins"/>
                <a:sym typeface="Poppins"/>
              </a:rPr>
              <a:t>Break-even in 3 months; second unit in Month 18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C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-7678885">
            <a:off x="15118555" y="715827"/>
            <a:ext cx="1869867" cy="2134848"/>
          </a:xfrm>
          <a:custGeom>
            <a:avLst/>
            <a:gdLst/>
            <a:ahLst/>
            <a:cxnLst/>
            <a:rect l="l" t="t" r="r" b="b"/>
            <a:pathLst>
              <a:path w="1869867" h="2134848">
                <a:moveTo>
                  <a:pt x="0" y="0"/>
                </a:moveTo>
                <a:lnTo>
                  <a:pt x="1869867" y="0"/>
                </a:lnTo>
                <a:lnTo>
                  <a:pt x="1869867" y="2134848"/>
                </a:lnTo>
                <a:lnTo>
                  <a:pt x="0" y="21348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3208202">
            <a:off x="16594972" y="2088231"/>
            <a:ext cx="1155964" cy="1319777"/>
          </a:xfrm>
          <a:custGeom>
            <a:avLst/>
            <a:gdLst/>
            <a:ahLst/>
            <a:cxnLst/>
            <a:rect l="l" t="t" r="r" b="b"/>
            <a:pathLst>
              <a:path w="1155964" h="1319777">
                <a:moveTo>
                  <a:pt x="0" y="0"/>
                </a:moveTo>
                <a:lnTo>
                  <a:pt x="1155964" y="0"/>
                </a:lnTo>
                <a:lnTo>
                  <a:pt x="1155964" y="1319778"/>
                </a:lnTo>
                <a:lnTo>
                  <a:pt x="0" y="13197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302018">
            <a:off x="16784771" y="784744"/>
            <a:ext cx="776365" cy="886385"/>
          </a:xfrm>
          <a:custGeom>
            <a:avLst/>
            <a:gdLst/>
            <a:ahLst/>
            <a:cxnLst/>
            <a:rect l="l" t="t" r="r" b="b"/>
            <a:pathLst>
              <a:path w="776365" h="886385">
                <a:moveTo>
                  <a:pt x="0" y="0"/>
                </a:moveTo>
                <a:lnTo>
                  <a:pt x="776365" y="0"/>
                </a:lnTo>
                <a:lnTo>
                  <a:pt x="776365" y="886385"/>
                </a:lnTo>
                <a:lnTo>
                  <a:pt x="0" y="88638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487850" y="351328"/>
            <a:ext cx="11312300" cy="769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48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Business Idea &amp; Overview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7552" y="2262695"/>
            <a:ext cx="17112896" cy="1273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00"/>
              </a:lnSpc>
            </a:pPr>
            <a:r>
              <a:rPr lang="en-US" sz="44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The Problem: </a:t>
            </a:r>
            <a:r>
              <a:rPr lang="en-US" sz="44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Busy daily routines leave students and professionals with no time for traditional cafés*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57311" y="3869688"/>
            <a:ext cx="17112896" cy="1273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00"/>
              </a:lnSpc>
            </a:pPr>
            <a:r>
              <a:rPr lang="en-US" sz="44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The Opportunity:</a:t>
            </a:r>
            <a:r>
              <a:rPr lang="en-US" sz="44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 Existing street coffee machines are fast but lack quality.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57311" y="5334000"/>
            <a:ext cx="17112896" cy="1273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00"/>
              </a:lnSpc>
            </a:pPr>
            <a:r>
              <a:rPr lang="en-US" sz="44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Our Solution: </a:t>
            </a:r>
            <a:r>
              <a:rPr lang="en-US" sz="44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Express Cup bridges the gap between premium quality and high speed.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57311" y="6874512"/>
            <a:ext cx="17112896" cy="1273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00"/>
              </a:lnSpc>
            </a:pPr>
            <a:r>
              <a:rPr lang="en-US" sz="44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Key Advantage:</a:t>
            </a:r>
            <a:r>
              <a:rPr lang="en-US" sz="44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 A compact 6-square-meter mobile kiosk that eliminates high overhead costs and rent</a:t>
            </a:r>
            <a:r>
              <a:rPr lang="en-US" sz="44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57311" y="8338823"/>
            <a:ext cx="17112896" cy="1273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00"/>
              </a:lnSpc>
            </a:pPr>
            <a:r>
              <a:rPr lang="en-US" sz="44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The Product: </a:t>
            </a:r>
            <a:r>
              <a:rPr lang="en-US" sz="44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100% Arabica specialty coffee and quick grab-and-go snacks</a:t>
            </a:r>
          </a:p>
        </p:txBody>
      </p:sp>
      <p:sp>
        <p:nvSpPr>
          <p:cNvPr id="12" name="Freeform 12"/>
          <p:cNvSpPr/>
          <p:nvPr/>
        </p:nvSpPr>
        <p:spPr>
          <a:xfrm rot="-7678885">
            <a:off x="275302" y="-328234"/>
            <a:ext cx="1869867" cy="2134848"/>
          </a:xfrm>
          <a:custGeom>
            <a:avLst/>
            <a:gdLst/>
            <a:ahLst/>
            <a:cxnLst/>
            <a:rect l="l" t="t" r="r" b="b"/>
            <a:pathLst>
              <a:path w="1869867" h="2134848">
                <a:moveTo>
                  <a:pt x="0" y="0"/>
                </a:moveTo>
                <a:lnTo>
                  <a:pt x="1869867" y="0"/>
                </a:lnTo>
                <a:lnTo>
                  <a:pt x="1869867" y="2134847"/>
                </a:lnTo>
                <a:lnTo>
                  <a:pt x="0" y="213484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3208202">
            <a:off x="-220672" y="1659956"/>
            <a:ext cx="1155964" cy="1319777"/>
          </a:xfrm>
          <a:custGeom>
            <a:avLst/>
            <a:gdLst/>
            <a:ahLst/>
            <a:cxnLst/>
            <a:rect l="l" t="t" r="r" b="b"/>
            <a:pathLst>
              <a:path w="1155964" h="1319777">
                <a:moveTo>
                  <a:pt x="0" y="0"/>
                </a:moveTo>
                <a:lnTo>
                  <a:pt x="1155965" y="0"/>
                </a:lnTo>
                <a:lnTo>
                  <a:pt x="1155965" y="1319778"/>
                </a:lnTo>
                <a:lnTo>
                  <a:pt x="0" y="13197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C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718815">
            <a:off x="-302415" y="-1544242"/>
            <a:ext cx="3883405" cy="4433727"/>
          </a:xfrm>
          <a:custGeom>
            <a:avLst/>
            <a:gdLst/>
            <a:ahLst/>
            <a:cxnLst/>
            <a:rect l="l" t="t" r="r" b="b"/>
            <a:pathLst>
              <a:path w="3883405" h="4433727">
                <a:moveTo>
                  <a:pt x="0" y="0"/>
                </a:moveTo>
                <a:lnTo>
                  <a:pt x="3883405" y="0"/>
                </a:lnTo>
                <a:lnTo>
                  <a:pt x="3883405" y="4433728"/>
                </a:lnTo>
                <a:lnTo>
                  <a:pt x="0" y="443372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5718815">
            <a:off x="16346297" y="-1544242"/>
            <a:ext cx="3883405" cy="4433727"/>
          </a:xfrm>
          <a:custGeom>
            <a:avLst/>
            <a:gdLst/>
            <a:ahLst/>
            <a:cxnLst/>
            <a:rect l="l" t="t" r="r" b="b"/>
            <a:pathLst>
              <a:path w="3883405" h="4433727">
                <a:moveTo>
                  <a:pt x="0" y="0"/>
                </a:moveTo>
                <a:lnTo>
                  <a:pt x="3883406" y="0"/>
                </a:lnTo>
                <a:lnTo>
                  <a:pt x="3883406" y="4433728"/>
                </a:lnTo>
                <a:lnTo>
                  <a:pt x="0" y="443372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527732" y="1554029"/>
            <a:ext cx="11870649" cy="769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48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Legal Form &amp; Management Structure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46404" y="3001604"/>
            <a:ext cx="17112896" cy="598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00"/>
              </a:lnSpc>
            </a:pPr>
            <a:r>
              <a:rPr lang="en-US" sz="37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Legal Entity: </a:t>
            </a:r>
            <a:r>
              <a:rPr lang="en-US" sz="37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Limited Liability Company (S.R.L.)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6404" y="5473138"/>
            <a:ext cx="17112896" cy="1034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6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Industry Classification: </a:t>
            </a:r>
            <a:r>
              <a:rPr lang="en-US" sz="36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NACE/CAEN Code 5630 (Bars and beverage serving activities)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6404" y="4287891"/>
            <a:ext cx="17112896" cy="577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6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Company Name: </a:t>
            </a:r>
            <a:r>
              <a:rPr lang="en-US" sz="36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Express Cup S.R.L.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6404" y="6827258"/>
            <a:ext cx="17112896" cy="577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6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Ownership: </a:t>
            </a:r>
            <a:r>
              <a:rPr lang="en-US" sz="36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100% owned by the founder (Sole Shareholder)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0" y="8204575"/>
            <a:ext cx="17112896" cy="577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6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Operational Control: </a:t>
            </a:r>
            <a:r>
              <a:rPr lang="en-US" sz="36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Centralised management by the Owner-Manager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-441148" y="8868915"/>
            <a:ext cx="18288000" cy="2863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endParaRPr/>
          </a:p>
          <a:p>
            <a:pPr algn="l">
              <a:lnSpc>
                <a:spcPts val="3600"/>
              </a:lnSpc>
            </a:pPr>
            <a:r>
              <a:rPr lang="en-US" sz="36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     Key Advantage: </a:t>
            </a:r>
            <a:r>
              <a:rPr lang="en-US" sz="36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Rapid decision-making and low administrative overheads</a:t>
            </a:r>
          </a:p>
          <a:p>
            <a:pPr algn="l">
              <a:lnSpc>
                <a:spcPts val="3600"/>
              </a:lnSpc>
            </a:pPr>
            <a:endParaRPr lang="en-US" sz="3600">
              <a:solidFill>
                <a:srgbClr val="5D25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l">
              <a:lnSpc>
                <a:spcPts val="3600"/>
              </a:lnSpc>
            </a:pPr>
            <a:endParaRPr lang="en-US" sz="3600">
              <a:solidFill>
                <a:srgbClr val="5D25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l">
              <a:lnSpc>
                <a:spcPts val="3600"/>
              </a:lnSpc>
            </a:pPr>
            <a:endParaRPr lang="en-US" sz="3600">
              <a:solidFill>
                <a:srgbClr val="5D250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algn="l">
              <a:lnSpc>
                <a:spcPts val="3600"/>
              </a:lnSpc>
            </a:pPr>
            <a:endParaRPr lang="en-US" sz="3600">
              <a:solidFill>
                <a:srgbClr val="5D2500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7B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96926" y="6638881"/>
            <a:ext cx="3216687" cy="3543894"/>
            <a:chOff x="0" y="0"/>
            <a:chExt cx="847214" cy="93341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47214" cy="933419"/>
            </a:xfrm>
            <a:custGeom>
              <a:avLst/>
              <a:gdLst/>
              <a:ahLst/>
              <a:cxnLst/>
              <a:rect l="l" t="t" r="r" b="b"/>
              <a:pathLst>
                <a:path w="847214" h="933419">
                  <a:moveTo>
                    <a:pt x="847214" y="72204"/>
                  </a:moveTo>
                  <a:lnTo>
                    <a:pt x="847214" y="861215"/>
                  </a:lnTo>
                  <a:cubicBezTo>
                    <a:pt x="847214" y="880365"/>
                    <a:pt x="839607" y="898730"/>
                    <a:pt x="826066" y="912271"/>
                  </a:cubicBezTo>
                  <a:cubicBezTo>
                    <a:pt x="812525" y="925812"/>
                    <a:pt x="794160" y="933419"/>
                    <a:pt x="775010" y="933419"/>
                  </a:cubicBezTo>
                  <a:lnTo>
                    <a:pt x="72204" y="933419"/>
                  </a:lnTo>
                  <a:cubicBezTo>
                    <a:pt x="53054" y="933419"/>
                    <a:pt x="34689" y="925812"/>
                    <a:pt x="21148" y="912271"/>
                  </a:cubicBezTo>
                  <a:cubicBezTo>
                    <a:pt x="7607" y="898730"/>
                    <a:pt x="0" y="880365"/>
                    <a:pt x="0" y="861215"/>
                  </a:cubicBezTo>
                  <a:lnTo>
                    <a:pt x="0" y="72204"/>
                  </a:lnTo>
                  <a:cubicBezTo>
                    <a:pt x="0" y="53054"/>
                    <a:pt x="7607" y="34689"/>
                    <a:pt x="21148" y="21148"/>
                  </a:cubicBezTo>
                  <a:cubicBezTo>
                    <a:pt x="34689" y="7607"/>
                    <a:pt x="53054" y="0"/>
                    <a:pt x="72204" y="0"/>
                  </a:cubicBezTo>
                  <a:lnTo>
                    <a:pt x="775010" y="0"/>
                  </a:lnTo>
                  <a:cubicBezTo>
                    <a:pt x="794160" y="0"/>
                    <a:pt x="812525" y="7607"/>
                    <a:pt x="826066" y="21148"/>
                  </a:cubicBezTo>
                  <a:cubicBezTo>
                    <a:pt x="839607" y="34689"/>
                    <a:pt x="847214" y="53054"/>
                    <a:pt x="847214" y="72204"/>
                  </a:cubicBezTo>
                  <a:close/>
                </a:path>
              </a:pathLst>
            </a:custGeom>
            <a:solidFill>
              <a:srgbClr val="FDECD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847214" cy="9905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169055" y="6661163"/>
            <a:ext cx="3216687" cy="3543894"/>
            <a:chOff x="0" y="0"/>
            <a:chExt cx="847214" cy="93341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47214" cy="933419"/>
            </a:xfrm>
            <a:custGeom>
              <a:avLst/>
              <a:gdLst/>
              <a:ahLst/>
              <a:cxnLst/>
              <a:rect l="l" t="t" r="r" b="b"/>
              <a:pathLst>
                <a:path w="847214" h="933419">
                  <a:moveTo>
                    <a:pt x="847214" y="72204"/>
                  </a:moveTo>
                  <a:lnTo>
                    <a:pt x="847214" y="861215"/>
                  </a:lnTo>
                  <a:cubicBezTo>
                    <a:pt x="847214" y="880365"/>
                    <a:pt x="839607" y="898730"/>
                    <a:pt x="826066" y="912271"/>
                  </a:cubicBezTo>
                  <a:cubicBezTo>
                    <a:pt x="812525" y="925812"/>
                    <a:pt x="794160" y="933419"/>
                    <a:pt x="775010" y="933419"/>
                  </a:cubicBezTo>
                  <a:lnTo>
                    <a:pt x="72204" y="933419"/>
                  </a:lnTo>
                  <a:cubicBezTo>
                    <a:pt x="53054" y="933419"/>
                    <a:pt x="34689" y="925812"/>
                    <a:pt x="21148" y="912271"/>
                  </a:cubicBezTo>
                  <a:cubicBezTo>
                    <a:pt x="7607" y="898730"/>
                    <a:pt x="0" y="880365"/>
                    <a:pt x="0" y="861215"/>
                  </a:cubicBezTo>
                  <a:lnTo>
                    <a:pt x="0" y="72204"/>
                  </a:lnTo>
                  <a:cubicBezTo>
                    <a:pt x="0" y="53054"/>
                    <a:pt x="7607" y="34689"/>
                    <a:pt x="21148" y="21148"/>
                  </a:cubicBezTo>
                  <a:cubicBezTo>
                    <a:pt x="34689" y="7607"/>
                    <a:pt x="53054" y="0"/>
                    <a:pt x="72204" y="0"/>
                  </a:cubicBezTo>
                  <a:lnTo>
                    <a:pt x="775010" y="0"/>
                  </a:lnTo>
                  <a:cubicBezTo>
                    <a:pt x="794160" y="0"/>
                    <a:pt x="812525" y="7607"/>
                    <a:pt x="826066" y="21148"/>
                  </a:cubicBezTo>
                  <a:cubicBezTo>
                    <a:pt x="839607" y="34689"/>
                    <a:pt x="847214" y="53054"/>
                    <a:pt x="847214" y="72204"/>
                  </a:cubicBezTo>
                  <a:close/>
                </a:path>
              </a:pathLst>
            </a:custGeom>
            <a:solidFill>
              <a:srgbClr val="FDECD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847214" cy="9905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517232" y="6661163"/>
            <a:ext cx="3216687" cy="3543894"/>
            <a:chOff x="0" y="0"/>
            <a:chExt cx="847214" cy="9334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47214" cy="933419"/>
            </a:xfrm>
            <a:custGeom>
              <a:avLst/>
              <a:gdLst/>
              <a:ahLst/>
              <a:cxnLst/>
              <a:rect l="l" t="t" r="r" b="b"/>
              <a:pathLst>
                <a:path w="847214" h="933419">
                  <a:moveTo>
                    <a:pt x="847214" y="72204"/>
                  </a:moveTo>
                  <a:lnTo>
                    <a:pt x="847214" y="861215"/>
                  </a:lnTo>
                  <a:cubicBezTo>
                    <a:pt x="847214" y="880365"/>
                    <a:pt x="839607" y="898730"/>
                    <a:pt x="826066" y="912271"/>
                  </a:cubicBezTo>
                  <a:cubicBezTo>
                    <a:pt x="812525" y="925812"/>
                    <a:pt x="794160" y="933419"/>
                    <a:pt x="775010" y="933419"/>
                  </a:cubicBezTo>
                  <a:lnTo>
                    <a:pt x="72204" y="933419"/>
                  </a:lnTo>
                  <a:cubicBezTo>
                    <a:pt x="53054" y="933419"/>
                    <a:pt x="34689" y="925812"/>
                    <a:pt x="21148" y="912271"/>
                  </a:cubicBezTo>
                  <a:cubicBezTo>
                    <a:pt x="7607" y="898730"/>
                    <a:pt x="0" y="880365"/>
                    <a:pt x="0" y="861215"/>
                  </a:cubicBezTo>
                  <a:lnTo>
                    <a:pt x="0" y="72204"/>
                  </a:lnTo>
                  <a:cubicBezTo>
                    <a:pt x="0" y="53054"/>
                    <a:pt x="7607" y="34689"/>
                    <a:pt x="21148" y="21148"/>
                  </a:cubicBezTo>
                  <a:cubicBezTo>
                    <a:pt x="34689" y="7607"/>
                    <a:pt x="53054" y="0"/>
                    <a:pt x="72204" y="0"/>
                  </a:cubicBezTo>
                  <a:lnTo>
                    <a:pt x="775010" y="0"/>
                  </a:lnTo>
                  <a:cubicBezTo>
                    <a:pt x="794160" y="0"/>
                    <a:pt x="812525" y="7607"/>
                    <a:pt x="826066" y="21148"/>
                  </a:cubicBezTo>
                  <a:cubicBezTo>
                    <a:pt x="839607" y="34689"/>
                    <a:pt x="847214" y="53054"/>
                    <a:pt x="847214" y="72204"/>
                  </a:cubicBezTo>
                  <a:close/>
                </a:path>
              </a:pathLst>
            </a:custGeom>
            <a:solidFill>
              <a:srgbClr val="FDECD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847214" cy="9905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3165547" y="6638881"/>
            <a:ext cx="3216687" cy="3543894"/>
            <a:chOff x="0" y="0"/>
            <a:chExt cx="847214" cy="93341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47214" cy="933419"/>
            </a:xfrm>
            <a:custGeom>
              <a:avLst/>
              <a:gdLst/>
              <a:ahLst/>
              <a:cxnLst/>
              <a:rect l="l" t="t" r="r" b="b"/>
              <a:pathLst>
                <a:path w="847214" h="933419">
                  <a:moveTo>
                    <a:pt x="847214" y="72204"/>
                  </a:moveTo>
                  <a:lnTo>
                    <a:pt x="847214" y="861215"/>
                  </a:lnTo>
                  <a:cubicBezTo>
                    <a:pt x="847214" y="880365"/>
                    <a:pt x="839607" y="898730"/>
                    <a:pt x="826066" y="912271"/>
                  </a:cubicBezTo>
                  <a:cubicBezTo>
                    <a:pt x="812525" y="925812"/>
                    <a:pt x="794160" y="933419"/>
                    <a:pt x="775010" y="933419"/>
                  </a:cubicBezTo>
                  <a:lnTo>
                    <a:pt x="72204" y="933419"/>
                  </a:lnTo>
                  <a:cubicBezTo>
                    <a:pt x="53054" y="933419"/>
                    <a:pt x="34689" y="925812"/>
                    <a:pt x="21148" y="912271"/>
                  </a:cubicBezTo>
                  <a:cubicBezTo>
                    <a:pt x="7607" y="898730"/>
                    <a:pt x="0" y="880365"/>
                    <a:pt x="0" y="861215"/>
                  </a:cubicBezTo>
                  <a:lnTo>
                    <a:pt x="0" y="72204"/>
                  </a:lnTo>
                  <a:cubicBezTo>
                    <a:pt x="0" y="53054"/>
                    <a:pt x="7607" y="34689"/>
                    <a:pt x="21148" y="21148"/>
                  </a:cubicBezTo>
                  <a:cubicBezTo>
                    <a:pt x="34689" y="7607"/>
                    <a:pt x="53054" y="0"/>
                    <a:pt x="72204" y="0"/>
                  </a:cubicBezTo>
                  <a:lnTo>
                    <a:pt x="775010" y="0"/>
                  </a:lnTo>
                  <a:cubicBezTo>
                    <a:pt x="794160" y="0"/>
                    <a:pt x="812525" y="7607"/>
                    <a:pt x="826066" y="21148"/>
                  </a:cubicBezTo>
                  <a:cubicBezTo>
                    <a:pt x="839607" y="34689"/>
                    <a:pt x="847214" y="53054"/>
                    <a:pt x="847214" y="72204"/>
                  </a:cubicBezTo>
                  <a:close/>
                </a:path>
              </a:pathLst>
            </a:custGeom>
            <a:solidFill>
              <a:srgbClr val="FDECD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847214" cy="9905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3267444" y="7191319"/>
            <a:ext cx="2698334" cy="843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D2500"/>
                </a:solidFill>
                <a:latin typeface="Poppins Bold"/>
                <a:ea typeface="Poppins Bold"/>
                <a:cs typeface="Poppins Bold"/>
                <a:sym typeface="Poppins Bold"/>
              </a:rPr>
              <a:t>Part-Time Barista </a:t>
            </a:r>
          </a:p>
        </p:txBody>
      </p:sp>
      <p:sp>
        <p:nvSpPr>
          <p:cNvPr id="16" name="Freeform 16"/>
          <p:cNvSpPr/>
          <p:nvPr/>
        </p:nvSpPr>
        <p:spPr>
          <a:xfrm rot="1353199">
            <a:off x="15524149" y="2831953"/>
            <a:ext cx="1519654" cy="2419997"/>
          </a:xfrm>
          <a:custGeom>
            <a:avLst/>
            <a:gdLst/>
            <a:ahLst/>
            <a:cxnLst/>
            <a:rect l="l" t="t" r="r" b="b"/>
            <a:pathLst>
              <a:path w="1519654" h="2419997">
                <a:moveTo>
                  <a:pt x="0" y="0"/>
                </a:moveTo>
                <a:lnTo>
                  <a:pt x="1519654" y="0"/>
                </a:lnTo>
                <a:lnTo>
                  <a:pt x="1519654" y="2419996"/>
                </a:lnTo>
                <a:lnTo>
                  <a:pt x="0" y="241999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434874">
            <a:off x="76065" y="3691179"/>
            <a:ext cx="1066988" cy="1699141"/>
          </a:xfrm>
          <a:custGeom>
            <a:avLst/>
            <a:gdLst/>
            <a:ahLst/>
            <a:cxnLst/>
            <a:rect l="l" t="t" r="r" b="b"/>
            <a:pathLst>
              <a:path w="1066988" h="1699141">
                <a:moveTo>
                  <a:pt x="0" y="0"/>
                </a:moveTo>
                <a:lnTo>
                  <a:pt x="1066987" y="0"/>
                </a:lnTo>
                <a:lnTo>
                  <a:pt x="1066987" y="1699141"/>
                </a:lnTo>
                <a:lnTo>
                  <a:pt x="0" y="169914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 rot="-3493601">
            <a:off x="607506" y="2317400"/>
            <a:ext cx="932738" cy="1485353"/>
          </a:xfrm>
          <a:custGeom>
            <a:avLst/>
            <a:gdLst/>
            <a:ahLst/>
            <a:cxnLst/>
            <a:rect l="l" t="t" r="r" b="b"/>
            <a:pathLst>
              <a:path w="932738" h="1485353">
                <a:moveTo>
                  <a:pt x="0" y="0"/>
                </a:moveTo>
                <a:lnTo>
                  <a:pt x="932738" y="0"/>
                </a:lnTo>
                <a:lnTo>
                  <a:pt x="932738" y="1485353"/>
                </a:lnTo>
                <a:lnTo>
                  <a:pt x="0" y="148535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rot="-1916001">
            <a:off x="16113891" y="4810260"/>
            <a:ext cx="1193994" cy="1901394"/>
          </a:xfrm>
          <a:custGeom>
            <a:avLst/>
            <a:gdLst/>
            <a:ahLst/>
            <a:cxnLst/>
            <a:rect l="l" t="t" r="r" b="b"/>
            <a:pathLst>
              <a:path w="1193994" h="1901394">
                <a:moveTo>
                  <a:pt x="0" y="0"/>
                </a:moveTo>
                <a:lnTo>
                  <a:pt x="1193994" y="0"/>
                </a:lnTo>
                <a:lnTo>
                  <a:pt x="1193994" y="1901394"/>
                </a:lnTo>
                <a:lnTo>
                  <a:pt x="0" y="19013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2895260" y="854030"/>
            <a:ext cx="9605871" cy="1143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80"/>
              </a:lnSpc>
              <a:spcBef>
                <a:spcPct val="0"/>
              </a:spcBef>
            </a:pPr>
            <a:r>
              <a:rPr lang="en-US" sz="6800" b="1">
                <a:solidFill>
                  <a:srgbClr val="FDECDA"/>
                </a:solidFill>
                <a:latin typeface="Agrandir Bold"/>
                <a:ea typeface="Agrandir Bold"/>
                <a:cs typeface="Agrandir Bold"/>
                <a:sym typeface="Agrandir Bold"/>
              </a:rPr>
              <a:t>Organisational Chart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428476" y="2732995"/>
            <a:ext cx="14637029" cy="4336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4" lvl="1" indent="-345437" algn="l">
              <a:lnSpc>
                <a:spcPts val="4479"/>
              </a:lnSpc>
              <a:buFont typeface="Arial"/>
              <a:buChar char="•"/>
            </a:pPr>
            <a:r>
              <a:rPr lang="en-US" sz="3199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Flat Structure:</a:t>
            </a:r>
            <a:r>
              <a:rPr lang="en-US" sz="3199">
                <a:solidFill>
                  <a:srgbClr val="FDECDA"/>
                </a:solidFill>
                <a:latin typeface="Poppins"/>
                <a:ea typeface="Poppins"/>
                <a:cs typeface="Poppins"/>
                <a:sym typeface="Poppins"/>
              </a:rPr>
              <a:t> Promotes fast communication and minimal layers.</a:t>
            </a:r>
          </a:p>
          <a:p>
            <a:pPr marL="690874" lvl="1" indent="-345437" algn="l">
              <a:lnSpc>
                <a:spcPts val="4479"/>
              </a:lnSpc>
              <a:buFont typeface="Arial"/>
              <a:buChar char="•"/>
            </a:pPr>
            <a:r>
              <a:rPr lang="en-US" sz="3199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Founder's Role:</a:t>
            </a:r>
            <a:r>
              <a:rPr lang="en-US" sz="3199">
                <a:solidFill>
                  <a:srgbClr val="FDECDA"/>
                </a:solidFill>
                <a:latin typeface="Poppins"/>
                <a:ea typeface="Poppins"/>
                <a:cs typeface="Poppins"/>
                <a:sym typeface="Poppins"/>
              </a:rPr>
              <a:t> Oversees finances, supply chain, and general management.</a:t>
            </a:r>
          </a:p>
          <a:p>
            <a:pPr marL="690874" lvl="1" indent="-345437" algn="l">
              <a:lnSpc>
                <a:spcPts val="4479"/>
              </a:lnSpc>
              <a:buFont typeface="Arial"/>
              <a:buChar char="•"/>
            </a:pPr>
            <a:r>
              <a:rPr lang="en-US" sz="3199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Frontline Staff:</a:t>
            </a:r>
            <a:r>
              <a:rPr lang="en-US" sz="3199">
                <a:solidFill>
                  <a:srgbClr val="FDECDA"/>
                </a:solidFill>
                <a:latin typeface="Poppins"/>
                <a:ea typeface="Poppins"/>
                <a:cs typeface="Poppins"/>
                <a:sym typeface="Poppins"/>
              </a:rPr>
              <a:t> Responsible for high-quality production and customer service.</a:t>
            </a:r>
          </a:p>
          <a:p>
            <a:pPr algn="l">
              <a:lnSpc>
                <a:spcPts val="2800"/>
              </a:lnSpc>
            </a:pPr>
            <a:endParaRPr lang="en-US" sz="3199">
              <a:solidFill>
                <a:srgbClr val="FDECDA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800"/>
              </a:lnSpc>
            </a:pPr>
            <a:endParaRPr lang="en-US" sz="3199">
              <a:solidFill>
                <a:srgbClr val="FDECDA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800"/>
              </a:lnSpc>
            </a:pPr>
            <a:endParaRPr lang="en-US" sz="3199">
              <a:solidFill>
                <a:srgbClr val="FDECDA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639"/>
              </a:lnSpc>
            </a:pPr>
            <a:endParaRPr lang="en-US" sz="3199">
              <a:solidFill>
                <a:srgbClr val="FDECDA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746990" y="8305109"/>
            <a:ext cx="2760911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>
                <a:solidFill>
                  <a:srgbClr val="5D2500"/>
                </a:solidFill>
                <a:latin typeface="Poppins"/>
                <a:ea typeface="Poppins"/>
                <a:cs typeface="Poppins"/>
                <a:sym typeface="Poppins"/>
              </a:rPr>
              <a:t>Ungurean Lidia anamaria*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696221" y="7069411"/>
            <a:ext cx="2858709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D2500"/>
                </a:solidFill>
                <a:latin typeface="Poppins Bold"/>
                <a:ea typeface="Poppins Bold"/>
                <a:cs typeface="Poppins Bold"/>
                <a:sym typeface="Poppins Bold"/>
              </a:rPr>
              <a:t>Head Barista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28232" y="7069411"/>
            <a:ext cx="2698334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D2500"/>
                </a:solidFill>
                <a:latin typeface="Poppins Bold"/>
                <a:ea typeface="Poppins Bold"/>
                <a:cs typeface="Poppins Bold"/>
                <a:sym typeface="Poppins Bold"/>
              </a:rPr>
              <a:t>Head Barista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96926" y="6829381"/>
            <a:ext cx="2698334" cy="1263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D2500"/>
                </a:solidFill>
                <a:latin typeface="Poppins Bold"/>
                <a:ea typeface="Poppins Bold"/>
                <a:cs typeface="Poppins Bold"/>
                <a:sym typeface="Poppins Bold"/>
              </a:rPr>
              <a:t>Founder &amp; General Manager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24814" y="8547100"/>
            <a:ext cx="2760911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>
                <a:solidFill>
                  <a:srgbClr val="5D2500"/>
                </a:solidFill>
                <a:latin typeface="Poppins"/>
                <a:ea typeface="Poppins"/>
                <a:cs typeface="Poppins"/>
                <a:sym typeface="Poppins"/>
              </a:rPr>
              <a:t>Ungurean Lidia anamaria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365655" y="8375960"/>
            <a:ext cx="2760911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>
                <a:solidFill>
                  <a:srgbClr val="5D2500"/>
                </a:solidFill>
                <a:latin typeface="Poppins"/>
                <a:ea typeface="Poppins"/>
                <a:cs typeface="Poppins"/>
                <a:sym typeface="Poppins"/>
              </a:rPr>
              <a:t>Ungurean Lidia anamaria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3165547" y="8305109"/>
            <a:ext cx="2760911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>
                <a:solidFill>
                  <a:srgbClr val="5D2500"/>
                </a:solidFill>
                <a:latin typeface="Poppins"/>
                <a:ea typeface="Poppins"/>
                <a:cs typeface="Poppins"/>
                <a:sym typeface="Poppins"/>
              </a:rPr>
              <a:t>Ungurean Lidia anamaria*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C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66158">
            <a:off x="9698314" y="7821294"/>
            <a:ext cx="8198739" cy="8229600"/>
          </a:xfrm>
          <a:custGeom>
            <a:avLst/>
            <a:gdLst/>
            <a:ahLst/>
            <a:cxnLst/>
            <a:rect l="l" t="t" r="r" b="b"/>
            <a:pathLst>
              <a:path w="8198739" h="8229600">
                <a:moveTo>
                  <a:pt x="0" y="0"/>
                </a:moveTo>
                <a:lnTo>
                  <a:pt x="8198739" y="0"/>
                </a:lnTo>
                <a:lnTo>
                  <a:pt x="819873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101230" y="4017963"/>
            <a:ext cx="4071087" cy="5116366"/>
          </a:xfrm>
          <a:custGeom>
            <a:avLst/>
            <a:gdLst/>
            <a:ahLst/>
            <a:cxnLst/>
            <a:rect l="l" t="t" r="r" b="b"/>
            <a:pathLst>
              <a:path w="4071087" h="5116366">
                <a:moveTo>
                  <a:pt x="0" y="0"/>
                </a:moveTo>
                <a:lnTo>
                  <a:pt x="4071087" y="0"/>
                </a:lnTo>
                <a:lnTo>
                  <a:pt x="4071087" y="5116366"/>
                </a:lnTo>
                <a:lnTo>
                  <a:pt x="0" y="511636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747871" y="143509"/>
            <a:ext cx="11607948" cy="8851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20"/>
              </a:lnSpc>
            </a:pPr>
            <a:r>
              <a:rPr lang="en-US" sz="52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PESTEL Analysis (External Factors)</a:t>
            </a:r>
          </a:p>
        </p:txBody>
      </p:sp>
      <p:sp>
        <p:nvSpPr>
          <p:cNvPr id="5" name="Freeform 5"/>
          <p:cNvSpPr/>
          <p:nvPr/>
        </p:nvSpPr>
        <p:spPr>
          <a:xfrm rot="-3239697">
            <a:off x="15821826" y="8190977"/>
            <a:ext cx="1675831" cy="2106112"/>
          </a:xfrm>
          <a:custGeom>
            <a:avLst/>
            <a:gdLst/>
            <a:ahLst/>
            <a:cxnLst/>
            <a:rect l="l" t="t" r="r" b="b"/>
            <a:pathLst>
              <a:path w="1675831" h="2106112">
                <a:moveTo>
                  <a:pt x="0" y="0"/>
                </a:moveTo>
                <a:lnTo>
                  <a:pt x="1675831" y="0"/>
                </a:lnTo>
                <a:lnTo>
                  <a:pt x="1675831" y="2106112"/>
                </a:lnTo>
                <a:lnTo>
                  <a:pt x="0" y="210611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506191">
            <a:off x="16711118" y="7035387"/>
            <a:ext cx="1450966" cy="1823511"/>
          </a:xfrm>
          <a:custGeom>
            <a:avLst/>
            <a:gdLst/>
            <a:ahLst/>
            <a:cxnLst/>
            <a:rect l="l" t="t" r="r" b="b"/>
            <a:pathLst>
              <a:path w="1450966" h="1823511">
                <a:moveTo>
                  <a:pt x="0" y="0"/>
                </a:moveTo>
                <a:lnTo>
                  <a:pt x="1450966" y="0"/>
                </a:lnTo>
                <a:lnTo>
                  <a:pt x="1450966" y="1823511"/>
                </a:lnTo>
                <a:lnTo>
                  <a:pt x="0" y="18235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506191">
            <a:off x="12752793" y="7090691"/>
            <a:ext cx="1450966" cy="1823511"/>
          </a:xfrm>
          <a:custGeom>
            <a:avLst/>
            <a:gdLst/>
            <a:ahLst/>
            <a:cxnLst/>
            <a:rect l="l" t="t" r="r" b="b"/>
            <a:pathLst>
              <a:path w="1450966" h="1823511">
                <a:moveTo>
                  <a:pt x="0" y="0"/>
                </a:moveTo>
                <a:lnTo>
                  <a:pt x="1450966" y="0"/>
                </a:lnTo>
                <a:lnTo>
                  <a:pt x="1450966" y="1823511"/>
                </a:lnTo>
                <a:lnTo>
                  <a:pt x="0" y="18235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1310089" flipH="1">
            <a:off x="14095542" y="383066"/>
            <a:ext cx="4082463" cy="3388444"/>
          </a:xfrm>
          <a:custGeom>
            <a:avLst/>
            <a:gdLst/>
            <a:ahLst/>
            <a:cxnLst/>
            <a:rect l="l" t="t" r="r" b="b"/>
            <a:pathLst>
              <a:path w="4082463" h="3388444">
                <a:moveTo>
                  <a:pt x="4082463" y="0"/>
                </a:moveTo>
                <a:lnTo>
                  <a:pt x="0" y="0"/>
                </a:lnTo>
                <a:lnTo>
                  <a:pt x="0" y="3388444"/>
                </a:lnTo>
                <a:lnTo>
                  <a:pt x="4082463" y="3388444"/>
                </a:lnTo>
                <a:lnTo>
                  <a:pt x="4082463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502998" y="1715656"/>
            <a:ext cx="8724380" cy="618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 External Macro-Environment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3441904"/>
            <a:ext cx="11994709" cy="91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Economic:</a:t>
            </a:r>
            <a:r>
              <a:rPr lang="en-US" sz="2599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 Global inflation fluctuations affecting raw material and coffee bean import costs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4556964"/>
            <a:ext cx="11994709" cy="91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Social: </a:t>
            </a:r>
            <a:r>
              <a:rPr lang="en-US" sz="2599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Growing consumer preference for specialty coffee and high-speed lifestyles.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5125" y="2788488"/>
            <a:ext cx="13239250" cy="457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      Political:</a:t>
            </a:r>
            <a:r>
              <a:rPr lang="en-US" sz="25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Strict local regulations for public domain commercial licensing.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14183" y="6984958"/>
            <a:ext cx="11441133" cy="91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Environmental: </a:t>
            </a:r>
            <a:r>
              <a:rPr lang="en-US" sz="2599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Rising ecological awareness and strict waste management regulations</a:t>
            </a:r>
            <a:r>
              <a:rPr lang="en-US" sz="2599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5813383"/>
            <a:ext cx="11546165" cy="91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Technological:</a:t>
            </a:r>
            <a:r>
              <a:rPr lang="en-US" sz="2599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 Market transition toward fully cashless and mobile wallet payments</a:t>
            </a:r>
            <a:r>
              <a:rPr lang="en-US" sz="2599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8700" y="8157168"/>
            <a:ext cx="12009225" cy="91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Legal: </a:t>
            </a:r>
            <a:r>
              <a:rPr lang="en-US" sz="2599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Mandatory compliance with food safety authorities and strict fiscal packaging laws.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C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-4749327" flipH="1">
            <a:off x="14637181" y="819814"/>
            <a:ext cx="4082463" cy="3388444"/>
          </a:xfrm>
          <a:custGeom>
            <a:avLst/>
            <a:gdLst/>
            <a:ahLst/>
            <a:cxnLst/>
            <a:rect l="l" t="t" r="r" b="b"/>
            <a:pathLst>
              <a:path w="4082463" h="3388444">
                <a:moveTo>
                  <a:pt x="4082462" y="0"/>
                </a:moveTo>
                <a:lnTo>
                  <a:pt x="0" y="0"/>
                </a:lnTo>
                <a:lnTo>
                  <a:pt x="0" y="3388444"/>
                </a:lnTo>
                <a:lnTo>
                  <a:pt x="4082462" y="3388444"/>
                </a:lnTo>
                <a:lnTo>
                  <a:pt x="408246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66876" y="347731"/>
            <a:ext cx="14084448" cy="8851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20"/>
              </a:lnSpc>
            </a:pPr>
            <a:r>
              <a:rPr lang="en-US" sz="52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Alignment (PESTEL &amp; Business Factors)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6876" y="1605031"/>
            <a:ext cx="14084448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</a:pPr>
            <a:r>
              <a:rPr lang="en-US" sz="30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Strategic Business Alignment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5876" y="2837886"/>
            <a:ext cx="14084448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</a:pPr>
            <a:r>
              <a:rPr lang="en-US" sz="30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Legal Security: </a:t>
            </a:r>
            <a:r>
              <a:rPr lang="en-US" sz="30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Secured public domain lease agreement through the City Hall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5876" y="3723712"/>
            <a:ext cx="14084448" cy="933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</a:pPr>
            <a:r>
              <a:rPr lang="en-US" sz="30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Financial Shield:</a:t>
            </a:r>
            <a:r>
              <a:rPr lang="en-US" sz="30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 100% funding via personal savings eliminates any bank interest rate risks.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85876" y="5086350"/>
            <a:ext cx="14084448" cy="933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</a:pPr>
            <a:r>
              <a:rPr lang="en-US" sz="30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Market Fit: </a:t>
            </a:r>
            <a:r>
              <a:rPr lang="en-US" sz="30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Concept tailored specifically for busy individuals needing premium quality fast.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85876" y="6312171"/>
            <a:ext cx="14084448" cy="933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</a:pPr>
            <a:r>
              <a:rPr lang="en-US" sz="30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Operational Speed:</a:t>
            </a:r>
            <a:r>
              <a:rPr lang="en-US" sz="30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 Fully integrated contactless POS systems to minimize waiting lines.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85876" y="7540897"/>
            <a:ext cx="14084448" cy="933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</a:pPr>
            <a:r>
              <a:rPr lang="en-US" sz="30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Sustainability: </a:t>
            </a:r>
            <a:r>
              <a:rPr lang="en-US" sz="3000">
                <a:solidFill>
                  <a:srgbClr val="5D2500"/>
                </a:solidFill>
                <a:latin typeface="Agrandir"/>
                <a:ea typeface="Agrandir"/>
                <a:cs typeface="Agrandir"/>
                <a:sym typeface="Agrandir"/>
              </a:rPr>
              <a:t>Exclusive use of custom biodegradable paper cups and organic waste recycling.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C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18059" y="1929216"/>
            <a:ext cx="821282" cy="82128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18059" y="3179124"/>
            <a:ext cx="821282" cy="82128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18059" y="4631282"/>
            <a:ext cx="821282" cy="82128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18059" y="5934735"/>
            <a:ext cx="821282" cy="82128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506191">
            <a:off x="16711118" y="9354872"/>
            <a:ext cx="1450966" cy="1823511"/>
          </a:xfrm>
          <a:custGeom>
            <a:avLst/>
            <a:gdLst/>
            <a:ahLst/>
            <a:cxnLst/>
            <a:rect l="l" t="t" r="r" b="b"/>
            <a:pathLst>
              <a:path w="1450966" h="1823511">
                <a:moveTo>
                  <a:pt x="0" y="0"/>
                </a:moveTo>
                <a:lnTo>
                  <a:pt x="1450966" y="0"/>
                </a:lnTo>
                <a:lnTo>
                  <a:pt x="1450966" y="1823511"/>
                </a:lnTo>
                <a:lnTo>
                  <a:pt x="0" y="182351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10638739">
            <a:off x="10106167" y="663175"/>
            <a:ext cx="8198739" cy="8229600"/>
          </a:xfrm>
          <a:custGeom>
            <a:avLst/>
            <a:gdLst/>
            <a:ahLst/>
            <a:cxnLst/>
            <a:rect l="l" t="t" r="r" b="b"/>
            <a:pathLst>
              <a:path w="8198739" h="8229600">
                <a:moveTo>
                  <a:pt x="0" y="0"/>
                </a:moveTo>
                <a:lnTo>
                  <a:pt x="8198739" y="0"/>
                </a:lnTo>
                <a:lnTo>
                  <a:pt x="819873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r>
              <a:rPr lang="en-GB" dirty="0"/>
              <a:t>-</a:t>
            </a:r>
          </a:p>
        </p:txBody>
      </p:sp>
      <p:sp>
        <p:nvSpPr>
          <p:cNvPr id="16" name="Freeform 16"/>
          <p:cNvSpPr/>
          <p:nvPr/>
        </p:nvSpPr>
        <p:spPr>
          <a:xfrm>
            <a:off x="14205537" y="7283729"/>
            <a:ext cx="4082463" cy="3388444"/>
          </a:xfrm>
          <a:custGeom>
            <a:avLst/>
            <a:gdLst/>
            <a:ahLst/>
            <a:cxnLst/>
            <a:rect l="l" t="t" r="r" b="b"/>
            <a:pathLst>
              <a:path w="4082463" h="3388444">
                <a:moveTo>
                  <a:pt x="0" y="0"/>
                </a:moveTo>
                <a:lnTo>
                  <a:pt x="4082463" y="0"/>
                </a:lnTo>
                <a:lnTo>
                  <a:pt x="4082463" y="3388444"/>
                </a:lnTo>
                <a:lnTo>
                  <a:pt x="0" y="338844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1310089" flipH="1">
            <a:off x="14202694" y="-25694"/>
            <a:ext cx="4082463" cy="3388444"/>
          </a:xfrm>
          <a:custGeom>
            <a:avLst/>
            <a:gdLst/>
            <a:ahLst/>
            <a:cxnLst/>
            <a:rect l="l" t="t" r="r" b="b"/>
            <a:pathLst>
              <a:path w="4082463" h="3388444">
                <a:moveTo>
                  <a:pt x="4082463" y="0"/>
                </a:moveTo>
                <a:lnTo>
                  <a:pt x="0" y="0"/>
                </a:lnTo>
                <a:lnTo>
                  <a:pt x="0" y="3388444"/>
                </a:lnTo>
                <a:lnTo>
                  <a:pt x="4082463" y="3388444"/>
                </a:lnTo>
                <a:lnTo>
                  <a:pt x="4082463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618059" y="7184642"/>
            <a:ext cx="821282" cy="82128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767B6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2072709" y="111211"/>
            <a:ext cx="8018563" cy="1698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50"/>
              </a:lnSpc>
            </a:pPr>
            <a:r>
              <a:rPr lang="en-US" sz="55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Marketing Strategy: The 4Ps Mix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13104" y="2029774"/>
            <a:ext cx="8120623" cy="720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Product:</a:t>
            </a:r>
            <a:r>
              <a:rPr lang="en-US" sz="200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 Premium 100% Arabica specialty coffee, alternative milks, and grab-and-go snacks.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613104" y="3279681"/>
            <a:ext cx="8937774" cy="720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Price: Value-</a:t>
            </a:r>
            <a:r>
              <a:rPr lang="en-US" sz="200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based and competitive pricing tailored to student and young professional budgets.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70343" y="7306835"/>
            <a:ext cx="7434823" cy="2482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Promotion:</a:t>
            </a: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Hyper-local social media targeting (Instagram &amp; TikTok).</a:t>
            </a: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Opening week discounts and digital QR-code loyalty cards.</a:t>
            </a: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High-visibility, minimalist kiosk branding.</a:t>
            </a:r>
          </a:p>
          <a:p>
            <a:pPr algn="l">
              <a:lnSpc>
                <a:spcPts val="2800"/>
              </a:lnSpc>
            </a:pPr>
            <a:endParaRPr lang="en-US" sz="2000">
              <a:solidFill>
                <a:srgbClr val="0B0A0A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570343" y="4648224"/>
            <a:ext cx="9301723" cy="720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Place:</a:t>
            </a:r>
            <a:r>
              <a:rPr lang="en-US" sz="200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 Strategic 6sqm mobile kiosk located in a high-footfall university and office hub.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570343" y="6052710"/>
            <a:ext cx="7892023" cy="720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Place: </a:t>
            </a:r>
            <a:r>
              <a:rPr lang="en-US" sz="200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Strategic 6sqm mobile kiosk located in a high-footfall university and office hub.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/>
          <p:cNvGraphicFramePr>
            <a:graphicFrameLocks noGrp="1"/>
          </p:cNvGraphicFramePr>
          <p:nvPr/>
        </p:nvGraphicFramePr>
        <p:xfrm>
          <a:off x="991290" y="1705354"/>
          <a:ext cx="16230600" cy="2665319"/>
        </p:xfrm>
        <a:graphic>
          <a:graphicData uri="http://schemas.openxmlformats.org/drawingml/2006/table">
            <a:tbl>
              <a:tblPr/>
              <a:tblGrid>
                <a:gridCol w="40576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576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576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0576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28867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Stage 1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CD4D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Stage 2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B1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Stage 3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C9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Stage 4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4657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 spc="44">
                          <a:solidFill>
                            <a:srgbClr val="191919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Mobile Kiosk &amp; Branding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 spc="44">
                          <a:solidFill>
                            <a:srgbClr val="191919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Professional Espresso Equipment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Working Capital (Cash Buffer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191919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Follow a schedule of budgeting and stick to it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1795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£5,000</a:t>
                      </a:r>
                      <a:endParaRPr lang="en-US" sz="1100"/>
                    </a:p>
                    <a:p>
                      <a:pPr algn="ctr">
                        <a:lnSpc>
                          <a:spcPts val="2100"/>
                        </a:lnSpc>
                      </a:pP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£3,000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£1,000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£3,000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1919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" name="TextBox 3"/>
          <p:cNvSpPr txBox="1"/>
          <p:nvPr/>
        </p:nvSpPr>
        <p:spPr>
          <a:xfrm>
            <a:off x="2930120" y="166541"/>
            <a:ext cx="12427759" cy="4644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23483" lvl="1" indent="-461741" algn="ctr">
              <a:lnSpc>
                <a:spcPts val="7485"/>
              </a:lnSpc>
              <a:buFont typeface="Arial"/>
              <a:buChar char="•"/>
            </a:pPr>
            <a:r>
              <a:rPr lang="en-US" sz="4277" b="1" spc="128">
                <a:solidFill>
                  <a:srgbClr val="191919"/>
                </a:solidFill>
                <a:latin typeface="Aileron Bold"/>
                <a:ea typeface="Aileron Bold"/>
                <a:cs typeface="Aileron Bold"/>
                <a:sym typeface="Aileron Bold"/>
              </a:rPr>
              <a:t>Initial Capital Allocation (€12,000 Total).</a:t>
            </a:r>
          </a:p>
          <a:p>
            <a:pPr algn="ctr">
              <a:lnSpc>
                <a:spcPts val="7485"/>
              </a:lnSpc>
            </a:pPr>
            <a:endParaRPr lang="en-US" sz="4277" b="1" spc="128">
              <a:solidFill>
                <a:srgbClr val="191919"/>
              </a:solidFill>
              <a:latin typeface="Aileron Bold"/>
              <a:ea typeface="Aileron Bold"/>
              <a:cs typeface="Aileron Bold"/>
              <a:sym typeface="Aileron Bold"/>
            </a:endParaRPr>
          </a:p>
          <a:p>
            <a:pPr algn="ctr">
              <a:lnSpc>
                <a:spcPts val="7485"/>
              </a:lnSpc>
            </a:pPr>
            <a:endParaRPr lang="en-US" sz="4277" b="1" spc="128">
              <a:solidFill>
                <a:srgbClr val="191919"/>
              </a:solidFill>
              <a:latin typeface="Aileron Bold"/>
              <a:ea typeface="Aileron Bold"/>
              <a:cs typeface="Aileron Bold"/>
              <a:sym typeface="Aileron Bold"/>
            </a:endParaRPr>
          </a:p>
          <a:p>
            <a:pPr algn="ctr">
              <a:lnSpc>
                <a:spcPts val="7485"/>
              </a:lnSpc>
            </a:pPr>
            <a:endParaRPr lang="en-US" sz="4277" b="1" spc="128">
              <a:solidFill>
                <a:srgbClr val="191919"/>
              </a:solidFill>
              <a:latin typeface="Aileron Bold"/>
              <a:ea typeface="Aileron Bold"/>
              <a:cs typeface="Aileron Bold"/>
              <a:sym typeface="Aileron Bold"/>
            </a:endParaRPr>
          </a:p>
          <a:p>
            <a:pPr algn="ctr">
              <a:lnSpc>
                <a:spcPts val="7485"/>
              </a:lnSpc>
            </a:pPr>
            <a:endParaRPr lang="en-US" sz="4277" b="1" spc="128">
              <a:solidFill>
                <a:srgbClr val="191919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aphicFrame>
        <p:nvGraphicFramePr>
          <p:cNvPr id="4" name="Table 4"/>
          <p:cNvGraphicFramePr>
            <a:graphicFrameLocks noGrp="1"/>
          </p:cNvGraphicFramePr>
          <p:nvPr/>
        </p:nvGraphicFramePr>
        <p:xfrm>
          <a:off x="556658" y="6493461"/>
          <a:ext cx="16950224" cy="3029480"/>
        </p:xfrm>
        <a:graphic>
          <a:graphicData uri="http://schemas.openxmlformats.org/drawingml/2006/table">
            <a:tbl>
              <a:tblPr/>
              <a:tblGrid>
                <a:gridCol w="33484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484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878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20909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5563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033539"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Expense Category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CD4D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Public Domain Land Lease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B1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Commercial Utilities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C9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Insurance &amp; Administration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r>
                        <a:rPr lang="en-US" sz="12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Total Fixed Expenditures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83248">
                <a:tc>
                  <a:txBody>
                    <a:bodyPr/>
                    <a:lstStyle/>
                    <a:p>
                      <a:pPr algn="l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000000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Monthly Amount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F4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191919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£650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F1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191919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£400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F2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£300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13,50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2693">
                <a:tc>
                  <a:txBody>
                    <a:bodyPr/>
                    <a:lstStyle/>
                    <a:p>
                      <a:pPr algn="l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Percentage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F4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48,1%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F1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29,6%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F2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22,3%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100%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Box 5"/>
          <p:cNvSpPr txBox="1"/>
          <p:nvPr/>
        </p:nvSpPr>
        <p:spPr>
          <a:xfrm>
            <a:off x="2521495" y="4924425"/>
            <a:ext cx="12272351" cy="8375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74"/>
              </a:lnSpc>
            </a:pPr>
            <a:r>
              <a:rPr lang="en-US" sz="4099" spc="122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Monthly Operational Expenditures Breakdown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/>
          <p:cNvGraphicFramePr>
            <a:graphicFrameLocks noGrp="1"/>
          </p:cNvGraphicFramePr>
          <p:nvPr/>
        </p:nvGraphicFramePr>
        <p:xfrm>
          <a:off x="-31247" y="2298029"/>
          <a:ext cx="16950224" cy="4788557"/>
        </p:xfrm>
        <a:graphic>
          <a:graphicData uri="http://schemas.openxmlformats.org/drawingml/2006/table">
            <a:tbl>
              <a:tblPr/>
              <a:tblGrid>
                <a:gridCol w="2243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435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369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502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2435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86614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86614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316316"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Timeline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CD4D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Mounth 1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B1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Mounth 2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C9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 Mounth 3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Mounth 4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Mounth 5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Mounth 6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44397">
                <a:tc>
                  <a:txBody>
                    <a:bodyPr/>
                    <a:lstStyle/>
                    <a:p>
                      <a:pPr algn="l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000000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                 </a:t>
                      </a:r>
                      <a:r>
                        <a:rPr lang="en-US" sz="1599" b="1">
                          <a:solidFill>
                            <a:srgbClr val="000000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Total Income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F4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191919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£6,160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F1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191919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£7,700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F2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191919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£9,240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£9,625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£10,010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£10.395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44397">
                <a:tc>
                  <a:txBody>
                    <a:bodyPr/>
                    <a:lstStyle/>
                    <a:p>
                      <a:pPr algn="l">
                        <a:lnSpc>
                          <a:spcPts val="2239"/>
                        </a:lnSpc>
                        <a:defRPr/>
                      </a:pPr>
                      <a:r>
                        <a:rPr lang="en-US" sz="1599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             Total Expenditure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F4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£4,334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F1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£4,730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F2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£5,126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£5,225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£5.324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£5.4235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83447"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                    </a:t>
                      </a:r>
                      <a:r>
                        <a:rPr lang="en-US" sz="12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Net Profit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F4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£1,826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F1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£2,970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F2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£4,114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£4,400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£4,686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£4.972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TextBox 3"/>
          <p:cNvSpPr txBox="1"/>
          <p:nvPr/>
        </p:nvSpPr>
        <p:spPr>
          <a:xfrm>
            <a:off x="3007825" y="771525"/>
            <a:ext cx="12272351" cy="967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24"/>
              </a:lnSpc>
            </a:pPr>
            <a:r>
              <a:rPr lang="en-US" sz="4699" spc="14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6-Month Financial Performance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007825" y="1363840"/>
            <a:ext cx="12272351" cy="967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24"/>
              </a:lnSpc>
            </a:pPr>
            <a:r>
              <a:rPr lang="en-US" sz="4699" spc="14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Daily Break-Even Analysis</a:t>
            </a:r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1028700" y="2824528"/>
          <a:ext cx="16950223" cy="6172726"/>
        </p:xfrm>
        <a:graphic>
          <a:graphicData uri="http://schemas.openxmlformats.org/drawingml/2006/table">
            <a:tbl>
              <a:tblPr/>
              <a:tblGrid>
                <a:gridCol w="16765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765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463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068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8067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03773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14181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14181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14181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1930430"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Daily Volume (Cups)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CD4D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20 Cups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B1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40 Cups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C9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48 cups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r>
                        <a:rPr lang="en-US" sz="12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Break-Even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60 cups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80cups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100 cups 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19"/>
                        </a:lnSpc>
                        <a:defRPr/>
                      </a:pPr>
                      <a:r>
                        <a:rPr lang="en-US" sz="1799" b="1">
                          <a:solidFill>
                            <a:srgbClr val="0000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120 cups 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C9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76018">
                <a:tc>
                  <a:txBody>
                    <a:bodyPr/>
                    <a:lstStyle/>
                    <a:p>
                      <a:pPr algn="l">
                        <a:lnSpc>
                          <a:spcPts val="2239"/>
                        </a:lnSpc>
                        <a:defRPr/>
                      </a:pPr>
                      <a:r>
                        <a:rPr lang="en-US" sz="1599" b="1">
                          <a:solidFill>
                            <a:srgbClr val="000000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Daily Revenue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F4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£70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F1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£140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F2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 b="1">
                          <a:solidFill>
                            <a:srgbClr val="191919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£168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£210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£280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£350 </a:t>
                      </a:r>
                      <a:endParaRPr lang="en-US" sz="1100"/>
                    </a:p>
                    <a:p>
                      <a:pPr algn="ctr">
                        <a:lnSpc>
                          <a:spcPts val="2100"/>
                        </a:lnSpc>
                      </a:pP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£420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76018">
                <a:tc>
                  <a:txBody>
                    <a:bodyPr/>
                    <a:lstStyle/>
                    <a:p>
                      <a:pPr algn="l">
                        <a:lnSpc>
                          <a:spcPts val="2239"/>
                        </a:lnSpc>
                        <a:defRPr/>
                      </a:pPr>
                      <a:r>
                        <a:rPr lang="en-US" sz="1599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Total Daily Expenditure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F4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£143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F1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£161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F2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£168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£179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£179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£215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£233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90260"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r>
                        <a:rPr lang="en-US" sz="12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Financial Status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F4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Net Loss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F1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Net Loss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F2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Net Loss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Zero losse 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Net Profit5 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Net Profit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Net Profit</a:t>
                      </a:r>
                      <a:endParaRPr lang="en-US" sz="1100"/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net profit </a:t>
                      </a:r>
                      <a:endParaRPr lang="en-US" sz="1100"/>
                    </a:p>
                    <a:p>
                      <a:pPr algn="ctr">
                        <a:lnSpc>
                          <a:spcPts val="2100"/>
                        </a:lnSpc>
                      </a:pPr>
                      <a:r>
                        <a:rPr lang="en-US" sz="1500">
                          <a:solidFill>
                            <a:srgbClr val="191919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Targett8 </a:t>
                      </a:r>
                    </a:p>
                  </a:txBody>
                  <a:tcPr marL="171450" marR="171450" marT="171450" marB="171450" anchor="ctr">
                    <a:lnL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E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C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-461685" y="2557332"/>
            <a:ext cx="18749685" cy="8917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06795" lvl="1" indent="-453397" algn="l">
              <a:lnSpc>
                <a:spcPts val="4200"/>
              </a:lnSpc>
              <a:buFont typeface="Arial"/>
              <a:buChar char="•"/>
            </a:pPr>
            <a:r>
              <a:rPr lang="en-US" sz="4200" b="1" dirty="0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Market Viability: </a:t>
            </a:r>
            <a:r>
              <a:rPr lang="en-US" sz="4200" b="1" dirty="0" err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Capitalises</a:t>
            </a:r>
            <a:r>
              <a:rPr lang="en-US" sz="4200" b="1" dirty="0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 on the high demand for premium specialty coffee in heavy-footfall student and corporate zones.</a:t>
            </a:r>
          </a:p>
          <a:p>
            <a:pPr algn="l">
              <a:lnSpc>
                <a:spcPts val="4200"/>
              </a:lnSpc>
            </a:pPr>
            <a:endParaRPr lang="en-US" sz="4200" b="1" dirty="0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marL="906795" lvl="1" indent="-453397" algn="l">
              <a:lnSpc>
                <a:spcPts val="4200"/>
              </a:lnSpc>
              <a:buFont typeface="Arial"/>
              <a:buChar char="•"/>
            </a:pPr>
            <a:r>
              <a:rPr lang="en-US" sz="4200" b="1" dirty="0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Financial Security: 100% bootstrap-funded with zero bank debt, mitigating economic interest rate volatility.</a:t>
            </a:r>
          </a:p>
          <a:p>
            <a:pPr algn="l">
              <a:lnSpc>
                <a:spcPts val="4200"/>
              </a:lnSpc>
            </a:pPr>
            <a:endParaRPr lang="en-US" sz="4200" b="1" dirty="0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marL="906795" lvl="1" indent="-453397" algn="l">
              <a:lnSpc>
                <a:spcPts val="4200"/>
              </a:lnSpc>
              <a:buFont typeface="Arial"/>
              <a:buChar char="•"/>
            </a:pPr>
            <a:r>
              <a:rPr lang="en-US" sz="4200" b="1" dirty="0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Operational Efficiency: Lean structure with an agile, 6sqm mobile kiosk ensuring low overheads and an immediate break-even milestone.</a:t>
            </a:r>
          </a:p>
          <a:p>
            <a:pPr algn="l">
              <a:lnSpc>
                <a:spcPts val="4200"/>
              </a:lnSpc>
            </a:pPr>
            <a:endParaRPr lang="en-US" sz="4200" b="1" dirty="0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marL="906795" lvl="1" indent="-453397" algn="l">
              <a:lnSpc>
                <a:spcPts val="4200"/>
              </a:lnSpc>
              <a:buFont typeface="Arial"/>
              <a:buChar char="•"/>
            </a:pPr>
            <a:r>
              <a:rPr lang="en-US" sz="4200" b="1" dirty="0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Future Prospects: Scalable model prepared for organic funding and strategic market expansion by Month 18.</a:t>
            </a:r>
          </a:p>
          <a:p>
            <a:pPr algn="l">
              <a:lnSpc>
                <a:spcPts val="4800"/>
              </a:lnSpc>
            </a:pPr>
            <a:endParaRPr lang="en-US" sz="4200" b="1" dirty="0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algn="l">
              <a:lnSpc>
                <a:spcPts val="4800"/>
              </a:lnSpc>
            </a:pPr>
            <a:endParaRPr lang="en-US" sz="4200" b="1" dirty="0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algn="l">
              <a:lnSpc>
                <a:spcPts val="4800"/>
              </a:lnSpc>
            </a:pPr>
            <a:endParaRPr lang="en-US" sz="4200" b="1" dirty="0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algn="l">
              <a:lnSpc>
                <a:spcPts val="4200"/>
              </a:lnSpc>
            </a:pPr>
            <a:endParaRPr lang="en-US" sz="4200" b="1" dirty="0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181334" y="1102014"/>
            <a:ext cx="11870649" cy="769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48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Conclusion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C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0" y="2295075"/>
            <a:ext cx="18288000" cy="7435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7258" lvl="1" indent="-388629" algn="l">
              <a:lnSpc>
                <a:spcPts val="3600"/>
              </a:lnSpc>
              <a:buFont typeface="Arial"/>
              <a:buChar char="•"/>
            </a:pPr>
            <a:r>
              <a:rPr lang="en-US" sz="36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Allegra World Coffee Portal (2025) Project Café UK: The UK Coffee Shop Market Strategic Analysis. London: Allegra Insights.  </a:t>
            </a:r>
          </a:p>
          <a:p>
            <a:pPr algn="l">
              <a:lnSpc>
                <a:spcPts val="3600"/>
              </a:lnSpc>
            </a:pPr>
            <a:endParaRPr lang="en-US" sz="3600" b="1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marL="777258" lvl="1" indent="-388629" algn="l">
              <a:lnSpc>
                <a:spcPts val="3600"/>
              </a:lnSpc>
              <a:buFont typeface="Arial"/>
              <a:buChar char="•"/>
            </a:pPr>
            <a:r>
              <a:rPr lang="en-US" sz="36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British Coffee Association [BCA] (2024) Coffee Consumption Trends and Economic Impact Report. London: BCA. </a:t>
            </a:r>
          </a:p>
          <a:p>
            <a:pPr algn="l">
              <a:lnSpc>
                <a:spcPts val="3600"/>
              </a:lnSpc>
            </a:pPr>
            <a:endParaRPr lang="en-US" sz="3600" b="1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marL="777258" lvl="1" indent="-388629" algn="l">
              <a:lnSpc>
                <a:spcPts val="3600"/>
              </a:lnSpc>
              <a:buFont typeface="Arial"/>
              <a:buChar char="•"/>
            </a:pPr>
            <a:r>
              <a:rPr lang="en-US" sz="36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Eurostat (2008) Statistical Classification of Economic Activities in the European Community (NACE Rev. 2).  Office for Official Publications of the European Communities. </a:t>
            </a:r>
          </a:p>
          <a:p>
            <a:pPr algn="l">
              <a:lnSpc>
                <a:spcPts val="3600"/>
              </a:lnSpc>
            </a:pPr>
            <a:endParaRPr lang="en-US" sz="3600" b="1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marL="777258" lvl="1" indent="-388629" algn="l">
              <a:lnSpc>
                <a:spcPts val="3600"/>
              </a:lnSpc>
              <a:buFont typeface="Arial"/>
              <a:buChar char="•"/>
            </a:pPr>
            <a:r>
              <a:rPr lang="en-US" sz="36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British Chambers of Commerce [BCC] (2024) The State of UK Start-up Funding: Bootstrap Financing and Personal Savings. London: BCC. </a:t>
            </a:r>
          </a:p>
          <a:p>
            <a:pPr algn="l">
              <a:lnSpc>
                <a:spcPts val="3600"/>
              </a:lnSpc>
            </a:pPr>
            <a:endParaRPr lang="en-US" sz="3600" b="1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algn="l">
              <a:lnSpc>
                <a:spcPts val="3600"/>
              </a:lnSpc>
            </a:pPr>
            <a:endParaRPr lang="en-US" sz="3600" b="1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algn="l">
              <a:lnSpc>
                <a:spcPts val="3600"/>
              </a:lnSpc>
            </a:pPr>
            <a:endParaRPr lang="en-US" sz="3600" b="1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algn="l">
              <a:lnSpc>
                <a:spcPts val="3600"/>
              </a:lnSpc>
            </a:pPr>
            <a:endParaRPr lang="en-US" sz="3600" b="1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208676" y="990600"/>
            <a:ext cx="11870649" cy="769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4800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Reference list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7B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289317">
            <a:off x="9198096" y="180812"/>
            <a:ext cx="10450834" cy="10189563"/>
          </a:xfrm>
          <a:custGeom>
            <a:avLst/>
            <a:gdLst/>
            <a:ahLst/>
            <a:cxnLst/>
            <a:rect l="l" t="t" r="r" b="b"/>
            <a:pathLst>
              <a:path w="10450834" h="10189563">
                <a:moveTo>
                  <a:pt x="0" y="0"/>
                </a:moveTo>
                <a:lnTo>
                  <a:pt x="10450834" y="0"/>
                </a:lnTo>
                <a:lnTo>
                  <a:pt x="10450834" y="10189564"/>
                </a:lnTo>
                <a:lnTo>
                  <a:pt x="0" y="101895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9999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9144000" cy="10287000"/>
            <a:chOff x="0" y="0"/>
            <a:chExt cx="812800" cy="914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914400"/>
            </a:xfrm>
            <a:custGeom>
              <a:avLst/>
              <a:gdLst/>
              <a:ahLst/>
              <a:cxnLst/>
              <a:rect l="l" t="t" r="r" b="b"/>
              <a:pathLst>
                <a:path w="812800" h="914400">
                  <a:moveTo>
                    <a:pt x="0" y="0"/>
                  </a:moveTo>
                  <a:lnTo>
                    <a:pt x="812800" y="0"/>
                  </a:lnTo>
                  <a:lnTo>
                    <a:pt x="812800" y="914400"/>
                  </a:lnTo>
                  <a:lnTo>
                    <a:pt x="0" y="914400"/>
                  </a:lnTo>
                  <a:close/>
                </a:path>
              </a:pathLst>
            </a:custGeom>
            <a:blipFill>
              <a:blip r:embed="rId3"/>
              <a:stretch>
                <a:fillRect l="-11216" r="-5732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895708" y="1679828"/>
            <a:ext cx="8265639" cy="5100365"/>
            <a:chOff x="0" y="0"/>
            <a:chExt cx="2176958" cy="134330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76959" cy="1343306"/>
            </a:xfrm>
            <a:custGeom>
              <a:avLst/>
              <a:gdLst/>
              <a:ahLst/>
              <a:cxnLst/>
              <a:rect l="l" t="t" r="r" b="b"/>
              <a:pathLst>
                <a:path w="2176959" h="1343306">
                  <a:moveTo>
                    <a:pt x="28099" y="0"/>
                  </a:moveTo>
                  <a:lnTo>
                    <a:pt x="2148859" y="0"/>
                  </a:lnTo>
                  <a:cubicBezTo>
                    <a:pt x="2156312" y="0"/>
                    <a:pt x="2163459" y="2960"/>
                    <a:pt x="2168728" y="8230"/>
                  </a:cubicBezTo>
                  <a:cubicBezTo>
                    <a:pt x="2173998" y="13500"/>
                    <a:pt x="2176959" y="20647"/>
                    <a:pt x="2176959" y="28099"/>
                  </a:cubicBezTo>
                  <a:lnTo>
                    <a:pt x="2176959" y="1315207"/>
                  </a:lnTo>
                  <a:cubicBezTo>
                    <a:pt x="2176959" y="1330726"/>
                    <a:pt x="2164378" y="1343306"/>
                    <a:pt x="2148859" y="1343306"/>
                  </a:cubicBezTo>
                  <a:lnTo>
                    <a:pt x="28099" y="1343306"/>
                  </a:lnTo>
                  <a:cubicBezTo>
                    <a:pt x="20647" y="1343306"/>
                    <a:pt x="13500" y="1340346"/>
                    <a:pt x="8230" y="1335076"/>
                  </a:cubicBezTo>
                  <a:cubicBezTo>
                    <a:pt x="2960" y="1329806"/>
                    <a:pt x="0" y="1322659"/>
                    <a:pt x="0" y="1315207"/>
                  </a:cubicBezTo>
                  <a:lnTo>
                    <a:pt x="0" y="28099"/>
                  </a:lnTo>
                  <a:cubicBezTo>
                    <a:pt x="0" y="20647"/>
                    <a:pt x="2960" y="13500"/>
                    <a:pt x="8230" y="8230"/>
                  </a:cubicBezTo>
                  <a:cubicBezTo>
                    <a:pt x="13500" y="2960"/>
                    <a:pt x="20647" y="0"/>
                    <a:pt x="28099" y="0"/>
                  </a:cubicBezTo>
                  <a:close/>
                </a:path>
              </a:pathLst>
            </a:custGeom>
            <a:solidFill>
              <a:srgbClr val="FDECD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176958" cy="14004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2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3742202" y="2997371"/>
            <a:ext cx="3517098" cy="3554129"/>
          </a:xfrm>
          <a:custGeom>
            <a:avLst/>
            <a:gdLst/>
            <a:ahLst/>
            <a:cxnLst/>
            <a:rect l="l" t="t" r="r" b="b"/>
            <a:pathLst>
              <a:path w="3517098" h="3554129">
                <a:moveTo>
                  <a:pt x="0" y="0"/>
                </a:moveTo>
                <a:lnTo>
                  <a:pt x="3517098" y="0"/>
                </a:lnTo>
                <a:lnTo>
                  <a:pt x="3517098" y="3554128"/>
                </a:lnTo>
                <a:lnTo>
                  <a:pt x="0" y="35541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5767868">
            <a:off x="13289316" y="1908874"/>
            <a:ext cx="1616156" cy="1633172"/>
          </a:xfrm>
          <a:custGeom>
            <a:avLst/>
            <a:gdLst/>
            <a:ahLst/>
            <a:cxnLst/>
            <a:rect l="l" t="t" r="r" b="b"/>
            <a:pathLst>
              <a:path w="1616156" h="1633172">
                <a:moveTo>
                  <a:pt x="0" y="0"/>
                </a:moveTo>
                <a:lnTo>
                  <a:pt x="1616156" y="0"/>
                </a:lnTo>
                <a:lnTo>
                  <a:pt x="1616156" y="1633172"/>
                </a:lnTo>
                <a:lnTo>
                  <a:pt x="0" y="16331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927009">
            <a:off x="15883579" y="6107821"/>
            <a:ext cx="1409066" cy="1423902"/>
          </a:xfrm>
          <a:custGeom>
            <a:avLst/>
            <a:gdLst/>
            <a:ahLst/>
            <a:cxnLst/>
            <a:rect l="l" t="t" r="r" b="b"/>
            <a:pathLst>
              <a:path w="1409066" h="1423902">
                <a:moveTo>
                  <a:pt x="0" y="0"/>
                </a:moveTo>
                <a:lnTo>
                  <a:pt x="1409066" y="0"/>
                </a:lnTo>
                <a:lnTo>
                  <a:pt x="1409066" y="1423902"/>
                </a:lnTo>
                <a:lnTo>
                  <a:pt x="0" y="14239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5592043">
            <a:off x="15783337" y="7786590"/>
            <a:ext cx="1974537" cy="1995326"/>
          </a:xfrm>
          <a:custGeom>
            <a:avLst/>
            <a:gdLst/>
            <a:ahLst/>
            <a:cxnLst/>
            <a:rect l="l" t="t" r="r" b="b"/>
            <a:pathLst>
              <a:path w="1974537" h="1995326">
                <a:moveTo>
                  <a:pt x="0" y="0"/>
                </a:moveTo>
                <a:lnTo>
                  <a:pt x="1974537" y="0"/>
                </a:lnTo>
                <a:lnTo>
                  <a:pt x="1974537" y="1995326"/>
                </a:lnTo>
                <a:lnTo>
                  <a:pt x="0" y="199532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7977821" y="2761608"/>
            <a:ext cx="5891055" cy="26129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82"/>
              </a:lnSpc>
            </a:pPr>
            <a:r>
              <a:rPr lang="en-US" sz="6987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Express Cup</a:t>
            </a:r>
          </a:p>
          <a:p>
            <a:pPr algn="l">
              <a:lnSpc>
                <a:spcPts val="9782"/>
              </a:lnSpc>
            </a:pPr>
            <a:endParaRPr lang="en-US" sz="6987" b="1">
              <a:solidFill>
                <a:srgbClr val="5D2500"/>
              </a:solidFill>
              <a:latin typeface="Agrandir Bold"/>
              <a:ea typeface="Agrandir Bold"/>
              <a:cs typeface="Agrandir Bold"/>
              <a:sym typeface="Agrandir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977821" y="4163335"/>
            <a:ext cx="6992139" cy="861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5D2500"/>
                </a:solidFill>
                <a:latin typeface="Poppins"/>
                <a:ea typeface="Poppins"/>
                <a:cs typeface="Poppins"/>
                <a:sym typeface="Poppins"/>
              </a:rPr>
              <a:t>Premium Quality on the Go</a:t>
            </a:r>
          </a:p>
          <a:p>
            <a:pPr algn="l">
              <a:lnSpc>
                <a:spcPts val="3499"/>
              </a:lnSpc>
            </a:pPr>
            <a:endParaRPr lang="en-US" sz="2400">
              <a:solidFill>
                <a:srgbClr val="5D25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977821" y="2096743"/>
            <a:ext cx="6119573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400" i="1">
                <a:solidFill>
                  <a:srgbClr val="5D2500"/>
                </a:solidFill>
                <a:latin typeface="Poppins Italics"/>
                <a:ea typeface="Poppins Italics"/>
                <a:cs typeface="Poppins Italics"/>
                <a:sym typeface="Poppins Italics"/>
              </a:rPr>
              <a:t>Brewing a New Coffee Experience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83077" y="6713518"/>
            <a:ext cx="2639380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DECDA"/>
                </a:solidFill>
                <a:latin typeface="Poppins"/>
                <a:ea typeface="Poppins"/>
                <a:cs typeface="Poppins"/>
                <a:sym typeface="Poppins"/>
              </a:rPr>
              <a:t>Presented By: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98003" y="7071658"/>
            <a:ext cx="8989997" cy="3358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Student name :Ungurean Lidia Anamaria </a:t>
            </a:r>
          </a:p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Id number:2516796</a:t>
            </a:r>
          </a:p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Lectures : Enterprise and Entrepreneurship    (LCM4006_LON)</a:t>
            </a:r>
          </a:p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FDECDA"/>
                </a:solidFill>
                <a:latin typeface="Poppins Bold"/>
                <a:ea typeface="Poppins Bold"/>
                <a:cs typeface="Poppins Bold"/>
                <a:sym typeface="Poppins Bold"/>
              </a:rPr>
              <a:t>Professor name : Thomas Adeyemi</a:t>
            </a:r>
          </a:p>
          <a:p>
            <a:pPr algn="l">
              <a:lnSpc>
                <a:spcPts val="3359"/>
              </a:lnSpc>
            </a:pPr>
            <a:endParaRPr lang="en-US" sz="2400" b="1">
              <a:solidFill>
                <a:srgbClr val="FDECDA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3359"/>
              </a:lnSpc>
            </a:pPr>
            <a:endParaRPr lang="en-US" sz="2400" b="1">
              <a:solidFill>
                <a:srgbClr val="FDECDA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3359"/>
              </a:lnSpc>
            </a:pPr>
            <a:endParaRPr lang="en-US" sz="2400" b="1">
              <a:solidFill>
                <a:srgbClr val="FDECDA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9609696" y="5094108"/>
            <a:ext cx="5891055" cy="13796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82"/>
              </a:lnSpc>
            </a:pPr>
            <a:r>
              <a:rPr lang="en-US" sz="6987" b="1">
                <a:solidFill>
                  <a:srgbClr val="5D2500"/>
                </a:solidFill>
                <a:latin typeface="Agrandir Bold"/>
                <a:ea typeface="Agrandir Bold"/>
                <a:cs typeface="Agrandir Bold"/>
                <a:sym typeface="Agrandir Bold"/>
              </a:rPr>
              <a:t>Q&amp;A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1068</Words>
  <Application>Microsoft Office PowerPoint</Application>
  <PresentationFormat>Custom</PresentationFormat>
  <Paragraphs>221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31" baseType="lpstr">
      <vt:lpstr>Poppins Semi-Bold</vt:lpstr>
      <vt:lpstr>Aileron</vt:lpstr>
      <vt:lpstr>Agrandir</vt:lpstr>
      <vt:lpstr>Agrandir Bold</vt:lpstr>
      <vt:lpstr>Canva Sans</vt:lpstr>
      <vt:lpstr>Poppins</vt:lpstr>
      <vt:lpstr>Arimo</vt:lpstr>
      <vt:lpstr>Arimo Bold</vt:lpstr>
      <vt:lpstr>Canva Sans Bold</vt:lpstr>
      <vt:lpstr>Calibri</vt:lpstr>
      <vt:lpstr>Aileron Bold</vt:lpstr>
      <vt:lpstr>Poppins Bold</vt:lpstr>
      <vt:lpstr>Poppins Italics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Express Cup</dc:title>
  <cp:lastModifiedBy>samuel ungurean</cp:lastModifiedBy>
  <cp:revision>3</cp:revision>
  <dcterms:created xsi:type="dcterms:W3CDTF">2006-08-16T00:00:00Z</dcterms:created>
  <dcterms:modified xsi:type="dcterms:W3CDTF">2026-08-09T18:38:31Z</dcterms:modified>
  <dc:identifier>DAHRzBEKGpI</dc:identifier>
</cp:coreProperties>
</file>