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 id="2147483664" r:id="rId5"/>
  </p:sldMasterIdLst>
  <p:sldIdLst>
    <p:sldId id="294" r:id="rId6"/>
    <p:sldId id="367" r:id="rId7"/>
    <p:sldId id="295" r:id="rId8"/>
    <p:sldId id="305" r:id="rId9"/>
    <p:sldId id="296" r:id="rId10"/>
    <p:sldId id="298" r:id="rId11"/>
    <p:sldId id="299" r:id="rId12"/>
    <p:sldId id="300" r:id="rId13"/>
    <p:sldId id="301" r:id="rId14"/>
    <p:sldId id="376" r:id="rId15"/>
    <p:sldId id="377" r:id="rId16"/>
    <p:sldId id="378" r:id="rId17"/>
    <p:sldId id="312" r:id="rId18"/>
    <p:sldId id="368" r:id="rId19"/>
    <p:sldId id="313" r:id="rId20"/>
    <p:sldId id="314" r:id="rId21"/>
    <p:sldId id="315" r:id="rId22"/>
    <p:sldId id="316" r:id="rId23"/>
    <p:sldId id="317" r:id="rId24"/>
    <p:sldId id="318" r:id="rId25"/>
    <p:sldId id="366" r:id="rId26"/>
    <p:sldId id="372" r:id="rId27"/>
    <p:sldId id="379" r:id="rId28"/>
    <p:sldId id="319" r:id="rId29"/>
    <p:sldId id="320" r:id="rId30"/>
    <p:sldId id="321" r:id="rId31"/>
    <p:sldId id="322" r:id="rId32"/>
    <p:sldId id="323" r:id="rId33"/>
    <p:sldId id="324" r:id="rId34"/>
    <p:sldId id="325" r:id="rId35"/>
    <p:sldId id="326" r:id="rId36"/>
    <p:sldId id="328" r:id="rId37"/>
    <p:sldId id="327" r:id="rId38"/>
    <p:sldId id="373" r:id="rId39"/>
    <p:sldId id="380" r:id="rId40"/>
    <p:sldId id="369" r:id="rId41"/>
    <p:sldId id="384" r:id="rId42"/>
    <p:sldId id="329" r:id="rId43"/>
    <p:sldId id="331" r:id="rId44"/>
    <p:sldId id="332" r:id="rId45"/>
    <p:sldId id="333" r:id="rId46"/>
    <p:sldId id="334" r:id="rId47"/>
    <p:sldId id="335" r:id="rId48"/>
    <p:sldId id="336" r:id="rId49"/>
    <p:sldId id="337" r:id="rId50"/>
    <p:sldId id="338" r:id="rId51"/>
    <p:sldId id="339" r:id="rId52"/>
    <p:sldId id="340" r:id="rId53"/>
    <p:sldId id="374" r:id="rId54"/>
    <p:sldId id="381" r:id="rId55"/>
    <p:sldId id="341" r:id="rId56"/>
    <p:sldId id="342" r:id="rId57"/>
    <p:sldId id="343" r:id="rId58"/>
    <p:sldId id="344" r:id="rId59"/>
    <p:sldId id="345" r:id="rId60"/>
    <p:sldId id="346" r:id="rId61"/>
    <p:sldId id="347" r:id="rId62"/>
    <p:sldId id="348" r:id="rId63"/>
    <p:sldId id="349" r:id="rId64"/>
    <p:sldId id="350" r:id="rId65"/>
    <p:sldId id="351" r:id="rId66"/>
    <p:sldId id="352" r:id="rId67"/>
    <p:sldId id="353" r:id="rId68"/>
    <p:sldId id="354" r:id="rId69"/>
    <p:sldId id="355" r:id="rId70"/>
    <p:sldId id="356" r:id="rId71"/>
    <p:sldId id="357" r:id="rId72"/>
    <p:sldId id="358" r:id="rId73"/>
    <p:sldId id="359" r:id="rId74"/>
    <p:sldId id="360" r:id="rId75"/>
    <p:sldId id="361" r:id="rId76"/>
    <p:sldId id="362" r:id="rId77"/>
    <p:sldId id="363" r:id="rId78"/>
    <p:sldId id="364" r:id="rId79"/>
    <p:sldId id="375" r:id="rId80"/>
    <p:sldId id="382" r:id="rId81"/>
    <p:sldId id="365" r:id="rId82"/>
    <p:sldId id="383" r:id="rId8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EA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86" d="100"/>
          <a:sy n="86" d="100"/>
        </p:scale>
        <p:origin x="48"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presProps" Target="presProp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2.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tableStyles" Target="tableStyles.xml"/><Relationship Id="rId61" Type="http://schemas.openxmlformats.org/officeDocument/2006/relationships/slide" Target="slides/slide56.xml"/><Relationship Id="rId82" Type="http://schemas.openxmlformats.org/officeDocument/2006/relationships/slide" Target="slides/slide7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3914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73641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929576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039895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46649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7160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003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271092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0615234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6.xml"/><Relationship Id="rId7"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6091818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10/17/2024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93461178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hyperlink" Target="https://www.ncbi.nlm.nih.gov/pmc/articles/PMC3920596/" TargetMode="Externa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128FA-F2CA-8BF4-8447-7B3D79E6D52A}"/>
              </a:ext>
            </a:extLst>
          </p:cNvPr>
          <p:cNvSpPr>
            <a:spLocks noGrp="1"/>
          </p:cNvSpPr>
          <p:nvPr>
            <p:ph type="title"/>
          </p:nvPr>
        </p:nvSpPr>
        <p:spPr>
          <a:xfrm>
            <a:off x="1557071" y="1584552"/>
            <a:ext cx="9099255" cy="2537251"/>
          </a:xfrm>
        </p:spPr>
        <p:txBody>
          <a:bodyPr vert="horz" lIns="91440" tIns="45720" rIns="91440" bIns="0" rtlCol="0" anchor="ctr">
            <a:normAutofit/>
          </a:bodyPr>
          <a:lstStyle/>
          <a:p>
            <a:pPr algn="ctr"/>
            <a:r>
              <a:rPr lang="en-US" sz="5600" dirty="0">
                <a:solidFill>
                  <a:srgbClr val="454545"/>
                </a:solidFill>
              </a:rPr>
              <a:t>Community Profiling</a:t>
            </a:r>
            <a:br>
              <a:rPr lang="en-US" sz="5600" dirty="0">
                <a:solidFill>
                  <a:srgbClr val="454545"/>
                </a:solidFill>
              </a:rPr>
            </a:br>
            <a:r>
              <a:rPr lang="en-US" sz="5600" dirty="0">
                <a:solidFill>
                  <a:srgbClr val="454545"/>
                </a:solidFill>
              </a:rPr>
              <a:t>Adapting Theory and Practice</a:t>
            </a:r>
          </a:p>
        </p:txBody>
      </p:sp>
    </p:spTree>
    <p:extLst>
      <p:ext uri="{BB962C8B-B14F-4D97-AF65-F5344CB8AC3E}">
        <p14:creationId xmlns:p14="http://schemas.microsoft.com/office/powerpoint/2010/main" val="2480911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63D4A098-B4C9-15E6-6F34-9F9A583E6CED}"/>
              </a:ext>
            </a:extLst>
          </p:cNvPr>
          <p:cNvSpPr>
            <a:spLocks noGrp="1"/>
          </p:cNvSpPr>
          <p:nvPr>
            <p:ph type="title"/>
          </p:nvPr>
        </p:nvSpPr>
        <p:spPr>
          <a:xfrm>
            <a:off x="838200" y="365125"/>
            <a:ext cx="10515600" cy="701677"/>
          </a:xfrm>
        </p:spPr>
        <p:txBody>
          <a:bodyPr/>
          <a:lstStyle/>
          <a:p>
            <a:pPr eaLnBrk="1" hangingPunct="1"/>
            <a:r>
              <a:rPr lang="en-GB" altLang="en-US" dirty="0"/>
              <a:t>Community Profiling</a:t>
            </a:r>
          </a:p>
        </p:txBody>
      </p:sp>
      <p:sp>
        <p:nvSpPr>
          <p:cNvPr id="15363" name="Content Placeholder 2">
            <a:extLst>
              <a:ext uri="{FF2B5EF4-FFF2-40B4-BE49-F238E27FC236}">
                <a16:creationId xmlns:a16="http://schemas.microsoft.com/office/drawing/2014/main" id="{1FBC0943-9BC4-0113-D6BB-9364C25A0C90}"/>
              </a:ext>
            </a:extLst>
          </p:cNvPr>
          <p:cNvSpPr>
            <a:spLocks noGrp="1"/>
          </p:cNvSpPr>
          <p:nvPr>
            <p:ph idx="1"/>
          </p:nvPr>
        </p:nvSpPr>
        <p:spPr>
          <a:xfrm>
            <a:off x="1981200" y="1219201"/>
            <a:ext cx="8229600" cy="4937125"/>
          </a:xfrm>
        </p:spPr>
        <p:txBody>
          <a:bodyPr/>
          <a:lstStyle/>
          <a:p>
            <a:pPr eaLnBrk="1" hangingPunct="1"/>
            <a:r>
              <a:rPr lang="en-GB" altLang="en-US" dirty="0"/>
              <a:t>Community profiling is a social research method which involves building up a picture of the nature, needs and resources of a locality or community.</a:t>
            </a:r>
          </a:p>
          <a:p>
            <a:pPr eaLnBrk="1" hangingPunct="1"/>
            <a:r>
              <a:rPr lang="en-GB" altLang="en-US" dirty="0"/>
              <a:t>It should involve the active participation of its members with the aim being to create and implement an action plan to address the issues unearthed.</a:t>
            </a:r>
          </a:p>
        </p:txBody>
      </p:sp>
      <p:pic>
        <p:nvPicPr>
          <p:cNvPr id="15364" name="Picture 2">
            <a:extLst>
              <a:ext uri="{FF2B5EF4-FFF2-40B4-BE49-F238E27FC236}">
                <a16:creationId xmlns:a16="http://schemas.microsoft.com/office/drawing/2014/main" id="{038EDEBA-FB19-B160-92AE-1E6C44F42B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1566" y="3751952"/>
            <a:ext cx="2304212" cy="1720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5" name="Picture 3">
            <a:extLst>
              <a:ext uri="{FF2B5EF4-FFF2-40B4-BE49-F238E27FC236}">
                <a16:creationId xmlns:a16="http://schemas.microsoft.com/office/drawing/2014/main" id="{4DDA94C3-92ED-BBEE-A1CA-6D648830BE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4607" y="3755049"/>
            <a:ext cx="1883751" cy="188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4F38CB4A-23A3-9E11-C043-770812D74BFC}"/>
              </a:ext>
            </a:extLst>
          </p:cNvPr>
          <p:cNvSpPr>
            <a:spLocks noGrp="1"/>
          </p:cNvSpPr>
          <p:nvPr>
            <p:ph type="title"/>
          </p:nvPr>
        </p:nvSpPr>
        <p:spPr>
          <a:xfrm>
            <a:off x="838200" y="365125"/>
            <a:ext cx="10515600" cy="731019"/>
          </a:xfrm>
        </p:spPr>
        <p:txBody>
          <a:bodyPr/>
          <a:lstStyle/>
          <a:p>
            <a:pPr eaLnBrk="1" hangingPunct="1"/>
            <a:r>
              <a:rPr lang="en-GB" altLang="en-US" dirty="0"/>
              <a:t>Community Profiling</a:t>
            </a:r>
          </a:p>
        </p:txBody>
      </p:sp>
      <p:sp>
        <p:nvSpPr>
          <p:cNvPr id="16387" name="Content Placeholder 2">
            <a:extLst>
              <a:ext uri="{FF2B5EF4-FFF2-40B4-BE49-F238E27FC236}">
                <a16:creationId xmlns:a16="http://schemas.microsoft.com/office/drawing/2014/main" id="{3049F011-BBCF-88D6-288A-259186E1E3D1}"/>
              </a:ext>
            </a:extLst>
          </p:cNvPr>
          <p:cNvSpPr>
            <a:spLocks noGrp="1"/>
          </p:cNvSpPr>
          <p:nvPr>
            <p:ph idx="1"/>
          </p:nvPr>
        </p:nvSpPr>
        <p:spPr>
          <a:xfrm>
            <a:off x="1981200" y="1219201"/>
            <a:ext cx="8229600" cy="4937125"/>
          </a:xfrm>
        </p:spPr>
        <p:txBody>
          <a:bodyPr/>
          <a:lstStyle/>
          <a:p>
            <a:pPr eaLnBrk="1" hangingPunct="1"/>
            <a:r>
              <a:rPr lang="en-GB" altLang="en-US" dirty="0"/>
              <a:t>According to Hawtin et al (1994: 5),</a:t>
            </a:r>
            <a:r>
              <a:rPr lang="en-GB" altLang="en-US" i="1" dirty="0"/>
              <a:t> </a:t>
            </a:r>
            <a:r>
              <a:rPr lang="en-GB" altLang="en-US" dirty="0"/>
              <a:t>a community profile is..</a:t>
            </a:r>
          </a:p>
          <a:p>
            <a:pPr eaLnBrk="1" hangingPunct="1"/>
            <a:r>
              <a:rPr lang="en-GB" altLang="en-US" i="1" dirty="0"/>
              <a:t>‘a comprehensive description of the needs of a population that is defined, or defines itself, as a community, and the resources that exist within that community, carried out with the active involvement of the community itself, for the purpose of developing an action plan </a:t>
            </a:r>
            <a:r>
              <a:rPr lang="en-GB" altLang="en-US" dirty="0"/>
              <a:t>active participation of its members with the aim being to create and implement an action plan to address the issues unearthed</a:t>
            </a:r>
            <a:endParaRPr lang="en-GB" altLang="en-US"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937E5A4C-4EFA-3E4D-A96A-628E80482D76}"/>
              </a:ext>
            </a:extLst>
          </p:cNvPr>
          <p:cNvSpPr>
            <a:spLocks noGrp="1"/>
          </p:cNvSpPr>
          <p:nvPr>
            <p:ph type="title"/>
          </p:nvPr>
        </p:nvSpPr>
        <p:spPr>
          <a:xfrm>
            <a:off x="838200" y="365125"/>
            <a:ext cx="10515600" cy="691263"/>
          </a:xfrm>
        </p:spPr>
        <p:txBody>
          <a:bodyPr>
            <a:normAutofit fontScale="90000"/>
          </a:bodyPr>
          <a:lstStyle/>
          <a:p>
            <a:pPr eaLnBrk="1" hangingPunct="1"/>
            <a:r>
              <a:rPr lang="en-GB" altLang="en-US" dirty="0"/>
              <a:t>Community Profiling</a:t>
            </a:r>
          </a:p>
        </p:txBody>
      </p:sp>
      <p:sp>
        <p:nvSpPr>
          <p:cNvPr id="17411" name="Content Placeholder 2">
            <a:extLst>
              <a:ext uri="{FF2B5EF4-FFF2-40B4-BE49-F238E27FC236}">
                <a16:creationId xmlns:a16="http://schemas.microsoft.com/office/drawing/2014/main" id="{2B1E0A1F-2C3A-ABC2-16BC-38417D11D32A}"/>
              </a:ext>
            </a:extLst>
          </p:cNvPr>
          <p:cNvSpPr>
            <a:spLocks noGrp="1"/>
          </p:cNvSpPr>
          <p:nvPr>
            <p:ph idx="1"/>
          </p:nvPr>
        </p:nvSpPr>
        <p:spPr>
          <a:xfrm>
            <a:off x="1981200" y="1219201"/>
            <a:ext cx="8229600" cy="4937125"/>
          </a:xfrm>
        </p:spPr>
        <p:txBody>
          <a:bodyPr/>
          <a:lstStyle/>
          <a:p>
            <a:pPr eaLnBrk="1" hangingPunct="1"/>
            <a:r>
              <a:rPr lang="en-GB" altLang="en-US" dirty="0"/>
              <a:t>Furthermore, a community profile should go beyond just assessing community needs, to identify strengths and opportunities, and make connections between issues.</a:t>
            </a:r>
          </a:p>
          <a:p>
            <a:pPr eaLnBrk="1" hangingPunct="1"/>
            <a:endParaRPr lang="en-GB" altLang="en-US" dirty="0"/>
          </a:p>
          <a:p>
            <a:pPr eaLnBrk="1" hangingPunct="1"/>
            <a:r>
              <a:rPr lang="en-GB" altLang="en-US" dirty="0"/>
              <a:t>In the context of youth work ‘ a youth community profile is a planning tool for workers and contains descriptions of the local area, as it impacts on youth people’ (National Youth Agency, 2006 cited in Hawtin and Percy-Smith, 2007: 15).</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B1E92F0C-19F9-94C7-D34B-937FB5EBCF97}"/>
              </a:ext>
            </a:extLst>
          </p:cNvPr>
          <p:cNvSpPr>
            <a:spLocks noGrp="1"/>
          </p:cNvSpPr>
          <p:nvPr>
            <p:ph type="title"/>
          </p:nvPr>
        </p:nvSpPr>
        <p:spPr>
          <a:xfrm>
            <a:off x="335091" y="365126"/>
            <a:ext cx="11018709" cy="589032"/>
          </a:xfrm>
        </p:spPr>
        <p:txBody>
          <a:bodyPr>
            <a:normAutofit fontScale="90000"/>
          </a:bodyPr>
          <a:lstStyle/>
          <a:p>
            <a:pPr eaLnBrk="1" hangingPunct="1"/>
            <a:r>
              <a:rPr lang="en-GB" altLang="en-US" dirty="0"/>
              <a:t>Community Profiling</a:t>
            </a:r>
          </a:p>
        </p:txBody>
      </p:sp>
      <p:sp>
        <p:nvSpPr>
          <p:cNvPr id="18435" name="Content Placeholder 2">
            <a:extLst>
              <a:ext uri="{FF2B5EF4-FFF2-40B4-BE49-F238E27FC236}">
                <a16:creationId xmlns:a16="http://schemas.microsoft.com/office/drawing/2014/main" id="{01E2F7AD-1CE1-2BFB-A72D-DB74A55D86B1}"/>
              </a:ext>
            </a:extLst>
          </p:cNvPr>
          <p:cNvSpPr>
            <a:spLocks noGrp="1"/>
          </p:cNvSpPr>
          <p:nvPr>
            <p:ph idx="1"/>
          </p:nvPr>
        </p:nvSpPr>
        <p:spPr>
          <a:xfrm>
            <a:off x="749694" y="1219201"/>
            <a:ext cx="10427568" cy="4125211"/>
          </a:xfrm>
        </p:spPr>
        <p:txBody>
          <a:bodyPr>
            <a:normAutofit/>
          </a:bodyPr>
          <a:lstStyle/>
          <a:p>
            <a:pPr eaLnBrk="1" hangingPunct="1"/>
            <a:r>
              <a:rPr lang="en-GB" altLang="en-US" dirty="0"/>
              <a:t>Twelvetrees (1994) argues that the ‘purpose of a community profile is first, to gather information about the needs of a locality and the potential for action and second, to provide the basis for an analysis of possible alternative courses of action from which to choose priorities.</a:t>
            </a:r>
          </a:p>
          <a:p>
            <a:pPr eaLnBrk="1" hangingPunct="1"/>
            <a:r>
              <a:rPr lang="en-GB" altLang="en-US" dirty="0"/>
              <a:t>A profile then is not a document that merely reports on the conditions of existence of a community, it is also part of a process which aims to move beyond identification of needs and assets to the formulation and implementation of an action plan to improve those conditions.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5779E1E0-8441-CE90-54A0-A363C8A0825D}"/>
              </a:ext>
            </a:extLst>
          </p:cNvPr>
          <p:cNvSpPr>
            <a:spLocks noGrp="1"/>
          </p:cNvSpPr>
          <p:nvPr>
            <p:ph type="title"/>
          </p:nvPr>
        </p:nvSpPr>
        <p:spPr>
          <a:xfrm>
            <a:off x="838200" y="365125"/>
            <a:ext cx="10515600" cy="503839"/>
          </a:xfrm>
        </p:spPr>
        <p:txBody>
          <a:bodyPr>
            <a:normAutofit fontScale="90000"/>
          </a:bodyPr>
          <a:lstStyle/>
          <a:p>
            <a:pPr eaLnBrk="1" hangingPunct="1"/>
            <a:r>
              <a:rPr lang="en-GB" altLang="en-US" dirty="0"/>
              <a:t>Community Profiling</a:t>
            </a:r>
          </a:p>
        </p:txBody>
      </p:sp>
      <p:sp>
        <p:nvSpPr>
          <p:cNvPr id="3" name="Content Placeholder 2">
            <a:extLst>
              <a:ext uri="{FF2B5EF4-FFF2-40B4-BE49-F238E27FC236}">
                <a16:creationId xmlns:a16="http://schemas.microsoft.com/office/drawing/2014/main" id="{FDC0E1F0-55F9-F691-FA70-B883B0713CAC}"/>
              </a:ext>
            </a:extLst>
          </p:cNvPr>
          <p:cNvSpPr>
            <a:spLocks noGrp="1"/>
          </p:cNvSpPr>
          <p:nvPr>
            <p:ph idx="1"/>
          </p:nvPr>
        </p:nvSpPr>
        <p:spPr>
          <a:xfrm>
            <a:off x="715617" y="1219201"/>
            <a:ext cx="10515600" cy="4937125"/>
          </a:xfrm>
        </p:spPr>
        <p:txBody>
          <a:bodyPr>
            <a:normAutofit/>
          </a:bodyPr>
          <a:lstStyle/>
          <a:p>
            <a:pPr marL="274320" indent="-274320">
              <a:buFont typeface="Wingdings 3"/>
              <a:buChar char=""/>
              <a:defRPr/>
            </a:pPr>
            <a:r>
              <a:rPr lang="en-GB" dirty="0"/>
              <a:t>Community profiling is essential to identifying community need and is used to inform planning, delivery, target setting and monitoring and evaluation of services.</a:t>
            </a:r>
          </a:p>
          <a:p>
            <a:pPr marL="274320" indent="-274320">
              <a:buFont typeface="Wingdings 3"/>
              <a:buChar char=""/>
              <a:defRPr/>
            </a:pPr>
            <a:r>
              <a:rPr lang="en-GB" dirty="0"/>
              <a:t>Although profiling can be initiated by an individual or group, it is a tool often employed by local authorities and their partners to identify and address need, which is seen as a legitimate basis on which to deploy statutory sector resources.</a:t>
            </a:r>
          </a:p>
          <a:p>
            <a:pPr marL="274320" indent="-274320">
              <a:buFont typeface="Wingdings 3"/>
              <a:buChar char=""/>
              <a:defRPr/>
            </a:pPr>
            <a:r>
              <a:rPr lang="en-GB" dirty="0"/>
              <a:t>Community groups and third-sector organisations also use profiling to demonstrate unmet need and campaign against developments, in order to hold policy makers accountable.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F27B7B27-DFA9-75E0-84DC-BBD53ED05929}"/>
              </a:ext>
            </a:extLst>
          </p:cNvPr>
          <p:cNvSpPr>
            <a:spLocks noGrp="1"/>
          </p:cNvSpPr>
          <p:nvPr>
            <p:ph type="title"/>
          </p:nvPr>
        </p:nvSpPr>
        <p:spPr>
          <a:xfrm>
            <a:off x="838200" y="365125"/>
            <a:ext cx="10515600" cy="628353"/>
          </a:xfrm>
        </p:spPr>
        <p:txBody>
          <a:bodyPr>
            <a:normAutofit fontScale="90000"/>
          </a:bodyPr>
          <a:lstStyle/>
          <a:p>
            <a:pPr eaLnBrk="1" hangingPunct="1"/>
            <a:r>
              <a:rPr lang="en-GB" altLang="en-US" dirty="0"/>
              <a:t>Community Profiling </a:t>
            </a:r>
          </a:p>
        </p:txBody>
      </p:sp>
      <p:sp>
        <p:nvSpPr>
          <p:cNvPr id="20483" name="Content Placeholder 2">
            <a:extLst>
              <a:ext uri="{FF2B5EF4-FFF2-40B4-BE49-F238E27FC236}">
                <a16:creationId xmlns:a16="http://schemas.microsoft.com/office/drawing/2014/main" id="{4839AD27-1A6A-D8E0-1616-B4C1702A91B0}"/>
              </a:ext>
            </a:extLst>
          </p:cNvPr>
          <p:cNvSpPr>
            <a:spLocks noGrp="1"/>
          </p:cNvSpPr>
          <p:nvPr>
            <p:ph idx="1"/>
          </p:nvPr>
        </p:nvSpPr>
        <p:spPr>
          <a:xfrm>
            <a:off x="141988" y="1219201"/>
            <a:ext cx="10068812" cy="4937125"/>
          </a:xfrm>
        </p:spPr>
        <p:txBody>
          <a:bodyPr/>
          <a:lstStyle/>
          <a:p>
            <a:pPr eaLnBrk="1" hangingPunct="1"/>
            <a:r>
              <a:rPr lang="en-GB" altLang="en-US" dirty="0"/>
              <a:t>A clear advantage of profiling is that, in addition to using community knowledge, it has the ability to flag up community assets, as opposed to portraying communities as places of deficit.  </a:t>
            </a:r>
          </a:p>
          <a:p>
            <a:pPr eaLnBrk="1" hangingPunct="1"/>
            <a:r>
              <a:rPr lang="en-GB" altLang="en-US" dirty="0"/>
              <a:t>The community, possessing local knowledge, is capable of producing a fuller profile than that which would be generated solely by practitioners, one which is more likely to aid good decision-making.</a:t>
            </a:r>
          </a:p>
        </p:txBody>
      </p:sp>
      <p:pic>
        <p:nvPicPr>
          <p:cNvPr id="20484" name="Picture 2">
            <a:extLst>
              <a:ext uri="{FF2B5EF4-FFF2-40B4-BE49-F238E27FC236}">
                <a16:creationId xmlns:a16="http://schemas.microsoft.com/office/drawing/2014/main" id="{C1613511-1F08-DEB8-45C7-3FC7F74D5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30597" y="4095269"/>
            <a:ext cx="1919415" cy="15435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5" name="Picture 3">
            <a:extLst>
              <a:ext uri="{FF2B5EF4-FFF2-40B4-BE49-F238E27FC236}">
                <a16:creationId xmlns:a16="http://schemas.microsoft.com/office/drawing/2014/main" id="{C545AB50-48BB-B4DA-42C4-9000DEC6C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2907" y="4157421"/>
            <a:ext cx="3219450" cy="1419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F0989074-3D7F-EB61-C136-785352EC8D89}"/>
              </a:ext>
            </a:extLst>
          </p:cNvPr>
          <p:cNvSpPr>
            <a:spLocks noGrp="1"/>
          </p:cNvSpPr>
          <p:nvPr>
            <p:ph type="title"/>
          </p:nvPr>
        </p:nvSpPr>
        <p:spPr/>
        <p:txBody>
          <a:bodyPr/>
          <a:lstStyle/>
          <a:p>
            <a:pPr eaLnBrk="1" hangingPunct="1"/>
            <a:r>
              <a:rPr lang="en-GB" altLang="en-US"/>
              <a:t>Community Profiling</a:t>
            </a:r>
          </a:p>
        </p:txBody>
      </p:sp>
      <p:sp>
        <p:nvSpPr>
          <p:cNvPr id="21507" name="Content Placeholder 2">
            <a:extLst>
              <a:ext uri="{FF2B5EF4-FFF2-40B4-BE49-F238E27FC236}">
                <a16:creationId xmlns:a16="http://schemas.microsoft.com/office/drawing/2014/main" id="{C9D41A66-F248-8608-426C-F317B9F3C2ED}"/>
              </a:ext>
            </a:extLst>
          </p:cNvPr>
          <p:cNvSpPr>
            <a:spLocks noGrp="1"/>
          </p:cNvSpPr>
          <p:nvPr>
            <p:ph idx="1"/>
          </p:nvPr>
        </p:nvSpPr>
        <p:spPr>
          <a:xfrm>
            <a:off x="721297" y="1690688"/>
            <a:ext cx="10632503" cy="4762500"/>
          </a:xfrm>
        </p:spPr>
        <p:txBody>
          <a:bodyPr/>
          <a:lstStyle/>
          <a:p>
            <a:pPr eaLnBrk="1" hangingPunct="1"/>
            <a:r>
              <a:rPr lang="en-GB" altLang="en-US" dirty="0"/>
              <a:t>If executed well, is not merely and end in itself. </a:t>
            </a:r>
          </a:p>
          <a:p>
            <a:pPr eaLnBrk="1" hangingPunct="1"/>
            <a:r>
              <a:rPr lang="en-GB" altLang="en-US" dirty="0"/>
              <a:t>Indeed, the skills community members and practitioners gain during profiling can be as important as the data generated by them.</a:t>
            </a:r>
          </a:p>
          <a:p>
            <a:pPr eaLnBrk="1" hangingPunct="1"/>
            <a:r>
              <a:rPr lang="en-GB" altLang="en-US" dirty="0"/>
              <a:t>Like other approaches to community development, profiling can be used disingenuously, or as something that in reality is not community driven, but driven by the needs of those who do the commissioning.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0A2079D-234E-F20C-D946-17E4CF5AB107}"/>
              </a:ext>
            </a:extLst>
          </p:cNvPr>
          <p:cNvSpPr>
            <a:spLocks noGrp="1"/>
          </p:cNvSpPr>
          <p:nvPr>
            <p:ph type="title"/>
          </p:nvPr>
        </p:nvSpPr>
        <p:spPr/>
        <p:txBody>
          <a:bodyPr/>
          <a:lstStyle/>
          <a:p>
            <a:pPr eaLnBrk="1" hangingPunct="1"/>
            <a:r>
              <a:rPr lang="en-GB" altLang="en-US"/>
              <a:t>Community Profiling</a:t>
            </a:r>
          </a:p>
        </p:txBody>
      </p:sp>
      <p:sp>
        <p:nvSpPr>
          <p:cNvPr id="22531" name="Content Placeholder 2">
            <a:extLst>
              <a:ext uri="{FF2B5EF4-FFF2-40B4-BE49-F238E27FC236}">
                <a16:creationId xmlns:a16="http://schemas.microsoft.com/office/drawing/2014/main" id="{1BB8E6A8-1098-38AC-0B16-89E87072AD48}"/>
              </a:ext>
            </a:extLst>
          </p:cNvPr>
          <p:cNvSpPr>
            <a:spLocks noGrp="1"/>
          </p:cNvSpPr>
          <p:nvPr>
            <p:ph idx="1"/>
          </p:nvPr>
        </p:nvSpPr>
        <p:spPr>
          <a:xfrm>
            <a:off x="1981200" y="2254764"/>
            <a:ext cx="8229600" cy="3032854"/>
          </a:xfrm>
        </p:spPr>
        <p:txBody>
          <a:bodyPr/>
          <a:lstStyle/>
          <a:p>
            <a:pPr eaLnBrk="1" hangingPunct="1"/>
            <a:r>
              <a:rPr lang="en-GB" altLang="en-US" dirty="0"/>
              <a:t>At their best, however, community profiles can both ‘up skill’ those involved in carrying them out, and identify community needs and resources, putting in place effective mechanisms and policies that address these needs.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0A862-E971-2DA8-7A31-061020E30955}"/>
              </a:ext>
            </a:extLst>
          </p:cNvPr>
          <p:cNvSpPr>
            <a:spLocks noGrp="1"/>
          </p:cNvSpPr>
          <p:nvPr>
            <p:ph type="title"/>
          </p:nvPr>
        </p:nvSpPr>
        <p:spPr/>
        <p:txBody>
          <a:bodyPr/>
          <a:lstStyle/>
          <a:p>
            <a:r>
              <a:rPr lang="en-GB" dirty="0"/>
              <a:t>So how can we adapt theory?</a:t>
            </a:r>
          </a:p>
        </p:txBody>
      </p:sp>
      <p:sp>
        <p:nvSpPr>
          <p:cNvPr id="3" name="Content Placeholder 2">
            <a:extLst>
              <a:ext uri="{FF2B5EF4-FFF2-40B4-BE49-F238E27FC236}">
                <a16:creationId xmlns:a16="http://schemas.microsoft.com/office/drawing/2014/main" id="{8194C796-AFF4-E89C-FABA-EB1F1D861A77}"/>
              </a:ext>
            </a:extLst>
          </p:cNvPr>
          <p:cNvSpPr>
            <a:spLocks noGrp="1"/>
          </p:cNvSpPr>
          <p:nvPr>
            <p:ph idx="1"/>
          </p:nvPr>
        </p:nvSpPr>
        <p:spPr/>
        <p:txBody>
          <a:bodyPr/>
          <a:lstStyle/>
          <a:p>
            <a:r>
              <a:rPr lang="en-GB" dirty="0"/>
              <a:t>What about profiling communities of young people?</a:t>
            </a:r>
          </a:p>
          <a:p>
            <a:r>
              <a:rPr lang="en-GB" dirty="0"/>
              <a:t>What is meant by this term communities of young people?</a:t>
            </a:r>
          </a:p>
        </p:txBody>
      </p:sp>
    </p:spTree>
    <p:extLst>
      <p:ext uri="{BB962C8B-B14F-4D97-AF65-F5344CB8AC3E}">
        <p14:creationId xmlns:p14="http://schemas.microsoft.com/office/powerpoint/2010/main" val="3066778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F9330-4718-D5C4-5B22-E2A692C6518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7DAD52B-04DA-06E2-0DCF-9ED75CD06F00}"/>
              </a:ext>
            </a:extLst>
          </p:cNvPr>
          <p:cNvSpPr>
            <a:spLocks noGrp="1"/>
          </p:cNvSpPr>
          <p:nvPr>
            <p:ph idx="1"/>
          </p:nvPr>
        </p:nvSpPr>
        <p:spPr/>
        <p:txBody>
          <a:bodyPr/>
          <a:lstStyle/>
          <a:p>
            <a:r>
              <a:rPr lang="en-GB" b="0" i="0" dirty="0">
                <a:effectLst/>
                <a:latin typeface="__fkGroteskNeue_598ab8"/>
              </a:rPr>
              <a:t>A community of young people refers to a collective group that includes individuals typically aged between 11 and 25, who interact and engage with each another within a shared environment or context. </a:t>
            </a:r>
          </a:p>
          <a:p>
            <a:r>
              <a:rPr lang="en-GB" b="0" i="0" dirty="0">
                <a:effectLst/>
                <a:latin typeface="__fkGroteskNeue_598ab8"/>
              </a:rPr>
              <a:t>This concept encompasses various dimensions, including social, educational, and cultural aspects, and can manifest both in physical spaces and online platforms.</a:t>
            </a:r>
          </a:p>
          <a:p>
            <a:pPr marL="0" indent="0">
              <a:buNone/>
            </a:pPr>
            <a:endParaRPr lang="en-GB" dirty="0"/>
          </a:p>
        </p:txBody>
      </p:sp>
    </p:spTree>
    <p:extLst>
      <p:ext uri="{BB962C8B-B14F-4D97-AF65-F5344CB8AC3E}">
        <p14:creationId xmlns:p14="http://schemas.microsoft.com/office/powerpoint/2010/main" val="4174341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F1B23-A294-C953-D6B1-E7D0902C985C}"/>
              </a:ext>
            </a:extLst>
          </p:cNvPr>
          <p:cNvSpPr>
            <a:spLocks noGrp="1"/>
          </p:cNvSpPr>
          <p:nvPr>
            <p:ph type="title"/>
          </p:nvPr>
        </p:nvSpPr>
        <p:spPr/>
        <p:txBody>
          <a:bodyPr/>
          <a:lstStyle/>
          <a:p>
            <a:r>
              <a:rPr lang="en-GB" dirty="0"/>
              <a:t>Examples of specific groups of Young People:</a:t>
            </a:r>
          </a:p>
        </p:txBody>
      </p:sp>
      <p:sp>
        <p:nvSpPr>
          <p:cNvPr id="3" name="Content Placeholder 2">
            <a:extLst>
              <a:ext uri="{FF2B5EF4-FFF2-40B4-BE49-F238E27FC236}">
                <a16:creationId xmlns:a16="http://schemas.microsoft.com/office/drawing/2014/main" id="{579EC2F1-237D-BC27-28B2-592821FAF7C5}"/>
              </a:ext>
            </a:extLst>
          </p:cNvPr>
          <p:cNvSpPr>
            <a:spLocks noGrp="1"/>
          </p:cNvSpPr>
          <p:nvPr>
            <p:ph idx="1"/>
          </p:nvPr>
        </p:nvSpPr>
        <p:spPr/>
        <p:txBody>
          <a:bodyPr/>
          <a:lstStyle/>
          <a:p>
            <a:r>
              <a:rPr lang="en-GB" dirty="0"/>
              <a:t>What specific groups of young people could you focus on for your community profile?</a:t>
            </a:r>
          </a:p>
        </p:txBody>
      </p:sp>
    </p:spTree>
    <p:extLst>
      <p:ext uri="{BB962C8B-B14F-4D97-AF65-F5344CB8AC3E}">
        <p14:creationId xmlns:p14="http://schemas.microsoft.com/office/powerpoint/2010/main" val="2157670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835A3-BA47-0972-60F8-EE352F3EFDBC}"/>
              </a:ext>
            </a:extLst>
          </p:cNvPr>
          <p:cNvSpPr>
            <a:spLocks noGrp="1"/>
          </p:cNvSpPr>
          <p:nvPr>
            <p:ph type="title"/>
          </p:nvPr>
        </p:nvSpPr>
        <p:spPr/>
        <p:txBody>
          <a:bodyPr/>
          <a:lstStyle/>
          <a:p>
            <a:r>
              <a:rPr lang="en-GB" dirty="0"/>
              <a:t>Looking at Specific Interest groups of Young People</a:t>
            </a:r>
          </a:p>
        </p:txBody>
      </p:sp>
      <p:sp>
        <p:nvSpPr>
          <p:cNvPr id="3" name="Content Placeholder 2">
            <a:extLst>
              <a:ext uri="{FF2B5EF4-FFF2-40B4-BE49-F238E27FC236}">
                <a16:creationId xmlns:a16="http://schemas.microsoft.com/office/drawing/2014/main" id="{59ED40FA-3609-0141-6FB1-85DF7168366E}"/>
              </a:ext>
            </a:extLst>
          </p:cNvPr>
          <p:cNvSpPr>
            <a:spLocks noGrp="1"/>
          </p:cNvSpPr>
          <p:nvPr>
            <p:ph idx="1"/>
          </p:nvPr>
        </p:nvSpPr>
        <p:spPr>
          <a:xfrm>
            <a:off x="928048" y="2015732"/>
            <a:ext cx="10727139" cy="3893749"/>
          </a:xfrm>
        </p:spPr>
        <p:txBody>
          <a:bodyPr>
            <a:normAutofit lnSpcReduction="10000"/>
          </a:bodyPr>
          <a:lstStyle/>
          <a:p>
            <a:r>
              <a:rPr lang="en-GB" dirty="0"/>
              <a:t>NEET</a:t>
            </a:r>
          </a:p>
          <a:p>
            <a:r>
              <a:rPr lang="en-GB" dirty="0"/>
              <a:t>Care Experienced Young People</a:t>
            </a:r>
          </a:p>
          <a:p>
            <a:r>
              <a:rPr lang="en-GB" dirty="0"/>
              <a:t>Young People at risk of Anti-Social Behaviour</a:t>
            </a:r>
          </a:p>
          <a:p>
            <a:r>
              <a:rPr lang="en-GB" dirty="0"/>
              <a:t>Young Carers</a:t>
            </a:r>
          </a:p>
          <a:p>
            <a:r>
              <a:rPr lang="en-GB" dirty="0"/>
              <a:t>Homelessness</a:t>
            </a:r>
          </a:p>
          <a:p>
            <a:r>
              <a:rPr lang="en-GB" dirty="0"/>
              <a:t>Young People involved with Youth Justice</a:t>
            </a:r>
          </a:p>
          <a:p>
            <a:r>
              <a:rPr lang="en-GB" dirty="0"/>
              <a:t>Young People involved with substance use services</a:t>
            </a:r>
          </a:p>
          <a:p>
            <a:r>
              <a:rPr lang="en-GB" dirty="0"/>
              <a:t>Young People who are at risk of exploitation</a:t>
            </a:r>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4085055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BA52C-3D3A-41F1-7758-990B11770052}"/>
              </a:ext>
            </a:extLst>
          </p:cNvPr>
          <p:cNvSpPr>
            <a:spLocks noGrp="1"/>
          </p:cNvSpPr>
          <p:nvPr>
            <p:ph type="title"/>
          </p:nvPr>
        </p:nvSpPr>
        <p:spPr/>
        <p:txBody>
          <a:bodyPr/>
          <a:lstStyle/>
          <a:p>
            <a:r>
              <a:rPr lang="en-GB" dirty="0"/>
              <a:t>Key terms from the theory presented?</a:t>
            </a:r>
          </a:p>
        </p:txBody>
      </p:sp>
      <p:sp>
        <p:nvSpPr>
          <p:cNvPr id="3" name="Content Placeholder 2">
            <a:extLst>
              <a:ext uri="{FF2B5EF4-FFF2-40B4-BE49-F238E27FC236}">
                <a16:creationId xmlns:a16="http://schemas.microsoft.com/office/drawing/2014/main" id="{A97166CC-4BA1-F6D2-FFE3-1AA46F47D267}"/>
              </a:ext>
            </a:extLst>
          </p:cNvPr>
          <p:cNvSpPr>
            <a:spLocks noGrp="1"/>
          </p:cNvSpPr>
          <p:nvPr>
            <p:ph idx="1"/>
          </p:nvPr>
        </p:nvSpPr>
        <p:spPr/>
        <p:txBody>
          <a:bodyPr/>
          <a:lstStyle/>
          <a:p>
            <a:r>
              <a:rPr lang="en-GB" dirty="0"/>
              <a:t>What stood out to you from listening to the first slides – what key words/terms?</a:t>
            </a:r>
          </a:p>
          <a:p>
            <a:r>
              <a:rPr lang="en-GB" dirty="0"/>
              <a:t>What have you learnt from the previous slides?</a:t>
            </a:r>
          </a:p>
          <a:p>
            <a:r>
              <a:rPr lang="en-GB" dirty="0"/>
              <a:t>What will you ensure you will do in your community profile this year?</a:t>
            </a:r>
          </a:p>
          <a:p>
            <a:r>
              <a:rPr lang="en-GB" dirty="0"/>
              <a:t>What will your sections be? Your heading titles?</a:t>
            </a:r>
          </a:p>
          <a:p>
            <a:pPr marL="0" indent="0">
              <a:buNone/>
            </a:pPr>
            <a:endParaRPr lang="en-GB" dirty="0"/>
          </a:p>
        </p:txBody>
      </p:sp>
    </p:spTree>
    <p:extLst>
      <p:ext uri="{BB962C8B-B14F-4D97-AF65-F5344CB8AC3E}">
        <p14:creationId xmlns:p14="http://schemas.microsoft.com/office/powerpoint/2010/main" val="1025000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BF49D-3C69-685B-5727-D358C027C595}"/>
              </a:ext>
            </a:extLst>
          </p:cNvPr>
          <p:cNvSpPr>
            <a:spLocks noGrp="1"/>
          </p:cNvSpPr>
          <p:nvPr>
            <p:ph type="title"/>
          </p:nvPr>
        </p:nvSpPr>
        <p:spPr>
          <a:xfrm>
            <a:off x="838200" y="-136070"/>
            <a:ext cx="10515600" cy="1317170"/>
          </a:xfrm>
        </p:spPr>
        <p:txBody>
          <a:bodyPr/>
          <a:lstStyle/>
          <a:p>
            <a:r>
              <a:rPr lang="en-GB" b="0" i="0" dirty="0">
                <a:effectLst/>
                <a:latin typeface="__fkGrotesk_8a67e8"/>
              </a:rPr>
              <a:t>Young people and </a:t>
            </a:r>
            <a:r>
              <a:rPr lang="en-GB" dirty="0">
                <a:latin typeface="__fkGrotesk_8a67e8"/>
              </a:rPr>
              <a:t>A</a:t>
            </a:r>
            <a:r>
              <a:rPr lang="en-GB" b="0" i="0" dirty="0">
                <a:effectLst/>
                <a:latin typeface="__fkGrotesk_8a67e8"/>
              </a:rPr>
              <a:t>ntisocial </a:t>
            </a:r>
            <a:r>
              <a:rPr lang="en-GB" dirty="0">
                <a:latin typeface="__fkGrotesk_8a67e8"/>
              </a:rPr>
              <a:t>B</a:t>
            </a:r>
            <a:r>
              <a:rPr lang="en-GB" b="0" i="0" dirty="0">
                <a:effectLst/>
                <a:latin typeface="__fkGrotesk_8a67e8"/>
              </a:rPr>
              <a:t>ehaviour</a:t>
            </a:r>
            <a:endParaRPr lang="en-GB" dirty="0"/>
          </a:p>
        </p:txBody>
      </p:sp>
      <p:sp>
        <p:nvSpPr>
          <p:cNvPr id="3" name="Content Placeholder 2">
            <a:extLst>
              <a:ext uri="{FF2B5EF4-FFF2-40B4-BE49-F238E27FC236}">
                <a16:creationId xmlns:a16="http://schemas.microsoft.com/office/drawing/2014/main" id="{D96F5B7C-740F-C3AF-73E9-8106F1A6D830}"/>
              </a:ext>
            </a:extLst>
          </p:cNvPr>
          <p:cNvSpPr>
            <a:spLocks noGrp="1"/>
          </p:cNvSpPr>
          <p:nvPr>
            <p:ph idx="1"/>
          </p:nvPr>
        </p:nvSpPr>
        <p:spPr>
          <a:xfrm>
            <a:off x="544286" y="1344386"/>
            <a:ext cx="11419114" cy="4664528"/>
          </a:xfrm>
        </p:spPr>
        <p:txBody>
          <a:bodyPr>
            <a:normAutofit lnSpcReduction="10000"/>
          </a:bodyPr>
          <a:lstStyle/>
          <a:p>
            <a:pPr marL="0" indent="0" algn="l">
              <a:buNone/>
            </a:pPr>
            <a:r>
              <a:rPr lang="en-GB" dirty="0">
                <a:solidFill>
                  <a:srgbClr val="000000"/>
                </a:solidFill>
                <a:latin typeface="var(--font-fk-grotesk-neue)"/>
              </a:rPr>
              <a:t>H</a:t>
            </a:r>
            <a:r>
              <a:rPr lang="en-GB" b="0" i="0" dirty="0">
                <a:solidFill>
                  <a:srgbClr val="000000"/>
                </a:solidFill>
                <a:effectLst/>
                <a:latin typeface="var(--font-fk-grotesk-neue)"/>
              </a:rPr>
              <a:t>ere are key points/headings to consider for a community profile on young people and antisocial behaviour:</a:t>
            </a:r>
          </a:p>
          <a:p>
            <a:pPr marL="0" indent="0" algn="l">
              <a:buNone/>
            </a:pPr>
            <a:r>
              <a:rPr lang="en-GB" b="1" i="0" u="sng" dirty="0">
                <a:solidFill>
                  <a:srgbClr val="000000"/>
                </a:solidFill>
                <a:effectLst/>
                <a:latin typeface="var(--font-fk-grotesk)"/>
              </a:rPr>
              <a:t>Prevalence and Impact</a:t>
            </a:r>
          </a:p>
          <a:p>
            <a:r>
              <a:rPr lang="en-GB" i="0" dirty="0">
                <a:solidFill>
                  <a:srgbClr val="000000"/>
                </a:solidFill>
                <a:effectLst/>
                <a:latin typeface="var(--font-fk-grotesk-neue)"/>
              </a:rPr>
              <a:t>Antisocial behaviour (ASB) is relatively common among young people, however what is the prevalence in your area? </a:t>
            </a:r>
          </a:p>
          <a:p>
            <a:r>
              <a:rPr lang="en-GB" i="0" dirty="0">
                <a:solidFill>
                  <a:srgbClr val="000000"/>
                </a:solidFill>
                <a:effectLst/>
                <a:latin typeface="var(--font-fk-grotesk-neue)"/>
              </a:rPr>
              <a:t>What impact does this have </a:t>
            </a:r>
            <a:r>
              <a:rPr lang="en-GB" dirty="0">
                <a:solidFill>
                  <a:srgbClr val="000000"/>
                </a:solidFill>
                <a:latin typeface="var(--font-fk-grotesk-neue)"/>
              </a:rPr>
              <a:t>on the local area/people?</a:t>
            </a:r>
            <a:endParaRPr lang="en-GB" i="0" dirty="0">
              <a:solidFill>
                <a:srgbClr val="000000"/>
              </a:solidFill>
              <a:effectLst/>
              <a:latin typeface="var(--font-fk-grotesk-neue)"/>
            </a:endParaRPr>
          </a:p>
          <a:p>
            <a:r>
              <a:rPr lang="en-GB" i="0" dirty="0">
                <a:solidFill>
                  <a:srgbClr val="000000"/>
                </a:solidFill>
                <a:effectLst/>
                <a:latin typeface="var(--font-fk-grotesk-neue)"/>
              </a:rPr>
              <a:t>For example, some research suggests that 50-80% of young people participate in some form of antisocial behaviour during adolescent development  - what are the figures in your community?</a:t>
            </a:r>
          </a:p>
          <a:p>
            <a:r>
              <a:rPr lang="en-GB" i="0" dirty="0">
                <a:solidFill>
                  <a:srgbClr val="000000"/>
                </a:solidFill>
                <a:effectLst/>
                <a:latin typeface="var(--font-fk-grotesk-neue)"/>
              </a:rPr>
              <a:t>ASB imposes significant social and economic burdens on communities – is this evident in your area?</a:t>
            </a:r>
            <a:endParaRPr lang="en-GB" i="0" u="none" strike="noStrike" dirty="0">
              <a:solidFill>
                <a:srgbClr val="000000"/>
              </a:solidFill>
              <a:effectLst/>
              <a:latin typeface="var(--font-berkeley-mono)"/>
              <a:hlinkClick r:id="rId2"/>
            </a:endParaRPr>
          </a:p>
          <a:p>
            <a:pPr marL="0" indent="0" algn="l">
              <a:buNone/>
            </a:pPr>
            <a:endParaRPr lang="en-GB" b="0" i="0" dirty="0">
              <a:solidFill>
                <a:srgbClr val="000000"/>
              </a:solidFill>
              <a:effectLst/>
              <a:latin typeface="var(--font-fk-grotesk-neue)"/>
            </a:endParaRPr>
          </a:p>
          <a:p>
            <a:endParaRPr lang="en-GB" dirty="0"/>
          </a:p>
        </p:txBody>
      </p:sp>
    </p:spTree>
    <p:extLst>
      <p:ext uri="{BB962C8B-B14F-4D97-AF65-F5344CB8AC3E}">
        <p14:creationId xmlns:p14="http://schemas.microsoft.com/office/powerpoint/2010/main" val="3723186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288FD-C7CF-5157-FC95-FD588A29D2C4}"/>
              </a:ext>
            </a:extLst>
          </p:cNvPr>
          <p:cNvSpPr>
            <a:spLocks noGrp="1"/>
          </p:cNvSpPr>
          <p:nvPr>
            <p:ph type="title"/>
          </p:nvPr>
        </p:nvSpPr>
        <p:spPr/>
        <p:txBody>
          <a:bodyPr/>
          <a:lstStyle/>
          <a:p>
            <a:r>
              <a:rPr lang="en-GB" b="1" i="0" dirty="0">
                <a:effectLst/>
                <a:latin typeface="var(--font-fk-grotesk)"/>
              </a:rPr>
              <a:t>Types of Antisocial Behaviour</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69A788DC-A6A2-50B9-E280-C3981F5C64DC}"/>
              </a:ext>
            </a:extLst>
          </p:cNvPr>
          <p:cNvSpPr>
            <a:spLocks noGrp="1"/>
          </p:cNvSpPr>
          <p:nvPr>
            <p:ph idx="1"/>
          </p:nvPr>
        </p:nvSpPr>
        <p:spPr>
          <a:xfrm>
            <a:off x="435429" y="1409700"/>
            <a:ext cx="11451771" cy="4495800"/>
          </a:xfrm>
        </p:spPr>
        <p:txBody>
          <a:bodyPr>
            <a:normAutofit fontScale="92500" lnSpcReduction="20000"/>
          </a:bodyPr>
          <a:lstStyle/>
          <a:p>
            <a:pPr algn="l">
              <a:buFont typeface="Arial" panose="020B0604020202020204" pitchFamily="34" charset="0"/>
              <a:buChar char="•"/>
            </a:pPr>
            <a:r>
              <a:rPr lang="en-GB" b="0" i="0" dirty="0">
                <a:effectLst/>
                <a:latin typeface="__fkGroteskNeue_598ab8"/>
              </a:rPr>
              <a:t>You may want to explore the </a:t>
            </a:r>
            <a:r>
              <a:rPr lang="en-GB" b="1" i="0" dirty="0">
                <a:effectLst/>
                <a:latin typeface="__fkGroteskNeue_598ab8"/>
              </a:rPr>
              <a:t>types of Antisocial Behaviours</a:t>
            </a:r>
            <a:r>
              <a:rPr lang="en-GB" b="0" i="0" dirty="0">
                <a:effectLst/>
                <a:latin typeface="__fkGroteskNeue_598ab8"/>
              </a:rPr>
              <a:t> </a:t>
            </a:r>
            <a:r>
              <a:rPr lang="en-GB" dirty="0">
                <a:latin typeface="__fkGroteskNeue_598ab8"/>
              </a:rPr>
              <a:t>reported/observed in the area.</a:t>
            </a:r>
          </a:p>
          <a:p>
            <a:pPr marL="0" indent="0" algn="l">
              <a:buNone/>
            </a:pPr>
            <a:endParaRPr lang="en-GB" dirty="0">
              <a:latin typeface="__fkGroteskNeue_598ab8"/>
            </a:endParaRPr>
          </a:p>
          <a:p>
            <a:pPr algn="l">
              <a:buFont typeface="Arial" panose="020B0604020202020204" pitchFamily="34" charset="0"/>
              <a:buChar char="•"/>
            </a:pPr>
            <a:r>
              <a:rPr lang="en-GB" b="0" i="0" dirty="0">
                <a:effectLst/>
                <a:latin typeface="__fkGroteskNeue_598ab8"/>
              </a:rPr>
              <a:t>Antisocial behaviour encompasses a range of actions: </a:t>
            </a:r>
          </a:p>
          <a:p>
            <a:r>
              <a:rPr lang="en-GB" b="0" i="0" dirty="0">
                <a:effectLst/>
                <a:latin typeface="__fkGroteskNeue_598ab8"/>
              </a:rPr>
              <a:t>Violence and aggression causing physical or psychological harm</a:t>
            </a:r>
          </a:p>
          <a:p>
            <a:pPr algn="l">
              <a:buFont typeface="Arial" panose="020B0604020202020204" pitchFamily="34" charset="0"/>
              <a:buChar char="•"/>
            </a:pPr>
            <a:r>
              <a:rPr lang="en-GB" b="0" i="0" dirty="0">
                <a:effectLst/>
                <a:latin typeface="__fkGroteskNeue_598ab8"/>
              </a:rPr>
              <a:t>Property destruction and theft</a:t>
            </a:r>
          </a:p>
          <a:p>
            <a:pPr algn="l">
              <a:buFont typeface="Arial" panose="020B0604020202020204" pitchFamily="34" charset="0"/>
              <a:buChar char="•"/>
            </a:pPr>
            <a:r>
              <a:rPr lang="en-GB" b="0" i="0" dirty="0">
                <a:effectLst/>
                <a:latin typeface="__fkGroteskNeue_598ab8"/>
              </a:rPr>
              <a:t>Rule violations like disruptive behaviour, lying, and deception</a:t>
            </a:r>
          </a:p>
          <a:p>
            <a:pPr algn="l">
              <a:buFont typeface="Arial" panose="020B0604020202020204" pitchFamily="34" charset="0"/>
              <a:buChar char="•"/>
            </a:pPr>
            <a:r>
              <a:rPr lang="en-GB" b="0" i="0" dirty="0">
                <a:effectLst/>
                <a:latin typeface="__fkGroteskNeue_598ab8"/>
              </a:rPr>
              <a:t>Substance abuse and other co-occurring problems</a:t>
            </a:r>
          </a:p>
          <a:p>
            <a:pPr algn="l">
              <a:buFont typeface="Arial" panose="020B0604020202020204" pitchFamily="34" charset="0"/>
              <a:buChar char="•"/>
            </a:pPr>
            <a:endParaRPr lang="en-GB" dirty="0">
              <a:latin typeface="__fkGroteskNeue_598ab8"/>
            </a:endParaRPr>
          </a:p>
          <a:p>
            <a:pPr marL="0" indent="0" algn="l">
              <a:buNone/>
            </a:pPr>
            <a:r>
              <a:rPr lang="en-GB" b="0" i="0" dirty="0">
                <a:effectLst/>
                <a:latin typeface="__fkGroteskNeue_598ab8"/>
              </a:rPr>
              <a:t>What are the types of Antisocial Behaviour being recorded in your area? What do the statistics say/ what are the police/other organisations experiencing</a:t>
            </a:r>
            <a:r>
              <a:rPr lang="en-GB" dirty="0">
                <a:latin typeface="__fkGroteskNeue_598ab8"/>
              </a:rPr>
              <a:t>? From a youth work perspective is this antisocial behaviours?</a:t>
            </a:r>
            <a:endParaRPr lang="en-GB" b="0" i="0" dirty="0">
              <a:effectLst/>
              <a:latin typeface="__fkGroteskNeue_598ab8"/>
            </a:endParaRPr>
          </a:p>
          <a:p>
            <a:endParaRPr lang="en-GB" dirty="0"/>
          </a:p>
        </p:txBody>
      </p:sp>
    </p:spTree>
    <p:extLst>
      <p:ext uri="{BB962C8B-B14F-4D97-AF65-F5344CB8AC3E}">
        <p14:creationId xmlns:p14="http://schemas.microsoft.com/office/powerpoint/2010/main" val="1854442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3D9D0-3B80-5779-F236-F13A0467078F}"/>
              </a:ext>
            </a:extLst>
          </p:cNvPr>
          <p:cNvSpPr>
            <a:spLocks noGrp="1"/>
          </p:cNvSpPr>
          <p:nvPr>
            <p:ph type="title"/>
          </p:nvPr>
        </p:nvSpPr>
        <p:spPr/>
        <p:txBody>
          <a:bodyPr/>
          <a:lstStyle/>
          <a:p>
            <a:r>
              <a:rPr lang="en-GB" b="1" dirty="0"/>
              <a:t>Community and Environmental Factors</a:t>
            </a:r>
            <a:br>
              <a:rPr lang="en-GB" dirty="0"/>
            </a:br>
            <a:endParaRPr lang="en-GB" dirty="0"/>
          </a:p>
        </p:txBody>
      </p:sp>
      <p:sp>
        <p:nvSpPr>
          <p:cNvPr id="3" name="Content Placeholder 2">
            <a:extLst>
              <a:ext uri="{FF2B5EF4-FFF2-40B4-BE49-F238E27FC236}">
                <a16:creationId xmlns:a16="http://schemas.microsoft.com/office/drawing/2014/main" id="{255BD246-D658-64B9-EFE7-40A716B13823}"/>
              </a:ext>
            </a:extLst>
          </p:cNvPr>
          <p:cNvSpPr>
            <a:spLocks noGrp="1"/>
          </p:cNvSpPr>
          <p:nvPr>
            <p:ph idx="1"/>
          </p:nvPr>
        </p:nvSpPr>
        <p:spPr>
          <a:xfrm>
            <a:off x="838200" y="1257300"/>
            <a:ext cx="10515600" cy="4659086"/>
          </a:xfrm>
        </p:spPr>
        <p:txBody>
          <a:bodyPr>
            <a:normAutofit lnSpcReduction="10000"/>
          </a:bodyPr>
          <a:lstStyle/>
          <a:p>
            <a:r>
              <a:rPr lang="en-GB" dirty="0"/>
              <a:t>Several community-level factors influence youth antisocial behaviour:</a:t>
            </a:r>
          </a:p>
          <a:p>
            <a:r>
              <a:rPr lang="en-GB" dirty="0"/>
              <a:t>Population density: Higher rates of self-reported delinquency and antisocial behaviour are found in more densely populated built-up areas.</a:t>
            </a:r>
          </a:p>
          <a:p>
            <a:r>
              <a:rPr lang="en-GB" dirty="0"/>
              <a:t>Neighbourhood disadvantage: Youth in disadvantaged communities are more likely to engage in antisocial behaviour. Are there high levels of deprivation in the are you work, and can this be linked to a rise in antisocial behaviour amongst young people?</a:t>
            </a:r>
          </a:p>
          <a:p>
            <a:r>
              <a:rPr lang="en-GB" dirty="0"/>
              <a:t>Community resources: Lack of positive community resources and opportunities may contribute to increased antisocial behaviour. Is this an issue in your community?</a:t>
            </a:r>
          </a:p>
        </p:txBody>
      </p:sp>
    </p:spTree>
    <p:extLst>
      <p:ext uri="{BB962C8B-B14F-4D97-AF65-F5344CB8AC3E}">
        <p14:creationId xmlns:p14="http://schemas.microsoft.com/office/powerpoint/2010/main" val="704347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6D9B-57A5-CC99-11A6-E6B365D1BFCB}"/>
              </a:ext>
            </a:extLst>
          </p:cNvPr>
          <p:cNvSpPr>
            <a:spLocks noGrp="1"/>
          </p:cNvSpPr>
          <p:nvPr>
            <p:ph type="title"/>
          </p:nvPr>
        </p:nvSpPr>
        <p:spPr/>
        <p:txBody>
          <a:bodyPr/>
          <a:lstStyle/>
          <a:p>
            <a:r>
              <a:rPr lang="en-GB" b="0" i="0" dirty="0">
                <a:effectLst/>
                <a:latin typeface="var(--font-fk-grotesk)"/>
              </a:rPr>
              <a:t>Impacts on the Community</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945D2EE2-5D67-4BDA-B90A-3C6485463DF3}"/>
              </a:ext>
            </a:extLst>
          </p:cNvPr>
          <p:cNvSpPr>
            <a:spLocks noGrp="1"/>
          </p:cNvSpPr>
          <p:nvPr>
            <p:ph idx="1"/>
          </p:nvPr>
        </p:nvSpPr>
        <p:spPr/>
        <p:txBody>
          <a:bodyPr/>
          <a:lstStyle/>
          <a:p>
            <a:r>
              <a:rPr lang="en-GB" b="0" i="0" dirty="0">
                <a:effectLst/>
                <a:latin typeface="__fkGroteskNeue_598ab8"/>
              </a:rPr>
              <a:t>Antisocial behaviour affects the wider community in several ways: </a:t>
            </a:r>
          </a:p>
          <a:p>
            <a:r>
              <a:rPr lang="en-GB" b="0" i="0" dirty="0">
                <a:effectLst/>
                <a:latin typeface="__fkGroteskNeue_598ab8"/>
              </a:rPr>
              <a:t>Reduced trust and sense of community</a:t>
            </a:r>
          </a:p>
          <a:p>
            <a:pPr algn="l">
              <a:buFont typeface="Arial" panose="020B0604020202020204" pitchFamily="34" charset="0"/>
              <a:buChar char="•"/>
            </a:pPr>
            <a:r>
              <a:rPr lang="en-GB" b="0" i="0" dirty="0">
                <a:effectLst/>
                <a:latin typeface="__fkGroteskNeue_598ab8"/>
              </a:rPr>
              <a:t>Avoidance behaviours among residents</a:t>
            </a:r>
          </a:p>
          <a:p>
            <a:pPr algn="l">
              <a:buFont typeface="Arial" panose="020B0604020202020204" pitchFamily="34" charset="0"/>
              <a:buChar char="•"/>
            </a:pPr>
            <a:r>
              <a:rPr lang="en-GB" b="0" i="0" dirty="0">
                <a:effectLst/>
                <a:latin typeface="__fkGroteskNeue_598ab8"/>
              </a:rPr>
              <a:t>Economic impacts on local businesses and property values</a:t>
            </a:r>
          </a:p>
          <a:p>
            <a:pPr algn="l">
              <a:buFont typeface="Arial" panose="020B0604020202020204" pitchFamily="34" charset="0"/>
              <a:buChar char="•"/>
            </a:pPr>
            <a:r>
              <a:rPr lang="en-GB" b="0" i="0" dirty="0">
                <a:effectLst/>
                <a:latin typeface="__fkGroteskNeue_598ab8"/>
              </a:rPr>
              <a:t>Increased strain on local services and criminal justice system</a:t>
            </a:r>
          </a:p>
          <a:p>
            <a:endParaRPr lang="en-GB" dirty="0"/>
          </a:p>
        </p:txBody>
      </p:sp>
    </p:spTree>
    <p:extLst>
      <p:ext uri="{BB962C8B-B14F-4D97-AF65-F5344CB8AC3E}">
        <p14:creationId xmlns:p14="http://schemas.microsoft.com/office/powerpoint/2010/main" val="112259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752F2-8D3F-9A40-A207-A6AFF0988F62}"/>
              </a:ext>
            </a:extLst>
          </p:cNvPr>
          <p:cNvSpPr>
            <a:spLocks noGrp="1"/>
          </p:cNvSpPr>
          <p:nvPr>
            <p:ph type="title"/>
          </p:nvPr>
        </p:nvSpPr>
        <p:spPr/>
        <p:txBody>
          <a:bodyPr/>
          <a:lstStyle/>
          <a:p>
            <a:r>
              <a:rPr lang="en-GB" b="1" dirty="0"/>
              <a:t>Demographic Considerations</a:t>
            </a:r>
            <a:br>
              <a:rPr lang="en-GB" dirty="0"/>
            </a:br>
            <a:endParaRPr lang="en-GB" dirty="0"/>
          </a:p>
        </p:txBody>
      </p:sp>
      <p:sp>
        <p:nvSpPr>
          <p:cNvPr id="3" name="Content Placeholder 2">
            <a:extLst>
              <a:ext uri="{FF2B5EF4-FFF2-40B4-BE49-F238E27FC236}">
                <a16:creationId xmlns:a16="http://schemas.microsoft.com/office/drawing/2014/main" id="{78BFA168-A72E-7885-EB1E-62D0AB4D2596}"/>
              </a:ext>
            </a:extLst>
          </p:cNvPr>
          <p:cNvSpPr>
            <a:spLocks noGrp="1"/>
          </p:cNvSpPr>
          <p:nvPr>
            <p:ph idx="1"/>
          </p:nvPr>
        </p:nvSpPr>
        <p:spPr>
          <a:xfrm>
            <a:off x="838200" y="1252451"/>
            <a:ext cx="10515600" cy="4921134"/>
          </a:xfrm>
        </p:spPr>
        <p:txBody>
          <a:bodyPr>
            <a:normAutofit lnSpcReduction="10000"/>
          </a:bodyPr>
          <a:lstStyle/>
          <a:p>
            <a:r>
              <a:rPr lang="en-GB" dirty="0"/>
              <a:t>Certain demographic factors are associated with increased risk or impact of antisocial behaviour:</a:t>
            </a:r>
          </a:p>
          <a:p>
            <a:r>
              <a:rPr lang="en-GB" dirty="0"/>
              <a:t>Gender: Boys and men tend to engage in higher levels of aggression across the lifespan.</a:t>
            </a:r>
          </a:p>
          <a:p>
            <a:r>
              <a:rPr lang="en-GB" dirty="0"/>
              <a:t>Age: Different types of antisocial behaviour may be more prevalent at different developmental stages.</a:t>
            </a:r>
          </a:p>
          <a:p>
            <a:r>
              <a:rPr lang="en-GB" dirty="0"/>
              <a:t>Socioeconomic status: Youth from lower-income backgrounds may be at higher risk.</a:t>
            </a:r>
          </a:p>
          <a:p>
            <a:endParaRPr lang="en-GB" dirty="0"/>
          </a:p>
          <a:p>
            <a:r>
              <a:rPr lang="en-GB" dirty="0"/>
              <a:t>Do you have a profile of the above amongst the young people you are supporting?</a:t>
            </a:r>
          </a:p>
        </p:txBody>
      </p:sp>
    </p:spTree>
    <p:extLst>
      <p:ext uri="{BB962C8B-B14F-4D97-AF65-F5344CB8AC3E}">
        <p14:creationId xmlns:p14="http://schemas.microsoft.com/office/powerpoint/2010/main" val="28570602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03EFA-6207-DEA2-FB7B-F1F67EFDB84E}"/>
              </a:ext>
            </a:extLst>
          </p:cNvPr>
          <p:cNvSpPr>
            <a:spLocks noGrp="1"/>
          </p:cNvSpPr>
          <p:nvPr>
            <p:ph type="title"/>
          </p:nvPr>
        </p:nvSpPr>
        <p:spPr/>
        <p:txBody>
          <a:bodyPr/>
          <a:lstStyle/>
          <a:p>
            <a:r>
              <a:rPr lang="en-GB" b="0" i="0" dirty="0">
                <a:effectLst/>
                <a:latin typeface="var(--font-fk-grotesk)"/>
              </a:rPr>
              <a:t>Community Protective Factors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657A8B7A-27AC-B8FF-D860-09991047942D}"/>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Communities can foster protective factors to reduce antisocial behaviour:</a:t>
            </a:r>
          </a:p>
          <a:p>
            <a:pPr algn="l">
              <a:buFont typeface="Arial" panose="020B0604020202020204" pitchFamily="34" charset="0"/>
              <a:buChar char="•"/>
            </a:pPr>
            <a:r>
              <a:rPr lang="en-GB" b="0" i="0" dirty="0">
                <a:effectLst/>
                <a:latin typeface="__fkGroteskNeue_598ab8"/>
              </a:rPr>
              <a:t>Strong social support networks</a:t>
            </a:r>
          </a:p>
          <a:p>
            <a:pPr algn="l">
              <a:buFont typeface="Arial" panose="020B0604020202020204" pitchFamily="34" charset="0"/>
              <a:buChar char="•"/>
            </a:pPr>
            <a:r>
              <a:rPr lang="en-GB" b="0" i="0" dirty="0">
                <a:effectLst/>
                <a:latin typeface="__fkGroteskNeue_598ab8"/>
              </a:rPr>
              <a:t>Access to mental health services</a:t>
            </a:r>
          </a:p>
          <a:p>
            <a:pPr algn="l">
              <a:buFont typeface="Arial" panose="020B0604020202020204" pitchFamily="34" charset="0"/>
              <a:buChar char="•"/>
            </a:pPr>
            <a:r>
              <a:rPr lang="en-GB" b="0" i="0" dirty="0">
                <a:effectLst/>
                <a:latin typeface="__fkGroteskNeue_598ab8"/>
              </a:rPr>
              <a:t>Positive youth development programs</a:t>
            </a:r>
          </a:p>
          <a:p>
            <a:pPr algn="l">
              <a:buFont typeface="Arial" panose="020B0604020202020204" pitchFamily="34" charset="0"/>
              <a:buChar char="•"/>
            </a:pPr>
            <a:r>
              <a:rPr lang="en-GB" dirty="0">
                <a:latin typeface="__fkGroteskNeue_598ab8"/>
              </a:rPr>
              <a:t>Effective Youth Work </a:t>
            </a:r>
            <a:endParaRPr lang="en-GB" b="0" i="0" dirty="0">
              <a:effectLst/>
              <a:latin typeface="__fkGroteskNeue_598ab8"/>
            </a:endParaRPr>
          </a:p>
          <a:p>
            <a:pPr algn="l">
              <a:buFont typeface="Arial" panose="020B0604020202020204" pitchFamily="34" charset="0"/>
              <a:buChar char="•"/>
            </a:pPr>
            <a:r>
              <a:rPr lang="en-GB" b="0" i="0" dirty="0">
                <a:effectLst/>
                <a:latin typeface="__fkGroteskNeue_598ab8"/>
              </a:rPr>
              <a:t>Community engagement initiatives</a:t>
            </a:r>
          </a:p>
          <a:p>
            <a:endParaRPr lang="en-GB" dirty="0"/>
          </a:p>
        </p:txBody>
      </p:sp>
    </p:spTree>
    <p:extLst>
      <p:ext uri="{BB962C8B-B14F-4D97-AF65-F5344CB8AC3E}">
        <p14:creationId xmlns:p14="http://schemas.microsoft.com/office/powerpoint/2010/main" val="1417247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DA851-097F-FC40-A62D-55FD53B6C46C}"/>
              </a:ext>
            </a:extLst>
          </p:cNvPr>
          <p:cNvSpPr>
            <a:spLocks noGrp="1"/>
          </p:cNvSpPr>
          <p:nvPr>
            <p:ph type="title"/>
          </p:nvPr>
        </p:nvSpPr>
        <p:spPr/>
        <p:txBody>
          <a:bodyPr/>
          <a:lstStyle/>
          <a:p>
            <a:r>
              <a:rPr lang="en-GB" b="1" dirty="0"/>
              <a:t>Individual Protective and Risk Factors</a:t>
            </a:r>
          </a:p>
        </p:txBody>
      </p:sp>
      <p:sp>
        <p:nvSpPr>
          <p:cNvPr id="3" name="Content Placeholder 2">
            <a:extLst>
              <a:ext uri="{FF2B5EF4-FFF2-40B4-BE49-F238E27FC236}">
                <a16:creationId xmlns:a16="http://schemas.microsoft.com/office/drawing/2014/main" id="{337A74AF-40A9-B13D-BD89-A895643C5AF7}"/>
              </a:ext>
            </a:extLst>
          </p:cNvPr>
          <p:cNvSpPr>
            <a:spLocks noGrp="1"/>
          </p:cNvSpPr>
          <p:nvPr>
            <p:ph idx="1"/>
          </p:nvPr>
        </p:nvSpPr>
        <p:spPr>
          <a:xfrm>
            <a:off x="838200" y="1551214"/>
            <a:ext cx="10515600" cy="4163786"/>
          </a:xfrm>
        </p:spPr>
        <p:txBody>
          <a:bodyPr/>
          <a:lstStyle/>
          <a:p>
            <a:r>
              <a:rPr lang="en-GB" dirty="0"/>
              <a:t>Young People will have several protective factors:</a:t>
            </a:r>
          </a:p>
          <a:p>
            <a:r>
              <a:rPr lang="en-GB" dirty="0"/>
              <a:t>What could these be?</a:t>
            </a:r>
          </a:p>
          <a:p>
            <a:pPr marL="457200" lvl="1" indent="0">
              <a:buNone/>
            </a:pPr>
            <a:endParaRPr lang="en-GB" dirty="0"/>
          </a:p>
          <a:p>
            <a:endParaRPr lang="en-GB" dirty="0"/>
          </a:p>
        </p:txBody>
      </p:sp>
    </p:spTree>
    <p:extLst>
      <p:ext uri="{BB962C8B-B14F-4D97-AF65-F5344CB8AC3E}">
        <p14:creationId xmlns:p14="http://schemas.microsoft.com/office/powerpoint/2010/main" val="13316632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6CF9D-D959-6512-5635-05D9ED750826}"/>
              </a:ext>
            </a:extLst>
          </p:cNvPr>
          <p:cNvSpPr>
            <a:spLocks noGrp="1"/>
          </p:cNvSpPr>
          <p:nvPr>
            <p:ph type="title"/>
          </p:nvPr>
        </p:nvSpPr>
        <p:spPr/>
        <p:txBody>
          <a:bodyPr/>
          <a:lstStyle/>
          <a:p>
            <a:r>
              <a:rPr lang="en-GB" b="0" i="0" dirty="0">
                <a:effectLst/>
                <a:latin typeface="var(--font-fk-grotesk)"/>
              </a:rPr>
              <a:t>Policy Context</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6053472D-2037-70E0-0D60-A4A7F0662107}"/>
              </a:ext>
            </a:extLst>
          </p:cNvPr>
          <p:cNvSpPr>
            <a:spLocks noGrp="1"/>
          </p:cNvSpPr>
          <p:nvPr>
            <p:ph idx="1"/>
          </p:nvPr>
        </p:nvSpPr>
        <p:spPr>
          <a:xfrm>
            <a:off x="838200" y="1136074"/>
            <a:ext cx="10515600" cy="4330450"/>
          </a:xfrm>
        </p:spPr>
        <p:txBody>
          <a:bodyPr>
            <a:normAutofit/>
          </a:bodyPr>
          <a:lstStyle/>
          <a:p>
            <a:pPr marL="0" indent="0" algn="l">
              <a:buNone/>
            </a:pPr>
            <a:r>
              <a:rPr lang="en-GB" b="0" i="0" dirty="0">
                <a:effectLst/>
                <a:latin typeface="__fkGroteskNeue_598ab8"/>
              </a:rPr>
              <a:t>Wales has a comprehensive set of laws and regulations that address antisocial behaviour and youth issues:</a:t>
            </a:r>
          </a:p>
          <a:p>
            <a:pPr marL="0" indent="0" algn="l">
              <a:buNone/>
            </a:pPr>
            <a:r>
              <a:rPr lang="en-GB" b="0" i="0" dirty="0">
                <a:effectLst/>
                <a:latin typeface="__fkGroteskNeue_598ab8"/>
              </a:rPr>
              <a:t>1. Anti-Social Behaviour, Crime and Policing Act 2014: This act provides six remedies for managing antisocial behaviour, including civil injunctions, criminal behaviour orders, and community protection notices.</a:t>
            </a:r>
          </a:p>
          <a:p>
            <a:pPr marL="0" indent="0" algn="l">
              <a:buNone/>
            </a:pPr>
            <a:r>
              <a:rPr lang="en-GB" b="0" i="0" dirty="0">
                <a:effectLst/>
                <a:latin typeface="__fkGroteskNeue_598ab8"/>
              </a:rPr>
              <a:t>2. Well-being of Future Generations (Wales) Act 2015: This legislation established seven well-being goals, including creating a more resilient Wales and fostering more cohesive communities.</a:t>
            </a:r>
          </a:p>
          <a:p>
            <a:endParaRPr lang="en-GB" dirty="0"/>
          </a:p>
        </p:txBody>
      </p:sp>
    </p:spTree>
    <p:extLst>
      <p:ext uri="{BB962C8B-B14F-4D97-AF65-F5344CB8AC3E}">
        <p14:creationId xmlns:p14="http://schemas.microsoft.com/office/powerpoint/2010/main" val="13766569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72FD5-DBD1-A711-2044-2035F5C497B9}"/>
              </a:ext>
            </a:extLst>
          </p:cNvPr>
          <p:cNvSpPr>
            <a:spLocks noGrp="1"/>
          </p:cNvSpPr>
          <p:nvPr>
            <p:ph type="title"/>
          </p:nvPr>
        </p:nvSpPr>
        <p:spPr/>
        <p:txBody>
          <a:bodyPr>
            <a:normAutofit fontScale="90000"/>
          </a:bodyPr>
          <a:lstStyle/>
          <a:p>
            <a:r>
              <a:rPr lang="en-GB" dirty="0"/>
              <a:t>Anti-Social Behaviour Action Plan that outlines several key initiatives: Some examples below</a:t>
            </a:r>
            <a:br>
              <a:rPr lang="en-GB" dirty="0"/>
            </a:br>
            <a:endParaRPr lang="en-GB" dirty="0"/>
          </a:p>
        </p:txBody>
      </p:sp>
      <p:sp>
        <p:nvSpPr>
          <p:cNvPr id="3" name="Content Placeholder 2">
            <a:extLst>
              <a:ext uri="{FF2B5EF4-FFF2-40B4-BE49-F238E27FC236}">
                <a16:creationId xmlns:a16="http://schemas.microsoft.com/office/drawing/2014/main" id="{D657CD1C-177E-2781-4DD4-E5B9FADEF332}"/>
              </a:ext>
            </a:extLst>
          </p:cNvPr>
          <p:cNvSpPr>
            <a:spLocks noGrp="1"/>
          </p:cNvSpPr>
          <p:nvPr>
            <p:ph idx="1"/>
          </p:nvPr>
        </p:nvSpPr>
        <p:spPr/>
        <p:txBody>
          <a:bodyPr>
            <a:normAutofit lnSpcReduction="10000"/>
          </a:bodyPr>
          <a:lstStyle/>
          <a:p>
            <a:r>
              <a:rPr lang="en-GB" dirty="0"/>
              <a:t>Hotspot Policing: This approach targets areas most affected by antisocial behaviour, with plans to roll out across England and Wales in 2024.</a:t>
            </a:r>
          </a:p>
          <a:p>
            <a:r>
              <a:rPr lang="en-GB" dirty="0"/>
              <a:t>Immediate Justice: This new approach aims to make perpetrators repair the damage they've caused within 48 hours of being caught.</a:t>
            </a:r>
          </a:p>
          <a:p>
            <a:r>
              <a:rPr lang="en-GB" dirty="0"/>
              <a:t>Increased Fines: The upper limits for on-the-spot fines have been increased to £1,000 for fly-tipping and £500 for littering and graffiti.</a:t>
            </a:r>
          </a:p>
          <a:p>
            <a:r>
              <a:rPr lang="en-GB" dirty="0"/>
              <a:t>Youth Support: One million extra hours of youth support will be made available in antisocial behaviour hotspots.</a:t>
            </a:r>
          </a:p>
        </p:txBody>
      </p:sp>
    </p:spTree>
    <p:extLst>
      <p:ext uri="{BB962C8B-B14F-4D97-AF65-F5344CB8AC3E}">
        <p14:creationId xmlns:p14="http://schemas.microsoft.com/office/powerpoint/2010/main" val="31219082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45BD9-05AE-29BC-788B-1D5DD643A631}"/>
              </a:ext>
            </a:extLst>
          </p:cNvPr>
          <p:cNvSpPr>
            <a:spLocks noGrp="1"/>
          </p:cNvSpPr>
          <p:nvPr>
            <p:ph type="title"/>
          </p:nvPr>
        </p:nvSpPr>
        <p:spPr>
          <a:xfrm>
            <a:off x="408214" y="59872"/>
            <a:ext cx="10945586" cy="1611086"/>
          </a:xfrm>
        </p:spPr>
        <p:txBody>
          <a:bodyPr>
            <a:normAutofit fontScale="90000"/>
          </a:bodyPr>
          <a:lstStyle/>
          <a:p>
            <a:r>
              <a:rPr lang="en-GB" sz="3200" b="1" i="0" dirty="0">
                <a:effectLst/>
                <a:latin typeface="var(--font-fk-grotesk)"/>
              </a:rPr>
              <a:t>Intervention Approaches – what already exists?</a:t>
            </a:r>
            <a:br>
              <a:rPr lang="en-GB" sz="3200" b="1" i="0" dirty="0">
                <a:effectLst/>
                <a:latin typeface="var(--font-fk-grotesk)"/>
              </a:rPr>
            </a:br>
            <a:r>
              <a:rPr lang="en-GB" sz="3200" b="1" i="0" dirty="0">
                <a:effectLst/>
                <a:latin typeface="var(--font-fk-grotesk)"/>
              </a:rPr>
              <a:t>What are the gaps – ideas for an action plan/recommendation section </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860E6EE6-B713-5081-5A63-6E6850D17A46}"/>
              </a:ext>
            </a:extLst>
          </p:cNvPr>
          <p:cNvSpPr>
            <a:spLocks noGrp="1"/>
          </p:cNvSpPr>
          <p:nvPr>
            <p:ph idx="1"/>
          </p:nvPr>
        </p:nvSpPr>
        <p:spPr>
          <a:xfrm>
            <a:off x="838200" y="1502229"/>
            <a:ext cx="10515600" cy="4234542"/>
          </a:xfrm>
        </p:spPr>
        <p:txBody>
          <a:bodyPr>
            <a:normAutofit fontScale="92500" lnSpcReduction="10000"/>
          </a:bodyPr>
          <a:lstStyle/>
          <a:p>
            <a:pPr algn="l">
              <a:buFont typeface="Arial" panose="020B0604020202020204" pitchFamily="34" charset="0"/>
              <a:buChar char="•"/>
            </a:pPr>
            <a:r>
              <a:rPr lang="en-GB" b="0" i="0" dirty="0">
                <a:effectLst/>
                <a:latin typeface="__fkGroteskNeue_598ab8"/>
              </a:rPr>
              <a:t>Effective community-based interventions should:</a:t>
            </a:r>
          </a:p>
          <a:p>
            <a:pPr algn="l">
              <a:buFont typeface="Arial" panose="020B0604020202020204" pitchFamily="34" charset="0"/>
              <a:buChar char="•"/>
            </a:pPr>
            <a:r>
              <a:rPr lang="en-GB" b="0" i="0" dirty="0">
                <a:effectLst/>
                <a:latin typeface="__fkGroteskNeue_598ab8"/>
              </a:rPr>
              <a:t>Target both individual and environmental risk factors</a:t>
            </a:r>
          </a:p>
          <a:p>
            <a:pPr algn="l">
              <a:buFont typeface="Arial" panose="020B0604020202020204" pitchFamily="34" charset="0"/>
              <a:buChar char="•"/>
            </a:pPr>
            <a:r>
              <a:rPr lang="en-GB" b="0" i="0" dirty="0">
                <a:effectLst/>
                <a:latin typeface="__fkGroteskNeue_598ab8"/>
              </a:rPr>
              <a:t>Consider the specific types of antisocial behaviour prevalent in the community</a:t>
            </a:r>
          </a:p>
          <a:p>
            <a:pPr algn="l">
              <a:buFont typeface="Arial" panose="020B0604020202020204" pitchFamily="34" charset="0"/>
              <a:buChar char="•"/>
            </a:pPr>
            <a:r>
              <a:rPr lang="en-GB" b="0" i="0" dirty="0">
                <a:effectLst/>
                <a:latin typeface="__fkGroteskNeue_598ab8"/>
              </a:rPr>
              <a:t>Address underlying issues like poverty, discrimination, and lack of opportunities</a:t>
            </a:r>
          </a:p>
          <a:p>
            <a:pPr algn="l">
              <a:buFont typeface="Arial" panose="020B0604020202020204" pitchFamily="34" charset="0"/>
              <a:buChar char="•"/>
            </a:pPr>
            <a:r>
              <a:rPr lang="en-GB" b="0" i="0" dirty="0">
                <a:effectLst/>
                <a:latin typeface="__fkGroteskNeue_598ab8"/>
              </a:rPr>
              <a:t>Involve multiple stakeholders, including youth, families, schools, and local organisations</a:t>
            </a:r>
          </a:p>
          <a:p>
            <a:r>
              <a:rPr lang="en-GB" b="0" i="0" dirty="0">
                <a:effectLst/>
                <a:latin typeface="__fkGroteskNeue_598ab8"/>
              </a:rPr>
              <a:t>By considering these factors, communities can develop more comprehensive and effective strategies to address youth antisocial behaviour while promoting positive youth development.</a:t>
            </a:r>
            <a:endParaRPr lang="en-GB" dirty="0"/>
          </a:p>
        </p:txBody>
      </p:sp>
    </p:spTree>
    <p:extLst>
      <p:ext uri="{BB962C8B-B14F-4D97-AF65-F5344CB8AC3E}">
        <p14:creationId xmlns:p14="http://schemas.microsoft.com/office/powerpoint/2010/main" val="2242496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DE37B-82C7-96AE-2018-2C596BBCA49D}"/>
              </a:ext>
            </a:extLst>
          </p:cNvPr>
          <p:cNvSpPr>
            <a:spLocks noGrp="1"/>
          </p:cNvSpPr>
          <p:nvPr>
            <p:ph type="title"/>
          </p:nvPr>
        </p:nvSpPr>
        <p:spPr/>
        <p:txBody>
          <a:bodyPr>
            <a:normAutofit/>
          </a:bodyPr>
          <a:lstStyle/>
          <a:p>
            <a:endParaRPr lang="en-GB" dirty="0"/>
          </a:p>
        </p:txBody>
      </p:sp>
      <p:sp>
        <p:nvSpPr>
          <p:cNvPr id="3" name="Content Placeholder 2">
            <a:extLst>
              <a:ext uri="{FF2B5EF4-FFF2-40B4-BE49-F238E27FC236}">
                <a16:creationId xmlns:a16="http://schemas.microsoft.com/office/drawing/2014/main" id="{3D63BF0D-EB79-FEE7-8FAC-FAF53EAB805E}"/>
              </a:ext>
            </a:extLst>
          </p:cNvPr>
          <p:cNvSpPr>
            <a:spLocks noGrp="1"/>
          </p:cNvSpPr>
          <p:nvPr>
            <p:ph idx="1"/>
          </p:nvPr>
        </p:nvSpPr>
        <p:spPr/>
        <p:txBody>
          <a:bodyPr/>
          <a:lstStyle/>
          <a:p>
            <a:pPr marL="0" indent="0">
              <a:buNone/>
            </a:pPr>
            <a:r>
              <a:rPr lang="en-GB" sz="4400" dirty="0">
                <a:solidFill>
                  <a:prstClr val="black"/>
                </a:solidFill>
                <a:latin typeface="__fkGroteskNeue_598ab8"/>
                <a:ea typeface="+mj-ea"/>
                <a:cs typeface="+mj-cs"/>
              </a:rPr>
              <a:t>K</a:t>
            </a:r>
            <a:r>
              <a:rPr kumimoji="0" lang="en-GB" sz="4400" b="0" i="0" u="none" strike="noStrike" kern="1200" cap="none" spc="0" normalizeH="0" baseline="0" noProof="0" dirty="0">
                <a:ln>
                  <a:noFill/>
                </a:ln>
                <a:solidFill>
                  <a:prstClr val="black"/>
                </a:solidFill>
                <a:effectLst/>
                <a:uLnTx/>
                <a:uFillTx/>
                <a:latin typeface="__fkGroteskNeue_598ab8"/>
                <a:ea typeface="+mj-ea"/>
                <a:cs typeface="+mj-cs"/>
              </a:rPr>
              <a:t>e</a:t>
            </a:r>
            <a:r>
              <a:rPr lang="en-GB" sz="4400" dirty="0">
                <a:solidFill>
                  <a:prstClr val="black"/>
                </a:solidFill>
                <a:latin typeface="__fkGroteskNeue_598ab8"/>
                <a:ea typeface="+mj-ea"/>
                <a:cs typeface="+mj-cs"/>
              </a:rPr>
              <a:t>y considerations</a:t>
            </a:r>
            <a:r>
              <a:rPr kumimoji="0" lang="en-GB" sz="4400" b="0" i="0" u="none" strike="noStrike" kern="1200" cap="none" spc="0" normalizeH="0" baseline="0" noProof="0" dirty="0">
                <a:ln>
                  <a:noFill/>
                </a:ln>
                <a:solidFill>
                  <a:prstClr val="black"/>
                </a:solidFill>
                <a:effectLst/>
                <a:uLnTx/>
                <a:uFillTx/>
                <a:latin typeface="__fkGroteskNeue_598ab8"/>
                <a:ea typeface="+mj-ea"/>
                <a:cs typeface="+mj-cs"/>
              </a:rPr>
              <a:t> for a community profile on young people using substances:</a:t>
            </a:r>
            <a:endParaRPr lang="en-GB" dirty="0"/>
          </a:p>
        </p:txBody>
      </p:sp>
    </p:spTree>
    <p:extLst>
      <p:ext uri="{BB962C8B-B14F-4D97-AF65-F5344CB8AC3E}">
        <p14:creationId xmlns:p14="http://schemas.microsoft.com/office/powerpoint/2010/main" val="3601820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80BC1-C141-54FE-58C2-177B3C788CE7}"/>
              </a:ext>
            </a:extLst>
          </p:cNvPr>
          <p:cNvSpPr>
            <a:spLocks noGrp="1"/>
          </p:cNvSpPr>
          <p:nvPr>
            <p:ph type="title"/>
          </p:nvPr>
        </p:nvSpPr>
        <p:spPr/>
        <p:txBody>
          <a:bodyPr/>
          <a:lstStyle/>
          <a:p>
            <a:r>
              <a:rPr lang="en-GB" b="1" i="0" dirty="0">
                <a:effectLst/>
                <a:latin typeface="var(--font-fk-grotesk)"/>
              </a:rPr>
              <a:t>Prevalence and Trends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55FAC6BB-03AA-68BA-49E2-D70C30916C86}"/>
              </a:ext>
            </a:extLst>
          </p:cNvPr>
          <p:cNvSpPr>
            <a:spLocks noGrp="1"/>
          </p:cNvSpPr>
          <p:nvPr>
            <p:ph idx="1"/>
          </p:nvPr>
        </p:nvSpPr>
        <p:spPr>
          <a:xfrm>
            <a:off x="838200" y="1170214"/>
            <a:ext cx="10515600" cy="4296309"/>
          </a:xfrm>
        </p:spPr>
        <p:txBody>
          <a:bodyPr>
            <a:normAutofit/>
          </a:bodyPr>
          <a:lstStyle/>
          <a:p>
            <a:pPr algn="l">
              <a:buFont typeface="Arial" panose="020B0604020202020204" pitchFamily="34" charset="0"/>
              <a:buChar char="•"/>
            </a:pPr>
            <a:r>
              <a:rPr lang="en-GB" b="0" i="0" dirty="0">
                <a:effectLst/>
                <a:latin typeface="__fkGroteskNeue_598ab8"/>
              </a:rPr>
              <a:t>Cannabis remains the most common substance used by young people in treatment (87%).</a:t>
            </a:r>
          </a:p>
          <a:p>
            <a:pPr algn="l">
              <a:buFont typeface="Arial" panose="020B0604020202020204" pitchFamily="34" charset="0"/>
              <a:buChar char="•"/>
            </a:pPr>
            <a:r>
              <a:rPr lang="en-GB" b="0" i="0" dirty="0">
                <a:effectLst/>
                <a:latin typeface="__fkGroteskNeue_598ab8"/>
              </a:rPr>
              <a:t>Around half of young people in treatment report problems with alcohol (44-46%).</a:t>
            </a:r>
          </a:p>
          <a:p>
            <a:pPr algn="l">
              <a:buFont typeface="Arial" panose="020B0604020202020204" pitchFamily="34" charset="0"/>
              <a:buChar char="•"/>
            </a:pPr>
            <a:r>
              <a:rPr lang="en-GB" b="0" i="0" dirty="0">
                <a:effectLst/>
                <a:latin typeface="__fkGroteskNeue_598ab8"/>
              </a:rPr>
              <a:t>Use of some substances is increasing: Solvent misuse rose from 2.9% to 5.1% between 2021-22 and 2022-23</a:t>
            </a:r>
          </a:p>
          <a:p>
            <a:pPr algn="l">
              <a:buFont typeface="Arial" panose="020B0604020202020204" pitchFamily="34" charset="0"/>
              <a:buChar char="•"/>
            </a:pPr>
            <a:r>
              <a:rPr lang="en-GB" b="0" i="0" dirty="0">
                <a:effectLst/>
                <a:latin typeface="__fkGroteskNeue_598ab8"/>
              </a:rPr>
              <a:t>Ketamine use increased from 4.5% to 5.8% in the same period</a:t>
            </a:r>
          </a:p>
          <a:p>
            <a:pPr algn="l">
              <a:buFont typeface="Arial" panose="020B0604020202020204" pitchFamily="34" charset="0"/>
              <a:buChar char="•"/>
            </a:pPr>
            <a:endParaRPr lang="en-GB" dirty="0">
              <a:latin typeface="__fkGroteskNeue_598ab8"/>
            </a:endParaRPr>
          </a:p>
          <a:p>
            <a:pPr marL="0" indent="0" algn="l">
              <a:buNone/>
            </a:pPr>
            <a:r>
              <a:rPr lang="en-GB" b="0" i="0" dirty="0">
                <a:effectLst/>
                <a:latin typeface="__fkGroteskNeue_598ab8"/>
              </a:rPr>
              <a:t>What are the trends and prevalence in your area?</a:t>
            </a:r>
          </a:p>
          <a:p>
            <a:endParaRPr lang="en-GB" dirty="0"/>
          </a:p>
        </p:txBody>
      </p:sp>
    </p:spTree>
    <p:extLst>
      <p:ext uri="{BB962C8B-B14F-4D97-AF65-F5344CB8AC3E}">
        <p14:creationId xmlns:p14="http://schemas.microsoft.com/office/powerpoint/2010/main" val="760201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60D64-82D3-F41E-9D00-B17622346FA4}"/>
              </a:ext>
            </a:extLst>
          </p:cNvPr>
          <p:cNvSpPr>
            <a:spLocks noGrp="1"/>
          </p:cNvSpPr>
          <p:nvPr>
            <p:ph type="title"/>
          </p:nvPr>
        </p:nvSpPr>
        <p:spPr/>
        <p:txBody>
          <a:bodyPr/>
          <a:lstStyle/>
          <a:p>
            <a:r>
              <a:rPr lang="en-GB" b="1" i="0" dirty="0">
                <a:effectLst/>
                <a:latin typeface="var(--font-fk-grotesk)"/>
              </a:rPr>
              <a:t>Demographics and Vulnerabilities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A673E221-E95F-1B48-C2DE-856328EAEE25}"/>
              </a:ext>
            </a:extLst>
          </p:cNvPr>
          <p:cNvSpPr>
            <a:spLocks noGrp="1"/>
          </p:cNvSpPr>
          <p:nvPr>
            <p:ph idx="1"/>
          </p:nvPr>
        </p:nvSpPr>
        <p:spPr>
          <a:xfrm>
            <a:off x="359229" y="1355271"/>
            <a:ext cx="11522528" cy="4419599"/>
          </a:xfrm>
        </p:spPr>
        <p:txBody>
          <a:bodyPr>
            <a:normAutofit/>
          </a:bodyPr>
          <a:lstStyle/>
          <a:p>
            <a:pPr algn="l">
              <a:buFont typeface="Arial" panose="020B0604020202020204" pitchFamily="34" charset="0"/>
              <a:buChar char="•"/>
            </a:pPr>
            <a:r>
              <a:rPr lang="en-GB" b="0" i="0" dirty="0">
                <a:effectLst/>
                <a:latin typeface="__fkGroteskNeue_598ab8"/>
              </a:rPr>
              <a:t>Early onset of substance use (before age 15) is the most common vulnerability, reported by 79-80% of youth entering treatment.</a:t>
            </a:r>
          </a:p>
          <a:p>
            <a:pPr algn="l">
              <a:buFont typeface="Arial" panose="020B0604020202020204" pitchFamily="34" charset="0"/>
              <a:buChar char="•"/>
            </a:pPr>
            <a:r>
              <a:rPr lang="en-GB" b="0" i="0" dirty="0">
                <a:effectLst/>
                <a:latin typeface="__fkGroteskNeue_598ab8"/>
              </a:rPr>
              <a:t>Polydrug use affects 55-56% of young people in treatment.</a:t>
            </a:r>
          </a:p>
          <a:p>
            <a:pPr algn="l">
              <a:buFont typeface="Arial" panose="020B0604020202020204" pitchFamily="34" charset="0"/>
              <a:buChar char="•"/>
            </a:pPr>
            <a:r>
              <a:rPr lang="en-GB" b="0" i="0" dirty="0">
                <a:effectLst/>
                <a:latin typeface="__fkGroteskNeue_598ab8"/>
              </a:rPr>
              <a:t>Girls tend to report more vulnerabilities than boys, particularly:</a:t>
            </a:r>
          </a:p>
          <a:p>
            <a:pPr algn="l">
              <a:buFont typeface="Arial" panose="020B0604020202020204" pitchFamily="34" charset="0"/>
              <a:buChar char="•"/>
            </a:pPr>
            <a:r>
              <a:rPr lang="en-GB" b="0" i="0" dirty="0">
                <a:effectLst/>
                <a:latin typeface="__fkGroteskNeue_598ab8"/>
              </a:rPr>
              <a:t> Self-harming behaviour (46-51% of girls vs 17% of boys)</a:t>
            </a:r>
          </a:p>
          <a:p>
            <a:pPr algn="l">
              <a:buFont typeface="Arial" panose="020B0604020202020204" pitchFamily="34" charset="0"/>
              <a:buChar char="•"/>
            </a:pPr>
            <a:r>
              <a:rPr lang="en-GB" b="0" i="0" dirty="0">
                <a:effectLst/>
                <a:latin typeface="__fkGroteskNeue_598ab8"/>
              </a:rPr>
              <a:t>Sexual exploitation (10-11% of girls vs 1.5-2% of boys)</a:t>
            </a:r>
          </a:p>
          <a:p>
            <a:pPr algn="l">
              <a:buFont typeface="Arial" panose="020B0604020202020204" pitchFamily="34" charset="0"/>
              <a:buChar char="•"/>
            </a:pPr>
            <a:endParaRPr lang="en-GB" dirty="0">
              <a:latin typeface="__fkGroteskNeue_598ab8"/>
            </a:endParaRPr>
          </a:p>
          <a:p>
            <a:pPr marL="0" indent="0" algn="l">
              <a:buNone/>
            </a:pPr>
            <a:r>
              <a:rPr lang="en-GB" b="0" i="0" dirty="0">
                <a:effectLst/>
                <a:latin typeface="__fkGroteskNeue_598ab8"/>
              </a:rPr>
              <a:t>What demographics and vulnerabilities are you aware of in the area you work/placement?</a:t>
            </a:r>
          </a:p>
          <a:p>
            <a:endParaRPr lang="en-GB" dirty="0"/>
          </a:p>
        </p:txBody>
      </p:sp>
    </p:spTree>
    <p:extLst>
      <p:ext uri="{BB962C8B-B14F-4D97-AF65-F5344CB8AC3E}">
        <p14:creationId xmlns:p14="http://schemas.microsoft.com/office/powerpoint/2010/main" val="2135097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CEED7-4AD8-1087-C483-931254B87A8B}"/>
              </a:ext>
            </a:extLst>
          </p:cNvPr>
          <p:cNvSpPr>
            <a:spLocks noGrp="1"/>
          </p:cNvSpPr>
          <p:nvPr>
            <p:ph type="title"/>
          </p:nvPr>
        </p:nvSpPr>
        <p:spPr/>
        <p:txBody>
          <a:bodyPr/>
          <a:lstStyle/>
          <a:p>
            <a:r>
              <a:rPr lang="en-GB" b="1" i="0" dirty="0">
                <a:effectLst/>
                <a:latin typeface="var(--font-fk-grotesk)"/>
              </a:rPr>
              <a:t>Community Impact</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81C7337E-D4D4-17C6-FA4F-ADD103C8D9CF}"/>
              </a:ext>
            </a:extLst>
          </p:cNvPr>
          <p:cNvSpPr>
            <a:spLocks noGrp="1"/>
          </p:cNvSpPr>
          <p:nvPr>
            <p:ph idx="1"/>
          </p:nvPr>
        </p:nvSpPr>
        <p:spPr/>
        <p:txBody>
          <a:bodyPr>
            <a:normAutofit fontScale="92500"/>
          </a:bodyPr>
          <a:lstStyle/>
          <a:p>
            <a:pPr algn="l">
              <a:buFont typeface="Arial" panose="020B0604020202020204" pitchFamily="34" charset="0"/>
              <a:buChar char="•"/>
            </a:pPr>
            <a:r>
              <a:rPr lang="en-GB" b="0" i="0" dirty="0">
                <a:effectLst/>
                <a:latin typeface="__fkGroteskNeue_598ab8"/>
              </a:rPr>
              <a:t>By age 15, about one-third of young people know someone who takes drugs.</a:t>
            </a:r>
          </a:p>
          <a:p>
            <a:pPr algn="l">
              <a:buFont typeface="Arial" panose="020B0604020202020204" pitchFamily="34" charset="0"/>
              <a:buChar char="•"/>
            </a:pPr>
            <a:r>
              <a:rPr lang="en-GB" b="0" i="0" dirty="0">
                <a:effectLst/>
                <a:latin typeface="__fkGroteskNeue_598ab8"/>
              </a:rPr>
              <a:t>Over a third (38%) of young people have been offered drugs at some point.</a:t>
            </a:r>
          </a:p>
          <a:p>
            <a:pPr algn="l">
              <a:buFont typeface="Arial" panose="020B0604020202020204" pitchFamily="34" charset="0"/>
              <a:buChar char="•"/>
            </a:pPr>
            <a:r>
              <a:rPr lang="en-GB" b="0" i="0" dirty="0">
                <a:effectLst/>
                <a:latin typeface="__fkGroteskNeue_598ab8"/>
              </a:rPr>
              <a:t>10% of young people in school years 7-11 report drinking alcohol in the last week.</a:t>
            </a:r>
          </a:p>
          <a:p>
            <a:pPr algn="l">
              <a:buFont typeface="Arial" panose="020B0604020202020204" pitchFamily="34" charset="0"/>
              <a:buChar char="•"/>
            </a:pPr>
            <a:endParaRPr lang="en-GB" dirty="0">
              <a:latin typeface="__fkGroteskNeue_598ab8"/>
            </a:endParaRPr>
          </a:p>
          <a:p>
            <a:pPr marL="0" indent="0" algn="l">
              <a:buNone/>
            </a:pPr>
            <a:r>
              <a:rPr lang="en-GB" b="0" i="0" dirty="0">
                <a:effectLst/>
                <a:latin typeface="__fkGroteskNeue_598ab8"/>
              </a:rPr>
              <a:t>How does this have an impact on the community? Antisocial Behaviours? Low levels of community cohesion?</a:t>
            </a:r>
          </a:p>
          <a:p>
            <a:endParaRPr lang="en-GB" dirty="0"/>
          </a:p>
        </p:txBody>
      </p:sp>
    </p:spTree>
    <p:extLst>
      <p:ext uri="{BB962C8B-B14F-4D97-AF65-F5344CB8AC3E}">
        <p14:creationId xmlns:p14="http://schemas.microsoft.com/office/powerpoint/2010/main" val="38612478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9E738-E430-D77D-1AC9-462B844AAC4D}"/>
              </a:ext>
            </a:extLst>
          </p:cNvPr>
          <p:cNvSpPr>
            <a:spLocks noGrp="1"/>
          </p:cNvSpPr>
          <p:nvPr>
            <p:ph type="title"/>
          </p:nvPr>
        </p:nvSpPr>
        <p:spPr/>
        <p:txBody>
          <a:bodyPr/>
          <a:lstStyle/>
          <a:p>
            <a:r>
              <a:rPr lang="en-GB" b="1" i="0" dirty="0">
                <a:effectLst/>
                <a:latin typeface="var(--font-fk-grotesk)"/>
              </a:rPr>
              <a:t>Treatment Population</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B1DFA768-98EA-7665-BB7B-2F12B85F014D}"/>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The number of young people in treatment is likely much lower than those who could benefit from services.</a:t>
            </a:r>
          </a:p>
          <a:p>
            <a:pPr algn="l">
              <a:buFont typeface="Arial" panose="020B0604020202020204" pitchFamily="34" charset="0"/>
              <a:buChar char="•"/>
            </a:pPr>
            <a:r>
              <a:rPr lang="en-GB" b="0" i="0" dirty="0">
                <a:effectLst/>
                <a:latin typeface="__fkGroteskNeue_598ab8"/>
              </a:rPr>
              <a:t>In one area (Lewisham), only 107 young people were in community treatment in 2019-2020, despite much higher estimated levels of substance use.</a:t>
            </a:r>
          </a:p>
          <a:p>
            <a:endParaRPr lang="en-GB" dirty="0"/>
          </a:p>
        </p:txBody>
      </p:sp>
    </p:spTree>
    <p:extLst>
      <p:ext uri="{BB962C8B-B14F-4D97-AF65-F5344CB8AC3E}">
        <p14:creationId xmlns:p14="http://schemas.microsoft.com/office/powerpoint/2010/main" val="29967666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8CD77-B697-3506-973A-93E2724A53D5}"/>
              </a:ext>
            </a:extLst>
          </p:cNvPr>
          <p:cNvSpPr>
            <a:spLocks noGrp="1"/>
          </p:cNvSpPr>
          <p:nvPr>
            <p:ph type="title"/>
          </p:nvPr>
        </p:nvSpPr>
        <p:spPr/>
        <p:txBody>
          <a:bodyPr/>
          <a:lstStyle/>
          <a:p>
            <a:r>
              <a:rPr lang="en-GB" b="1" i="0" dirty="0">
                <a:effectLst/>
                <a:latin typeface="var(--font-fk-grotesk)"/>
              </a:rPr>
              <a:t>Emerging Trends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543DAD02-0698-920C-1651-167B86751183}"/>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Some young people are using new substances like "Lean" (prescription cough medicine) and "forget-me-not" (Rohypnol).</a:t>
            </a:r>
          </a:p>
          <a:p>
            <a:pPr algn="l">
              <a:buFont typeface="Arial" panose="020B0604020202020204" pitchFamily="34" charset="0"/>
              <a:buChar char="•"/>
            </a:pPr>
            <a:r>
              <a:rPr lang="en-GB" b="0" i="0" dirty="0">
                <a:effectLst/>
                <a:latin typeface="__fkGroteskNeue_598ab8"/>
              </a:rPr>
              <a:t>Use of benzodiazepines has decreased slightly but remains higher than in previous years.</a:t>
            </a:r>
          </a:p>
          <a:p>
            <a:pPr algn="l">
              <a:buFont typeface="Arial" panose="020B0604020202020204" pitchFamily="34" charset="0"/>
              <a:buChar char="•"/>
            </a:pPr>
            <a:r>
              <a:rPr lang="en-GB" b="0" i="0" dirty="0">
                <a:effectLst/>
                <a:latin typeface="__fkGroteskNeue_598ab8"/>
              </a:rPr>
              <a:t>There has been a peak in substance use since Covid.</a:t>
            </a:r>
          </a:p>
          <a:p>
            <a:endParaRPr lang="en-GB" dirty="0"/>
          </a:p>
        </p:txBody>
      </p:sp>
    </p:spTree>
    <p:extLst>
      <p:ext uri="{BB962C8B-B14F-4D97-AF65-F5344CB8AC3E}">
        <p14:creationId xmlns:p14="http://schemas.microsoft.com/office/powerpoint/2010/main" val="41952249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13C5C-05D5-348E-62F5-E5BAAE5FF41E}"/>
              </a:ext>
            </a:extLst>
          </p:cNvPr>
          <p:cNvSpPr>
            <a:spLocks noGrp="1"/>
          </p:cNvSpPr>
          <p:nvPr>
            <p:ph type="title"/>
          </p:nvPr>
        </p:nvSpPr>
        <p:spPr/>
        <p:txBody>
          <a:bodyPr/>
          <a:lstStyle/>
          <a:p>
            <a:r>
              <a:rPr lang="en-GB" b="1" i="0" dirty="0">
                <a:effectLst/>
                <a:latin typeface="var(--font-fk-grotesk)"/>
              </a:rPr>
              <a:t>Support Needs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17FE2110-745D-26F7-75CA-A691F381A798}"/>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Young adults (18-25) are identified as needing more support, particularly around alcohol and drug misuse.</a:t>
            </a:r>
          </a:p>
          <a:p>
            <a:pPr algn="l">
              <a:buFont typeface="Arial" panose="020B0604020202020204" pitchFamily="34" charset="0"/>
              <a:buChar char="•"/>
            </a:pPr>
            <a:r>
              <a:rPr lang="en-GB" b="0" i="0" dirty="0">
                <a:effectLst/>
                <a:latin typeface="__fkGroteskNeue_598ab8"/>
              </a:rPr>
              <a:t>This age group faces unique challenges, including varied living situations, unemployment, and ongoing development.</a:t>
            </a:r>
          </a:p>
          <a:p>
            <a:endParaRPr lang="en-GB" dirty="0"/>
          </a:p>
        </p:txBody>
      </p:sp>
    </p:spTree>
    <p:extLst>
      <p:ext uri="{BB962C8B-B14F-4D97-AF65-F5344CB8AC3E}">
        <p14:creationId xmlns:p14="http://schemas.microsoft.com/office/powerpoint/2010/main" val="6672353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5A120-9A2B-F19C-648F-FE4BCFD0F699}"/>
              </a:ext>
            </a:extLst>
          </p:cNvPr>
          <p:cNvSpPr>
            <a:spLocks noGrp="1"/>
          </p:cNvSpPr>
          <p:nvPr>
            <p:ph type="title"/>
          </p:nvPr>
        </p:nvSpPr>
        <p:spPr/>
        <p:txBody>
          <a:bodyPr/>
          <a:lstStyle/>
          <a:p>
            <a:r>
              <a:rPr lang="en-GB" b="1" i="0" dirty="0">
                <a:effectLst/>
                <a:latin typeface="var(--font-fk-grotesk)"/>
              </a:rPr>
              <a:t>Protective Factors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B9430C3B-0E99-33B2-0080-C88FA2C0AA10}"/>
              </a:ext>
            </a:extLst>
          </p:cNvPr>
          <p:cNvSpPr>
            <a:spLocks noGrp="1"/>
          </p:cNvSpPr>
          <p:nvPr>
            <p:ph idx="1"/>
          </p:nvPr>
        </p:nvSpPr>
        <p:spPr>
          <a:xfrm>
            <a:off x="838200" y="1404258"/>
            <a:ext cx="10515600" cy="4062266"/>
          </a:xfrm>
        </p:spPr>
        <p:txBody>
          <a:bodyPr>
            <a:normAutofit lnSpcReduction="10000"/>
          </a:bodyPr>
          <a:lstStyle/>
          <a:p>
            <a:pPr algn="l">
              <a:buFont typeface="Arial" panose="020B0604020202020204" pitchFamily="34" charset="0"/>
              <a:buChar char="•"/>
            </a:pPr>
            <a:r>
              <a:rPr lang="en-GB" b="0" i="0" dirty="0">
                <a:effectLst/>
                <a:latin typeface="__fkGroteskNeue_598ab8"/>
              </a:rPr>
              <a:t>Communities can foster protective factors to reduce substance use behaviour:</a:t>
            </a:r>
          </a:p>
          <a:p>
            <a:pPr algn="l">
              <a:buFont typeface="Arial" panose="020B0604020202020204" pitchFamily="34" charset="0"/>
              <a:buChar char="•"/>
            </a:pPr>
            <a:r>
              <a:rPr lang="en-GB" b="0" i="0" dirty="0">
                <a:effectLst/>
                <a:latin typeface="__fkGroteskNeue_598ab8"/>
              </a:rPr>
              <a:t>Strong social support networks</a:t>
            </a:r>
          </a:p>
          <a:p>
            <a:pPr algn="l">
              <a:buFont typeface="Arial" panose="020B0604020202020204" pitchFamily="34" charset="0"/>
              <a:buChar char="•"/>
            </a:pPr>
            <a:r>
              <a:rPr lang="en-GB" b="0" i="0" dirty="0">
                <a:effectLst/>
                <a:latin typeface="__fkGroteskNeue_598ab8"/>
              </a:rPr>
              <a:t>Access to mental health services</a:t>
            </a:r>
          </a:p>
          <a:p>
            <a:pPr algn="l">
              <a:buFont typeface="Arial" panose="020B0604020202020204" pitchFamily="34" charset="0"/>
              <a:buChar char="•"/>
            </a:pPr>
            <a:r>
              <a:rPr lang="en-GB" b="0" i="0" dirty="0">
                <a:effectLst/>
                <a:latin typeface="__fkGroteskNeue_598ab8"/>
              </a:rPr>
              <a:t>Positive youth development programs</a:t>
            </a:r>
          </a:p>
          <a:p>
            <a:pPr algn="l">
              <a:buFont typeface="Arial" panose="020B0604020202020204" pitchFamily="34" charset="0"/>
              <a:buChar char="•"/>
            </a:pPr>
            <a:r>
              <a:rPr lang="en-GB" b="0" i="0" dirty="0">
                <a:effectLst/>
                <a:latin typeface="__fkGroteskNeue_598ab8"/>
              </a:rPr>
              <a:t>Community engagement initiatives</a:t>
            </a:r>
          </a:p>
          <a:p>
            <a:pPr algn="l">
              <a:buFont typeface="Arial" panose="020B0604020202020204" pitchFamily="34" charset="0"/>
              <a:buChar char="•"/>
            </a:pPr>
            <a:r>
              <a:rPr lang="en-GB" dirty="0">
                <a:latin typeface="__fkGroteskNeue_598ab8"/>
              </a:rPr>
              <a:t>Youth Work intervention</a:t>
            </a:r>
          </a:p>
          <a:p>
            <a:pPr algn="l">
              <a:buFont typeface="Arial" panose="020B0604020202020204" pitchFamily="34" charset="0"/>
              <a:buChar char="•"/>
            </a:pPr>
            <a:r>
              <a:rPr lang="en-GB" b="0" i="0" dirty="0">
                <a:effectLst/>
                <a:latin typeface="__fkGroteskNeue_598ab8"/>
              </a:rPr>
              <a:t>Training and CPD</a:t>
            </a:r>
          </a:p>
          <a:p>
            <a:pPr algn="l">
              <a:buFont typeface="Arial" panose="020B0604020202020204" pitchFamily="34" charset="0"/>
              <a:buChar char="•"/>
            </a:pPr>
            <a:r>
              <a:rPr lang="en-GB" dirty="0">
                <a:latin typeface="__fkGroteskNeue_598ab8"/>
              </a:rPr>
              <a:t>Early intervention </a:t>
            </a:r>
            <a:endParaRPr lang="en-GB" b="0" i="0" dirty="0">
              <a:effectLst/>
              <a:latin typeface="__fkGroteskNeue_598ab8"/>
            </a:endParaRPr>
          </a:p>
          <a:p>
            <a:endParaRPr lang="en-GB" dirty="0"/>
          </a:p>
        </p:txBody>
      </p:sp>
    </p:spTree>
    <p:extLst>
      <p:ext uri="{BB962C8B-B14F-4D97-AF65-F5344CB8AC3E}">
        <p14:creationId xmlns:p14="http://schemas.microsoft.com/office/powerpoint/2010/main" val="770772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71917-DD8A-7241-D2A6-E8E9C4D3C904}"/>
              </a:ext>
            </a:extLst>
          </p:cNvPr>
          <p:cNvSpPr>
            <a:spLocks noGrp="1"/>
          </p:cNvSpPr>
          <p:nvPr>
            <p:ph type="title"/>
          </p:nvPr>
        </p:nvSpPr>
        <p:spPr/>
        <p:txBody>
          <a:bodyPr/>
          <a:lstStyle/>
          <a:p>
            <a:r>
              <a:rPr lang="en-GB" b="1" dirty="0"/>
              <a:t>Intervention Approaches</a:t>
            </a:r>
            <a:br>
              <a:rPr lang="en-GB" dirty="0"/>
            </a:br>
            <a:endParaRPr lang="en-GB" dirty="0"/>
          </a:p>
        </p:txBody>
      </p:sp>
      <p:sp>
        <p:nvSpPr>
          <p:cNvPr id="3" name="Content Placeholder 2">
            <a:extLst>
              <a:ext uri="{FF2B5EF4-FFF2-40B4-BE49-F238E27FC236}">
                <a16:creationId xmlns:a16="http://schemas.microsoft.com/office/drawing/2014/main" id="{2AF71771-15D5-0082-7851-0F1E2B91947C}"/>
              </a:ext>
            </a:extLst>
          </p:cNvPr>
          <p:cNvSpPr>
            <a:spLocks noGrp="1"/>
          </p:cNvSpPr>
          <p:nvPr>
            <p:ph idx="1"/>
          </p:nvPr>
        </p:nvSpPr>
        <p:spPr>
          <a:xfrm>
            <a:off x="838200" y="1317172"/>
            <a:ext cx="10515600" cy="4452258"/>
          </a:xfrm>
        </p:spPr>
        <p:txBody>
          <a:bodyPr>
            <a:normAutofit lnSpcReduction="10000"/>
          </a:bodyPr>
          <a:lstStyle/>
          <a:p>
            <a:r>
              <a:rPr lang="en-GB" dirty="0"/>
              <a:t>Multi-agency early identification and intervention programs are recommended.</a:t>
            </a:r>
          </a:p>
          <a:p>
            <a:r>
              <a:rPr lang="en-GB" dirty="0"/>
              <a:t>Support should address multiple vulnerabilities, not just substance use.</a:t>
            </a:r>
          </a:p>
          <a:p>
            <a:r>
              <a:rPr lang="en-GB" dirty="0"/>
              <a:t>There's a need for more accessible services tailored to young adults' specific needs.</a:t>
            </a:r>
          </a:p>
          <a:p>
            <a:r>
              <a:rPr lang="en-GB" dirty="0"/>
              <a:t>This profile highlights the complex nature of substance use among young people and the importance of comprehensive, age-appropriate interventions that address both individual and community factors.</a:t>
            </a:r>
          </a:p>
          <a:p>
            <a:r>
              <a:rPr lang="en-GB" dirty="0"/>
              <a:t>The headings introduced are just ideas for you to explore in your specific area with the specific interest group of young people. </a:t>
            </a:r>
          </a:p>
          <a:p>
            <a:endParaRPr lang="en-GB" dirty="0"/>
          </a:p>
        </p:txBody>
      </p:sp>
    </p:spTree>
    <p:extLst>
      <p:ext uri="{BB962C8B-B14F-4D97-AF65-F5344CB8AC3E}">
        <p14:creationId xmlns:p14="http://schemas.microsoft.com/office/powerpoint/2010/main" val="1805466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6CF9D-D959-6512-5635-05D9ED750826}"/>
              </a:ext>
            </a:extLst>
          </p:cNvPr>
          <p:cNvSpPr>
            <a:spLocks noGrp="1"/>
          </p:cNvSpPr>
          <p:nvPr>
            <p:ph type="title"/>
          </p:nvPr>
        </p:nvSpPr>
        <p:spPr/>
        <p:txBody>
          <a:bodyPr/>
          <a:lstStyle/>
          <a:p>
            <a:r>
              <a:rPr lang="en-GB" b="1" i="0" dirty="0">
                <a:effectLst/>
                <a:latin typeface="var(--font-fk-grotesk)"/>
              </a:rPr>
              <a:t>Policy Context</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6053472D-2037-70E0-0D60-A4A7F0662107}"/>
              </a:ext>
            </a:extLst>
          </p:cNvPr>
          <p:cNvSpPr>
            <a:spLocks noGrp="1"/>
          </p:cNvSpPr>
          <p:nvPr>
            <p:ph idx="1"/>
          </p:nvPr>
        </p:nvSpPr>
        <p:spPr>
          <a:xfrm>
            <a:off x="838200" y="1147156"/>
            <a:ext cx="10515600" cy="4319367"/>
          </a:xfrm>
        </p:spPr>
        <p:txBody>
          <a:bodyPr>
            <a:normAutofit/>
          </a:bodyPr>
          <a:lstStyle/>
          <a:p>
            <a:pPr marL="0" indent="0" algn="l">
              <a:buNone/>
            </a:pPr>
            <a:r>
              <a:rPr lang="en-GB" b="0" i="0" dirty="0">
                <a:effectLst/>
                <a:latin typeface="__fkGroteskNeue_598ab8"/>
              </a:rPr>
              <a:t>The policy context in Wales for substance use among young people is shaped by several key elements: </a:t>
            </a:r>
            <a:r>
              <a:rPr lang="en-GB" b="0" i="0" dirty="0">
                <a:effectLst/>
                <a:latin typeface="var(--font-fk-grotesk)"/>
              </a:rPr>
              <a:t>Legislative Framework</a:t>
            </a:r>
          </a:p>
          <a:p>
            <a:pPr algn="l">
              <a:buFont typeface="+mj-lt"/>
              <a:buAutoNum type="arabicPeriod"/>
            </a:pPr>
            <a:r>
              <a:rPr lang="en-GB" b="0" i="0" dirty="0">
                <a:effectLst/>
                <a:latin typeface="__fkGroteskNeue_598ab8"/>
              </a:rPr>
              <a:t>Well-being of Future Generations (Wales) Act 2015: This act establishes well-being goals that include creating a more resilient Wales and fostering cohesive communities, which indirectly impacts substance use policies for young people.</a:t>
            </a:r>
          </a:p>
          <a:p>
            <a:pPr algn="l">
              <a:buFont typeface="+mj-lt"/>
              <a:buAutoNum type="arabicPeriod"/>
            </a:pPr>
            <a:r>
              <a:rPr lang="en-GB" b="0" i="0" dirty="0">
                <a:effectLst/>
                <a:latin typeface="__fkGroteskNeue_598ab8"/>
              </a:rPr>
              <a:t>Public Health (Minimum Price for Alcohol) (Wales) Act 2018: This legislation introduced minimum unit pricing for alcohol, aiming to reduce alcohol-related harm, including among young people.</a:t>
            </a:r>
          </a:p>
          <a:p>
            <a:endParaRPr lang="en-GB" dirty="0"/>
          </a:p>
        </p:txBody>
      </p:sp>
    </p:spTree>
    <p:extLst>
      <p:ext uri="{BB962C8B-B14F-4D97-AF65-F5344CB8AC3E}">
        <p14:creationId xmlns:p14="http://schemas.microsoft.com/office/powerpoint/2010/main" val="4655556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10F60-C7F2-3D94-5304-C64426390F04}"/>
              </a:ext>
            </a:extLst>
          </p:cNvPr>
          <p:cNvSpPr>
            <a:spLocks noGrp="1"/>
          </p:cNvSpPr>
          <p:nvPr>
            <p:ph type="title"/>
          </p:nvPr>
        </p:nvSpPr>
        <p:spPr/>
        <p:txBody>
          <a:bodyPr/>
          <a:lstStyle/>
          <a:p>
            <a:r>
              <a:rPr lang="en-GB" b="0" i="0" dirty="0">
                <a:effectLst/>
                <a:latin typeface="var(--font-fk-grotesk)"/>
              </a:rPr>
              <a:t>Substance Misuse Strategy</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B07453AC-E10B-7753-AC0E-97CF065308FD}"/>
              </a:ext>
            </a:extLst>
          </p:cNvPr>
          <p:cNvSpPr>
            <a:spLocks noGrp="1"/>
          </p:cNvSpPr>
          <p:nvPr>
            <p:ph idx="1"/>
          </p:nvPr>
        </p:nvSpPr>
        <p:spPr>
          <a:xfrm>
            <a:off x="838200" y="1296786"/>
            <a:ext cx="10515600" cy="4169738"/>
          </a:xfrm>
        </p:spPr>
        <p:txBody>
          <a:bodyPr>
            <a:normAutofit fontScale="92500" lnSpcReduction="10000"/>
          </a:bodyPr>
          <a:lstStyle/>
          <a:p>
            <a:pPr marL="0" indent="0" algn="l">
              <a:buNone/>
            </a:pPr>
            <a:r>
              <a:rPr lang="en-GB" b="1" i="0" dirty="0">
                <a:effectLst/>
                <a:latin typeface="var(--font-fk-grotesk)"/>
              </a:rPr>
              <a:t>Prevention and Early Intervention</a:t>
            </a:r>
          </a:p>
          <a:p>
            <a:pPr marL="0" indent="0" algn="l">
              <a:buNone/>
            </a:pPr>
            <a:r>
              <a:rPr lang="en-GB" b="0" i="0" dirty="0">
                <a:effectLst/>
                <a:latin typeface="__fkGroteskNeue_598ab8"/>
              </a:rPr>
              <a:t>1. Universal Education: Wales emphasises the importance of universal education services that inform and help younger people handle pressures to use substances. These services should be available to every child and young person in Wales.</a:t>
            </a:r>
          </a:p>
          <a:p>
            <a:pPr marL="0" indent="0" algn="l">
              <a:buNone/>
            </a:pPr>
            <a:r>
              <a:rPr lang="en-GB" b="0" i="0" dirty="0">
                <a:effectLst/>
                <a:latin typeface="__fkGroteskNeue_598ab8"/>
              </a:rPr>
              <a:t>2. Targeted Programs: Selective or targeted programs are aimed at specific at-risk groups of children, young people, or young adults. These focus on addressing risk factors and building resilience.</a:t>
            </a:r>
          </a:p>
          <a:p>
            <a:pPr marL="0" indent="0" algn="l">
              <a:buNone/>
            </a:pPr>
            <a:r>
              <a:rPr lang="en-GB" b="0" i="0" dirty="0">
                <a:effectLst/>
                <a:latin typeface="__fkGroteskNeue_598ab8"/>
              </a:rPr>
              <a:t>3. Early Identification: The policy emphasizes the importance of early identification and intervention for all children and young people who begin to misuse substances.</a:t>
            </a:r>
          </a:p>
          <a:p>
            <a:endParaRPr lang="en-GB" dirty="0"/>
          </a:p>
        </p:txBody>
      </p:sp>
    </p:spTree>
    <p:extLst>
      <p:ext uri="{BB962C8B-B14F-4D97-AF65-F5344CB8AC3E}">
        <p14:creationId xmlns:p14="http://schemas.microsoft.com/office/powerpoint/2010/main" val="16492092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E77C6-7139-EB69-6868-FC3093BEBFAD}"/>
              </a:ext>
            </a:extLst>
          </p:cNvPr>
          <p:cNvSpPr>
            <a:spLocks noGrp="1"/>
          </p:cNvSpPr>
          <p:nvPr>
            <p:ph type="title"/>
          </p:nvPr>
        </p:nvSpPr>
        <p:spPr/>
        <p:txBody>
          <a:bodyPr/>
          <a:lstStyle/>
          <a:p>
            <a:r>
              <a:rPr lang="en-GB" b="1" dirty="0"/>
              <a:t>Action Plan and Recommendations Section</a:t>
            </a:r>
          </a:p>
        </p:txBody>
      </p:sp>
      <p:sp>
        <p:nvSpPr>
          <p:cNvPr id="3" name="Content Placeholder 2">
            <a:extLst>
              <a:ext uri="{FF2B5EF4-FFF2-40B4-BE49-F238E27FC236}">
                <a16:creationId xmlns:a16="http://schemas.microsoft.com/office/drawing/2014/main" id="{0243EB8F-DC40-CC47-3BFB-B7B0AB3E3A6D}"/>
              </a:ext>
            </a:extLst>
          </p:cNvPr>
          <p:cNvSpPr>
            <a:spLocks noGrp="1"/>
          </p:cNvSpPr>
          <p:nvPr>
            <p:ph idx="1"/>
          </p:nvPr>
        </p:nvSpPr>
        <p:spPr/>
        <p:txBody>
          <a:bodyPr/>
          <a:lstStyle/>
          <a:p>
            <a:r>
              <a:rPr lang="en-GB" dirty="0"/>
              <a:t>This profile highlights the complex nature of substance use among young people and the importance of comprehensive, age-appropriate interventions that address both individual and community factors.</a:t>
            </a:r>
          </a:p>
          <a:p>
            <a:r>
              <a:rPr lang="en-GB" dirty="0"/>
              <a:t>The headings introduced are just ideas for you to explore in your specific area with the specific interest group of young people. </a:t>
            </a:r>
          </a:p>
          <a:p>
            <a:r>
              <a:rPr lang="en-GB" dirty="0"/>
              <a:t>What would be your action plan following your research? What works in your area/ what could you introduce. Are there examples of good practice nationally or internationally? </a:t>
            </a:r>
          </a:p>
          <a:p>
            <a:endParaRPr lang="en-GB" dirty="0"/>
          </a:p>
        </p:txBody>
      </p:sp>
    </p:spTree>
    <p:extLst>
      <p:ext uri="{BB962C8B-B14F-4D97-AF65-F5344CB8AC3E}">
        <p14:creationId xmlns:p14="http://schemas.microsoft.com/office/powerpoint/2010/main" val="23305410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16477-0F3A-A0A5-5A99-509F7C99D34D}"/>
              </a:ext>
            </a:extLst>
          </p:cNvPr>
          <p:cNvSpPr>
            <a:spLocks noGrp="1"/>
          </p:cNvSpPr>
          <p:nvPr>
            <p:ph type="title"/>
          </p:nvPr>
        </p:nvSpPr>
        <p:spPr/>
        <p:txBody>
          <a:bodyPr/>
          <a:lstStyle/>
          <a:p>
            <a:r>
              <a:rPr lang="en-GB" dirty="0"/>
              <a:t>Comfort Break</a:t>
            </a:r>
          </a:p>
        </p:txBody>
      </p:sp>
      <p:sp>
        <p:nvSpPr>
          <p:cNvPr id="3" name="Content Placeholder 2">
            <a:extLst>
              <a:ext uri="{FF2B5EF4-FFF2-40B4-BE49-F238E27FC236}">
                <a16:creationId xmlns:a16="http://schemas.microsoft.com/office/drawing/2014/main" id="{C049E870-711F-7F35-2B08-70F6DA302EE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320724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48C71-166C-0274-4B33-CC8E9D6240FF}"/>
              </a:ext>
            </a:extLst>
          </p:cNvPr>
          <p:cNvSpPr>
            <a:spLocks noGrp="1"/>
          </p:cNvSpPr>
          <p:nvPr>
            <p:ph type="title"/>
          </p:nvPr>
        </p:nvSpPr>
        <p:spPr/>
        <p:txBody>
          <a:bodyPr/>
          <a:lstStyle/>
          <a:p>
            <a:r>
              <a:rPr lang="en-GB" b="0" i="0" dirty="0">
                <a:effectLst/>
                <a:latin typeface="__fkGrotesk_8a67e8"/>
              </a:rPr>
              <a:t>Profiling a community of young people</a:t>
            </a:r>
            <a:br>
              <a:rPr lang="en-GB" dirty="0"/>
            </a:br>
            <a:endParaRPr lang="en-GB" dirty="0"/>
          </a:p>
        </p:txBody>
      </p:sp>
      <p:sp>
        <p:nvSpPr>
          <p:cNvPr id="3" name="Content Placeholder 2">
            <a:extLst>
              <a:ext uri="{FF2B5EF4-FFF2-40B4-BE49-F238E27FC236}">
                <a16:creationId xmlns:a16="http://schemas.microsoft.com/office/drawing/2014/main" id="{2600B24D-D8F5-D3D7-C9D2-28EAFB49FBE7}"/>
              </a:ext>
            </a:extLst>
          </p:cNvPr>
          <p:cNvSpPr>
            <a:spLocks noGrp="1"/>
          </p:cNvSpPr>
          <p:nvPr>
            <p:ph idx="1"/>
          </p:nvPr>
        </p:nvSpPr>
        <p:spPr/>
        <p:txBody>
          <a:bodyPr/>
          <a:lstStyle/>
          <a:p>
            <a:r>
              <a:rPr lang="en-GB" b="0" i="0" dirty="0">
                <a:effectLst/>
                <a:latin typeface="__fkGroteskNeue_598ab8"/>
              </a:rPr>
              <a:t>Here are some key elements to include when profiling a community of young people, this could be used in a school setting, youth project or provision. </a:t>
            </a:r>
            <a:endParaRPr lang="en-GB" dirty="0"/>
          </a:p>
        </p:txBody>
      </p:sp>
    </p:spTree>
    <p:extLst>
      <p:ext uri="{BB962C8B-B14F-4D97-AF65-F5344CB8AC3E}">
        <p14:creationId xmlns:p14="http://schemas.microsoft.com/office/powerpoint/2010/main" val="20613650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6777E-2B20-82C8-E0A7-86EC9B4FFFF0}"/>
              </a:ext>
            </a:extLst>
          </p:cNvPr>
          <p:cNvSpPr>
            <a:spLocks noGrp="1"/>
          </p:cNvSpPr>
          <p:nvPr>
            <p:ph type="title"/>
          </p:nvPr>
        </p:nvSpPr>
        <p:spPr/>
        <p:txBody>
          <a:bodyPr/>
          <a:lstStyle/>
          <a:p>
            <a:r>
              <a:rPr lang="en-GB" b="1" i="0" dirty="0">
                <a:effectLst/>
                <a:latin typeface="var(--font-fk-grotesk)"/>
              </a:rPr>
              <a:t>Demographics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3A0E7D3A-2FF4-E08C-747B-C2FF978DA437}"/>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Age range (e.g. 13-18, 18-25)</a:t>
            </a:r>
          </a:p>
          <a:p>
            <a:pPr algn="l">
              <a:buFont typeface="Arial" panose="020B0604020202020204" pitchFamily="34" charset="0"/>
              <a:buChar char="•"/>
            </a:pPr>
            <a:r>
              <a:rPr lang="en-GB" b="0" i="0" dirty="0">
                <a:effectLst/>
                <a:latin typeface="__fkGroteskNeue_598ab8"/>
              </a:rPr>
              <a:t>Gender breakdown</a:t>
            </a:r>
          </a:p>
          <a:p>
            <a:pPr algn="l">
              <a:buFont typeface="Arial" panose="020B0604020202020204" pitchFamily="34" charset="0"/>
              <a:buChar char="•"/>
            </a:pPr>
            <a:r>
              <a:rPr lang="en-GB" b="0" i="0" dirty="0">
                <a:effectLst/>
                <a:latin typeface="__fkGroteskNeue_598ab8"/>
              </a:rPr>
              <a:t>Ethnic and cultural diversity</a:t>
            </a:r>
          </a:p>
          <a:p>
            <a:pPr algn="l">
              <a:buFont typeface="Arial" panose="020B0604020202020204" pitchFamily="34" charset="0"/>
              <a:buChar char="•"/>
            </a:pPr>
            <a:r>
              <a:rPr lang="en-GB" b="0" i="0" dirty="0">
                <a:effectLst/>
                <a:latin typeface="__fkGroteskNeue_598ab8"/>
              </a:rPr>
              <a:t>Socioeconomic background</a:t>
            </a:r>
          </a:p>
          <a:p>
            <a:endParaRPr lang="en-GB" dirty="0"/>
          </a:p>
        </p:txBody>
      </p:sp>
    </p:spTree>
    <p:extLst>
      <p:ext uri="{BB962C8B-B14F-4D97-AF65-F5344CB8AC3E}">
        <p14:creationId xmlns:p14="http://schemas.microsoft.com/office/powerpoint/2010/main" val="7092838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B7298-0B8B-58DC-8A87-0314459E4F0B}"/>
              </a:ext>
            </a:extLst>
          </p:cNvPr>
          <p:cNvSpPr>
            <a:spLocks noGrp="1"/>
          </p:cNvSpPr>
          <p:nvPr>
            <p:ph type="title"/>
          </p:nvPr>
        </p:nvSpPr>
        <p:spPr/>
        <p:txBody>
          <a:bodyPr/>
          <a:lstStyle/>
          <a:p>
            <a:r>
              <a:rPr lang="en-GB" b="1" i="0" dirty="0">
                <a:effectLst/>
                <a:latin typeface="var(--font-fk-grotesk)"/>
              </a:rPr>
              <a:t>Education and Employment</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380171B1-C269-3581-2EB1-EED3A34B364C}"/>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School enrolment rates</a:t>
            </a:r>
          </a:p>
          <a:p>
            <a:pPr algn="l">
              <a:buFont typeface="Arial" panose="020B0604020202020204" pitchFamily="34" charset="0"/>
              <a:buChar char="•"/>
            </a:pPr>
            <a:r>
              <a:rPr lang="en-GB" dirty="0">
                <a:latin typeface="__fkGroteskNeue_598ab8"/>
              </a:rPr>
              <a:t>Attendance rates</a:t>
            </a:r>
          </a:p>
          <a:p>
            <a:pPr algn="l">
              <a:buFont typeface="Arial" panose="020B0604020202020204" pitchFamily="34" charset="0"/>
              <a:buChar char="•"/>
            </a:pPr>
            <a:r>
              <a:rPr lang="en-GB" b="0" i="0" dirty="0">
                <a:effectLst/>
                <a:latin typeface="__fkGroteskNeue_598ab8"/>
              </a:rPr>
              <a:t>Free schools' meals</a:t>
            </a:r>
          </a:p>
          <a:p>
            <a:pPr algn="l">
              <a:buFont typeface="Arial" panose="020B0604020202020204" pitchFamily="34" charset="0"/>
              <a:buChar char="•"/>
            </a:pPr>
            <a:r>
              <a:rPr lang="en-GB" b="0" i="0" dirty="0">
                <a:effectLst/>
                <a:latin typeface="__fkGroteskNeue_598ab8"/>
              </a:rPr>
              <a:t>Higher education participation</a:t>
            </a:r>
          </a:p>
          <a:p>
            <a:pPr algn="l">
              <a:buFont typeface="Arial" panose="020B0604020202020204" pitchFamily="34" charset="0"/>
              <a:buChar char="•"/>
            </a:pPr>
            <a:r>
              <a:rPr lang="en-GB" b="0" i="0" dirty="0">
                <a:effectLst/>
                <a:latin typeface="__fkGroteskNeue_598ab8"/>
              </a:rPr>
              <a:t>Employment/unemployment rates</a:t>
            </a:r>
          </a:p>
          <a:p>
            <a:pPr algn="l">
              <a:buFont typeface="Arial" panose="020B0604020202020204" pitchFamily="34" charset="0"/>
              <a:buChar char="•"/>
            </a:pPr>
            <a:r>
              <a:rPr lang="en-GB" b="0" i="0" dirty="0">
                <a:effectLst/>
                <a:latin typeface="__fkGroteskNeue_598ab8"/>
              </a:rPr>
              <a:t>Common occupations or industries</a:t>
            </a:r>
          </a:p>
          <a:p>
            <a:pPr algn="l">
              <a:buFont typeface="Arial" panose="020B0604020202020204" pitchFamily="34" charset="0"/>
              <a:buChar char="•"/>
            </a:pPr>
            <a:endParaRPr lang="en-GB" b="0" i="0" dirty="0">
              <a:effectLst/>
              <a:latin typeface="__fkGroteskNeue_598ab8"/>
            </a:endParaRPr>
          </a:p>
          <a:p>
            <a:endParaRPr lang="en-GB" dirty="0"/>
          </a:p>
        </p:txBody>
      </p:sp>
    </p:spTree>
    <p:extLst>
      <p:ext uri="{BB962C8B-B14F-4D97-AF65-F5344CB8AC3E}">
        <p14:creationId xmlns:p14="http://schemas.microsoft.com/office/powerpoint/2010/main" val="2250389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EEF4E-EC71-EA62-80D9-5D27D5C7C14F}"/>
              </a:ext>
            </a:extLst>
          </p:cNvPr>
          <p:cNvSpPr>
            <a:spLocks noGrp="1"/>
          </p:cNvSpPr>
          <p:nvPr>
            <p:ph type="title"/>
          </p:nvPr>
        </p:nvSpPr>
        <p:spPr/>
        <p:txBody>
          <a:bodyPr/>
          <a:lstStyle/>
          <a:p>
            <a:r>
              <a:rPr lang="en-GB" b="1" i="0" dirty="0">
                <a:effectLst/>
                <a:latin typeface="var(--font-fk-grotesk)"/>
              </a:rPr>
              <a:t>Living Situations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E3F48073-6F12-9AFA-3947-40179B751E1C}"/>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Living with family vs independently</a:t>
            </a:r>
          </a:p>
          <a:p>
            <a:pPr algn="l">
              <a:buFont typeface="Arial" panose="020B0604020202020204" pitchFamily="34" charset="0"/>
              <a:buChar char="•"/>
            </a:pPr>
            <a:r>
              <a:rPr lang="en-GB" b="0" i="0" dirty="0">
                <a:effectLst/>
                <a:latin typeface="__fkGroteskNeue_598ab8"/>
              </a:rPr>
              <a:t>Housing types (apartments, flats, supported housing, etc.)</a:t>
            </a:r>
          </a:p>
          <a:p>
            <a:pPr algn="l">
              <a:buFont typeface="Arial" panose="020B0604020202020204" pitchFamily="34" charset="0"/>
              <a:buChar char="•"/>
            </a:pPr>
            <a:r>
              <a:rPr lang="en-GB" b="0" i="0" dirty="0">
                <a:effectLst/>
                <a:latin typeface="__fkGroteskNeue_598ab8"/>
              </a:rPr>
              <a:t>Homelessness rates</a:t>
            </a:r>
          </a:p>
          <a:p>
            <a:endParaRPr lang="en-GB" dirty="0"/>
          </a:p>
        </p:txBody>
      </p:sp>
    </p:spTree>
    <p:extLst>
      <p:ext uri="{BB962C8B-B14F-4D97-AF65-F5344CB8AC3E}">
        <p14:creationId xmlns:p14="http://schemas.microsoft.com/office/powerpoint/2010/main" val="36587939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495B9-2092-8171-C287-2457607FE520}"/>
              </a:ext>
            </a:extLst>
          </p:cNvPr>
          <p:cNvSpPr>
            <a:spLocks noGrp="1"/>
          </p:cNvSpPr>
          <p:nvPr>
            <p:ph type="title"/>
          </p:nvPr>
        </p:nvSpPr>
        <p:spPr/>
        <p:txBody>
          <a:bodyPr/>
          <a:lstStyle/>
          <a:p>
            <a:r>
              <a:rPr lang="en-GB" b="1" i="0" dirty="0">
                <a:effectLst/>
                <a:latin typeface="var(--font-fk-grotesk)"/>
              </a:rPr>
              <a:t>Health and Wellbeing</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D071FCAC-53A2-009A-816F-61A4E541EE0C}"/>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Physical health issues</a:t>
            </a:r>
          </a:p>
          <a:p>
            <a:pPr algn="l">
              <a:buFont typeface="Arial" panose="020B0604020202020204" pitchFamily="34" charset="0"/>
              <a:buChar char="•"/>
            </a:pPr>
            <a:r>
              <a:rPr lang="en-GB" b="0" i="0" dirty="0">
                <a:effectLst/>
                <a:latin typeface="__fkGroteskNeue_598ab8"/>
              </a:rPr>
              <a:t>Mental health concerns</a:t>
            </a:r>
          </a:p>
          <a:p>
            <a:pPr algn="l">
              <a:buFont typeface="Arial" panose="020B0604020202020204" pitchFamily="34" charset="0"/>
              <a:buChar char="•"/>
            </a:pPr>
            <a:r>
              <a:rPr lang="en-GB" b="0" i="0" dirty="0">
                <a:effectLst/>
                <a:latin typeface="__fkGroteskNeue_598ab8"/>
              </a:rPr>
              <a:t>Substance use rates</a:t>
            </a:r>
          </a:p>
          <a:p>
            <a:pPr algn="l">
              <a:buFont typeface="Arial" panose="020B0604020202020204" pitchFamily="34" charset="0"/>
              <a:buChar char="•"/>
            </a:pPr>
            <a:r>
              <a:rPr lang="en-GB" b="0" i="0" dirty="0">
                <a:effectLst/>
                <a:latin typeface="__fkGroteskNeue_598ab8"/>
              </a:rPr>
              <a:t>Access to healthcare</a:t>
            </a:r>
          </a:p>
          <a:p>
            <a:endParaRPr lang="en-GB" dirty="0"/>
          </a:p>
        </p:txBody>
      </p:sp>
    </p:spTree>
    <p:extLst>
      <p:ext uri="{BB962C8B-B14F-4D97-AF65-F5344CB8AC3E}">
        <p14:creationId xmlns:p14="http://schemas.microsoft.com/office/powerpoint/2010/main" val="23746259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F9E1C-EB94-BB05-69C9-8E02BA4BF6E2}"/>
              </a:ext>
            </a:extLst>
          </p:cNvPr>
          <p:cNvSpPr>
            <a:spLocks noGrp="1"/>
          </p:cNvSpPr>
          <p:nvPr>
            <p:ph type="title"/>
          </p:nvPr>
        </p:nvSpPr>
        <p:spPr/>
        <p:txBody>
          <a:bodyPr/>
          <a:lstStyle/>
          <a:p>
            <a:r>
              <a:rPr lang="en-GB" b="1" i="0" dirty="0">
                <a:effectLst/>
                <a:latin typeface="var(--font-fk-grotesk)"/>
              </a:rPr>
              <a:t>Social Connections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8672D3A5-3A8F-1D56-5C4D-FBFF29CF461B}"/>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Family relationships</a:t>
            </a:r>
          </a:p>
          <a:p>
            <a:pPr algn="l">
              <a:buFont typeface="Arial" panose="020B0604020202020204" pitchFamily="34" charset="0"/>
              <a:buChar char="•"/>
            </a:pPr>
            <a:r>
              <a:rPr lang="en-GB" b="0" i="0" dirty="0">
                <a:effectLst/>
                <a:latin typeface="__fkGroteskNeue_598ab8"/>
              </a:rPr>
              <a:t>Peer groups and social networks</a:t>
            </a:r>
          </a:p>
          <a:p>
            <a:pPr algn="l">
              <a:buFont typeface="Arial" panose="020B0604020202020204" pitchFamily="34" charset="0"/>
              <a:buChar char="•"/>
            </a:pPr>
            <a:r>
              <a:rPr lang="en-GB" b="0" i="0" dirty="0">
                <a:effectLst/>
                <a:latin typeface="__fkGroteskNeue_598ab8"/>
              </a:rPr>
              <a:t>Community involvement</a:t>
            </a:r>
          </a:p>
          <a:p>
            <a:pPr algn="l">
              <a:buFont typeface="Arial" panose="020B0604020202020204" pitchFamily="34" charset="0"/>
              <a:buChar char="•"/>
            </a:pPr>
            <a:r>
              <a:rPr lang="en-GB" dirty="0">
                <a:latin typeface="__fkGroteskNeue_598ab8"/>
              </a:rPr>
              <a:t>Access to a Youth Work/Worker</a:t>
            </a:r>
            <a:endParaRPr lang="en-GB" b="0" i="0" dirty="0">
              <a:effectLst/>
              <a:latin typeface="__fkGroteskNeue_598ab8"/>
            </a:endParaRPr>
          </a:p>
          <a:p>
            <a:pPr algn="l">
              <a:buFont typeface="Arial" panose="020B0604020202020204" pitchFamily="34" charset="0"/>
              <a:buChar char="•"/>
            </a:pPr>
            <a:r>
              <a:rPr lang="en-GB" b="0" i="0" dirty="0">
                <a:effectLst/>
                <a:latin typeface="__fkGroteskNeue_598ab8"/>
              </a:rPr>
              <a:t>Use of social media and technology</a:t>
            </a:r>
          </a:p>
          <a:p>
            <a:endParaRPr lang="en-GB" dirty="0"/>
          </a:p>
        </p:txBody>
      </p:sp>
    </p:spTree>
    <p:extLst>
      <p:ext uri="{BB962C8B-B14F-4D97-AF65-F5344CB8AC3E}">
        <p14:creationId xmlns:p14="http://schemas.microsoft.com/office/powerpoint/2010/main" val="23640024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D79EB-B6E8-BB02-B2F3-6B50238626EE}"/>
              </a:ext>
            </a:extLst>
          </p:cNvPr>
          <p:cNvSpPr>
            <a:spLocks noGrp="1"/>
          </p:cNvSpPr>
          <p:nvPr>
            <p:ph type="title"/>
          </p:nvPr>
        </p:nvSpPr>
        <p:spPr/>
        <p:txBody>
          <a:bodyPr/>
          <a:lstStyle/>
          <a:p>
            <a:r>
              <a:rPr lang="en-GB" b="1" i="0" dirty="0">
                <a:effectLst/>
                <a:latin typeface="var(--font-fk-grotesk)"/>
              </a:rPr>
              <a:t>Interests and Activities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C33CB886-C1A9-4449-6533-3AFFDAD468BC}"/>
              </a:ext>
            </a:extLst>
          </p:cNvPr>
          <p:cNvSpPr>
            <a:spLocks noGrp="1"/>
          </p:cNvSpPr>
          <p:nvPr>
            <p:ph idx="1"/>
          </p:nvPr>
        </p:nvSpPr>
        <p:spPr>
          <a:xfrm>
            <a:off x="613250" y="2354443"/>
            <a:ext cx="10954092" cy="3619273"/>
          </a:xfrm>
        </p:spPr>
        <p:txBody>
          <a:bodyPr/>
          <a:lstStyle/>
          <a:p>
            <a:pPr algn="l">
              <a:buFont typeface="Arial" panose="020B0604020202020204" pitchFamily="34" charset="0"/>
              <a:buChar char="•"/>
            </a:pPr>
            <a:r>
              <a:rPr lang="en-GB" b="0" i="0" dirty="0">
                <a:effectLst/>
                <a:latin typeface="__fkGroteskNeue_598ab8"/>
              </a:rPr>
              <a:t>Popular hobbies and pastimes</a:t>
            </a:r>
          </a:p>
          <a:p>
            <a:pPr algn="l">
              <a:buFont typeface="Arial" panose="020B0604020202020204" pitchFamily="34" charset="0"/>
              <a:buChar char="•"/>
            </a:pPr>
            <a:r>
              <a:rPr lang="en-GB" b="0" i="0" dirty="0">
                <a:effectLst/>
                <a:latin typeface="__fkGroteskNeue_598ab8"/>
              </a:rPr>
              <a:t>Sports participation</a:t>
            </a:r>
          </a:p>
          <a:p>
            <a:pPr algn="l">
              <a:buFont typeface="Arial" panose="020B0604020202020204" pitchFamily="34" charset="0"/>
              <a:buChar char="•"/>
            </a:pPr>
            <a:r>
              <a:rPr lang="en-GB" b="0" i="0" dirty="0">
                <a:effectLst/>
                <a:latin typeface="__fkGroteskNeue_598ab8"/>
              </a:rPr>
              <a:t>Arts and cultural engagement</a:t>
            </a:r>
          </a:p>
          <a:p>
            <a:pPr algn="l">
              <a:buFont typeface="Arial" panose="020B0604020202020204" pitchFamily="34" charset="0"/>
              <a:buChar char="•"/>
            </a:pPr>
            <a:r>
              <a:rPr lang="en-GB" b="0" i="0" dirty="0">
                <a:effectLst/>
                <a:latin typeface="__fkGroteskNeue_598ab8"/>
              </a:rPr>
              <a:t>Volunteering rates</a:t>
            </a:r>
          </a:p>
          <a:p>
            <a:pPr algn="l">
              <a:buFont typeface="Arial" panose="020B0604020202020204" pitchFamily="34" charset="0"/>
              <a:buChar char="•"/>
            </a:pPr>
            <a:r>
              <a:rPr lang="en-GB" dirty="0">
                <a:latin typeface="__fkGroteskNeue_598ab8"/>
              </a:rPr>
              <a:t>How they use their leisure time?</a:t>
            </a:r>
          </a:p>
          <a:p>
            <a:pPr algn="l">
              <a:buFont typeface="Arial" panose="020B0604020202020204" pitchFamily="34" charset="0"/>
              <a:buChar char="•"/>
            </a:pPr>
            <a:r>
              <a:rPr lang="en-GB" b="0" i="0" dirty="0">
                <a:effectLst/>
                <a:latin typeface="__fkGroteskNeue_598ab8"/>
              </a:rPr>
              <a:t>Access to green space?</a:t>
            </a:r>
          </a:p>
          <a:p>
            <a:endParaRPr lang="en-GB" dirty="0"/>
          </a:p>
        </p:txBody>
      </p:sp>
    </p:spTree>
    <p:extLst>
      <p:ext uri="{BB962C8B-B14F-4D97-AF65-F5344CB8AC3E}">
        <p14:creationId xmlns:p14="http://schemas.microsoft.com/office/powerpoint/2010/main" val="1697767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3A1DF-5AA9-2CB2-4E36-F014DF03F0E5}"/>
              </a:ext>
            </a:extLst>
          </p:cNvPr>
          <p:cNvSpPr>
            <a:spLocks noGrp="1"/>
          </p:cNvSpPr>
          <p:nvPr>
            <p:ph type="title"/>
          </p:nvPr>
        </p:nvSpPr>
        <p:spPr/>
        <p:txBody>
          <a:bodyPr/>
          <a:lstStyle/>
          <a:p>
            <a:r>
              <a:rPr lang="en-GB" b="1" i="0" dirty="0">
                <a:effectLst/>
                <a:latin typeface="var(--font-fk-grotesk)"/>
              </a:rPr>
              <a:t>Challenges and Needs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DFBCADD2-D1BE-6158-12FB-33D96030C319}"/>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Academic pressures</a:t>
            </a:r>
          </a:p>
          <a:p>
            <a:pPr algn="l">
              <a:buFont typeface="Arial" panose="020B0604020202020204" pitchFamily="34" charset="0"/>
              <a:buChar char="•"/>
            </a:pPr>
            <a:r>
              <a:rPr lang="en-GB" b="0" i="0" dirty="0">
                <a:effectLst/>
                <a:latin typeface="__fkGroteskNeue_598ab8"/>
              </a:rPr>
              <a:t>Financial difficulties</a:t>
            </a:r>
          </a:p>
          <a:p>
            <a:pPr algn="l">
              <a:buFont typeface="Arial" panose="020B0604020202020204" pitchFamily="34" charset="0"/>
              <a:buChar char="•"/>
            </a:pPr>
            <a:r>
              <a:rPr lang="en-GB" b="0" i="0" dirty="0">
                <a:effectLst/>
                <a:latin typeface="__fkGroteskNeue_598ab8"/>
              </a:rPr>
              <a:t>Safety concerns</a:t>
            </a:r>
          </a:p>
          <a:p>
            <a:pPr algn="l">
              <a:buFont typeface="Arial" panose="020B0604020202020204" pitchFamily="34" charset="0"/>
              <a:buChar char="•"/>
            </a:pPr>
            <a:r>
              <a:rPr lang="en-GB" b="0" i="0" dirty="0">
                <a:effectLst/>
                <a:latin typeface="__fkGroteskNeue_598ab8"/>
              </a:rPr>
              <a:t>Lack of opportunities</a:t>
            </a:r>
          </a:p>
          <a:p>
            <a:endParaRPr lang="en-GB" dirty="0"/>
          </a:p>
        </p:txBody>
      </p:sp>
    </p:spTree>
    <p:extLst>
      <p:ext uri="{BB962C8B-B14F-4D97-AF65-F5344CB8AC3E}">
        <p14:creationId xmlns:p14="http://schemas.microsoft.com/office/powerpoint/2010/main" val="39461596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C41B5-65D3-9C9A-2EFC-7F6B52D9C11A}"/>
              </a:ext>
            </a:extLst>
          </p:cNvPr>
          <p:cNvSpPr>
            <a:spLocks noGrp="1"/>
          </p:cNvSpPr>
          <p:nvPr>
            <p:ph type="title"/>
          </p:nvPr>
        </p:nvSpPr>
        <p:spPr/>
        <p:txBody>
          <a:bodyPr/>
          <a:lstStyle/>
          <a:p>
            <a:r>
              <a:rPr lang="en-GB" b="1" i="0" dirty="0">
                <a:effectLst/>
                <a:latin typeface="var(--font-fk-grotesk)"/>
              </a:rPr>
              <a:t>Assets and Strengths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D2AB9CEF-35BF-117D-7F49-E0C21DB1C86C}"/>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Skills and talents</a:t>
            </a:r>
          </a:p>
          <a:p>
            <a:pPr algn="l">
              <a:buFont typeface="Arial" panose="020B0604020202020204" pitchFamily="34" charset="0"/>
              <a:buChar char="•"/>
            </a:pPr>
            <a:r>
              <a:rPr lang="en-GB" b="0" i="0" dirty="0">
                <a:effectLst/>
                <a:latin typeface="__fkGroteskNeue_598ab8"/>
              </a:rPr>
              <a:t>Resilience factors</a:t>
            </a:r>
          </a:p>
          <a:p>
            <a:pPr algn="l">
              <a:buFont typeface="Arial" panose="020B0604020202020204" pitchFamily="34" charset="0"/>
              <a:buChar char="•"/>
            </a:pPr>
            <a:r>
              <a:rPr lang="en-GB" dirty="0">
                <a:latin typeface="__fkGroteskNeue_598ab8"/>
              </a:rPr>
              <a:t>Protective Factors</a:t>
            </a:r>
          </a:p>
          <a:p>
            <a:pPr algn="l">
              <a:buFont typeface="Arial" panose="020B0604020202020204" pitchFamily="34" charset="0"/>
              <a:buChar char="•"/>
            </a:pPr>
            <a:r>
              <a:rPr lang="en-GB" b="0" i="0" dirty="0">
                <a:effectLst/>
                <a:latin typeface="__fkGroteskNeue_598ab8"/>
              </a:rPr>
              <a:t>Social Assets</a:t>
            </a:r>
          </a:p>
          <a:p>
            <a:pPr algn="l">
              <a:buFont typeface="Arial" panose="020B0604020202020204" pitchFamily="34" charset="0"/>
              <a:buChar char="•"/>
            </a:pPr>
            <a:r>
              <a:rPr lang="en-GB" b="0" i="0" dirty="0">
                <a:effectLst/>
                <a:latin typeface="__fkGroteskNeue_598ab8"/>
              </a:rPr>
              <a:t>Support systems</a:t>
            </a:r>
          </a:p>
          <a:p>
            <a:pPr algn="l">
              <a:buFont typeface="Arial" panose="020B0604020202020204" pitchFamily="34" charset="0"/>
              <a:buChar char="•"/>
            </a:pPr>
            <a:r>
              <a:rPr lang="en-GB" b="0" i="0" dirty="0">
                <a:effectLst/>
                <a:latin typeface="__fkGroteskNeue_598ab8"/>
              </a:rPr>
              <a:t>Positive role models</a:t>
            </a:r>
          </a:p>
          <a:p>
            <a:endParaRPr lang="en-GB" dirty="0"/>
          </a:p>
        </p:txBody>
      </p:sp>
    </p:spTree>
    <p:extLst>
      <p:ext uri="{BB962C8B-B14F-4D97-AF65-F5344CB8AC3E}">
        <p14:creationId xmlns:p14="http://schemas.microsoft.com/office/powerpoint/2010/main" val="17725464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E8D70-0450-F4B0-01F8-3D1ADE77D1B7}"/>
              </a:ext>
            </a:extLst>
          </p:cNvPr>
          <p:cNvSpPr>
            <a:spLocks noGrp="1"/>
          </p:cNvSpPr>
          <p:nvPr>
            <p:ph type="title"/>
          </p:nvPr>
        </p:nvSpPr>
        <p:spPr/>
        <p:txBody>
          <a:bodyPr/>
          <a:lstStyle/>
          <a:p>
            <a:r>
              <a:rPr lang="en-GB" b="1" i="0" dirty="0">
                <a:effectLst/>
                <a:latin typeface="var(--font-fk-grotesk)"/>
              </a:rPr>
              <a:t>Future Aspirations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DAF8502B-40DD-B402-C340-1074C7AD2442}"/>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Educational goals</a:t>
            </a:r>
          </a:p>
          <a:p>
            <a:pPr algn="l">
              <a:buFont typeface="Arial" panose="020B0604020202020204" pitchFamily="34" charset="0"/>
              <a:buChar char="•"/>
            </a:pPr>
            <a:r>
              <a:rPr lang="en-GB" b="0" i="0" dirty="0">
                <a:effectLst/>
                <a:latin typeface="__fkGroteskNeue_598ab8"/>
              </a:rPr>
              <a:t>Career ambitions</a:t>
            </a:r>
          </a:p>
          <a:p>
            <a:pPr algn="l">
              <a:buFont typeface="Arial" panose="020B0604020202020204" pitchFamily="34" charset="0"/>
              <a:buChar char="•"/>
            </a:pPr>
            <a:r>
              <a:rPr lang="en-GB" b="0" i="0" dirty="0">
                <a:effectLst/>
                <a:latin typeface="__fkGroteskNeue_598ab8"/>
              </a:rPr>
              <a:t>Personal development aims</a:t>
            </a:r>
          </a:p>
          <a:p>
            <a:pPr algn="l">
              <a:buFont typeface="Arial" panose="020B0604020202020204" pitchFamily="34" charset="0"/>
              <a:buChar char="•"/>
            </a:pPr>
            <a:r>
              <a:rPr lang="en-GB" dirty="0">
                <a:latin typeface="__fkGroteskNeue_598ab8"/>
              </a:rPr>
              <a:t>Opportunities </a:t>
            </a:r>
          </a:p>
          <a:p>
            <a:pPr algn="l">
              <a:buFont typeface="Arial" panose="020B0604020202020204" pitchFamily="34" charset="0"/>
              <a:buChar char="•"/>
            </a:pPr>
            <a:r>
              <a:rPr lang="en-GB" dirty="0">
                <a:latin typeface="__fkGroteskNeue_598ab8"/>
              </a:rPr>
              <a:t>Access</a:t>
            </a:r>
          </a:p>
          <a:p>
            <a:pPr algn="l">
              <a:buFont typeface="Arial" panose="020B0604020202020204" pitchFamily="34" charset="0"/>
              <a:buChar char="•"/>
            </a:pPr>
            <a:r>
              <a:rPr lang="en-GB" b="0" i="0" dirty="0">
                <a:effectLst/>
                <a:latin typeface="__fkGroteskNeue_598ab8"/>
              </a:rPr>
              <a:t>Positive relationships </a:t>
            </a:r>
          </a:p>
          <a:p>
            <a:endParaRPr lang="en-GB" dirty="0"/>
          </a:p>
        </p:txBody>
      </p:sp>
    </p:spTree>
    <p:extLst>
      <p:ext uri="{BB962C8B-B14F-4D97-AF65-F5344CB8AC3E}">
        <p14:creationId xmlns:p14="http://schemas.microsoft.com/office/powerpoint/2010/main" val="28208865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85862-C86D-0DA0-3A9E-72C1E1CF5019}"/>
              </a:ext>
            </a:extLst>
          </p:cNvPr>
          <p:cNvSpPr>
            <a:spLocks noGrp="1"/>
          </p:cNvSpPr>
          <p:nvPr>
            <p:ph type="title"/>
          </p:nvPr>
        </p:nvSpPr>
        <p:spPr/>
        <p:txBody>
          <a:bodyPr/>
          <a:lstStyle/>
          <a:p>
            <a:r>
              <a:rPr lang="en-GB" b="1" i="0" dirty="0">
                <a:effectLst/>
                <a:latin typeface="var(--font-fk-grotesk)"/>
              </a:rPr>
              <a:t>Community Resources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3595F53F-8AEF-3927-2F2C-E7E986B39CF8}"/>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Youth programs and services</a:t>
            </a:r>
          </a:p>
          <a:p>
            <a:pPr algn="l">
              <a:buFont typeface="Arial" panose="020B0604020202020204" pitchFamily="34" charset="0"/>
              <a:buChar char="•"/>
            </a:pPr>
            <a:r>
              <a:rPr lang="en-GB" b="0" i="0" dirty="0">
                <a:effectLst/>
                <a:latin typeface="__fkGroteskNeue_598ab8"/>
              </a:rPr>
              <a:t>Recreational facilities</a:t>
            </a:r>
          </a:p>
          <a:p>
            <a:pPr algn="l">
              <a:buFont typeface="Arial" panose="020B0604020202020204" pitchFamily="34" charset="0"/>
              <a:buChar char="•"/>
            </a:pPr>
            <a:r>
              <a:rPr lang="en-GB" b="0" i="0" dirty="0">
                <a:effectLst/>
                <a:latin typeface="__fkGroteskNeue_598ab8"/>
              </a:rPr>
              <a:t>Support organizations</a:t>
            </a:r>
          </a:p>
          <a:p>
            <a:pPr algn="l">
              <a:buFont typeface="Arial" panose="020B0604020202020204" pitchFamily="34" charset="0"/>
              <a:buChar char="•"/>
            </a:pPr>
            <a:r>
              <a:rPr lang="en-GB" b="0" i="0" dirty="0">
                <a:effectLst/>
                <a:latin typeface="__fkGroteskNeue_598ab8"/>
              </a:rPr>
              <a:t>Mentoring opportunities</a:t>
            </a:r>
          </a:p>
          <a:p>
            <a:pPr algn="l">
              <a:buFont typeface="Arial" panose="020B0604020202020204" pitchFamily="34" charset="0"/>
              <a:buChar char="•"/>
            </a:pPr>
            <a:r>
              <a:rPr lang="en-GB" dirty="0">
                <a:latin typeface="__fkGroteskNeue_598ab8"/>
              </a:rPr>
              <a:t>Youth Clubs and Provisions</a:t>
            </a:r>
          </a:p>
          <a:p>
            <a:pPr algn="l">
              <a:buFont typeface="Arial" panose="020B0604020202020204" pitchFamily="34" charset="0"/>
              <a:buChar char="•"/>
            </a:pPr>
            <a:r>
              <a:rPr lang="en-GB" b="0" i="0" dirty="0">
                <a:effectLst/>
                <a:latin typeface="__fkGroteskNeue_598ab8"/>
              </a:rPr>
              <a:t>Green space</a:t>
            </a:r>
          </a:p>
          <a:p>
            <a:pPr algn="l">
              <a:buFont typeface="Arial" panose="020B0604020202020204" pitchFamily="34" charset="0"/>
              <a:buChar char="•"/>
            </a:pPr>
            <a:r>
              <a:rPr lang="en-GB" dirty="0">
                <a:latin typeface="__fkGroteskNeue_598ab8"/>
              </a:rPr>
              <a:t>Outdoor </a:t>
            </a:r>
            <a:r>
              <a:rPr lang="en-GB" dirty="0" err="1">
                <a:latin typeface="__fkGroteskNeue_598ab8"/>
              </a:rPr>
              <a:t>opportunites</a:t>
            </a:r>
            <a:endParaRPr lang="en-GB" b="0" i="0" dirty="0">
              <a:effectLst/>
              <a:latin typeface="__fkGroteskNeue_598ab8"/>
            </a:endParaRPr>
          </a:p>
          <a:p>
            <a:endParaRPr lang="en-GB" dirty="0"/>
          </a:p>
        </p:txBody>
      </p:sp>
    </p:spTree>
    <p:extLst>
      <p:ext uri="{BB962C8B-B14F-4D97-AF65-F5344CB8AC3E}">
        <p14:creationId xmlns:p14="http://schemas.microsoft.com/office/powerpoint/2010/main" val="206482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6CF9D-D959-6512-5635-05D9ED750826}"/>
              </a:ext>
            </a:extLst>
          </p:cNvPr>
          <p:cNvSpPr>
            <a:spLocks noGrp="1"/>
          </p:cNvSpPr>
          <p:nvPr>
            <p:ph type="title"/>
          </p:nvPr>
        </p:nvSpPr>
        <p:spPr/>
        <p:txBody>
          <a:bodyPr/>
          <a:lstStyle/>
          <a:p>
            <a:r>
              <a:rPr lang="en-GB" b="1" i="0" dirty="0">
                <a:effectLst/>
                <a:latin typeface="var(--font-fk-grotesk)"/>
              </a:rPr>
              <a:t>Policy Context</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6053472D-2037-70E0-0D60-A4A7F0662107}"/>
              </a:ext>
            </a:extLst>
          </p:cNvPr>
          <p:cNvSpPr>
            <a:spLocks noGrp="1"/>
          </p:cNvSpPr>
          <p:nvPr>
            <p:ph idx="1"/>
          </p:nvPr>
        </p:nvSpPr>
        <p:spPr/>
        <p:txBody>
          <a:bodyPr/>
          <a:lstStyle/>
          <a:p>
            <a:r>
              <a:rPr lang="en-GB" dirty="0"/>
              <a:t>Legislative Framework</a:t>
            </a:r>
          </a:p>
          <a:p>
            <a:r>
              <a:rPr lang="en-GB" dirty="0"/>
              <a:t>Well-being of Future Generations (Wales) Act 2015: This act establishes well-being goals that include creating a more resilient Wales and fostering cohesive communities, which impacts policies for supporting young people5.</a:t>
            </a:r>
          </a:p>
          <a:p>
            <a:r>
              <a:rPr lang="en-GB" dirty="0"/>
              <a:t>United Nations Convention on the Rights of the Child (UNCRC): The Welsh Government promotes children's rights and uses UNCRC principles in policy development</a:t>
            </a:r>
          </a:p>
        </p:txBody>
      </p:sp>
    </p:spTree>
    <p:extLst>
      <p:ext uri="{BB962C8B-B14F-4D97-AF65-F5344CB8AC3E}">
        <p14:creationId xmlns:p14="http://schemas.microsoft.com/office/powerpoint/2010/main" val="24591465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7EAD0-D094-3129-42C4-FC4D08D001E2}"/>
              </a:ext>
            </a:extLst>
          </p:cNvPr>
          <p:cNvSpPr>
            <a:spLocks noGrp="1"/>
          </p:cNvSpPr>
          <p:nvPr>
            <p:ph type="title"/>
          </p:nvPr>
        </p:nvSpPr>
        <p:spPr/>
        <p:txBody>
          <a:bodyPr/>
          <a:lstStyle/>
          <a:p>
            <a:r>
              <a:rPr lang="en-GB" dirty="0"/>
              <a:t>Key Policy Documents</a:t>
            </a:r>
            <a:br>
              <a:rPr lang="en-GB" dirty="0"/>
            </a:br>
            <a:endParaRPr lang="en-GB" dirty="0"/>
          </a:p>
        </p:txBody>
      </p:sp>
      <p:sp>
        <p:nvSpPr>
          <p:cNvPr id="3" name="Content Placeholder 2">
            <a:extLst>
              <a:ext uri="{FF2B5EF4-FFF2-40B4-BE49-F238E27FC236}">
                <a16:creationId xmlns:a16="http://schemas.microsoft.com/office/drawing/2014/main" id="{CDDD0A25-D297-3FE8-DC28-5B734CAEB0C1}"/>
              </a:ext>
            </a:extLst>
          </p:cNvPr>
          <p:cNvSpPr>
            <a:spLocks noGrp="1"/>
          </p:cNvSpPr>
          <p:nvPr>
            <p:ph idx="1"/>
          </p:nvPr>
        </p:nvSpPr>
        <p:spPr>
          <a:xfrm>
            <a:off x="838200" y="1213658"/>
            <a:ext cx="10515600" cy="4252865"/>
          </a:xfrm>
        </p:spPr>
        <p:txBody>
          <a:bodyPr>
            <a:normAutofit fontScale="92500"/>
          </a:bodyPr>
          <a:lstStyle/>
          <a:p>
            <a:r>
              <a:rPr lang="en-GB" dirty="0"/>
              <a:t>Youth Engagement and Progression Framework: This framework aims to reduce the number of young people not in education, employment, or training (NEET).</a:t>
            </a:r>
          </a:p>
          <a:p>
            <a:r>
              <a:rPr lang="en-GB" dirty="0"/>
              <a:t>Extending Entitlement: This policy document sets out young people's basic entitlements and the support they should receive.</a:t>
            </a:r>
          </a:p>
          <a:p>
            <a:pPr marL="0" indent="0">
              <a:buNone/>
            </a:pPr>
            <a:r>
              <a:rPr lang="en-GB" b="1" dirty="0"/>
              <a:t>Quality Standards</a:t>
            </a:r>
          </a:p>
          <a:p>
            <a:r>
              <a:rPr lang="en-GB" dirty="0"/>
              <a:t>National Occupational Standards: These standards define the competencies required for youth work practitioners.</a:t>
            </a:r>
          </a:p>
          <a:p>
            <a:r>
              <a:rPr lang="en-GB" dirty="0"/>
              <a:t>Quality Mark for Youth Work in Wales: This quality assurance framework helps organizations to assess and improve their youth work provision.</a:t>
            </a:r>
          </a:p>
        </p:txBody>
      </p:sp>
    </p:spTree>
    <p:extLst>
      <p:ext uri="{BB962C8B-B14F-4D97-AF65-F5344CB8AC3E}">
        <p14:creationId xmlns:p14="http://schemas.microsoft.com/office/powerpoint/2010/main" val="10171218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4D1EA-C984-DD73-947E-B1639BCF5C3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4FD8284-7B3E-FDD7-DFA8-B1AC72B31FCB}"/>
              </a:ext>
            </a:extLst>
          </p:cNvPr>
          <p:cNvSpPr>
            <a:spLocks noGrp="1"/>
          </p:cNvSpPr>
          <p:nvPr>
            <p:ph idx="1"/>
          </p:nvPr>
        </p:nvSpPr>
        <p:spPr/>
        <p:txBody>
          <a:bodyPr/>
          <a:lstStyle/>
          <a:p>
            <a:r>
              <a:rPr lang="en-GB" b="0" i="0" dirty="0">
                <a:effectLst/>
                <a:latin typeface="__fkGroteskNeue_598ab8"/>
              </a:rPr>
              <a:t>By examining these different aspects, you can build a comprehensive profile of the young people in a particular community. This can help inform targeted interventions, support services, and youth engagement strategies.</a:t>
            </a:r>
          </a:p>
          <a:p>
            <a:r>
              <a:rPr lang="en-GB" dirty="0">
                <a:latin typeface="__fkGroteskNeue_598ab8"/>
              </a:rPr>
              <a:t>Remember to action plan.</a:t>
            </a:r>
            <a:endParaRPr lang="en-GB" dirty="0"/>
          </a:p>
        </p:txBody>
      </p:sp>
    </p:spTree>
    <p:extLst>
      <p:ext uri="{BB962C8B-B14F-4D97-AF65-F5344CB8AC3E}">
        <p14:creationId xmlns:p14="http://schemas.microsoft.com/office/powerpoint/2010/main" val="40454651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1A04B-27D6-C4C4-3149-DD092B655A9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CC23372-1256-DCE6-722D-504A7B8BDBAF}"/>
              </a:ext>
            </a:extLst>
          </p:cNvPr>
          <p:cNvSpPr>
            <a:spLocks noGrp="1"/>
          </p:cNvSpPr>
          <p:nvPr>
            <p:ph idx="1"/>
          </p:nvPr>
        </p:nvSpPr>
        <p:spPr/>
        <p:txBody>
          <a:bodyPr/>
          <a:lstStyle/>
          <a:p>
            <a:r>
              <a:rPr lang="en-GB" b="0" i="0" dirty="0">
                <a:effectLst/>
                <a:latin typeface="__fkGroteskNeue_598ab8"/>
              </a:rPr>
              <a:t>Based on the search results and broader knowledge on this topic, here's a community profile of young people who have experience of care:</a:t>
            </a:r>
            <a:endParaRPr lang="en-GB" dirty="0"/>
          </a:p>
        </p:txBody>
      </p:sp>
    </p:spTree>
    <p:extLst>
      <p:ext uri="{BB962C8B-B14F-4D97-AF65-F5344CB8AC3E}">
        <p14:creationId xmlns:p14="http://schemas.microsoft.com/office/powerpoint/2010/main" val="40018072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88A07-5ED7-153D-A81B-8A7D31AC93C7}"/>
              </a:ext>
            </a:extLst>
          </p:cNvPr>
          <p:cNvSpPr>
            <a:spLocks noGrp="1"/>
          </p:cNvSpPr>
          <p:nvPr>
            <p:ph type="title"/>
          </p:nvPr>
        </p:nvSpPr>
        <p:spPr/>
        <p:txBody>
          <a:bodyPr/>
          <a:lstStyle/>
          <a:p>
            <a:r>
              <a:rPr lang="en-GB" b="1" i="0" dirty="0">
                <a:effectLst/>
                <a:latin typeface="var(--font-fk-grotesk)"/>
              </a:rPr>
              <a:t>Demographics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550F42CA-2406-173A-54B0-9D97F9140950}"/>
              </a:ext>
            </a:extLst>
          </p:cNvPr>
          <p:cNvSpPr>
            <a:spLocks noGrp="1"/>
          </p:cNvSpPr>
          <p:nvPr>
            <p:ph idx="1"/>
          </p:nvPr>
        </p:nvSpPr>
        <p:spPr>
          <a:xfrm>
            <a:off x="843742" y="1825626"/>
            <a:ext cx="10515600" cy="3640897"/>
          </a:xfrm>
        </p:spPr>
        <p:txBody>
          <a:bodyPr/>
          <a:lstStyle/>
          <a:p>
            <a:pPr algn="l">
              <a:buFont typeface="Arial" panose="020B0604020202020204" pitchFamily="34" charset="0"/>
              <a:buChar char="•"/>
            </a:pPr>
            <a:r>
              <a:rPr lang="en-GB" b="0" i="0" dirty="0">
                <a:effectLst/>
                <a:latin typeface="__fkGroteskNeue_598ab8"/>
              </a:rPr>
              <a:t>Age range typically spans from early teens to early 20s</a:t>
            </a:r>
          </a:p>
          <a:p>
            <a:pPr algn="l">
              <a:buFont typeface="Arial" panose="020B0604020202020204" pitchFamily="34" charset="0"/>
              <a:buChar char="•"/>
            </a:pPr>
            <a:r>
              <a:rPr lang="en-GB" b="0" i="0" dirty="0">
                <a:effectLst/>
                <a:latin typeface="__fkGroteskNeue_598ab8"/>
              </a:rPr>
              <a:t>Disproportionately from disadvantaged socioeconomic backgrounds</a:t>
            </a:r>
          </a:p>
          <a:p>
            <a:pPr algn="l">
              <a:buFont typeface="Arial" panose="020B0604020202020204" pitchFamily="34" charset="0"/>
              <a:buChar char="•"/>
            </a:pPr>
            <a:r>
              <a:rPr lang="en-GB" b="0" i="0" dirty="0">
                <a:effectLst/>
                <a:latin typeface="__fkGroteskNeue_598ab8"/>
              </a:rPr>
              <a:t>Higher rates of special educational needs and disabilities compared to general population</a:t>
            </a:r>
          </a:p>
          <a:p>
            <a:pPr algn="l">
              <a:buFont typeface="Arial" panose="020B0604020202020204" pitchFamily="34" charset="0"/>
              <a:buChar char="•"/>
            </a:pPr>
            <a:endParaRPr lang="en-GB" dirty="0">
              <a:latin typeface="__fkGroteskNeue_598ab8"/>
            </a:endParaRPr>
          </a:p>
          <a:p>
            <a:pPr marL="0" indent="0" algn="l">
              <a:buNone/>
            </a:pPr>
            <a:r>
              <a:rPr lang="en-GB" b="0" i="0" dirty="0">
                <a:effectLst/>
                <a:latin typeface="__fkGroteskNeue_598ab8"/>
              </a:rPr>
              <a:t>What are the demographics of your group?</a:t>
            </a:r>
          </a:p>
          <a:p>
            <a:endParaRPr lang="en-GB" dirty="0"/>
          </a:p>
        </p:txBody>
      </p:sp>
    </p:spTree>
    <p:extLst>
      <p:ext uri="{BB962C8B-B14F-4D97-AF65-F5344CB8AC3E}">
        <p14:creationId xmlns:p14="http://schemas.microsoft.com/office/powerpoint/2010/main" val="192262889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9CD9B-5184-7401-80A0-D75BFEA33745}"/>
              </a:ext>
            </a:extLst>
          </p:cNvPr>
          <p:cNvSpPr>
            <a:spLocks noGrp="1"/>
          </p:cNvSpPr>
          <p:nvPr>
            <p:ph type="title"/>
          </p:nvPr>
        </p:nvSpPr>
        <p:spPr/>
        <p:txBody>
          <a:bodyPr/>
          <a:lstStyle/>
          <a:p>
            <a:r>
              <a:rPr lang="en-GB" b="1" i="0" dirty="0">
                <a:effectLst/>
                <a:latin typeface="var(--font-fk-grotesk)"/>
              </a:rPr>
              <a:t>Living Situations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BB660BE3-45DC-AA1D-7A9F-094A58F1CB32}"/>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May be in foster care, residential care homes, or kinship care arrangements</a:t>
            </a:r>
          </a:p>
          <a:p>
            <a:pPr algn="l">
              <a:buFont typeface="Arial" panose="020B0604020202020204" pitchFamily="34" charset="0"/>
              <a:buChar char="•"/>
            </a:pPr>
            <a:r>
              <a:rPr lang="en-GB" b="0" i="0" dirty="0">
                <a:effectLst/>
                <a:latin typeface="__fkGroteskNeue_598ab8"/>
              </a:rPr>
              <a:t>Some may be transitioning to independent living or have recently left care</a:t>
            </a:r>
          </a:p>
          <a:p>
            <a:pPr algn="l">
              <a:buFont typeface="Arial" panose="020B0604020202020204" pitchFamily="34" charset="0"/>
              <a:buChar char="•"/>
            </a:pPr>
            <a:r>
              <a:rPr lang="en-GB" b="0" i="0" dirty="0">
                <a:effectLst/>
                <a:latin typeface="__fkGroteskNeue_598ab8"/>
              </a:rPr>
              <a:t>Higher risk of homelessness or unstable housing situations after leaving care</a:t>
            </a:r>
          </a:p>
          <a:p>
            <a:endParaRPr lang="en-GB" dirty="0"/>
          </a:p>
        </p:txBody>
      </p:sp>
    </p:spTree>
    <p:extLst>
      <p:ext uri="{BB962C8B-B14F-4D97-AF65-F5344CB8AC3E}">
        <p14:creationId xmlns:p14="http://schemas.microsoft.com/office/powerpoint/2010/main" val="39055714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20DF2-3700-0FAA-200F-B022AF39A79B}"/>
              </a:ext>
            </a:extLst>
          </p:cNvPr>
          <p:cNvSpPr>
            <a:spLocks noGrp="1"/>
          </p:cNvSpPr>
          <p:nvPr>
            <p:ph type="title"/>
          </p:nvPr>
        </p:nvSpPr>
        <p:spPr/>
        <p:txBody>
          <a:bodyPr/>
          <a:lstStyle/>
          <a:p>
            <a:r>
              <a:rPr lang="en-GB" b="1" i="0" dirty="0">
                <a:effectLst/>
                <a:latin typeface="var(--font-fk-grotesk)"/>
              </a:rPr>
              <a:t>Education and Employment</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C12767BA-5EBA-CA64-1BB9-F1E5DA31A72D}"/>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Lower educational attainment on average compared to peers</a:t>
            </a:r>
          </a:p>
          <a:p>
            <a:pPr algn="l">
              <a:buFont typeface="Arial" panose="020B0604020202020204" pitchFamily="34" charset="0"/>
              <a:buChar char="•"/>
            </a:pPr>
            <a:r>
              <a:rPr lang="en-GB" b="0" i="0" dirty="0">
                <a:effectLst/>
                <a:latin typeface="__fkGroteskNeue_598ab8"/>
              </a:rPr>
              <a:t>Higher rates of school exclusions and absences</a:t>
            </a:r>
          </a:p>
          <a:p>
            <a:pPr algn="l">
              <a:buFont typeface="Arial" panose="020B0604020202020204" pitchFamily="34" charset="0"/>
              <a:buChar char="•"/>
            </a:pPr>
            <a:r>
              <a:rPr lang="en-GB" b="0" i="0" dirty="0">
                <a:effectLst/>
                <a:latin typeface="__fkGroteskNeue_598ab8"/>
              </a:rPr>
              <a:t>More likely to be not in education, employment or training (NEET) after leaving care</a:t>
            </a:r>
          </a:p>
          <a:p>
            <a:pPr algn="l">
              <a:buFont typeface="Arial" panose="020B0604020202020204" pitchFamily="34" charset="0"/>
              <a:buChar char="•"/>
            </a:pPr>
            <a:r>
              <a:rPr lang="en-GB" b="0" i="0" dirty="0">
                <a:effectLst/>
                <a:latin typeface="__fkGroteskNeue_598ab8"/>
              </a:rPr>
              <a:t>May face challenges in accessing higher education or vocational training</a:t>
            </a:r>
          </a:p>
          <a:p>
            <a:endParaRPr lang="en-GB" dirty="0"/>
          </a:p>
        </p:txBody>
      </p:sp>
    </p:spTree>
    <p:extLst>
      <p:ext uri="{BB962C8B-B14F-4D97-AF65-F5344CB8AC3E}">
        <p14:creationId xmlns:p14="http://schemas.microsoft.com/office/powerpoint/2010/main" val="3316098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3FE2B-CDCC-1675-D0FC-00307C6DA2A2}"/>
              </a:ext>
            </a:extLst>
          </p:cNvPr>
          <p:cNvSpPr>
            <a:spLocks noGrp="1"/>
          </p:cNvSpPr>
          <p:nvPr>
            <p:ph type="title"/>
          </p:nvPr>
        </p:nvSpPr>
        <p:spPr/>
        <p:txBody>
          <a:bodyPr/>
          <a:lstStyle/>
          <a:p>
            <a:r>
              <a:rPr lang="en-GB" b="1" i="0" dirty="0">
                <a:effectLst/>
                <a:latin typeface="var(--font-fk-grotesk)"/>
              </a:rPr>
              <a:t>Health and Wellbeing</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3105F966-BE57-FF69-4522-3ABE644947C6}"/>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Higher prevalence of mental health issues, including anxiety and depression</a:t>
            </a:r>
          </a:p>
          <a:p>
            <a:pPr algn="l">
              <a:buFont typeface="Arial" panose="020B0604020202020204" pitchFamily="34" charset="0"/>
              <a:buChar char="•"/>
            </a:pPr>
            <a:r>
              <a:rPr lang="en-GB" b="0" i="0" dirty="0">
                <a:effectLst/>
                <a:latin typeface="__fkGroteskNeue_598ab8"/>
              </a:rPr>
              <a:t>Increased risk of substance misuse</a:t>
            </a:r>
          </a:p>
          <a:p>
            <a:pPr algn="l">
              <a:buFont typeface="Arial" panose="020B0604020202020204" pitchFamily="34" charset="0"/>
              <a:buChar char="•"/>
            </a:pPr>
            <a:r>
              <a:rPr lang="en-GB" b="0" i="0" dirty="0">
                <a:effectLst/>
                <a:latin typeface="__fkGroteskNeue_598ab8"/>
              </a:rPr>
              <a:t>May have experienced trauma or adverse childhood experiences</a:t>
            </a:r>
          </a:p>
          <a:p>
            <a:pPr algn="l">
              <a:buFont typeface="Arial" panose="020B0604020202020204" pitchFamily="34" charset="0"/>
              <a:buChar char="•"/>
            </a:pPr>
            <a:r>
              <a:rPr lang="en-GB" b="0" i="0" dirty="0">
                <a:effectLst/>
                <a:latin typeface="__fkGroteskNeue_598ab8"/>
              </a:rPr>
              <a:t>Often have complex health needs that require ongoing support</a:t>
            </a:r>
          </a:p>
          <a:p>
            <a:endParaRPr lang="en-GB" dirty="0"/>
          </a:p>
        </p:txBody>
      </p:sp>
    </p:spTree>
    <p:extLst>
      <p:ext uri="{BB962C8B-B14F-4D97-AF65-F5344CB8AC3E}">
        <p14:creationId xmlns:p14="http://schemas.microsoft.com/office/powerpoint/2010/main" val="9818144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9CD93-E8F7-1BDE-2EDE-74E116200EEE}"/>
              </a:ext>
            </a:extLst>
          </p:cNvPr>
          <p:cNvSpPr>
            <a:spLocks noGrp="1"/>
          </p:cNvSpPr>
          <p:nvPr>
            <p:ph type="title"/>
          </p:nvPr>
        </p:nvSpPr>
        <p:spPr/>
        <p:txBody>
          <a:bodyPr/>
          <a:lstStyle/>
          <a:p>
            <a:r>
              <a:rPr lang="en-GB" b="1" i="0" dirty="0">
                <a:effectLst/>
                <a:latin typeface="var(--font-fk-grotesk)"/>
              </a:rPr>
              <a:t>Social Connections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DBE5AA31-2F8E-3E15-21D9-11C663F5BE81}"/>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May struggle with forming and maintaining relationships due to past experiences</a:t>
            </a:r>
          </a:p>
          <a:p>
            <a:pPr algn="l">
              <a:buFont typeface="Arial" panose="020B0604020202020204" pitchFamily="34" charset="0"/>
              <a:buChar char="•"/>
            </a:pPr>
            <a:r>
              <a:rPr lang="en-GB" b="0" i="0" dirty="0">
                <a:effectLst/>
                <a:latin typeface="__fkGroteskNeue_598ab8"/>
              </a:rPr>
              <a:t>Limited family support networks</a:t>
            </a:r>
          </a:p>
          <a:p>
            <a:pPr algn="l">
              <a:buFont typeface="Arial" panose="020B0604020202020204" pitchFamily="34" charset="0"/>
              <a:buChar char="•"/>
            </a:pPr>
            <a:r>
              <a:rPr lang="en-GB" b="0" i="0" dirty="0">
                <a:effectLst/>
                <a:latin typeface="__fkGroteskNeue_598ab8"/>
              </a:rPr>
              <a:t>Risk of social isolation, particularly after leaving care</a:t>
            </a:r>
          </a:p>
          <a:p>
            <a:pPr algn="l">
              <a:buFont typeface="Arial" panose="020B0604020202020204" pitchFamily="34" charset="0"/>
              <a:buChar char="•"/>
            </a:pPr>
            <a:r>
              <a:rPr lang="en-GB" b="0" i="0" dirty="0">
                <a:effectLst/>
                <a:latin typeface="__fkGroteskNeue_598ab8"/>
              </a:rPr>
              <a:t>Importance of positive relationships with caregivers and support workers</a:t>
            </a:r>
          </a:p>
          <a:p>
            <a:endParaRPr lang="en-GB" dirty="0"/>
          </a:p>
        </p:txBody>
      </p:sp>
    </p:spTree>
    <p:extLst>
      <p:ext uri="{BB962C8B-B14F-4D97-AF65-F5344CB8AC3E}">
        <p14:creationId xmlns:p14="http://schemas.microsoft.com/office/powerpoint/2010/main" val="33729199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FB8BE-A1C4-27B1-2A22-F59C8BC8519D}"/>
              </a:ext>
            </a:extLst>
          </p:cNvPr>
          <p:cNvSpPr>
            <a:spLocks noGrp="1"/>
          </p:cNvSpPr>
          <p:nvPr>
            <p:ph type="title"/>
          </p:nvPr>
        </p:nvSpPr>
        <p:spPr/>
        <p:txBody>
          <a:bodyPr/>
          <a:lstStyle/>
          <a:p>
            <a:r>
              <a:rPr lang="en-GB" b="1" i="0" dirty="0">
                <a:effectLst/>
                <a:latin typeface="var(--font-fk-grotesk)"/>
              </a:rPr>
              <a:t>Challenges and Needs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0798507E-04D5-BFA9-AD14-7BC84BBCF532}"/>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Navigating the transition to independence</a:t>
            </a:r>
          </a:p>
          <a:p>
            <a:pPr algn="l">
              <a:buFont typeface="Arial" panose="020B0604020202020204" pitchFamily="34" charset="0"/>
              <a:buChar char="•"/>
            </a:pPr>
            <a:r>
              <a:rPr lang="en-GB" b="0" i="0" dirty="0">
                <a:effectLst/>
                <a:latin typeface="__fkGroteskNeue_598ab8"/>
              </a:rPr>
              <a:t>Accessing appropriate mental health support</a:t>
            </a:r>
          </a:p>
          <a:p>
            <a:pPr algn="l">
              <a:buFont typeface="Arial" panose="020B0604020202020204" pitchFamily="34" charset="0"/>
              <a:buChar char="•"/>
            </a:pPr>
            <a:r>
              <a:rPr lang="en-GB" b="0" i="0" dirty="0">
                <a:effectLst/>
                <a:latin typeface="__fkGroteskNeue_598ab8"/>
              </a:rPr>
              <a:t>Developing life skills (e.g., budgeting, cooking, job-seeking)</a:t>
            </a:r>
          </a:p>
          <a:p>
            <a:pPr algn="l">
              <a:buFont typeface="Arial" panose="020B0604020202020204" pitchFamily="34" charset="0"/>
              <a:buChar char="•"/>
            </a:pPr>
            <a:r>
              <a:rPr lang="en-GB" b="0" i="0" dirty="0">
                <a:effectLst/>
                <a:latin typeface="__fkGroteskNeue_598ab8"/>
              </a:rPr>
              <a:t>Overcoming stigma associated with being in care</a:t>
            </a:r>
          </a:p>
          <a:p>
            <a:pPr algn="l">
              <a:buFont typeface="Arial" panose="020B0604020202020204" pitchFamily="34" charset="0"/>
              <a:buChar char="•"/>
            </a:pPr>
            <a:r>
              <a:rPr lang="en-GB" b="0" i="0" dirty="0">
                <a:effectLst/>
                <a:latin typeface="__fkGroteskNeue_598ab8"/>
              </a:rPr>
              <a:t>Maintaining continuity in education and healthcare</a:t>
            </a:r>
          </a:p>
          <a:p>
            <a:endParaRPr lang="en-GB" dirty="0"/>
          </a:p>
        </p:txBody>
      </p:sp>
    </p:spTree>
    <p:extLst>
      <p:ext uri="{BB962C8B-B14F-4D97-AF65-F5344CB8AC3E}">
        <p14:creationId xmlns:p14="http://schemas.microsoft.com/office/powerpoint/2010/main" val="26311668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CA314-C48B-7D50-A7F9-1DE11FC0DAC2}"/>
              </a:ext>
            </a:extLst>
          </p:cNvPr>
          <p:cNvSpPr>
            <a:spLocks noGrp="1"/>
          </p:cNvSpPr>
          <p:nvPr>
            <p:ph type="title"/>
          </p:nvPr>
        </p:nvSpPr>
        <p:spPr/>
        <p:txBody>
          <a:bodyPr/>
          <a:lstStyle/>
          <a:p>
            <a:r>
              <a:rPr lang="en-GB" b="1" i="0" dirty="0">
                <a:effectLst/>
                <a:latin typeface="var(--font-fk-grotesk)"/>
              </a:rPr>
              <a:t>Strengths and Assets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F96760F6-0378-13E6-8831-0142DF8FB631}"/>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Resilience developed through overcoming adversity</a:t>
            </a:r>
          </a:p>
          <a:p>
            <a:pPr algn="l">
              <a:buFont typeface="Arial" panose="020B0604020202020204" pitchFamily="34" charset="0"/>
              <a:buChar char="•"/>
            </a:pPr>
            <a:r>
              <a:rPr lang="en-GB" b="0" i="0" dirty="0">
                <a:effectLst/>
                <a:latin typeface="__fkGroteskNeue_598ab8"/>
              </a:rPr>
              <a:t>Potential for strong bonds with peers who have shared experiences</a:t>
            </a:r>
          </a:p>
          <a:p>
            <a:pPr algn="l">
              <a:buFont typeface="Arial" panose="020B0604020202020204" pitchFamily="34" charset="0"/>
              <a:buChar char="•"/>
            </a:pPr>
            <a:r>
              <a:rPr lang="en-GB" b="0" i="0" dirty="0">
                <a:effectLst/>
                <a:latin typeface="__fkGroteskNeue_598ab8"/>
              </a:rPr>
              <a:t>Ability to advocate for themselves and others in similar situations</a:t>
            </a:r>
          </a:p>
          <a:p>
            <a:pPr algn="l">
              <a:buFont typeface="Arial" panose="020B0604020202020204" pitchFamily="34" charset="0"/>
              <a:buChar char="•"/>
            </a:pPr>
            <a:r>
              <a:rPr lang="en-GB" b="0" i="0" dirty="0">
                <a:effectLst/>
                <a:latin typeface="__fkGroteskNeue_598ab8"/>
              </a:rPr>
              <a:t>Unique perspectives that can inform service improvements</a:t>
            </a:r>
          </a:p>
          <a:p>
            <a:endParaRPr lang="en-GB" dirty="0"/>
          </a:p>
        </p:txBody>
      </p:sp>
    </p:spTree>
    <p:extLst>
      <p:ext uri="{BB962C8B-B14F-4D97-AF65-F5344CB8AC3E}">
        <p14:creationId xmlns:p14="http://schemas.microsoft.com/office/powerpoint/2010/main" val="40283040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3BA2E-EACA-3AD4-2EF8-AA59C61AE990}"/>
              </a:ext>
            </a:extLst>
          </p:cNvPr>
          <p:cNvSpPr>
            <a:spLocks noGrp="1"/>
          </p:cNvSpPr>
          <p:nvPr>
            <p:ph type="title"/>
          </p:nvPr>
        </p:nvSpPr>
        <p:spPr/>
        <p:txBody>
          <a:bodyPr/>
          <a:lstStyle/>
          <a:p>
            <a:r>
              <a:rPr lang="en-GB" b="1" i="0" dirty="0">
                <a:effectLst/>
                <a:latin typeface="var(--font-fk-grotesk)"/>
              </a:rPr>
              <a:t>Support Systems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13A93C9E-FB6E-80AA-036A-DAC60D496479}"/>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Social workers and personal advisors</a:t>
            </a:r>
          </a:p>
          <a:p>
            <a:pPr algn="l">
              <a:buFont typeface="Arial" panose="020B0604020202020204" pitchFamily="34" charset="0"/>
              <a:buChar char="•"/>
            </a:pPr>
            <a:r>
              <a:rPr lang="en-GB" b="0" i="0" dirty="0">
                <a:effectLst/>
                <a:latin typeface="__fkGroteskNeue_598ab8"/>
              </a:rPr>
              <a:t>Foster carers and residential care staff</a:t>
            </a:r>
          </a:p>
          <a:p>
            <a:pPr algn="l">
              <a:buFont typeface="Arial" panose="020B0604020202020204" pitchFamily="34" charset="0"/>
              <a:buChar char="•"/>
            </a:pPr>
            <a:r>
              <a:rPr lang="en-GB" b="0" i="0" dirty="0">
                <a:effectLst/>
                <a:latin typeface="__fkGroteskNeue_598ab8"/>
              </a:rPr>
              <a:t>Specialised education support (e.g., virtual school heads)</a:t>
            </a:r>
          </a:p>
          <a:p>
            <a:pPr algn="l">
              <a:buFont typeface="Arial" panose="020B0604020202020204" pitchFamily="34" charset="0"/>
              <a:buChar char="•"/>
            </a:pPr>
            <a:r>
              <a:rPr lang="en-GB" b="0" i="0" dirty="0">
                <a:effectLst/>
                <a:latin typeface="__fkGroteskNeue_598ab8"/>
              </a:rPr>
              <a:t>Mental health professionals</a:t>
            </a:r>
          </a:p>
          <a:p>
            <a:pPr algn="l">
              <a:buFont typeface="Arial" panose="020B0604020202020204" pitchFamily="34" charset="0"/>
              <a:buChar char="•"/>
            </a:pPr>
            <a:r>
              <a:rPr lang="en-GB" b="0" i="0" dirty="0">
                <a:effectLst/>
                <a:latin typeface="__fkGroteskNeue_598ab8"/>
              </a:rPr>
              <a:t>Youth workers and mentors</a:t>
            </a:r>
          </a:p>
          <a:p>
            <a:endParaRPr lang="en-GB" dirty="0"/>
          </a:p>
        </p:txBody>
      </p:sp>
    </p:spTree>
    <p:extLst>
      <p:ext uri="{BB962C8B-B14F-4D97-AF65-F5344CB8AC3E}">
        <p14:creationId xmlns:p14="http://schemas.microsoft.com/office/powerpoint/2010/main" val="38437315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E27F1-3EF2-B278-B423-A08D5BA1E954}"/>
              </a:ext>
            </a:extLst>
          </p:cNvPr>
          <p:cNvSpPr>
            <a:spLocks noGrp="1"/>
          </p:cNvSpPr>
          <p:nvPr>
            <p:ph type="title"/>
          </p:nvPr>
        </p:nvSpPr>
        <p:spPr/>
        <p:txBody>
          <a:bodyPr/>
          <a:lstStyle/>
          <a:p>
            <a:r>
              <a:rPr lang="en-GB" b="1" i="0" dirty="0">
                <a:effectLst/>
                <a:latin typeface="var(--font-fk-grotesk)"/>
              </a:rPr>
              <a:t>Community Resources</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FF40A628-E413-F2AF-04BF-DB5104EFAF5E}"/>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Local authority leaving care teams</a:t>
            </a:r>
          </a:p>
          <a:p>
            <a:pPr algn="l">
              <a:buFont typeface="Arial" panose="020B0604020202020204" pitchFamily="34" charset="0"/>
              <a:buChar char="•"/>
            </a:pPr>
            <a:r>
              <a:rPr lang="en-GB" b="0" i="0" dirty="0">
                <a:effectLst/>
                <a:latin typeface="__fkGroteskNeue_598ab8"/>
              </a:rPr>
              <a:t>Charities and organizations specifically supporting care-experienced young people</a:t>
            </a:r>
          </a:p>
          <a:p>
            <a:pPr algn="l">
              <a:buFont typeface="Arial" panose="020B0604020202020204" pitchFamily="34" charset="0"/>
              <a:buChar char="•"/>
            </a:pPr>
            <a:r>
              <a:rPr lang="en-GB" b="0" i="0" dirty="0">
                <a:effectLst/>
                <a:latin typeface="__fkGroteskNeue_598ab8"/>
              </a:rPr>
              <a:t>Peer support groups and networks</a:t>
            </a:r>
          </a:p>
          <a:p>
            <a:pPr algn="l">
              <a:buFont typeface="Arial" panose="020B0604020202020204" pitchFamily="34" charset="0"/>
              <a:buChar char="•"/>
            </a:pPr>
            <a:r>
              <a:rPr lang="en-GB" b="0" i="0" dirty="0">
                <a:effectLst/>
                <a:latin typeface="__fkGroteskNeue_598ab8"/>
              </a:rPr>
              <a:t>Specialized housing and employment programs</a:t>
            </a:r>
          </a:p>
          <a:p>
            <a:endParaRPr lang="en-GB" dirty="0"/>
          </a:p>
        </p:txBody>
      </p:sp>
    </p:spTree>
    <p:extLst>
      <p:ext uri="{BB962C8B-B14F-4D97-AF65-F5344CB8AC3E}">
        <p14:creationId xmlns:p14="http://schemas.microsoft.com/office/powerpoint/2010/main" val="35979626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6CF9D-D959-6512-5635-05D9ED750826}"/>
              </a:ext>
            </a:extLst>
          </p:cNvPr>
          <p:cNvSpPr>
            <a:spLocks noGrp="1"/>
          </p:cNvSpPr>
          <p:nvPr>
            <p:ph type="title"/>
          </p:nvPr>
        </p:nvSpPr>
        <p:spPr/>
        <p:txBody>
          <a:bodyPr/>
          <a:lstStyle/>
          <a:p>
            <a:r>
              <a:rPr lang="en-GB" b="1" i="0" dirty="0">
                <a:effectLst/>
                <a:latin typeface="var(--font-fk-grotesk)"/>
              </a:rPr>
              <a:t>Policy Context</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6053472D-2037-70E0-0D60-A4A7F0662107}"/>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Leaving care duties extended to age 25 in many areas</a:t>
            </a:r>
          </a:p>
          <a:p>
            <a:pPr algn="l">
              <a:buFont typeface="Arial" panose="020B0604020202020204" pitchFamily="34" charset="0"/>
              <a:buChar char="•"/>
            </a:pPr>
            <a:r>
              <a:rPr lang="en-GB" b="0" i="0" dirty="0">
                <a:effectLst/>
                <a:latin typeface="__fkGroteskNeue_598ab8"/>
              </a:rPr>
              <a:t>Increasing focus on improving educational outcomes and employment opportunities</a:t>
            </a:r>
          </a:p>
          <a:p>
            <a:pPr algn="l">
              <a:buFont typeface="Arial" panose="020B0604020202020204" pitchFamily="34" charset="0"/>
              <a:buChar char="•"/>
            </a:pPr>
            <a:r>
              <a:rPr lang="en-GB" b="0" i="0" dirty="0">
                <a:effectLst/>
                <a:latin typeface="__fkGroteskNeue_598ab8"/>
              </a:rPr>
              <a:t>Growing recognition of the need for trauma-informed approaches in care and support services</a:t>
            </a:r>
          </a:p>
          <a:p>
            <a:endParaRPr lang="en-GB" dirty="0"/>
          </a:p>
        </p:txBody>
      </p:sp>
    </p:spTree>
    <p:extLst>
      <p:ext uri="{BB962C8B-B14F-4D97-AF65-F5344CB8AC3E}">
        <p14:creationId xmlns:p14="http://schemas.microsoft.com/office/powerpoint/2010/main" val="10496953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2EEF6-ADD4-2F7C-CEBD-1031D2C64D3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92116DD-AE0A-8598-A3DB-A7C55A5576FF}"/>
              </a:ext>
            </a:extLst>
          </p:cNvPr>
          <p:cNvSpPr>
            <a:spLocks noGrp="1"/>
          </p:cNvSpPr>
          <p:nvPr>
            <p:ph idx="1"/>
          </p:nvPr>
        </p:nvSpPr>
        <p:spPr/>
        <p:txBody>
          <a:bodyPr/>
          <a:lstStyle/>
          <a:p>
            <a:r>
              <a:rPr lang="en-GB" dirty="0">
                <a:latin typeface="__fkGroteskNeue_598ab8"/>
              </a:rPr>
              <a:t>T</a:t>
            </a:r>
            <a:r>
              <a:rPr lang="en-GB" b="0" i="0" dirty="0">
                <a:effectLst/>
                <a:latin typeface="__fkGroteskNeue_598ab8"/>
              </a:rPr>
              <a:t>his profile highlights the diverse experiences and needs of care-experienced young people, emphasi</a:t>
            </a:r>
            <a:r>
              <a:rPr lang="en-GB" dirty="0">
                <a:latin typeface="__fkGroteskNeue_598ab8"/>
              </a:rPr>
              <a:t>s</a:t>
            </a:r>
            <a:r>
              <a:rPr lang="en-GB" b="0" i="0" dirty="0">
                <a:effectLst/>
                <a:latin typeface="__fkGroteskNeue_598ab8"/>
              </a:rPr>
              <a:t>ing both the challenges they face and the strengths they possess. It highlights the importance of comprehensive, long-term support to help these young people transition successfully to adulthood and achieve their full potential.</a:t>
            </a:r>
            <a:endParaRPr lang="en-GB" dirty="0"/>
          </a:p>
        </p:txBody>
      </p:sp>
    </p:spTree>
    <p:extLst>
      <p:ext uri="{BB962C8B-B14F-4D97-AF65-F5344CB8AC3E}">
        <p14:creationId xmlns:p14="http://schemas.microsoft.com/office/powerpoint/2010/main" val="267143332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42899-C9B0-5DB0-F713-98AE1BF2AE8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FAF63B4-BAE8-1D57-870A-4E803775F7E2}"/>
              </a:ext>
            </a:extLst>
          </p:cNvPr>
          <p:cNvSpPr>
            <a:spLocks noGrp="1"/>
          </p:cNvSpPr>
          <p:nvPr>
            <p:ph idx="1"/>
          </p:nvPr>
        </p:nvSpPr>
        <p:spPr/>
        <p:txBody>
          <a:bodyPr/>
          <a:lstStyle/>
          <a:p>
            <a:r>
              <a:rPr lang="en-GB" b="0" i="0" dirty="0">
                <a:effectLst/>
                <a:latin typeface="__fkGroteskNeue_598ab8"/>
              </a:rPr>
              <a:t>When writing a profile on a community of young people experiencing housing insecurity or homelessness, here are some important considerations to include:</a:t>
            </a:r>
            <a:endParaRPr lang="en-GB" dirty="0"/>
          </a:p>
        </p:txBody>
      </p:sp>
    </p:spTree>
    <p:extLst>
      <p:ext uri="{BB962C8B-B14F-4D97-AF65-F5344CB8AC3E}">
        <p14:creationId xmlns:p14="http://schemas.microsoft.com/office/powerpoint/2010/main" val="3149843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1E0DB-EF8D-525B-D49A-2B9C3A4EF50F}"/>
              </a:ext>
            </a:extLst>
          </p:cNvPr>
          <p:cNvSpPr>
            <a:spLocks noGrp="1"/>
          </p:cNvSpPr>
          <p:nvPr>
            <p:ph type="title"/>
          </p:nvPr>
        </p:nvSpPr>
        <p:spPr/>
        <p:txBody>
          <a:bodyPr/>
          <a:lstStyle/>
          <a:p>
            <a:r>
              <a:rPr lang="en-GB" b="1" i="0" dirty="0">
                <a:effectLst/>
                <a:latin typeface="__fkGroteskNeue_598ab8"/>
              </a:rPr>
              <a:t>Demographics and prevalence:</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6929D595-8347-C191-97C5-6AA556FF0B18}"/>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Age range (typically teens to early 20s)</a:t>
            </a:r>
          </a:p>
          <a:p>
            <a:pPr algn="l">
              <a:buFont typeface="Arial" panose="020B0604020202020204" pitchFamily="34" charset="0"/>
              <a:buChar char="•"/>
            </a:pPr>
            <a:r>
              <a:rPr lang="en-GB" b="0" i="0" dirty="0">
                <a:effectLst/>
                <a:latin typeface="__fkGroteskNeue_598ab8"/>
              </a:rPr>
              <a:t>Gender breakdown</a:t>
            </a:r>
          </a:p>
          <a:p>
            <a:pPr algn="l">
              <a:buFont typeface="Arial" panose="020B0604020202020204" pitchFamily="34" charset="0"/>
              <a:buChar char="•"/>
            </a:pPr>
            <a:r>
              <a:rPr lang="en-GB" b="0" i="0" dirty="0">
                <a:effectLst/>
                <a:latin typeface="__fkGroteskNeue_598ab8"/>
              </a:rPr>
              <a:t>Estimated number of youth experiencing homelessness in the area</a:t>
            </a:r>
          </a:p>
          <a:p>
            <a:pPr algn="l">
              <a:buFont typeface="Arial" panose="020B0604020202020204" pitchFamily="34" charset="0"/>
              <a:buChar char="•"/>
            </a:pPr>
            <a:r>
              <a:rPr lang="en-GB" b="0" i="0" dirty="0">
                <a:effectLst/>
                <a:latin typeface="__fkGroteskNeue_598ab8"/>
              </a:rPr>
              <a:t>Overrepresentation of certain groups (e.g. LGBTQ+, racial minorities)</a:t>
            </a:r>
          </a:p>
          <a:p>
            <a:endParaRPr lang="en-GB" dirty="0"/>
          </a:p>
        </p:txBody>
      </p:sp>
    </p:spTree>
    <p:extLst>
      <p:ext uri="{BB962C8B-B14F-4D97-AF65-F5344CB8AC3E}">
        <p14:creationId xmlns:p14="http://schemas.microsoft.com/office/powerpoint/2010/main" val="42651727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609AE-F9E0-996E-A6C7-784817080410}"/>
              </a:ext>
            </a:extLst>
          </p:cNvPr>
          <p:cNvSpPr>
            <a:spLocks noGrp="1"/>
          </p:cNvSpPr>
          <p:nvPr>
            <p:ph type="title"/>
          </p:nvPr>
        </p:nvSpPr>
        <p:spPr/>
        <p:txBody>
          <a:bodyPr/>
          <a:lstStyle/>
          <a:p>
            <a:r>
              <a:rPr lang="en-GB" b="1" i="0" dirty="0">
                <a:effectLst/>
                <a:latin typeface="__fkGroteskNeue_598ab8"/>
              </a:rPr>
              <a:t>Living situations:</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E2E458BA-B03E-8124-EB76-2FA7FE1850A8}"/>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Types of homelessness (e.g. rough sleeping, couch surfing, temporary shelters)</a:t>
            </a:r>
          </a:p>
          <a:p>
            <a:pPr algn="l">
              <a:buFont typeface="Arial" panose="020B0604020202020204" pitchFamily="34" charset="0"/>
              <a:buChar char="•"/>
            </a:pPr>
            <a:r>
              <a:rPr lang="en-GB" b="0" i="0" dirty="0">
                <a:effectLst/>
                <a:latin typeface="__fkGroteskNeue_598ab8"/>
              </a:rPr>
              <a:t>Reasons for homelessness (e.g. family breakdown, aging out of foster care)</a:t>
            </a:r>
          </a:p>
          <a:p>
            <a:pPr algn="l">
              <a:buFont typeface="Arial" panose="020B0604020202020204" pitchFamily="34" charset="0"/>
              <a:buChar char="•"/>
            </a:pPr>
            <a:r>
              <a:rPr lang="en-GB" b="0" i="0" dirty="0">
                <a:effectLst/>
                <a:latin typeface="__fkGroteskNeue_598ab8"/>
              </a:rPr>
              <a:t>Challenges in accessing stable housing</a:t>
            </a:r>
          </a:p>
          <a:p>
            <a:endParaRPr lang="en-GB" dirty="0"/>
          </a:p>
        </p:txBody>
      </p:sp>
    </p:spTree>
    <p:extLst>
      <p:ext uri="{BB962C8B-B14F-4D97-AF65-F5344CB8AC3E}">
        <p14:creationId xmlns:p14="http://schemas.microsoft.com/office/powerpoint/2010/main" val="295311861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D3A2C-CD34-9D23-73A0-662D5A110395}"/>
              </a:ext>
            </a:extLst>
          </p:cNvPr>
          <p:cNvSpPr>
            <a:spLocks noGrp="1"/>
          </p:cNvSpPr>
          <p:nvPr>
            <p:ph type="title"/>
          </p:nvPr>
        </p:nvSpPr>
        <p:spPr/>
        <p:txBody>
          <a:bodyPr/>
          <a:lstStyle/>
          <a:p>
            <a:r>
              <a:rPr lang="en-GB" b="1" i="0" dirty="0">
                <a:effectLst/>
                <a:latin typeface="__fkGroteskNeue_598ab8"/>
              </a:rPr>
              <a:t>Health and wellbeing:</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34E9EB46-1F87-3B44-2364-5A0023BB0FC0}"/>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Higher rates of mental health issues</a:t>
            </a:r>
          </a:p>
          <a:p>
            <a:pPr algn="l">
              <a:buFont typeface="Arial" panose="020B0604020202020204" pitchFamily="34" charset="0"/>
              <a:buChar char="•"/>
            </a:pPr>
            <a:r>
              <a:rPr lang="en-GB" b="0" i="0" dirty="0">
                <a:effectLst/>
                <a:latin typeface="__fkGroteskNeue_598ab8"/>
              </a:rPr>
              <a:t>Increased risk of substance use</a:t>
            </a:r>
          </a:p>
          <a:p>
            <a:pPr algn="l">
              <a:buFont typeface="Arial" panose="020B0604020202020204" pitchFamily="34" charset="0"/>
              <a:buChar char="•"/>
            </a:pPr>
            <a:r>
              <a:rPr lang="en-GB" b="0" i="0" dirty="0">
                <a:effectLst/>
                <a:latin typeface="__fkGroteskNeue_598ab8"/>
              </a:rPr>
              <a:t>Physical health challenges</a:t>
            </a:r>
          </a:p>
          <a:p>
            <a:pPr algn="l">
              <a:buFont typeface="Arial" panose="020B0604020202020204" pitchFamily="34" charset="0"/>
              <a:buChar char="•"/>
            </a:pPr>
            <a:r>
              <a:rPr lang="en-GB" b="0" i="0" dirty="0">
                <a:effectLst/>
                <a:latin typeface="__fkGroteskNeue_598ab8"/>
              </a:rPr>
              <a:t>Limited access to healthcare</a:t>
            </a:r>
          </a:p>
          <a:p>
            <a:endParaRPr lang="en-GB" dirty="0"/>
          </a:p>
        </p:txBody>
      </p:sp>
    </p:spTree>
    <p:extLst>
      <p:ext uri="{BB962C8B-B14F-4D97-AF65-F5344CB8AC3E}">
        <p14:creationId xmlns:p14="http://schemas.microsoft.com/office/powerpoint/2010/main" val="13808123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4D892-82CA-5747-6494-4F127BB007FA}"/>
              </a:ext>
            </a:extLst>
          </p:cNvPr>
          <p:cNvSpPr>
            <a:spLocks noGrp="1"/>
          </p:cNvSpPr>
          <p:nvPr>
            <p:ph type="title"/>
          </p:nvPr>
        </p:nvSpPr>
        <p:spPr/>
        <p:txBody>
          <a:bodyPr/>
          <a:lstStyle/>
          <a:p>
            <a:r>
              <a:rPr lang="en-GB" b="1" i="0" dirty="0">
                <a:effectLst/>
                <a:latin typeface="__fkGroteskNeue_598ab8"/>
              </a:rPr>
              <a:t>Education and employment:</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1BFBBCB9-18B0-B3ED-BD57-AC8CB248EE51}"/>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Disruptions to schooling</a:t>
            </a:r>
          </a:p>
          <a:p>
            <a:pPr algn="l">
              <a:buFont typeface="Arial" panose="020B0604020202020204" pitchFamily="34" charset="0"/>
              <a:buChar char="•"/>
            </a:pPr>
            <a:r>
              <a:rPr lang="en-GB" b="0" i="0" dirty="0">
                <a:effectLst/>
                <a:latin typeface="__fkGroteskNeue_598ab8"/>
              </a:rPr>
              <a:t>Lower educational attainment on average</a:t>
            </a:r>
          </a:p>
          <a:p>
            <a:pPr algn="l">
              <a:buFont typeface="Arial" panose="020B0604020202020204" pitchFamily="34" charset="0"/>
              <a:buChar char="•"/>
            </a:pPr>
            <a:r>
              <a:rPr lang="en-GB" b="0" i="0" dirty="0">
                <a:effectLst/>
                <a:latin typeface="__fkGroteskNeue_598ab8"/>
              </a:rPr>
              <a:t>Difficulties accessing higher education or vocational training</a:t>
            </a:r>
          </a:p>
          <a:p>
            <a:pPr algn="l">
              <a:buFont typeface="Arial" panose="020B0604020202020204" pitchFamily="34" charset="0"/>
              <a:buChar char="•"/>
            </a:pPr>
            <a:r>
              <a:rPr lang="en-GB" b="0" i="0" dirty="0">
                <a:effectLst/>
                <a:latin typeface="__fkGroteskNeue_598ab8"/>
              </a:rPr>
              <a:t>Higher rates of unemployment</a:t>
            </a:r>
          </a:p>
          <a:p>
            <a:endParaRPr lang="en-GB" dirty="0"/>
          </a:p>
        </p:txBody>
      </p:sp>
    </p:spTree>
    <p:extLst>
      <p:ext uri="{BB962C8B-B14F-4D97-AF65-F5344CB8AC3E}">
        <p14:creationId xmlns:p14="http://schemas.microsoft.com/office/powerpoint/2010/main" val="341455005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2E89C-4FB3-9BB9-7B0E-2DC0917D161B}"/>
              </a:ext>
            </a:extLst>
          </p:cNvPr>
          <p:cNvSpPr>
            <a:spLocks noGrp="1"/>
          </p:cNvSpPr>
          <p:nvPr>
            <p:ph type="title"/>
          </p:nvPr>
        </p:nvSpPr>
        <p:spPr/>
        <p:txBody>
          <a:bodyPr/>
          <a:lstStyle/>
          <a:p>
            <a:r>
              <a:rPr lang="en-GB" b="1" i="0" dirty="0">
                <a:effectLst/>
                <a:latin typeface="__fkGroteskNeue_598ab8"/>
              </a:rPr>
              <a:t>Social connections:</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EF0EE477-6B0E-719F-BF84-F25D675A465D}"/>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Isolation from support networks</a:t>
            </a:r>
          </a:p>
          <a:p>
            <a:pPr algn="l">
              <a:buFont typeface="Arial" panose="020B0604020202020204" pitchFamily="34" charset="0"/>
              <a:buChar char="•"/>
            </a:pPr>
            <a:r>
              <a:rPr lang="en-GB" b="0" i="0" dirty="0">
                <a:effectLst/>
                <a:latin typeface="__fkGroteskNeue_598ab8"/>
              </a:rPr>
              <a:t>Importance of peer relationships</a:t>
            </a:r>
          </a:p>
          <a:p>
            <a:pPr algn="l">
              <a:buFont typeface="Arial" panose="020B0604020202020204" pitchFamily="34" charset="0"/>
              <a:buChar char="•"/>
            </a:pPr>
            <a:r>
              <a:rPr lang="en-GB" b="0" i="0" dirty="0">
                <a:effectLst/>
                <a:latin typeface="__fkGroteskNeue_598ab8"/>
              </a:rPr>
              <a:t>Challenges in forming and maintaining relationships</a:t>
            </a:r>
          </a:p>
          <a:p>
            <a:endParaRPr lang="en-GB" dirty="0"/>
          </a:p>
        </p:txBody>
      </p:sp>
    </p:spTree>
    <p:extLst>
      <p:ext uri="{BB962C8B-B14F-4D97-AF65-F5344CB8AC3E}">
        <p14:creationId xmlns:p14="http://schemas.microsoft.com/office/powerpoint/2010/main" val="404624430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0BC44-F5CC-A800-DB49-D6B66947D685}"/>
              </a:ext>
            </a:extLst>
          </p:cNvPr>
          <p:cNvSpPr>
            <a:spLocks noGrp="1"/>
          </p:cNvSpPr>
          <p:nvPr>
            <p:ph type="title"/>
          </p:nvPr>
        </p:nvSpPr>
        <p:spPr/>
        <p:txBody>
          <a:bodyPr/>
          <a:lstStyle/>
          <a:p>
            <a:r>
              <a:rPr lang="en-GB" b="1" i="0" dirty="0">
                <a:effectLst/>
                <a:latin typeface="__fkGroteskNeue_598ab8"/>
              </a:rPr>
              <a:t>Specific vulnerabilities/challenges:</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21F9B49D-52F1-619B-11A2-62DD8B77FFFF}"/>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Increased risk of exploitation and violence</a:t>
            </a:r>
          </a:p>
          <a:p>
            <a:pPr algn="l">
              <a:buFont typeface="Arial" panose="020B0604020202020204" pitchFamily="34" charset="0"/>
              <a:buChar char="•"/>
            </a:pPr>
            <a:r>
              <a:rPr lang="en-GB" b="0" i="0" dirty="0">
                <a:effectLst/>
                <a:latin typeface="__fkGroteskNeue_598ab8"/>
              </a:rPr>
              <a:t>Challenges related to safety and security</a:t>
            </a:r>
          </a:p>
          <a:p>
            <a:pPr algn="l">
              <a:buFont typeface="Arial" panose="020B0604020202020204" pitchFamily="34" charset="0"/>
              <a:buChar char="•"/>
            </a:pPr>
            <a:r>
              <a:rPr lang="en-GB" b="0" i="0" dirty="0">
                <a:effectLst/>
                <a:latin typeface="__fkGroteskNeue_598ab8"/>
              </a:rPr>
              <a:t>Impact on identity development and self-esteem</a:t>
            </a:r>
          </a:p>
          <a:p>
            <a:endParaRPr lang="en-GB" dirty="0"/>
          </a:p>
        </p:txBody>
      </p:sp>
    </p:spTree>
    <p:extLst>
      <p:ext uri="{BB962C8B-B14F-4D97-AF65-F5344CB8AC3E}">
        <p14:creationId xmlns:p14="http://schemas.microsoft.com/office/powerpoint/2010/main" val="13817624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D5ECF-B22A-EC5E-DFA8-691D15AAA377}"/>
              </a:ext>
            </a:extLst>
          </p:cNvPr>
          <p:cNvSpPr>
            <a:spLocks noGrp="1"/>
          </p:cNvSpPr>
          <p:nvPr>
            <p:ph type="title"/>
          </p:nvPr>
        </p:nvSpPr>
        <p:spPr/>
        <p:txBody>
          <a:bodyPr/>
          <a:lstStyle/>
          <a:p>
            <a:r>
              <a:rPr lang="en-GB" b="1" i="0" dirty="0">
                <a:effectLst/>
                <a:latin typeface="__fkGroteskNeue_598ab8"/>
              </a:rPr>
              <a:t>Strengths and resilience</a:t>
            </a:r>
            <a:endParaRPr lang="en-GB" b="1" dirty="0"/>
          </a:p>
        </p:txBody>
      </p:sp>
      <p:sp>
        <p:nvSpPr>
          <p:cNvPr id="3" name="Content Placeholder 2">
            <a:extLst>
              <a:ext uri="{FF2B5EF4-FFF2-40B4-BE49-F238E27FC236}">
                <a16:creationId xmlns:a16="http://schemas.microsoft.com/office/drawing/2014/main" id="{E1782748-C4DC-A0A2-897D-7C08125E679A}"/>
              </a:ext>
            </a:extLst>
          </p:cNvPr>
          <p:cNvSpPr>
            <a:spLocks noGrp="1"/>
          </p:cNvSpPr>
          <p:nvPr>
            <p:ph idx="1"/>
          </p:nvPr>
        </p:nvSpPr>
        <p:spPr/>
        <p:txBody>
          <a:bodyPr/>
          <a:lstStyle/>
          <a:p>
            <a:pPr marL="0" indent="0" algn="l">
              <a:buNone/>
            </a:pPr>
            <a:endParaRPr lang="en-GB" b="0" i="0" dirty="0">
              <a:effectLst/>
              <a:latin typeface="__fkGroteskNeue_598ab8"/>
            </a:endParaRPr>
          </a:p>
          <a:p>
            <a:pPr algn="l">
              <a:buFont typeface="Arial" panose="020B0604020202020204" pitchFamily="34" charset="0"/>
              <a:buChar char="•"/>
            </a:pPr>
            <a:r>
              <a:rPr lang="en-GB" b="0" i="0" dirty="0">
                <a:effectLst/>
                <a:latin typeface="__fkGroteskNeue_598ab8"/>
              </a:rPr>
              <a:t>Coping strategies developed</a:t>
            </a:r>
          </a:p>
          <a:p>
            <a:pPr algn="l">
              <a:buFont typeface="Arial" panose="020B0604020202020204" pitchFamily="34" charset="0"/>
              <a:buChar char="•"/>
            </a:pPr>
            <a:r>
              <a:rPr lang="en-GB" b="0" i="0" dirty="0">
                <a:effectLst/>
                <a:latin typeface="__fkGroteskNeue_598ab8"/>
              </a:rPr>
              <a:t>Resourcefulness and survival skills</a:t>
            </a:r>
          </a:p>
          <a:p>
            <a:pPr algn="l">
              <a:buFont typeface="Arial" panose="020B0604020202020204" pitchFamily="34" charset="0"/>
              <a:buChar char="•"/>
            </a:pPr>
            <a:r>
              <a:rPr lang="en-GB" b="0" i="0" dirty="0">
                <a:effectLst/>
                <a:latin typeface="__fkGroteskNeue_598ab8"/>
              </a:rPr>
              <a:t>Potential for strong bonds with peers in similar situations</a:t>
            </a:r>
          </a:p>
          <a:p>
            <a:endParaRPr lang="en-GB" dirty="0"/>
          </a:p>
        </p:txBody>
      </p:sp>
    </p:spTree>
    <p:extLst>
      <p:ext uri="{BB962C8B-B14F-4D97-AF65-F5344CB8AC3E}">
        <p14:creationId xmlns:p14="http://schemas.microsoft.com/office/powerpoint/2010/main" val="35168572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94B95-7F3F-5762-3DB7-78F72113C274}"/>
              </a:ext>
            </a:extLst>
          </p:cNvPr>
          <p:cNvSpPr>
            <a:spLocks noGrp="1"/>
          </p:cNvSpPr>
          <p:nvPr>
            <p:ph type="title"/>
          </p:nvPr>
        </p:nvSpPr>
        <p:spPr/>
        <p:txBody>
          <a:bodyPr/>
          <a:lstStyle/>
          <a:p>
            <a:r>
              <a:rPr lang="en-GB" b="1" i="0" dirty="0">
                <a:effectLst/>
                <a:latin typeface="__fkGroteskNeue_598ab8"/>
              </a:rPr>
              <a:t>Support systems and resources:</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8BDA5963-7159-4BE9-704F-1BF6DF0C1EA2}"/>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Available youth-specific services</a:t>
            </a:r>
          </a:p>
          <a:p>
            <a:pPr algn="l">
              <a:buFont typeface="Arial" panose="020B0604020202020204" pitchFamily="34" charset="0"/>
              <a:buChar char="•"/>
            </a:pPr>
            <a:r>
              <a:rPr lang="en-GB" b="0" i="0" dirty="0">
                <a:effectLst/>
                <a:latin typeface="__fkGroteskNeue_598ab8"/>
              </a:rPr>
              <a:t>Gaps in support</a:t>
            </a:r>
          </a:p>
          <a:p>
            <a:pPr algn="l">
              <a:buFont typeface="Arial" panose="020B0604020202020204" pitchFamily="34" charset="0"/>
              <a:buChar char="•"/>
            </a:pPr>
            <a:r>
              <a:rPr lang="en-GB" b="0" i="0" dirty="0">
                <a:effectLst/>
                <a:latin typeface="__fkGroteskNeue_598ab8"/>
              </a:rPr>
              <a:t>Barriers to accessing services</a:t>
            </a:r>
          </a:p>
          <a:p>
            <a:endParaRPr lang="en-GB" dirty="0"/>
          </a:p>
        </p:txBody>
      </p:sp>
    </p:spTree>
    <p:extLst>
      <p:ext uri="{BB962C8B-B14F-4D97-AF65-F5344CB8AC3E}">
        <p14:creationId xmlns:p14="http://schemas.microsoft.com/office/powerpoint/2010/main" val="369998235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BA0FC-05BD-5F58-950B-302BE23F0DEA}"/>
              </a:ext>
            </a:extLst>
          </p:cNvPr>
          <p:cNvSpPr>
            <a:spLocks noGrp="1"/>
          </p:cNvSpPr>
          <p:nvPr>
            <p:ph type="title"/>
          </p:nvPr>
        </p:nvSpPr>
        <p:spPr/>
        <p:txBody>
          <a:bodyPr/>
          <a:lstStyle/>
          <a:p>
            <a:r>
              <a:rPr lang="en-GB" b="1" i="0" dirty="0">
                <a:effectLst/>
                <a:latin typeface="__fkGroteskNeue_598ab8"/>
              </a:rPr>
              <a:t>Long-term impacts:</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59D1A9DF-3F83-9705-8A3B-5E76EB857ECE}"/>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Increased risk of chronic homelessness</a:t>
            </a:r>
          </a:p>
          <a:p>
            <a:pPr algn="l">
              <a:buFont typeface="Arial" panose="020B0604020202020204" pitchFamily="34" charset="0"/>
              <a:buChar char="•"/>
            </a:pPr>
            <a:r>
              <a:rPr lang="en-GB" b="0" i="0" dirty="0">
                <a:effectLst/>
                <a:latin typeface="__fkGroteskNeue_598ab8"/>
              </a:rPr>
              <a:t>Effects on future life outcomes</a:t>
            </a:r>
          </a:p>
          <a:p>
            <a:endParaRPr lang="en-GB" dirty="0"/>
          </a:p>
        </p:txBody>
      </p:sp>
    </p:spTree>
    <p:extLst>
      <p:ext uri="{BB962C8B-B14F-4D97-AF65-F5344CB8AC3E}">
        <p14:creationId xmlns:p14="http://schemas.microsoft.com/office/powerpoint/2010/main" val="53344640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777A-BFDB-3899-B2E7-D9387DDD1B0B}"/>
              </a:ext>
            </a:extLst>
          </p:cNvPr>
          <p:cNvSpPr>
            <a:spLocks noGrp="1"/>
          </p:cNvSpPr>
          <p:nvPr>
            <p:ph type="title"/>
          </p:nvPr>
        </p:nvSpPr>
        <p:spPr/>
        <p:txBody>
          <a:bodyPr/>
          <a:lstStyle/>
          <a:p>
            <a:r>
              <a:rPr lang="en-GB" b="1" i="0" dirty="0">
                <a:effectLst/>
                <a:latin typeface="__fkGroteskNeue_598ab8"/>
              </a:rPr>
              <a:t>Youth perspectives:</a:t>
            </a:r>
            <a:br>
              <a:rPr lang="en-GB" b="0" i="0" dirty="0">
                <a:effectLst/>
                <a:latin typeface="__fkGroteskNeue_598ab8"/>
              </a:rPr>
            </a:br>
            <a:endParaRPr lang="en-GB" dirty="0"/>
          </a:p>
        </p:txBody>
      </p:sp>
      <p:sp>
        <p:nvSpPr>
          <p:cNvPr id="3" name="Content Placeholder 2">
            <a:extLst>
              <a:ext uri="{FF2B5EF4-FFF2-40B4-BE49-F238E27FC236}">
                <a16:creationId xmlns:a16="http://schemas.microsoft.com/office/drawing/2014/main" id="{6D01F136-EEF1-9B06-C909-1940D7F5D4E4}"/>
              </a:ext>
            </a:extLst>
          </p:cNvPr>
          <p:cNvSpPr>
            <a:spLocks noGrp="1"/>
          </p:cNvSpPr>
          <p:nvPr>
            <p:ph idx="1"/>
          </p:nvPr>
        </p:nvSpPr>
        <p:spPr/>
        <p:txBody>
          <a:bodyPr/>
          <a:lstStyle/>
          <a:p>
            <a:pPr algn="l">
              <a:buFont typeface="Arial" panose="020B0604020202020204" pitchFamily="34" charset="0"/>
              <a:buChar char="•"/>
            </a:pPr>
            <a:r>
              <a:rPr lang="en-GB" b="0" i="0" dirty="0">
                <a:effectLst/>
                <a:latin typeface="__fkGroteskNeue_598ab8"/>
              </a:rPr>
              <a:t>Incorporating voices and experiences of young people themselves</a:t>
            </a:r>
          </a:p>
          <a:p>
            <a:pPr algn="l">
              <a:buFont typeface="Arial" panose="020B0604020202020204" pitchFamily="34" charset="0"/>
              <a:buChar char="•"/>
            </a:pPr>
            <a:r>
              <a:rPr lang="en-GB" b="0" i="0" dirty="0">
                <a:effectLst/>
                <a:latin typeface="__fkGroteskNeue_598ab8"/>
              </a:rPr>
              <a:t>Their identified needs and priorities</a:t>
            </a:r>
          </a:p>
          <a:p>
            <a:endParaRPr lang="en-GB" dirty="0"/>
          </a:p>
        </p:txBody>
      </p:sp>
    </p:spTree>
    <p:extLst>
      <p:ext uri="{BB962C8B-B14F-4D97-AF65-F5344CB8AC3E}">
        <p14:creationId xmlns:p14="http://schemas.microsoft.com/office/powerpoint/2010/main" val="54731908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6CF9D-D959-6512-5635-05D9ED750826}"/>
              </a:ext>
            </a:extLst>
          </p:cNvPr>
          <p:cNvSpPr>
            <a:spLocks noGrp="1"/>
          </p:cNvSpPr>
          <p:nvPr>
            <p:ph type="title"/>
          </p:nvPr>
        </p:nvSpPr>
        <p:spPr/>
        <p:txBody>
          <a:bodyPr/>
          <a:lstStyle/>
          <a:p>
            <a:r>
              <a:rPr lang="en-GB" b="1" i="0" dirty="0">
                <a:effectLst/>
                <a:latin typeface="var(--font-fk-grotesk)"/>
              </a:rPr>
              <a:t>Policy Context</a:t>
            </a:r>
            <a:br>
              <a:rPr lang="en-GB" b="0" i="0" dirty="0">
                <a:effectLst/>
                <a:latin typeface="var(--font-fk-grotesk)"/>
              </a:rPr>
            </a:br>
            <a:endParaRPr lang="en-GB" dirty="0"/>
          </a:p>
        </p:txBody>
      </p:sp>
      <p:sp>
        <p:nvSpPr>
          <p:cNvPr id="3" name="Content Placeholder 2">
            <a:extLst>
              <a:ext uri="{FF2B5EF4-FFF2-40B4-BE49-F238E27FC236}">
                <a16:creationId xmlns:a16="http://schemas.microsoft.com/office/drawing/2014/main" id="{6053472D-2037-70E0-0D60-A4A7F0662107}"/>
              </a:ext>
            </a:extLst>
          </p:cNvPr>
          <p:cNvSpPr>
            <a:spLocks noGrp="1"/>
          </p:cNvSpPr>
          <p:nvPr>
            <p:ph idx="1"/>
          </p:nvPr>
        </p:nvSpPr>
        <p:spPr/>
        <p:txBody>
          <a:bodyPr/>
          <a:lstStyle/>
          <a:p>
            <a:r>
              <a:rPr lang="en-GB" dirty="0"/>
              <a:t>Well-being of Future Generations (Wales) Act 2015: This act underpins much of the policy context, emphasizing sustainable development and long-term impacts, including those related to housing and youth well-being.</a:t>
            </a:r>
          </a:p>
          <a:p>
            <a:r>
              <a:rPr lang="en-GB" dirty="0"/>
              <a:t>Youth Engagement and Progression Framework: This framework aims to reduce the number of young people not in education, employment, or training (NEET), recognizing the link between NEET status and youth homelessness.</a:t>
            </a:r>
          </a:p>
        </p:txBody>
      </p:sp>
    </p:spTree>
    <p:extLst>
      <p:ext uri="{BB962C8B-B14F-4D97-AF65-F5344CB8AC3E}">
        <p14:creationId xmlns:p14="http://schemas.microsoft.com/office/powerpoint/2010/main" val="330349985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530D6-6EA8-3EF7-1D61-0ACF949A1431}"/>
              </a:ext>
            </a:extLst>
          </p:cNvPr>
          <p:cNvSpPr>
            <a:spLocks noGrp="1"/>
          </p:cNvSpPr>
          <p:nvPr>
            <p:ph type="title"/>
          </p:nvPr>
        </p:nvSpPr>
        <p:spPr/>
        <p:txBody>
          <a:bodyPr/>
          <a:lstStyle/>
          <a:p>
            <a:r>
              <a:rPr lang="en-GB" b="1" dirty="0"/>
              <a:t>Key Initiatives</a:t>
            </a:r>
            <a:br>
              <a:rPr lang="en-GB" dirty="0"/>
            </a:br>
            <a:endParaRPr lang="en-GB" dirty="0"/>
          </a:p>
        </p:txBody>
      </p:sp>
      <p:sp>
        <p:nvSpPr>
          <p:cNvPr id="3" name="Content Placeholder 2">
            <a:extLst>
              <a:ext uri="{FF2B5EF4-FFF2-40B4-BE49-F238E27FC236}">
                <a16:creationId xmlns:a16="http://schemas.microsoft.com/office/drawing/2014/main" id="{ADB479F3-00C6-844C-EAB8-94A5A6966403}"/>
              </a:ext>
            </a:extLst>
          </p:cNvPr>
          <p:cNvSpPr>
            <a:spLocks noGrp="1"/>
          </p:cNvSpPr>
          <p:nvPr>
            <p:ph idx="1"/>
          </p:nvPr>
        </p:nvSpPr>
        <p:spPr/>
        <p:txBody>
          <a:bodyPr>
            <a:normAutofit fontScale="92500" lnSpcReduction="20000"/>
          </a:bodyPr>
          <a:lstStyle/>
          <a:p>
            <a:r>
              <a:rPr lang="en-GB" dirty="0"/>
              <a:t>End Youth Homelessness Cymru (EYHC): This coalition is working on several projects to address youth homelessness:</a:t>
            </a:r>
          </a:p>
          <a:p>
            <a:r>
              <a:rPr lang="en-GB" dirty="0"/>
              <a:t>Ty Pride: A project offering intensive support for LGBTQ+ young people aged 16-25, providing both housing and community support.</a:t>
            </a:r>
          </a:p>
          <a:p>
            <a:r>
              <a:rPr lang="en-GB" dirty="0"/>
              <a:t>Youth Housing Choices Project: A collaboration to deliver a youth-focused approach to housing in Wales, inspired by Finnish models.</a:t>
            </a:r>
          </a:p>
          <a:p>
            <a:r>
              <a:rPr lang="en-GB" dirty="0"/>
              <a:t>Housing First for Youth (HF4Y): An adaptation of the Housing First model specifically for young people, with six pilot projects underway in Wales.</a:t>
            </a:r>
          </a:p>
          <a:p>
            <a:r>
              <a:rPr lang="en-GB" dirty="0"/>
              <a:t>Upstream Cymru: A school-based prevention program aimed at early identification of housing precarity among young people.</a:t>
            </a:r>
          </a:p>
        </p:txBody>
      </p:sp>
    </p:spTree>
    <p:extLst>
      <p:ext uri="{BB962C8B-B14F-4D97-AF65-F5344CB8AC3E}">
        <p14:creationId xmlns:p14="http://schemas.microsoft.com/office/powerpoint/2010/main" val="377538081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672A7-5E1B-3824-71AD-5F4687B846E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9E4101C-0CC4-CA7E-A7A8-5214EAC38DCE}"/>
              </a:ext>
            </a:extLst>
          </p:cNvPr>
          <p:cNvSpPr>
            <a:spLocks noGrp="1"/>
          </p:cNvSpPr>
          <p:nvPr>
            <p:ph idx="1"/>
          </p:nvPr>
        </p:nvSpPr>
        <p:spPr/>
        <p:txBody>
          <a:bodyPr/>
          <a:lstStyle/>
          <a:p>
            <a:r>
              <a:rPr lang="en-GB" b="0" i="0" dirty="0">
                <a:effectLst/>
                <a:latin typeface="__fkGroteskNeue_598ab8"/>
              </a:rPr>
              <a:t>By addressing these or similar areas, you can create a comprehensive profile that captures the complex realities faced by young people experiencing housing insecurity and homelessness in the community.</a:t>
            </a:r>
            <a:endParaRPr lang="en-GB" dirty="0"/>
          </a:p>
        </p:txBody>
      </p:sp>
    </p:spTree>
    <p:extLst>
      <p:ext uri="{BB962C8B-B14F-4D97-AF65-F5344CB8AC3E}">
        <p14:creationId xmlns:p14="http://schemas.microsoft.com/office/powerpoint/2010/main" val="222338965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E9BA4-A92C-560F-1C20-2FA683111A6B}"/>
              </a:ext>
            </a:extLst>
          </p:cNvPr>
          <p:cNvSpPr>
            <a:spLocks noGrp="1"/>
          </p:cNvSpPr>
          <p:nvPr>
            <p:ph type="title"/>
          </p:nvPr>
        </p:nvSpPr>
        <p:spPr/>
        <p:txBody>
          <a:bodyPr/>
          <a:lstStyle/>
          <a:p>
            <a:r>
              <a:rPr lang="en-GB" dirty="0"/>
              <a:t>The End!</a:t>
            </a:r>
          </a:p>
        </p:txBody>
      </p:sp>
      <p:sp>
        <p:nvSpPr>
          <p:cNvPr id="3" name="Content Placeholder 2">
            <a:extLst>
              <a:ext uri="{FF2B5EF4-FFF2-40B4-BE49-F238E27FC236}">
                <a16:creationId xmlns:a16="http://schemas.microsoft.com/office/drawing/2014/main" id="{577B3DA7-DD99-4743-BD84-8AF42EC62F1B}"/>
              </a:ext>
            </a:extLst>
          </p:cNvPr>
          <p:cNvSpPr>
            <a:spLocks noGrp="1"/>
          </p:cNvSpPr>
          <p:nvPr>
            <p:ph idx="1"/>
          </p:nvPr>
        </p:nvSpPr>
        <p:spPr/>
        <p:txBody>
          <a:bodyPr/>
          <a:lstStyle/>
          <a:p>
            <a:r>
              <a:rPr lang="en-GB" dirty="0"/>
              <a:t>These are presented as ideas for you to consider.</a:t>
            </a:r>
          </a:p>
          <a:p>
            <a:r>
              <a:rPr lang="en-GB" dirty="0"/>
              <a:t>These are </a:t>
            </a:r>
            <a:r>
              <a:rPr lang="en-GB" b="1" dirty="0"/>
              <a:t>NOT</a:t>
            </a:r>
            <a:r>
              <a:rPr lang="en-GB" dirty="0"/>
              <a:t> what you should use – these are heading ideas for you to explore further in your area of interest/young people.</a:t>
            </a:r>
          </a:p>
        </p:txBody>
      </p:sp>
    </p:spTree>
    <p:extLst>
      <p:ext uri="{BB962C8B-B14F-4D97-AF65-F5344CB8AC3E}">
        <p14:creationId xmlns:p14="http://schemas.microsoft.com/office/powerpoint/2010/main" val="1206961977"/>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5588AD14A218C44AEE417A7E5BCBD64" ma:contentTypeVersion="0" ma:contentTypeDescription="Create a new document." ma:contentTypeScope="" ma:versionID="8f40bad8af83c40f32042d4b9d0297b2">
  <xsd:schema xmlns:xsd="http://www.w3.org/2001/XMLSchema" xmlns:xs="http://www.w3.org/2001/XMLSchema" xmlns:p="http://schemas.microsoft.com/office/2006/metadata/properties" targetNamespace="http://schemas.microsoft.com/office/2006/metadata/properties" ma:root="true" ma:fieldsID="b764bea3eb9b1a5be8fd57fac5fb459b">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B981AD6-F2D7-4F49-A96F-8049FD727E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D4F3FD19-D6C7-4B9D-8B81-6209289C41E2}">
  <ds:schemaRefs>
    <ds:schemaRef ds:uri="http://schemas.microsoft.com/sharepoint/v3/contenttype/forms"/>
  </ds:schemaRefs>
</ds:datastoreItem>
</file>

<file path=customXml/itemProps3.xml><?xml version="1.0" encoding="utf-8"?>
<ds:datastoreItem xmlns:ds="http://schemas.openxmlformats.org/officeDocument/2006/customXml" ds:itemID="{CCE01778-A8C6-41CD-8783-5C68137567C6}">
  <ds:schemaRefs>
    <ds:schemaRef ds:uri="http://purl.org/dc/elements/1.1/"/>
    <ds:schemaRef ds:uri="http://schemas.microsoft.com/office/infopath/2007/PartnerControls"/>
    <ds:schemaRef ds:uri="http://purl.org/dc/terms/"/>
    <ds:schemaRef ds:uri="http://purl.org/dc/dcmitype/"/>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Template for PP</Template>
  <TotalTime>1043</TotalTime>
  <Words>3787</Words>
  <Application>Microsoft Office PowerPoint</Application>
  <PresentationFormat>Widescreen</PresentationFormat>
  <Paragraphs>355</Paragraphs>
  <Slides>78</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78</vt:i4>
      </vt:variant>
    </vt:vector>
  </HeadingPairs>
  <TitlesOfParts>
    <vt:vector size="89" baseType="lpstr">
      <vt:lpstr>__fkGrotesk_8a67e8</vt:lpstr>
      <vt:lpstr>__fkGroteskNeue_598ab8</vt:lpstr>
      <vt:lpstr>var(--font-berkeley-mono)</vt:lpstr>
      <vt:lpstr>var(--font-fk-grotesk)</vt:lpstr>
      <vt:lpstr>var(--font-fk-grotesk-neue)</vt:lpstr>
      <vt:lpstr>Arial</vt:lpstr>
      <vt:lpstr>Calibri</vt:lpstr>
      <vt:lpstr>Calibri Light</vt:lpstr>
      <vt:lpstr>Wingdings 3</vt:lpstr>
      <vt:lpstr>Holding PAge</vt:lpstr>
      <vt:lpstr>Accessible 2</vt:lpstr>
      <vt:lpstr>Community Profiling Adapting Theory and Practice</vt:lpstr>
      <vt:lpstr>Community Profiling</vt:lpstr>
      <vt:lpstr>Community Profiling</vt:lpstr>
      <vt:lpstr>Community Profiling</vt:lpstr>
      <vt:lpstr>Community Profiling</vt:lpstr>
      <vt:lpstr>Community Profiling</vt:lpstr>
      <vt:lpstr>Community Profiling </vt:lpstr>
      <vt:lpstr>Community Profiling</vt:lpstr>
      <vt:lpstr>Community Profiling</vt:lpstr>
      <vt:lpstr>So how can we adapt theory?</vt:lpstr>
      <vt:lpstr>PowerPoint Presentation</vt:lpstr>
      <vt:lpstr>Examples of specific groups of Young People:</vt:lpstr>
      <vt:lpstr>Looking at Specific Interest groups of Young People</vt:lpstr>
      <vt:lpstr>Key terms from the theory presented?</vt:lpstr>
      <vt:lpstr>Young people and Antisocial Behaviour</vt:lpstr>
      <vt:lpstr>Types of Antisocial Behaviour </vt:lpstr>
      <vt:lpstr>Community and Environmental Factors </vt:lpstr>
      <vt:lpstr>Impacts on the Community </vt:lpstr>
      <vt:lpstr>Demographic Considerations </vt:lpstr>
      <vt:lpstr>Community Protective Factors </vt:lpstr>
      <vt:lpstr>Individual Protective and Risk Factors</vt:lpstr>
      <vt:lpstr>Policy Context </vt:lpstr>
      <vt:lpstr>Anti-Social Behaviour Action Plan that outlines several key initiatives: Some examples below </vt:lpstr>
      <vt:lpstr>Intervention Approaches – what already exists? What are the gaps – ideas for an action plan/recommendation section  </vt:lpstr>
      <vt:lpstr>PowerPoint Presentation</vt:lpstr>
      <vt:lpstr>Prevalence and Trends </vt:lpstr>
      <vt:lpstr>Demographics and Vulnerabilities </vt:lpstr>
      <vt:lpstr>Community Impact </vt:lpstr>
      <vt:lpstr>Treatment Population </vt:lpstr>
      <vt:lpstr>Emerging Trends </vt:lpstr>
      <vt:lpstr>Support Needs </vt:lpstr>
      <vt:lpstr>Protective Factors </vt:lpstr>
      <vt:lpstr>Intervention Approaches </vt:lpstr>
      <vt:lpstr>Policy Context </vt:lpstr>
      <vt:lpstr>Substance Misuse Strategy </vt:lpstr>
      <vt:lpstr>Action Plan and Recommendations Section</vt:lpstr>
      <vt:lpstr>Comfort Break</vt:lpstr>
      <vt:lpstr>Profiling a community of young people </vt:lpstr>
      <vt:lpstr>Demographics </vt:lpstr>
      <vt:lpstr>Education and Employment </vt:lpstr>
      <vt:lpstr>Living Situations </vt:lpstr>
      <vt:lpstr>Health and Wellbeing </vt:lpstr>
      <vt:lpstr>Social Connections </vt:lpstr>
      <vt:lpstr>Interests and Activities </vt:lpstr>
      <vt:lpstr>Challenges and Needs </vt:lpstr>
      <vt:lpstr>Assets and Strengths </vt:lpstr>
      <vt:lpstr>Future Aspirations </vt:lpstr>
      <vt:lpstr>Community Resources </vt:lpstr>
      <vt:lpstr>Policy Context </vt:lpstr>
      <vt:lpstr>Key Policy Documents </vt:lpstr>
      <vt:lpstr>PowerPoint Presentation</vt:lpstr>
      <vt:lpstr>PowerPoint Presentation</vt:lpstr>
      <vt:lpstr>Demographics </vt:lpstr>
      <vt:lpstr>Living Situations </vt:lpstr>
      <vt:lpstr>Education and Employment </vt:lpstr>
      <vt:lpstr>Health and Wellbeing </vt:lpstr>
      <vt:lpstr>Social Connections </vt:lpstr>
      <vt:lpstr>Challenges and Needs </vt:lpstr>
      <vt:lpstr>Strengths and Assets </vt:lpstr>
      <vt:lpstr>Support Systems </vt:lpstr>
      <vt:lpstr>Community Resources </vt:lpstr>
      <vt:lpstr>Policy Context </vt:lpstr>
      <vt:lpstr>PowerPoint Presentation</vt:lpstr>
      <vt:lpstr>PowerPoint Presentation</vt:lpstr>
      <vt:lpstr>Demographics and prevalence: </vt:lpstr>
      <vt:lpstr>Living situations: </vt:lpstr>
      <vt:lpstr>Health and wellbeing: </vt:lpstr>
      <vt:lpstr>Education and employment: </vt:lpstr>
      <vt:lpstr>Social connections: </vt:lpstr>
      <vt:lpstr>Specific vulnerabilities/challenges: </vt:lpstr>
      <vt:lpstr>Strengths and resilience</vt:lpstr>
      <vt:lpstr>Support systems and resources: </vt:lpstr>
      <vt:lpstr>Long-term impacts: </vt:lpstr>
      <vt:lpstr>Youth perspectives: </vt:lpstr>
      <vt:lpstr>Policy Context </vt:lpstr>
      <vt:lpstr>Key Initiatives </vt:lpstr>
      <vt:lpstr>PowerPoint Presentation</vt:lpstr>
      <vt:lpstr>The End!</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Level 5 Fieldwork Placement</dc:title>
  <dc:creator>Alana Enoch</dc:creator>
  <cp:lastModifiedBy>Alana Enoch</cp:lastModifiedBy>
  <cp:revision>41</cp:revision>
  <dcterms:created xsi:type="dcterms:W3CDTF">2019-09-18T09:26:28Z</dcterms:created>
  <dcterms:modified xsi:type="dcterms:W3CDTF">2024-10-17T11:37:08Z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0x01010055588AD14A218C44AEE417A7E5BCBD64</vt:lpwstr>
  </property>
</Properties>
</file>