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69" r:id="rId4"/>
    <p:sldId id="272" r:id="rId5"/>
    <p:sldId id="271" r:id="rId6"/>
    <p:sldId id="273" r:id="rId7"/>
    <p:sldId id="257" r:id="rId8"/>
    <p:sldId id="258" r:id="rId9"/>
    <p:sldId id="259" r:id="rId10"/>
    <p:sldId id="260" r:id="rId11"/>
    <p:sldId id="262" r:id="rId12"/>
    <p:sldId id="263" r:id="rId13"/>
    <p:sldId id="264" r:id="rId14"/>
    <p:sldId id="265" r:id="rId15"/>
    <p:sldId id="266" r:id="rId16"/>
    <p:sldId id="267"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05" d="100"/>
          <a:sy n="105" d="100"/>
        </p:scale>
        <p:origin x="7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microsoft.com/office/2016/11/relationships/changesInfo" Target="changesInfos/changesInfo1.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lette Francis (2525245)" userId="278921c9-98fc-4679-886a-5f32d7b01103" providerId="ADAL" clId="{C210C2F6-9FCD-3BD4-BAE6-D27904778795}"/>
    <pc:docChg chg="custSel modSld">
      <pc:chgData name="Collette Francis (2525245)" userId="278921c9-98fc-4679-886a-5f32d7b01103" providerId="ADAL" clId="{C210C2F6-9FCD-3BD4-BAE6-D27904778795}" dt="2026-02-15T11:47:33.509" v="1470" actId="20577"/>
      <pc:docMkLst>
        <pc:docMk/>
      </pc:docMkLst>
      <pc:sldChg chg="modSp mod">
        <pc:chgData name="Collette Francis (2525245)" userId="278921c9-98fc-4679-886a-5f32d7b01103" providerId="ADAL" clId="{C210C2F6-9FCD-3BD4-BAE6-D27904778795}" dt="2026-02-15T11:00:49.989" v="0" actId="20577"/>
        <pc:sldMkLst>
          <pc:docMk/>
          <pc:sldMk cId="2954758273" sldId="256"/>
        </pc:sldMkLst>
        <pc:spChg chg="mod">
          <ac:chgData name="Collette Francis (2525245)" userId="278921c9-98fc-4679-886a-5f32d7b01103" providerId="ADAL" clId="{C210C2F6-9FCD-3BD4-BAE6-D27904778795}" dt="2026-02-15T11:00:49.989" v="0" actId="20577"/>
          <ac:spMkLst>
            <pc:docMk/>
            <pc:sldMk cId="2954758273" sldId="256"/>
            <ac:spMk id="3" creationId="{C3FC2DC6-0A37-B675-B4EB-4F96FA303D65}"/>
          </ac:spMkLst>
        </pc:spChg>
      </pc:sldChg>
      <pc:sldChg chg="modSp mod">
        <pc:chgData name="Collette Francis (2525245)" userId="278921c9-98fc-4679-886a-5f32d7b01103" providerId="ADAL" clId="{C210C2F6-9FCD-3BD4-BAE6-D27904778795}" dt="2026-02-15T11:47:33.509" v="1470" actId="20577"/>
        <pc:sldMkLst>
          <pc:docMk/>
          <pc:sldMk cId="640713984" sldId="271"/>
        </pc:sldMkLst>
        <pc:spChg chg="mod">
          <ac:chgData name="Collette Francis (2525245)" userId="278921c9-98fc-4679-886a-5f32d7b01103" providerId="ADAL" clId="{C210C2F6-9FCD-3BD4-BAE6-D27904778795}" dt="2026-02-15T11:47:33.509" v="1470" actId="20577"/>
          <ac:spMkLst>
            <pc:docMk/>
            <pc:sldMk cId="640713984" sldId="271"/>
            <ac:spMk id="3" creationId="{4245393C-9149-71CB-2171-1F3D1CF1B444}"/>
          </ac:spMkLst>
        </pc:spChg>
      </pc:sldChg>
      <pc:sldChg chg="modSp mod">
        <pc:chgData name="Collette Francis (2525245)" userId="278921c9-98fc-4679-886a-5f32d7b01103" providerId="ADAL" clId="{C210C2F6-9FCD-3BD4-BAE6-D27904778795}" dt="2026-02-15T11:44:13.183" v="1430" actId="20577"/>
        <pc:sldMkLst>
          <pc:docMk/>
          <pc:sldMk cId="2346932837" sldId="272"/>
        </pc:sldMkLst>
        <pc:spChg chg="mod">
          <ac:chgData name="Collette Francis (2525245)" userId="278921c9-98fc-4679-886a-5f32d7b01103" providerId="ADAL" clId="{C210C2F6-9FCD-3BD4-BAE6-D27904778795}" dt="2026-02-15T11:44:13.183" v="1430" actId="20577"/>
          <ac:spMkLst>
            <pc:docMk/>
            <pc:sldMk cId="2346932837" sldId="272"/>
            <ac:spMk id="3" creationId="{79908A30-B9CE-A6A6-0BC2-1B6BC368E283}"/>
          </ac:spMkLst>
        </pc:spChg>
      </pc:sldChg>
      <pc:sldChg chg="modSp mod">
        <pc:chgData name="Collette Francis (2525245)" userId="278921c9-98fc-4679-886a-5f32d7b01103" providerId="ADAL" clId="{C210C2F6-9FCD-3BD4-BAE6-D27904778795}" dt="2026-02-15T11:43:07.621" v="1427" actId="20577"/>
        <pc:sldMkLst>
          <pc:docMk/>
          <pc:sldMk cId="2738146201" sldId="273"/>
        </pc:sldMkLst>
        <pc:spChg chg="mod">
          <ac:chgData name="Collette Francis (2525245)" userId="278921c9-98fc-4679-886a-5f32d7b01103" providerId="ADAL" clId="{C210C2F6-9FCD-3BD4-BAE6-D27904778795}" dt="2026-02-15T11:43:07.621" v="1427" actId="20577"/>
          <ac:spMkLst>
            <pc:docMk/>
            <pc:sldMk cId="2738146201" sldId="273"/>
            <ac:spMk id="3" creationId="{1F81B8A3-B566-37BB-3D93-E578C5F65B9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536897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940727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3324305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DF7AD0-075A-4911-AD91-A098546BC2B6}" type="datetimeFigureOut">
              <a:rPr lang="en-PK" smtClean="0"/>
              <a:t>02/15/2026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023579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DF7AD0-075A-4911-AD91-A098546BC2B6}" type="datetimeFigureOut">
              <a:rPr lang="en-PK" smtClean="0"/>
              <a:t>02/15/2026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214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DF7AD0-075A-4911-AD91-A098546BC2B6}" type="datetimeFigureOut">
              <a:rPr lang="en-PK" smtClean="0"/>
              <a:t>02/15/2026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389984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DF7AD0-075A-4911-AD91-A098546BC2B6}" type="datetimeFigureOut">
              <a:rPr lang="en-PK" smtClean="0"/>
              <a:t>02/15/2026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496026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DF7AD0-075A-4911-AD91-A098546BC2B6}" type="datetimeFigureOut">
              <a:rPr lang="en-PK" smtClean="0"/>
              <a:t>02/15/2026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2196233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DF7AD0-075A-4911-AD91-A098546BC2B6}" type="datetimeFigureOut">
              <a:rPr lang="en-PK" smtClean="0"/>
              <a:t>02/15/2026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1553730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1457972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82029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1947834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3101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3145700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5514897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DF7AD0-075A-4911-AD91-A098546BC2B6}" type="datetimeFigureOut">
              <a:rPr lang="en-PK" smtClean="0"/>
              <a:t>02/15/2026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5FA432E7-F2B8-4C3F-B00D-8D7F7833EA2F}" type="slidenum">
              <a:rPr lang="en-PK" smtClean="0"/>
              <a:t>‹#›</a:t>
            </a:fld>
            <a:endParaRPr lang="en-PK"/>
          </a:p>
        </p:txBody>
      </p:sp>
    </p:spTree>
    <p:extLst>
      <p:ext uri="{BB962C8B-B14F-4D97-AF65-F5344CB8AC3E}">
        <p14:creationId xmlns:p14="http://schemas.microsoft.com/office/powerpoint/2010/main" val="1274915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FDF7AD0-075A-4911-AD91-A098546BC2B6}" type="datetimeFigureOut">
              <a:rPr lang="en-PK" smtClean="0"/>
              <a:t>02/15/2026</a:t>
            </a:fld>
            <a:endParaRPr lang="en-PK"/>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PK"/>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FA432E7-F2B8-4C3F-B00D-8D7F7833EA2F}" type="slidenum">
              <a:rPr lang="en-PK" smtClean="0"/>
              <a:t>‹#›</a:t>
            </a:fld>
            <a:endParaRPr lang="en-PK"/>
          </a:p>
        </p:txBody>
      </p:sp>
    </p:spTree>
    <p:extLst>
      <p:ext uri="{BB962C8B-B14F-4D97-AF65-F5344CB8AC3E}">
        <p14:creationId xmlns:p14="http://schemas.microsoft.com/office/powerpoint/2010/main" val="454055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07/978-3-031-98161-6_25" TargetMode="External" /><Relationship Id="rId3" Type="http://schemas.openxmlformats.org/officeDocument/2006/relationships/hyperlink" Target="http://www.linkedin.com/" TargetMode="External" /><Relationship Id="rId7" Type="http://schemas.openxmlformats.org/officeDocument/2006/relationships/hyperlink" Target="http://www.this.nhs.uk/us/article/Microsoft-office-365-benefits" TargetMode="External" /><Relationship Id="rId2" Type="http://schemas.openxmlformats.org/officeDocument/2006/relationships/hyperlink" Target="https://centricconsulting.com/blog/microsoft-teams-in-healthcare-streamlines-patient-care-workflows_microsoft/" TargetMode="External" /><Relationship Id="rId1" Type="http://schemas.openxmlformats.org/officeDocument/2006/relationships/slideLayout" Target="../slideLayouts/slideLayout2.xml" /><Relationship Id="rId6" Type="http://schemas.openxmlformats.org/officeDocument/2006/relationships/hyperlink" Target="https://support.nhs.net/knowledge-base/using-ms-shifts-to-roster-health-and-care-staff/" TargetMode="External" /><Relationship Id="rId5" Type="http://schemas.openxmlformats.org/officeDocument/2006/relationships/hyperlink" Target="https://doi.org/10.1136/bmjhci-2020-100209" TargetMode="External" /><Relationship Id="rId4" Type="http://schemas.openxmlformats.org/officeDocument/2006/relationships/hyperlink" Target="https://doi.org/10.48550/arXiv.1901.02426" TargetMode="External" /><Relationship Id="rId9" Type="http://schemas.openxmlformats.org/officeDocument/2006/relationships/hyperlink" Target="https://www.microsoft.com/en-us/microsoft-365/blog/2022/03/15/empower-frontline-healthcare-workers-with-microsoft-team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6012C-B548-89AB-348E-9F6FC8834ED2}"/>
              </a:ext>
            </a:extLst>
          </p:cNvPr>
          <p:cNvSpPr>
            <a:spLocks noGrp="1"/>
          </p:cNvSpPr>
          <p:nvPr>
            <p:ph type="ctrTitle"/>
          </p:nvPr>
        </p:nvSpPr>
        <p:spPr/>
        <p:txBody>
          <a:bodyPr/>
          <a:lstStyle/>
          <a:p>
            <a:r>
              <a:rPr lang="en-US" dirty="0"/>
              <a:t>Case study-Greenfield Home Care Agency </a:t>
            </a:r>
            <a:endParaRPr lang="en-PK" dirty="0"/>
          </a:p>
        </p:txBody>
      </p:sp>
      <p:sp>
        <p:nvSpPr>
          <p:cNvPr id="3" name="Subtitle 2">
            <a:extLst>
              <a:ext uri="{FF2B5EF4-FFF2-40B4-BE49-F238E27FC236}">
                <a16:creationId xmlns:a16="http://schemas.microsoft.com/office/drawing/2014/main" id="{C3FC2DC6-0A37-B675-B4EB-4F96FA303D65}"/>
              </a:ext>
            </a:extLst>
          </p:cNvPr>
          <p:cNvSpPr>
            <a:spLocks noGrp="1"/>
          </p:cNvSpPr>
          <p:nvPr>
            <p:ph type="subTitle" idx="1"/>
          </p:nvPr>
        </p:nvSpPr>
        <p:spPr/>
        <p:txBody>
          <a:bodyPr>
            <a:normAutofit fontScale="62500" lnSpcReduction="20000"/>
          </a:bodyPr>
          <a:lstStyle/>
          <a:p>
            <a:pPr algn="l"/>
            <a:r>
              <a:rPr lang="en-US" sz="1900" b="1" dirty="0">
                <a:solidFill>
                  <a:schemeClr val="tx1"/>
                </a:solidFill>
              </a:rPr>
              <a:t>Students: </a:t>
            </a:r>
          </a:p>
          <a:p>
            <a:pPr algn="l"/>
            <a:r>
              <a:rPr lang="en-US" sz="1900" b="1" dirty="0">
                <a:solidFill>
                  <a:schemeClr val="tx1"/>
                </a:solidFill>
              </a:rPr>
              <a:t>Collet</a:t>
            </a:r>
            <a:r>
              <a:rPr lang="en-GB" sz="1900" b="1" dirty="0">
                <a:solidFill>
                  <a:schemeClr val="tx1"/>
                </a:solidFill>
              </a:rPr>
              <a:t>t</a:t>
            </a:r>
            <a:r>
              <a:rPr lang="en-US" sz="1900" b="1" dirty="0">
                <a:solidFill>
                  <a:schemeClr val="tx1"/>
                </a:solidFill>
              </a:rPr>
              <a:t>e Francis 2525245</a:t>
            </a:r>
          </a:p>
          <a:p>
            <a:pPr algn="l"/>
            <a:r>
              <a:rPr lang="en-US" sz="1900" b="1" dirty="0">
                <a:solidFill>
                  <a:schemeClr val="tx1"/>
                </a:solidFill>
              </a:rPr>
              <a:t>Mehvish </a:t>
            </a:r>
            <a:r>
              <a:rPr lang="en-US" sz="1900" b="1" dirty="0" err="1">
                <a:solidFill>
                  <a:schemeClr val="tx1"/>
                </a:solidFill>
              </a:rPr>
              <a:t>Matloob</a:t>
            </a:r>
            <a:r>
              <a:rPr lang="en-US" sz="1900" b="1" dirty="0">
                <a:solidFill>
                  <a:schemeClr val="tx1"/>
                </a:solidFill>
              </a:rPr>
              <a:t> 2525288</a:t>
            </a:r>
          </a:p>
          <a:p>
            <a:pPr algn="l"/>
            <a:r>
              <a:rPr lang="en-US" sz="1900" b="1" dirty="0" err="1">
                <a:solidFill>
                  <a:schemeClr val="tx1"/>
                </a:solidFill>
              </a:rPr>
              <a:t>Hawzeen</a:t>
            </a:r>
            <a:r>
              <a:rPr lang="en-US" sz="1900" b="1" dirty="0">
                <a:solidFill>
                  <a:schemeClr val="tx1"/>
                </a:solidFill>
              </a:rPr>
              <a:t> Omar 2519617</a:t>
            </a:r>
            <a:r>
              <a:rPr lang="en-US" sz="1200" b="1" dirty="0">
                <a:solidFill>
                  <a:schemeClr val="tx1"/>
                </a:solidFill>
              </a:rPr>
              <a:t> </a:t>
            </a:r>
          </a:p>
          <a:p>
            <a:pPr algn="l"/>
            <a:endParaRPr lang="en-US" sz="1200" b="1" dirty="0">
              <a:solidFill>
                <a:schemeClr val="tx1"/>
              </a:solidFill>
            </a:endParaRPr>
          </a:p>
          <a:p>
            <a:pPr algn="l"/>
            <a:endParaRPr lang="en-PK" sz="1200" b="1" dirty="0">
              <a:solidFill>
                <a:schemeClr val="tx1"/>
              </a:solidFill>
            </a:endParaRPr>
          </a:p>
        </p:txBody>
      </p:sp>
      <p:sp>
        <p:nvSpPr>
          <p:cNvPr id="4" name="Subtitle 2">
            <a:extLst>
              <a:ext uri="{FF2B5EF4-FFF2-40B4-BE49-F238E27FC236}">
                <a16:creationId xmlns:a16="http://schemas.microsoft.com/office/drawing/2014/main" id="{E4E51242-3E57-F12E-7962-5458956323C3}"/>
              </a:ext>
            </a:extLst>
          </p:cNvPr>
          <p:cNvSpPr txBox="1">
            <a:spLocks/>
          </p:cNvSpPr>
          <p:nvPr/>
        </p:nvSpPr>
        <p:spPr>
          <a:xfrm>
            <a:off x="1507067" y="5148685"/>
            <a:ext cx="7766936" cy="1709315"/>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sz="1400" b="1" dirty="0">
                <a:solidFill>
                  <a:schemeClr val="tx1"/>
                </a:solidFill>
              </a:rPr>
              <a:t>Lecturer:</a:t>
            </a:r>
          </a:p>
          <a:p>
            <a:pPr algn="l"/>
            <a:r>
              <a:rPr lang="en-US" sz="1400" b="1" dirty="0">
                <a:solidFill>
                  <a:schemeClr val="tx1"/>
                </a:solidFill>
              </a:rPr>
              <a:t>Bianca Dodgen </a:t>
            </a:r>
          </a:p>
          <a:p>
            <a:pPr algn="l"/>
            <a:endParaRPr lang="en-US" sz="1200" b="1" dirty="0">
              <a:solidFill>
                <a:schemeClr val="tx1"/>
              </a:solidFill>
            </a:endParaRPr>
          </a:p>
          <a:p>
            <a:pPr algn="l"/>
            <a:r>
              <a:rPr lang="en-GB" sz="1200" b="1" dirty="0">
                <a:solidFill>
                  <a:schemeClr val="tx1"/>
                </a:solidFill>
              </a:rPr>
              <a:t>Model Code: LCH4007 </a:t>
            </a:r>
            <a:endParaRPr lang="en-PK" sz="1200" b="1" dirty="0">
              <a:solidFill>
                <a:schemeClr val="tx1"/>
              </a:solidFill>
            </a:endParaRPr>
          </a:p>
        </p:txBody>
      </p:sp>
    </p:spTree>
    <p:extLst>
      <p:ext uri="{BB962C8B-B14F-4D97-AF65-F5344CB8AC3E}">
        <p14:creationId xmlns:p14="http://schemas.microsoft.com/office/powerpoint/2010/main" val="2954758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F01F3-2EF6-AB5B-8855-48A4600D1B04}"/>
              </a:ext>
            </a:extLst>
          </p:cNvPr>
          <p:cNvSpPr>
            <a:spLocks noGrp="1"/>
          </p:cNvSpPr>
          <p:nvPr>
            <p:ph type="title"/>
          </p:nvPr>
        </p:nvSpPr>
        <p:spPr>
          <a:xfrm>
            <a:off x="953379" y="839789"/>
            <a:ext cx="8596668" cy="1320800"/>
          </a:xfrm>
        </p:spPr>
        <p:txBody>
          <a:bodyPr/>
          <a:lstStyle/>
          <a:p>
            <a:pPr algn="ctr"/>
            <a:r>
              <a:rPr lang="en-US" b="1" dirty="0">
                <a:solidFill>
                  <a:schemeClr val="tx1"/>
                </a:solidFill>
              </a:rPr>
              <a:t>Microsoft Excel for Greenfield Home Care Agency </a:t>
            </a:r>
            <a:endParaRPr lang="en-PK" dirty="0"/>
          </a:p>
        </p:txBody>
      </p:sp>
      <p:sp>
        <p:nvSpPr>
          <p:cNvPr id="3" name="Content Placeholder 2">
            <a:extLst>
              <a:ext uri="{FF2B5EF4-FFF2-40B4-BE49-F238E27FC236}">
                <a16:creationId xmlns:a16="http://schemas.microsoft.com/office/drawing/2014/main" id="{4D9BB89C-3EFB-9592-6B60-EA3B122273D7}"/>
              </a:ext>
            </a:extLst>
          </p:cNvPr>
          <p:cNvSpPr>
            <a:spLocks noGrp="1"/>
          </p:cNvSpPr>
          <p:nvPr>
            <p:ph idx="1"/>
          </p:nvPr>
        </p:nvSpPr>
        <p:spPr/>
        <p:txBody>
          <a:bodyPr>
            <a:normAutofit/>
          </a:bodyPr>
          <a:lstStyle/>
          <a:p>
            <a:pPr marL="0" indent="0" algn="ctr">
              <a:buNone/>
            </a:pPr>
            <a:endParaRPr lang="en-US" sz="4400" b="1" dirty="0"/>
          </a:p>
          <a:p>
            <a:pPr marL="0" indent="0" algn="ctr">
              <a:buNone/>
            </a:pPr>
            <a:r>
              <a:rPr lang="en-US" sz="4800" b="1" dirty="0"/>
              <a:t>Productivity </a:t>
            </a:r>
            <a:endParaRPr lang="en-PK" sz="4800" b="1" dirty="0"/>
          </a:p>
        </p:txBody>
      </p:sp>
    </p:spTree>
    <p:extLst>
      <p:ext uri="{BB962C8B-B14F-4D97-AF65-F5344CB8AC3E}">
        <p14:creationId xmlns:p14="http://schemas.microsoft.com/office/powerpoint/2010/main" val="3633854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3A7E5-DCBA-7A70-910E-6216FF24AD86}"/>
              </a:ext>
            </a:extLst>
          </p:cNvPr>
          <p:cNvSpPr>
            <a:spLocks noGrp="1"/>
          </p:cNvSpPr>
          <p:nvPr>
            <p:ph type="title"/>
          </p:nvPr>
        </p:nvSpPr>
        <p:spPr>
          <a:xfrm>
            <a:off x="677334" y="721743"/>
            <a:ext cx="8596668" cy="1320800"/>
          </a:xfrm>
        </p:spPr>
        <p:txBody>
          <a:bodyPr/>
          <a:lstStyle/>
          <a:p>
            <a:pPr algn="ctr"/>
            <a:r>
              <a:rPr lang="en-US" b="1" dirty="0">
                <a:solidFill>
                  <a:schemeClr val="tx1"/>
                </a:solidFill>
              </a:rPr>
              <a:t>Overview</a:t>
            </a:r>
            <a:endParaRPr lang="en-PK" b="1" dirty="0">
              <a:solidFill>
                <a:schemeClr val="tx1"/>
              </a:solidFill>
            </a:endParaRPr>
          </a:p>
        </p:txBody>
      </p:sp>
      <p:sp>
        <p:nvSpPr>
          <p:cNvPr id="3" name="Content Placeholder 2">
            <a:extLst>
              <a:ext uri="{FF2B5EF4-FFF2-40B4-BE49-F238E27FC236}">
                <a16:creationId xmlns:a16="http://schemas.microsoft.com/office/drawing/2014/main" id="{5ABAECC9-3665-0449-27BB-7CD42E084012}"/>
              </a:ext>
            </a:extLst>
          </p:cNvPr>
          <p:cNvSpPr>
            <a:spLocks noGrp="1"/>
          </p:cNvSpPr>
          <p:nvPr>
            <p:ph idx="1"/>
          </p:nvPr>
        </p:nvSpPr>
        <p:spPr/>
        <p:txBody>
          <a:bodyPr/>
          <a:lstStyle/>
          <a:p>
            <a:r>
              <a:rPr lang="en-US" dirty="0"/>
              <a:t>Introduction of Microsoft Excel at Greenfield Home care agency </a:t>
            </a:r>
          </a:p>
          <a:p>
            <a:r>
              <a:rPr lang="en-US" dirty="0"/>
              <a:t>Benefits of using Excel to collaborate at Greenfield </a:t>
            </a:r>
          </a:p>
          <a:p>
            <a:r>
              <a:rPr lang="en-US" dirty="0"/>
              <a:t>Limitations of using Excel </a:t>
            </a:r>
            <a:endParaRPr lang="en-PK" dirty="0"/>
          </a:p>
        </p:txBody>
      </p:sp>
    </p:spTree>
    <p:extLst>
      <p:ext uri="{BB962C8B-B14F-4D97-AF65-F5344CB8AC3E}">
        <p14:creationId xmlns:p14="http://schemas.microsoft.com/office/powerpoint/2010/main" val="1209744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BC015-4FDF-476B-9B29-AD8D75607411}"/>
              </a:ext>
            </a:extLst>
          </p:cNvPr>
          <p:cNvSpPr>
            <a:spLocks noGrp="1"/>
          </p:cNvSpPr>
          <p:nvPr>
            <p:ph type="title"/>
          </p:nvPr>
        </p:nvSpPr>
        <p:spPr>
          <a:xfrm>
            <a:off x="823984" y="946030"/>
            <a:ext cx="8596668" cy="1320800"/>
          </a:xfrm>
        </p:spPr>
        <p:txBody>
          <a:bodyPr/>
          <a:lstStyle/>
          <a:p>
            <a:pPr algn="ctr"/>
            <a:r>
              <a:rPr lang="en-US" b="1" dirty="0">
                <a:solidFill>
                  <a:schemeClr val="tx1"/>
                </a:solidFill>
              </a:rPr>
              <a:t>Introduction of Microsoft Excel </a:t>
            </a:r>
            <a:endParaRPr lang="en-PK" b="1" dirty="0">
              <a:solidFill>
                <a:schemeClr val="tx1"/>
              </a:solidFill>
            </a:endParaRPr>
          </a:p>
        </p:txBody>
      </p:sp>
      <p:sp>
        <p:nvSpPr>
          <p:cNvPr id="3" name="Content Placeholder 2">
            <a:extLst>
              <a:ext uri="{FF2B5EF4-FFF2-40B4-BE49-F238E27FC236}">
                <a16:creationId xmlns:a16="http://schemas.microsoft.com/office/drawing/2014/main" id="{79908A30-B9CE-A6A6-0BC2-1B6BC368E283}"/>
              </a:ext>
            </a:extLst>
          </p:cNvPr>
          <p:cNvSpPr>
            <a:spLocks noGrp="1"/>
          </p:cNvSpPr>
          <p:nvPr>
            <p:ph idx="1"/>
          </p:nvPr>
        </p:nvSpPr>
        <p:spPr/>
        <p:txBody>
          <a:bodyPr/>
          <a:lstStyle/>
          <a:p>
            <a:r>
              <a:rPr lang="en-US" dirty="0"/>
              <a:t>Health professionals at Greenfield are advised about a new Microsoft Excel application. This new system will replace the old manual, paper-based methods</a:t>
            </a:r>
            <a:r>
              <a:rPr lang="en-GB" dirty="0"/>
              <a:t>. Staff now have to adapt to Excel to schedule medication, some are having difficulty navigating their way around.</a:t>
            </a:r>
            <a:endParaRPr lang="en-US" dirty="0"/>
          </a:p>
          <a:p>
            <a:r>
              <a:rPr lang="en-US" dirty="0"/>
              <a:t>Let’s take a look at ways the team can make practical and effective use of Excel. </a:t>
            </a:r>
            <a:endParaRPr lang="en-PK" dirty="0"/>
          </a:p>
        </p:txBody>
      </p:sp>
    </p:spTree>
    <p:extLst>
      <p:ext uri="{BB962C8B-B14F-4D97-AF65-F5344CB8AC3E}">
        <p14:creationId xmlns:p14="http://schemas.microsoft.com/office/powerpoint/2010/main" val="2346932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8A9CA-9E6C-1295-3F14-CE26551B912B}"/>
              </a:ext>
            </a:extLst>
          </p:cNvPr>
          <p:cNvSpPr>
            <a:spLocks noGrp="1"/>
          </p:cNvSpPr>
          <p:nvPr>
            <p:ph type="title"/>
          </p:nvPr>
        </p:nvSpPr>
        <p:spPr/>
        <p:txBody>
          <a:bodyPr/>
          <a:lstStyle/>
          <a:p>
            <a:pPr algn="ctr"/>
            <a:r>
              <a:rPr lang="en-US" b="1" dirty="0">
                <a:solidFill>
                  <a:schemeClr val="tx1"/>
                </a:solidFill>
              </a:rPr>
              <a:t>Benefits of using Excel to collaborate at Greenfield </a:t>
            </a:r>
            <a:endParaRPr lang="en-PK" b="1" dirty="0">
              <a:solidFill>
                <a:schemeClr val="tx1"/>
              </a:solidFill>
            </a:endParaRPr>
          </a:p>
        </p:txBody>
      </p:sp>
      <p:sp>
        <p:nvSpPr>
          <p:cNvPr id="3" name="Content Placeholder 2">
            <a:extLst>
              <a:ext uri="{FF2B5EF4-FFF2-40B4-BE49-F238E27FC236}">
                <a16:creationId xmlns:a16="http://schemas.microsoft.com/office/drawing/2014/main" id="{4245393C-9149-71CB-2171-1F3D1CF1B444}"/>
              </a:ext>
            </a:extLst>
          </p:cNvPr>
          <p:cNvSpPr>
            <a:spLocks noGrp="1"/>
          </p:cNvSpPr>
          <p:nvPr>
            <p:ph idx="1"/>
          </p:nvPr>
        </p:nvSpPr>
        <p:spPr>
          <a:xfrm>
            <a:off x="890525" y="1930400"/>
            <a:ext cx="8596668" cy="3880773"/>
          </a:xfrm>
        </p:spPr>
        <p:txBody>
          <a:bodyPr/>
          <a:lstStyle/>
          <a:p>
            <a:r>
              <a:rPr lang="en-GB" dirty="0"/>
              <a:t>Improve patient care and team work: Reduces wait times, collaborating is more effective.</a:t>
            </a:r>
            <a:endParaRPr lang="en-US" dirty="0"/>
          </a:p>
          <a:p>
            <a:r>
              <a:rPr lang="en-US" dirty="0"/>
              <a:t>Permits </a:t>
            </a:r>
            <a:r>
              <a:rPr lang="en-GB" dirty="0"/>
              <a:t>staff</a:t>
            </a:r>
            <a:r>
              <a:rPr lang="en-US" dirty="0"/>
              <a:t> to record edit and share data</a:t>
            </a:r>
            <a:r>
              <a:rPr lang="en-GB" dirty="0"/>
              <a:t>: Real time data analysis, faster evidence </a:t>
            </a:r>
            <a:r>
              <a:rPr lang="en-GB"/>
              <a:t>based decisions.</a:t>
            </a:r>
            <a:endParaRPr lang="en-US" dirty="0"/>
          </a:p>
          <a:p>
            <a:r>
              <a:rPr lang="en-GB" dirty="0"/>
              <a:t>Makes</a:t>
            </a:r>
            <a:r>
              <a:rPr lang="en-US" dirty="0"/>
              <a:t> scheduling medication easier</a:t>
            </a:r>
            <a:r>
              <a:rPr lang="en-GB" dirty="0"/>
              <a:t>: Advantage for managing time, Accessible in or out the office.</a:t>
            </a:r>
            <a:endParaRPr lang="en-US" dirty="0"/>
          </a:p>
          <a:p>
            <a:r>
              <a:rPr lang="en-GB" dirty="0"/>
              <a:t>Provided with training: Staff can develop their knowledge.</a:t>
            </a:r>
            <a:endParaRPr lang="en-US" dirty="0"/>
          </a:p>
          <a:p>
            <a:r>
              <a:rPr lang="en-US" dirty="0"/>
              <a:t>Greenfield can provide the relevant training programs and tools.(NHS 2022)</a:t>
            </a:r>
          </a:p>
          <a:p>
            <a:r>
              <a:rPr lang="en-US" dirty="0"/>
              <a:t>Training and </a:t>
            </a:r>
            <a:r>
              <a:rPr lang="en-GB" dirty="0"/>
              <a:t>progression is </a:t>
            </a:r>
            <a:r>
              <a:rPr lang="en-US" dirty="0"/>
              <a:t> priority in the organization.</a:t>
            </a:r>
            <a:r>
              <a:rPr lang="en-GB" dirty="0"/>
              <a:t> </a:t>
            </a:r>
            <a:r>
              <a:rPr lang="en-US" dirty="0"/>
              <a:t>(</a:t>
            </a:r>
            <a:r>
              <a:rPr lang="en-GB" dirty="0" err="1"/>
              <a:t>Wiljer</a:t>
            </a:r>
            <a:r>
              <a:rPr lang="en-GB" dirty="0"/>
              <a:t>, D 2025)</a:t>
            </a:r>
            <a:endParaRPr lang="en-US" dirty="0"/>
          </a:p>
        </p:txBody>
      </p:sp>
    </p:spTree>
    <p:extLst>
      <p:ext uri="{BB962C8B-B14F-4D97-AF65-F5344CB8AC3E}">
        <p14:creationId xmlns:p14="http://schemas.microsoft.com/office/powerpoint/2010/main" val="640713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C127F-5F5D-D762-3F32-57008140DA78}"/>
              </a:ext>
            </a:extLst>
          </p:cNvPr>
          <p:cNvSpPr>
            <a:spLocks noGrp="1"/>
          </p:cNvSpPr>
          <p:nvPr>
            <p:ph type="title"/>
          </p:nvPr>
        </p:nvSpPr>
        <p:spPr/>
        <p:txBody>
          <a:bodyPr/>
          <a:lstStyle/>
          <a:p>
            <a:pPr algn="ctr"/>
            <a:r>
              <a:rPr lang="en-US" b="1" dirty="0">
                <a:solidFill>
                  <a:schemeClr val="tx1"/>
                </a:solidFill>
              </a:rPr>
              <a:t>Limitations of using Excel </a:t>
            </a:r>
            <a:endParaRPr lang="en-PK" b="1" dirty="0">
              <a:solidFill>
                <a:schemeClr val="tx1"/>
              </a:solidFill>
            </a:endParaRPr>
          </a:p>
        </p:txBody>
      </p:sp>
      <p:sp>
        <p:nvSpPr>
          <p:cNvPr id="3" name="Content Placeholder 2">
            <a:extLst>
              <a:ext uri="{FF2B5EF4-FFF2-40B4-BE49-F238E27FC236}">
                <a16:creationId xmlns:a16="http://schemas.microsoft.com/office/drawing/2014/main" id="{1F81B8A3-B566-37BB-3D93-E578C5F65B93}"/>
              </a:ext>
            </a:extLst>
          </p:cNvPr>
          <p:cNvSpPr>
            <a:spLocks noGrp="1"/>
          </p:cNvSpPr>
          <p:nvPr>
            <p:ph idx="1"/>
          </p:nvPr>
        </p:nvSpPr>
        <p:spPr>
          <a:xfrm>
            <a:off x="737719" y="1930400"/>
            <a:ext cx="8596668" cy="3880773"/>
          </a:xfrm>
        </p:spPr>
        <p:txBody>
          <a:bodyPr>
            <a:normAutofit/>
          </a:bodyPr>
          <a:lstStyle/>
          <a:p>
            <a:r>
              <a:rPr lang="en-US" dirty="0"/>
              <a:t>Using Excel to collaborate among health professionals does have its difficulties. According to (</a:t>
            </a:r>
            <a:r>
              <a:rPr lang="en-US" dirty="0" err="1"/>
              <a:t>Kapil,K</a:t>
            </a:r>
            <a:r>
              <a:rPr lang="en-US" dirty="0"/>
              <a:t>. 2020 (</a:t>
            </a:r>
            <a:r>
              <a:rPr lang="en-US" dirty="0" err="1"/>
              <a:t>Linkedin</a:t>
            </a:r>
            <a:r>
              <a:rPr lang="en-US" dirty="0"/>
              <a:t>)</a:t>
            </a:r>
          </a:p>
          <a:p>
            <a:r>
              <a:rPr lang="en-US" dirty="0"/>
              <a:t>Limited rows</a:t>
            </a:r>
            <a:r>
              <a:rPr lang="en-GB" dirty="0"/>
              <a:t>: Cause overloading and slowness.</a:t>
            </a:r>
            <a:endParaRPr lang="en-US" dirty="0"/>
          </a:p>
          <a:p>
            <a:r>
              <a:rPr lang="en-US" dirty="0"/>
              <a:t>Security data breach</a:t>
            </a:r>
            <a:r>
              <a:rPr lang="en-GB" dirty="0"/>
              <a:t>: Not automatically password protected.</a:t>
            </a:r>
            <a:endParaRPr lang="en-US" dirty="0"/>
          </a:p>
          <a:p>
            <a:r>
              <a:rPr lang="en-US" dirty="0"/>
              <a:t>Effectiveness of data</a:t>
            </a:r>
            <a:r>
              <a:rPr lang="en-GB" dirty="0"/>
              <a:t>: Information not save correctly cannot be accessed.</a:t>
            </a:r>
            <a:endParaRPr lang="en-US" dirty="0"/>
          </a:p>
          <a:p>
            <a:r>
              <a:rPr lang="en-US" dirty="0"/>
              <a:t>Fewer functions </a:t>
            </a:r>
            <a:r>
              <a:rPr lang="en-GB" dirty="0"/>
              <a:t>: Can cause errors and lost files.</a:t>
            </a:r>
            <a:endParaRPr lang="en-US" dirty="0"/>
          </a:p>
          <a:p>
            <a:r>
              <a:rPr lang="en-GB" dirty="0"/>
              <a:t>Reliance on user competence and repeated updates pose limitations </a:t>
            </a:r>
            <a:r>
              <a:rPr lang="en-US" dirty="0"/>
              <a:t>(</a:t>
            </a:r>
            <a:r>
              <a:rPr lang="en-US" dirty="0" err="1"/>
              <a:t>Gaoual</a:t>
            </a:r>
            <a:r>
              <a:rPr lang="en-US" dirty="0"/>
              <a:t>, Y 2025) </a:t>
            </a:r>
          </a:p>
        </p:txBody>
      </p:sp>
    </p:spTree>
    <p:extLst>
      <p:ext uri="{BB962C8B-B14F-4D97-AF65-F5344CB8AC3E}">
        <p14:creationId xmlns:p14="http://schemas.microsoft.com/office/powerpoint/2010/main" val="2738146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B1077-C2B3-A7E0-D8C6-342749A52A32}"/>
              </a:ext>
            </a:extLst>
          </p:cNvPr>
          <p:cNvSpPr>
            <a:spLocks noGrp="1"/>
          </p:cNvSpPr>
          <p:nvPr>
            <p:ph type="title"/>
          </p:nvPr>
        </p:nvSpPr>
        <p:spPr/>
        <p:txBody>
          <a:bodyPr/>
          <a:lstStyle/>
          <a:p>
            <a:pPr algn="ctr"/>
            <a:r>
              <a:rPr lang="en-US" b="1" dirty="0">
                <a:solidFill>
                  <a:schemeClr val="tx1"/>
                </a:solidFill>
              </a:rPr>
              <a:t>INTRODUCTION</a:t>
            </a:r>
            <a:r>
              <a:rPr lang="en-US" dirty="0">
                <a:solidFill>
                  <a:schemeClr val="tx1"/>
                </a:solidFill>
              </a:rPr>
              <a:t> </a:t>
            </a:r>
            <a:endParaRPr lang="en-PK" dirty="0">
              <a:solidFill>
                <a:schemeClr val="tx1"/>
              </a:solidFill>
            </a:endParaRPr>
          </a:p>
        </p:txBody>
      </p:sp>
      <p:sp>
        <p:nvSpPr>
          <p:cNvPr id="3" name="Content Placeholder 2">
            <a:extLst>
              <a:ext uri="{FF2B5EF4-FFF2-40B4-BE49-F238E27FC236}">
                <a16:creationId xmlns:a16="http://schemas.microsoft.com/office/drawing/2014/main" id="{72DC24CE-F739-D7C4-3307-D32524835FE7}"/>
              </a:ext>
            </a:extLst>
          </p:cNvPr>
          <p:cNvSpPr>
            <a:spLocks noGrp="1"/>
          </p:cNvSpPr>
          <p:nvPr>
            <p:ph idx="1"/>
          </p:nvPr>
        </p:nvSpPr>
        <p:spPr/>
        <p:txBody>
          <a:bodyPr/>
          <a:lstStyle/>
          <a:p>
            <a:r>
              <a:rPr lang="en-US" b="1" dirty="0"/>
              <a:t>Introduction</a:t>
            </a:r>
          </a:p>
          <a:p>
            <a:r>
              <a:rPr lang="en-US" b="1" dirty="0"/>
              <a:t>Advantages of Using Microsoft Teams at Greenfield</a:t>
            </a:r>
          </a:p>
          <a:p>
            <a:r>
              <a:rPr lang="en-US" b="1" dirty="0"/>
              <a:t>Challenges and Considerations in Adopting Teams</a:t>
            </a:r>
          </a:p>
          <a:p>
            <a:r>
              <a:rPr lang="en-US" b="1" dirty="0"/>
              <a:t>References </a:t>
            </a:r>
          </a:p>
          <a:p>
            <a:endParaRPr lang="en-PK" dirty="0"/>
          </a:p>
        </p:txBody>
      </p:sp>
    </p:spTree>
    <p:extLst>
      <p:ext uri="{BB962C8B-B14F-4D97-AF65-F5344CB8AC3E}">
        <p14:creationId xmlns:p14="http://schemas.microsoft.com/office/powerpoint/2010/main" val="1296116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22EAA-A8DD-42B6-F9C0-916A9391F29A}"/>
              </a:ext>
            </a:extLst>
          </p:cNvPr>
          <p:cNvSpPr>
            <a:spLocks noGrp="1"/>
          </p:cNvSpPr>
          <p:nvPr>
            <p:ph type="title"/>
          </p:nvPr>
        </p:nvSpPr>
        <p:spPr>
          <a:xfrm>
            <a:off x="677334" y="609600"/>
            <a:ext cx="8596668" cy="988541"/>
          </a:xfrm>
        </p:spPr>
        <p:txBody>
          <a:bodyPr/>
          <a:lstStyle/>
          <a:p>
            <a:pPr algn="ctr"/>
            <a:r>
              <a:rPr lang="en-US" b="1" dirty="0">
                <a:solidFill>
                  <a:schemeClr val="tx1"/>
                </a:solidFill>
              </a:rPr>
              <a:t>INTRODUCTION</a:t>
            </a:r>
            <a:r>
              <a:rPr lang="en-US" dirty="0">
                <a:solidFill>
                  <a:schemeClr val="tx1"/>
                </a:solidFill>
              </a:rPr>
              <a:t> </a:t>
            </a:r>
            <a:endParaRPr lang="en-PK" dirty="0">
              <a:solidFill>
                <a:schemeClr val="tx1"/>
              </a:solidFill>
            </a:endParaRPr>
          </a:p>
        </p:txBody>
      </p:sp>
      <p:sp>
        <p:nvSpPr>
          <p:cNvPr id="3" name="Content Placeholder 2">
            <a:extLst>
              <a:ext uri="{FF2B5EF4-FFF2-40B4-BE49-F238E27FC236}">
                <a16:creationId xmlns:a16="http://schemas.microsoft.com/office/drawing/2014/main" id="{FB857BDE-9077-D17B-E940-F13CE26E207E}"/>
              </a:ext>
            </a:extLst>
          </p:cNvPr>
          <p:cNvSpPr>
            <a:spLocks noGrp="1"/>
          </p:cNvSpPr>
          <p:nvPr>
            <p:ph idx="1"/>
          </p:nvPr>
        </p:nvSpPr>
        <p:spPr>
          <a:xfrm>
            <a:off x="677334" y="1962181"/>
            <a:ext cx="6917953" cy="3880773"/>
          </a:xfrm>
        </p:spPr>
        <p:txBody>
          <a:bodyPr>
            <a:normAutofit fontScale="92500" lnSpcReduction="20000"/>
          </a:bodyPr>
          <a:lstStyle/>
          <a:p>
            <a:pPr marL="0" indent="0">
              <a:spcBef>
                <a:spcPts val="0"/>
              </a:spcBef>
              <a:buClr>
                <a:schemeClr val="lt1"/>
              </a:buClr>
              <a:buSzPts val="1400"/>
              <a:buNone/>
            </a:pPr>
            <a:r>
              <a:rPr lang="en-US" dirty="0">
                <a:solidFill>
                  <a:schemeClr val="tx1"/>
                </a:solidFill>
              </a:rPr>
              <a:t>Greenfield Home Care supports older adults living independently through carers, nurses, coordinators, and admin staff working in the community.</a:t>
            </a:r>
          </a:p>
          <a:p>
            <a:pPr marL="0" indent="0">
              <a:spcBef>
                <a:spcPts val="0"/>
              </a:spcBef>
              <a:buClr>
                <a:schemeClr val="lt1"/>
              </a:buClr>
              <a:buSzPts val="1400"/>
              <a:buNone/>
            </a:pPr>
            <a:endParaRPr lang="en-US" dirty="0">
              <a:solidFill>
                <a:schemeClr val="tx1"/>
              </a:solidFill>
            </a:endParaRPr>
          </a:p>
          <a:p>
            <a:pPr marL="0" indent="0">
              <a:spcBef>
                <a:spcPts val="0"/>
              </a:spcBef>
              <a:buClr>
                <a:schemeClr val="lt1"/>
              </a:buClr>
              <a:buSzPts val="1400"/>
              <a:buNone/>
            </a:pPr>
            <a:r>
              <a:rPr lang="en-US" dirty="0">
                <a:solidFill>
                  <a:schemeClr val="tx1"/>
                </a:solidFill>
              </a:rPr>
              <a:t>Before implementing Microsoft 365 and teams </a:t>
            </a:r>
            <a:r>
              <a:rPr lang="en-US" dirty="0" err="1">
                <a:solidFill>
                  <a:schemeClr val="tx1"/>
                </a:solidFill>
              </a:rPr>
              <a:t>Greenfiled</a:t>
            </a:r>
            <a:r>
              <a:rPr lang="en-US" dirty="0">
                <a:solidFill>
                  <a:schemeClr val="tx1"/>
                </a:solidFill>
              </a:rPr>
              <a:t> Home Care relied heavily on telephone calls paper base documentation and email communication. Staff received </a:t>
            </a:r>
            <a:r>
              <a:rPr lang="en-US" dirty="0" err="1">
                <a:solidFill>
                  <a:schemeClr val="tx1"/>
                </a:solidFill>
              </a:rPr>
              <a:t>rotas</a:t>
            </a:r>
            <a:r>
              <a:rPr lang="en-US" dirty="0">
                <a:solidFill>
                  <a:schemeClr val="tx1"/>
                </a:solidFill>
              </a:rPr>
              <a:t> and updates through printed schedules or individual messages which could be misplaced or delayed. This sometimes resulted in slow response times, duplicated tasks, and gaps in information sharing, particularly for front line staff working in the community.</a:t>
            </a:r>
          </a:p>
          <a:p>
            <a:pPr marL="0" indent="0">
              <a:spcBef>
                <a:spcPts val="0"/>
              </a:spcBef>
              <a:buClr>
                <a:schemeClr val="lt1"/>
              </a:buClr>
              <a:buSzPts val="1400"/>
              <a:buNone/>
            </a:pPr>
            <a:endParaRPr lang="en-US" dirty="0">
              <a:solidFill>
                <a:schemeClr val="tx1"/>
              </a:solidFill>
            </a:endParaRPr>
          </a:p>
          <a:p>
            <a:pPr marL="0" indent="0">
              <a:spcBef>
                <a:spcPts val="0"/>
              </a:spcBef>
              <a:buClr>
                <a:schemeClr val="lt1"/>
              </a:buClr>
              <a:buSzPts val="1400"/>
              <a:buNone/>
            </a:pPr>
            <a:r>
              <a:rPr lang="en-US" dirty="0">
                <a:solidFill>
                  <a:schemeClr val="tx1"/>
                </a:solidFill>
              </a:rPr>
              <a:t>Microsoft 365 was introduced to improve communication, scheduling, and documentation, but many staff feel uncertain using digital tools.</a:t>
            </a:r>
          </a:p>
          <a:p>
            <a:pPr marL="0" lvl="0" indent="0">
              <a:buClr>
                <a:schemeClr val="lt1"/>
              </a:buClr>
              <a:buSzPts val="1400"/>
              <a:buNone/>
            </a:pPr>
            <a:r>
              <a:rPr lang="en-US" dirty="0">
                <a:solidFill>
                  <a:schemeClr val="tx1"/>
                </a:solidFill>
              </a:rPr>
              <a:t>Frontline healthcare workers require modern digital solutions to remain connected and deliver quality care.</a:t>
            </a:r>
          </a:p>
          <a:p>
            <a:endParaRPr lang="en-PK" dirty="0"/>
          </a:p>
        </p:txBody>
      </p:sp>
      <p:pic>
        <p:nvPicPr>
          <p:cNvPr id="4" name="Google Shape;506;p68">
            <a:extLst>
              <a:ext uri="{FF2B5EF4-FFF2-40B4-BE49-F238E27FC236}">
                <a16:creationId xmlns:a16="http://schemas.microsoft.com/office/drawing/2014/main" id="{37ED2432-49BE-FD32-EF0F-2DCA1D4AFE49}"/>
              </a:ext>
            </a:extLst>
          </p:cNvPr>
          <p:cNvPicPr preferRelativeResize="0">
            <a:picLocks/>
          </p:cNvPicPr>
          <p:nvPr/>
        </p:nvPicPr>
        <p:blipFill rotWithShape="1">
          <a:blip r:embed="rId2">
            <a:alphaModFix/>
          </a:blip>
          <a:srcRect l="13801" r="13801"/>
          <a:stretch/>
        </p:blipFill>
        <p:spPr>
          <a:xfrm>
            <a:off x="7949514" y="1180087"/>
            <a:ext cx="4242486" cy="3217666"/>
          </a:xfrm>
          <a:prstGeom prst="rect">
            <a:avLst/>
          </a:prstGeom>
          <a:solidFill>
            <a:srgbClr val="F2F2F2"/>
          </a:solidFill>
          <a:ln>
            <a:noFill/>
          </a:ln>
        </p:spPr>
      </p:pic>
      <p:sp>
        <p:nvSpPr>
          <p:cNvPr id="7" name="Rectangle 6">
            <a:extLst>
              <a:ext uri="{FF2B5EF4-FFF2-40B4-BE49-F238E27FC236}">
                <a16:creationId xmlns:a16="http://schemas.microsoft.com/office/drawing/2014/main" id="{EA4310A4-72C5-586A-7D37-863461D9E109}"/>
              </a:ext>
            </a:extLst>
          </p:cNvPr>
          <p:cNvSpPr/>
          <p:nvPr/>
        </p:nvSpPr>
        <p:spPr>
          <a:xfrm>
            <a:off x="11365992" y="4462272"/>
            <a:ext cx="603504" cy="34747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dirty="0"/>
              <a:t>01</a:t>
            </a:r>
          </a:p>
        </p:txBody>
      </p:sp>
    </p:spTree>
    <p:extLst>
      <p:ext uri="{BB962C8B-B14F-4D97-AF65-F5344CB8AC3E}">
        <p14:creationId xmlns:p14="http://schemas.microsoft.com/office/powerpoint/2010/main" val="3510699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03C85-7420-3C07-C0B3-FE7446C26DCB}"/>
              </a:ext>
            </a:extLst>
          </p:cNvPr>
          <p:cNvSpPr>
            <a:spLocks noGrp="1"/>
          </p:cNvSpPr>
          <p:nvPr>
            <p:ph type="title"/>
          </p:nvPr>
        </p:nvSpPr>
        <p:spPr/>
        <p:txBody>
          <a:bodyPr/>
          <a:lstStyle/>
          <a:p>
            <a:pPr algn="ctr"/>
            <a:r>
              <a:rPr lang="en-US" b="1" dirty="0">
                <a:solidFill>
                  <a:schemeClr val="tx1"/>
                </a:solidFill>
              </a:rPr>
              <a:t>Benefits of Microsoft Teams at Greenfield</a:t>
            </a:r>
            <a:endParaRPr lang="en-PK" b="1" dirty="0"/>
          </a:p>
        </p:txBody>
      </p:sp>
      <p:sp>
        <p:nvSpPr>
          <p:cNvPr id="3" name="Content Placeholder 2">
            <a:extLst>
              <a:ext uri="{FF2B5EF4-FFF2-40B4-BE49-F238E27FC236}">
                <a16:creationId xmlns:a16="http://schemas.microsoft.com/office/drawing/2014/main" id="{CB8DC2A0-F9E2-206B-84FB-1A94C9CAD8C3}"/>
              </a:ext>
            </a:extLst>
          </p:cNvPr>
          <p:cNvSpPr>
            <a:spLocks noGrp="1"/>
          </p:cNvSpPr>
          <p:nvPr>
            <p:ph idx="1"/>
          </p:nvPr>
        </p:nvSpPr>
        <p:spPr>
          <a:xfrm>
            <a:off x="397248" y="2185302"/>
            <a:ext cx="6919381" cy="4174308"/>
          </a:xfrm>
        </p:spPr>
        <p:txBody>
          <a:bodyPr>
            <a:normAutofit fontScale="85000" lnSpcReduction="10000"/>
          </a:bodyPr>
          <a:lstStyle/>
          <a:p>
            <a:pPr marL="0" lvl="0" indent="0" algn="just">
              <a:spcBef>
                <a:spcPts val="0"/>
              </a:spcBef>
              <a:buClr>
                <a:schemeClr val="lt1"/>
              </a:buClr>
              <a:buSzPts val="1400"/>
              <a:buNone/>
            </a:pPr>
            <a:r>
              <a:rPr lang="en-US" b="1" dirty="0"/>
              <a:t>Efficiency Gains</a:t>
            </a:r>
            <a:r>
              <a:rPr lang="en-US" dirty="0"/>
              <a:t>: Less admin, more time for patient care; faster scheduling  </a:t>
            </a:r>
          </a:p>
          <a:p>
            <a:pPr marL="0" lvl="0" indent="0" algn="just">
              <a:buClr>
                <a:schemeClr val="lt1"/>
              </a:buClr>
              <a:buSzPts val="1400"/>
              <a:buNone/>
            </a:pPr>
            <a:r>
              <a:rPr lang="en-US" b="1" dirty="0"/>
              <a:t>Better Care Coordination</a:t>
            </a:r>
            <a:r>
              <a:rPr lang="en-US" dirty="0"/>
              <a:t>: Real-time issue escalation; collective updates improve outcomes </a:t>
            </a:r>
          </a:p>
          <a:p>
            <a:pPr marL="0" lvl="0" indent="0" algn="just">
              <a:buClr>
                <a:schemeClr val="lt1"/>
              </a:buClr>
              <a:buSzPts val="1400"/>
              <a:buNone/>
            </a:pPr>
            <a:r>
              <a:rPr lang="en-US" b="1" dirty="0"/>
              <a:t>Improved Morale</a:t>
            </a:r>
            <a:r>
              <a:rPr lang="en-US" dirty="0"/>
              <a:t>: Teams reduces isolation, enables peer support, boosts team spirit.</a:t>
            </a:r>
          </a:p>
          <a:p>
            <a:pPr marL="0" lvl="0" indent="0" algn="just">
              <a:buClr>
                <a:schemeClr val="lt1"/>
              </a:buClr>
              <a:buSzPts val="1400"/>
              <a:buNone/>
            </a:pPr>
            <a:r>
              <a:rPr lang="en-US" b="1" dirty="0"/>
              <a:t>Unified Tools</a:t>
            </a:r>
            <a:r>
              <a:rPr lang="en-US" dirty="0"/>
              <a:t>: Teams integrates chat, meetings, tasks, Lists, Forms – all in one app.</a:t>
            </a:r>
          </a:p>
          <a:p>
            <a:pPr marL="0" lvl="0" indent="0" algn="just">
              <a:buClr>
                <a:schemeClr val="lt1"/>
              </a:buClr>
              <a:buSzPts val="1400"/>
              <a:buNone/>
            </a:pPr>
            <a:r>
              <a:rPr lang="en-US" b="1" dirty="0"/>
              <a:t>Data Security</a:t>
            </a:r>
            <a:r>
              <a:rPr lang="en-US" dirty="0"/>
              <a:t>: HIPAA/GDPR-compliant; encrypted communication; access controls for staff. </a:t>
            </a:r>
          </a:p>
          <a:p>
            <a:pPr marL="0" lvl="0" indent="0" algn="just">
              <a:buClr>
                <a:schemeClr val="lt1"/>
              </a:buClr>
              <a:buSzPts val="1400"/>
              <a:buNone/>
            </a:pPr>
            <a:r>
              <a:rPr lang="en-US" b="1" dirty="0"/>
              <a:t>Real-Time Communication</a:t>
            </a:r>
            <a:r>
              <a:rPr lang="en-US" dirty="0"/>
              <a:t>: Instant chat, calls, video across roles; persistent channels for client-specific info (Charnock, 2024). </a:t>
            </a:r>
          </a:p>
          <a:p>
            <a:pPr marL="0" lvl="0" indent="0" algn="just">
              <a:buClr>
                <a:schemeClr val="lt1"/>
              </a:buClr>
              <a:buSzPts val="1400"/>
              <a:buNone/>
            </a:pPr>
            <a:r>
              <a:rPr lang="en-US" b="1" dirty="0"/>
              <a:t>Shifts App for Scheduling</a:t>
            </a:r>
            <a:r>
              <a:rPr lang="en-US" dirty="0"/>
              <a:t>: Staff view shifts on phones; swap/request changes easily (NHS, 2021). </a:t>
            </a:r>
          </a:p>
          <a:p>
            <a:pPr marL="0" lvl="0" indent="0" algn="just">
              <a:buClr>
                <a:schemeClr val="lt1"/>
              </a:buClr>
              <a:buSzPts val="1400"/>
              <a:buNone/>
            </a:pPr>
            <a:r>
              <a:rPr lang="en-US" b="1" dirty="0" err="1"/>
              <a:t>Centralised</a:t>
            </a:r>
            <a:r>
              <a:rPr lang="en-US" b="1" dirty="0"/>
              <a:t> Records</a:t>
            </a:r>
            <a:r>
              <a:rPr lang="en-US" dirty="0"/>
              <a:t>: SharePoint integration for care plans and files; eliminates version confusion </a:t>
            </a:r>
            <a:r>
              <a:rPr lang="en-US"/>
              <a:t>(Charnock, 2024). </a:t>
            </a:r>
            <a:endParaRPr lang="en-US" dirty="0"/>
          </a:p>
          <a:p>
            <a:pPr marL="0" lvl="0" indent="0">
              <a:buClr>
                <a:schemeClr val="lt1"/>
              </a:buClr>
              <a:buSzPts val="1400"/>
              <a:buNone/>
            </a:pPr>
            <a:endParaRPr lang="en-US" dirty="0"/>
          </a:p>
          <a:p>
            <a:endParaRPr lang="en-PK" dirty="0"/>
          </a:p>
        </p:txBody>
      </p:sp>
      <p:pic>
        <p:nvPicPr>
          <p:cNvPr id="6" name="Google Shape;531;p71">
            <a:extLst>
              <a:ext uri="{FF2B5EF4-FFF2-40B4-BE49-F238E27FC236}">
                <a16:creationId xmlns:a16="http://schemas.microsoft.com/office/drawing/2014/main" id="{D0F7866E-A52A-FDE9-DE0E-E51B5EA7882B}"/>
              </a:ext>
            </a:extLst>
          </p:cNvPr>
          <p:cNvPicPr preferRelativeResize="0"/>
          <p:nvPr/>
        </p:nvPicPr>
        <p:blipFill rotWithShape="1">
          <a:blip r:embed="rId2">
            <a:alphaModFix/>
          </a:blip>
          <a:srcRect l="7324" t="71974" r="57429" b="5802"/>
          <a:stretch/>
        </p:blipFill>
        <p:spPr>
          <a:xfrm>
            <a:off x="7596715" y="2522950"/>
            <a:ext cx="4462464" cy="2741028"/>
          </a:xfrm>
          <a:prstGeom prst="rect">
            <a:avLst/>
          </a:prstGeom>
          <a:noFill/>
          <a:ln>
            <a:noFill/>
          </a:ln>
        </p:spPr>
      </p:pic>
      <p:sp>
        <p:nvSpPr>
          <p:cNvPr id="4" name="Rectangle 3">
            <a:extLst>
              <a:ext uri="{FF2B5EF4-FFF2-40B4-BE49-F238E27FC236}">
                <a16:creationId xmlns:a16="http://schemas.microsoft.com/office/drawing/2014/main" id="{A11936EC-69D8-3A62-86F0-5B1AB3A89AFC}"/>
              </a:ext>
            </a:extLst>
          </p:cNvPr>
          <p:cNvSpPr/>
          <p:nvPr/>
        </p:nvSpPr>
        <p:spPr>
          <a:xfrm>
            <a:off x="11128248" y="5340096"/>
            <a:ext cx="457200" cy="329184"/>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dirty="0"/>
              <a:t>02</a:t>
            </a:r>
          </a:p>
        </p:txBody>
      </p:sp>
    </p:spTree>
    <p:extLst>
      <p:ext uri="{BB962C8B-B14F-4D97-AF65-F5344CB8AC3E}">
        <p14:creationId xmlns:p14="http://schemas.microsoft.com/office/powerpoint/2010/main" val="2879680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D548-C1CD-50AF-687D-40A3D5AFFFE3}"/>
              </a:ext>
            </a:extLst>
          </p:cNvPr>
          <p:cNvSpPr>
            <a:spLocks noGrp="1"/>
          </p:cNvSpPr>
          <p:nvPr>
            <p:ph type="title"/>
          </p:nvPr>
        </p:nvSpPr>
        <p:spPr>
          <a:xfrm>
            <a:off x="611431" y="918347"/>
            <a:ext cx="8596668" cy="1320800"/>
          </a:xfrm>
        </p:spPr>
        <p:txBody>
          <a:bodyPr/>
          <a:lstStyle/>
          <a:p>
            <a:pPr algn="ctr"/>
            <a:r>
              <a:rPr lang="en-US" b="1" dirty="0">
                <a:solidFill>
                  <a:schemeClr val="tx1"/>
                </a:solidFill>
              </a:rPr>
              <a:t>Challenges in Adopting Teams</a:t>
            </a:r>
            <a:endParaRPr lang="en-PK" dirty="0"/>
          </a:p>
        </p:txBody>
      </p:sp>
      <p:sp>
        <p:nvSpPr>
          <p:cNvPr id="3" name="Content Placeholder 2">
            <a:extLst>
              <a:ext uri="{FF2B5EF4-FFF2-40B4-BE49-F238E27FC236}">
                <a16:creationId xmlns:a16="http://schemas.microsoft.com/office/drawing/2014/main" id="{00E4B0E2-70FF-0947-9112-DF7CFEC326A1}"/>
              </a:ext>
            </a:extLst>
          </p:cNvPr>
          <p:cNvSpPr>
            <a:spLocks noGrp="1"/>
          </p:cNvSpPr>
          <p:nvPr>
            <p:ph idx="1"/>
          </p:nvPr>
        </p:nvSpPr>
        <p:spPr>
          <a:xfrm>
            <a:off x="0" y="1982573"/>
            <a:ext cx="8596668" cy="3880773"/>
          </a:xfrm>
        </p:spPr>
        <p:txBody>
          <a:bodyPr/>
          <a:lstStyle/>
          <a:p>
            <a:pPr marL="228600" lvl="0" indent="-228600">
              <a:lnSpc>
                <a:spcPct val="90000"/>
              </a:lnSpc>
              <a:spcBef>
                <a:spcPts val="0"/>
              </a:spcBef>
              <a:buClr>
                <a:schemeClr val="lt1"/>
              </a:buClr>
              <a:buSzPts val="1400"/>
              <a:buChar char="•"/>
            </a:pPr>
            <a:r>
              <a:rPr lang="en-US" b="1" dirty="0">
                <a:solidFill>
                  <a:schemeClr val="tx1"/>
                </a:solidFill>
              </a:rPr>
              <a:t>Digital Literacy</a:t>
            </a:r>
            <a:r>
              <a:rPr lang="en-US" dirty="0">
                <a:solidFill>
                  <a:schemeClr val="tx1"/>
                </a:solidFill>
              </a:rPr>
              <a:t>: one of the challenges is that sometimes staff get uncomfortable while using digital tools. (Charnock,2024)</a:t>
            </a:r>
          </a:p>
          <a:p>
            <a:pPr marL="228600" lvl="0" indent="-228600">
              <a:lnSpc>
                <a:spcPct val="90000"/>
              </a:lnSpc>
              <a:buClr>
                <a:schemeClr val="lt1"/>
              </a:buClr>
              <a:buSzPts val="1400"/>
              <a:buChar char="•"/>
            </a:pPr>
            <a:r>
              <a:rPr lang="en-US" b="1" dirty="0">
                <a:solidFill>
                  <a:schemeClr val="tx1"/>
                </a:solidFill>
              </a:rPr>
              <a:t>Setup &amp; Transition</a:t>
            </a:r>
            <a:r>
              <a:rPr lang="en-US" dirty="0">
                <a:solidFill>
                  <a:schemeClr val="tx1"/>
                </a:solidFill>
              </a:rPr>
              <a:t>: There is time required to configure the channels of Teams and permissions. (NHS,2021)</a:t>
            </a:r>
          </a:p>
          <a:p>
            <a:pPr marL="228600" lvl="0" indent="-228600">
              <a:lnSpc>
                <a:spcPct val="90000"/>
              </a:lnSpc>
              <a:buClr>
                <a:schemeClr val="lt1"/>
              </a:buClr>
              <a:buSzPts val="1400"/>
              <a:buChar char="•"/>
            </a:pPr>
            <a:r>
              <a:rPr lang="en-US" b="1" dirty="0">
                <a:solidFill>
                  <a:schemeClr val="tx1"/>
                </a:solidFill>
              </a:rPr>
              <a:t>Connectivity Needs</a:t>
            </a:r>
            <a:r>
              <a:rPr lang="en-US" dirty="0">
                <a:solidFill>
                  <a:schemeClr val="tx1"/>
                </a:solidFill>
              </a:rPr>
              <a:t>: There is problem with stability of internet in the field. (Charnock,2024)</a:t>
            </a:r>
          </a:p>
          <a:p>
            <a:pPr marL="228600" indent="-228600">
              <a:lnSpc>
                <a:spcPct val="90000"/>
              </a:lnSpc>
              <a:buClr>
                <a:schemeClr val="lt1"/>
              </a:buClr>
              <a:buSzPts val="1400"/>
              <a:buFont typeface="Wingdings 3" charset="2"/>
              <a:buChar char="•"/>
            </a:pPr>
            <a:r>
              <a:rPr lang="en-US" b="1" dirty="0">
                <a:solidFill>
                  <a:schemeClr val="tx1"/>
                </a:solidFill>
              </a:rPr>
              <a:t>Privacy issues</a:t>
            </a:r>
            <a:r>
              <a:rPr lang="en-US" dirty="0">
                <a:solidFill>
                  <a:schemeClr val="tx1"/>
                </a:solidFill>
              </a:rPr>
              <a:t>: There are issues and fear of messages outside the working hours. (Charnock,2024)</a:t>
            </a:r>
          </a:p>
          <a:p>
            <a:pPr marL="228600" lvl="0" indent="-228600">
              <a:lnSpc>
                <a:spcPct val="90000"/>
              </a:lnSpc>
              <a:buClr>
                <a:schemeClr val="lt1"/>
              </a:buClr>
              <a:buSzPts val="1400"/>
              <a:buChar char="•"/>
            </a:pPr>
            <a:endParaRPr lang="en-US" dirty="0">
              <a:solidFill>
                <a:schemeClr val="tx1"/>
              </a:solidFill>
            </a:endParaRPr>
          </a:p>
          <a:p>
            <a:endParaRPr lang="en-PK" dirty="0"/>
          </a:p>
        </p:txBody>
      </p:sp>
      <p:pic>
        <p:nvPicPr>
          <p:cNvPr id="4" name="Picture Placeholder 7">
            <a:extLst>
              <a:ext uri="{FF2B5EF4-FFF2-40B4-BE49-F238E27FC236}">
                <a16:creationId xmlns:a16="http://schemas.microsoft.com/office/drawing/2014/main" id="{C704E308-10BB-886A-59FB-A44F81335F25}"/>
              </a:ext>
            </a:extLst>
          </p:cNvPr>
          <p:cNvPicPr>
            <a:picLocks noChangeAspect="1"/>
          </p:cNvPicPr>
          <p:nvPr/>
        </p:nvPicPr>
        <p:blipFill>
          <a:blip r:embed="rId2"/>
          <a:srcRect l="16812" r="16812"/>
          <a:stretch>
            <a:fillRect/>
          </a:stretch>
        </p:blipFill>
        <p:spPr>
          <a:xfrm>
            <a:off x="8526162" y="0"/>
            <a:ext cx="3665838" cy="6927572"/>
          </a:xfrm>
          <a:prstGeom prst="rect">
            <a:avLst/>
          </a:prstGeom>
        </p:spPr>
      </p:pic>
      <p:sp>
        <p:nvSpPr>
          <p:cNvPr id="5" name="Rectangle 4">
            <a:extLst>
              <a:ext uri="{FF2B5EF4-FFF2-40B4-BE49-F238E27FC236}">
                <a16:creationId xmlns:a16="http://schemas.microsoft.com/office/drawing/2014/main" id="{B19C1436-69E8-8B2F-5E7B-EA2BA6DFB9CF}"/>
              </a:ext>
            </a:extLst>
          </p:cNvPr>
          <p:cNvSpPr/>
          <p:nvPr/>
        </p:nvSpPr>
        <p:spPr>
          <a:xfrm>
            <a:off x="11292840" y="6272784"/>
            <a:ext cx="603504" cy="292608"/>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US" dirty="0"/>
              <a:t>03</a:t>
            </a:r>
          </a:p>
        </p:txBody>
      </p:sp>
    </p:spTree>
    <p:extLst>
      <p:ext uri="{BB962C8B-B14F-4D97-AF65-F5344CB8AC3E}">
        <p14:creationId xmlns:p14="http://schemas.microsoft.com/office/powerpoint/2010/main" val="2857112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D7E19-3BB2-D331-C90F-A15C57CB4B5F}"/>
              </a:ext>
            </a:extLst>
          </p:cNvPr>
          <p:cNvSpPr>
            <a:spLocks noGrp="1"/>
          </p:cNvSpPr>
          <p:nvPr>
            <p:ph type="title"/>
          </p:nvPr>
        </p:nvSpPr>
        <p:spPr>
          <a:xfrm>
            <a:off x="677334" y="609600"/>
            <a:ext cx="8862082" cy="1320800"/>
          </a:xfrm>
        </p:spPr>
        <p:txBody>
          <a:bodyPr>
            <a:normAutofit fontScale="90000"/>
          </a:bodyPr>
          <a:lstStyle/>
          <a:p>
            <a:pPr algn="ctr"/>
            <a:r>
              <a:rPr lang="en-US" b="1" dirty="0">
                <a:solidFill>
                  <a:schemeClr val="tx1"/>
                </a:solidFill>
              </a:rPr>
              <a:t>Digital Safety Action plan for Greenfield </a:t>
            </a:r>
            <a:br>
              <a:rPr lang="en-US" b="1" dirty="0">
                <a:solidFill>
                  <a:schemeClr val="tx1"/>
                </a:solidFill>
              </a:rPr>
            </a:br>
            <a:br>
              <a:rPr lang="en-US" b="1" dirty="0">
                <a:solidFill>
                  <a:schemeClr val="tx1"/>
                </a:solidFill>
              </a:rPr>
            </a:br>
            <a:r>
              <a:rPr lang="en-US" b="1" dirty="0">
                <a:solidFill>
                  <a:schemeClr val="tx1"/>
                </a:solidFill>
              </a:rPr>
              <a:t>Purpose of the action plan </a:t>
            </a:r>
            <a:endParaRPr lang="en-PK" b="1" dirty="0">
              <a:solidFill>
                <a:schemeClr val="tx1"/>
              </a:solidFill>
            </a:endParaRPr>
          </a:p>
        </p:txBody>
      </p:sp>
      <p:pic>
        <p:nvPicPr>
          <p:cNvPr id="5" name="Content Placeholder 4">
            <a:extLst>
              <a:ext uri="{FF2B5EF4-FFF2-40B4-BE49-F238E27FC236}">
                <a16:creationId xmlns:a16="http://schemas.microsoft.com/office/drawing/2014/main" id="{989CA73C-86C7-F661-7E2D-3411210D7F93}"/>
              </a:ext>
            </a:extLst>
          </p:cNvPr>
          <p:cNvPicPr>
            <a:picLocks noGrp="1" noChangeAspect="1"/>
          </p:cNvPicPr>
          <p:nvPr>
            <p:ph idx="1"/>
          </p:nvPr>
        </p:nvPicPr>
        <p:blipFill>
          <a:blip r:embed="rId2"/>
          <a:stretch>
            <a:fillRect/>
          </a:stretch>
        </p:blipFill>
        <p:spPr>
          <a:xfrm>
            <a:off x="677863" y="2527611"/>
            <a:ext cx="8596312" cy="3147391"/>
          </a:xfrm>
          <a:prstGeom prst="rect">
            <a:avLst/>
          </a:prstGeom>
        </p:spPr>
      </p:pic>
    </p:spTree>
    <p:extLst>
      <p:ext uri="{BB962C8B-B14F-4D97-AF65-F5344CB8AC3E}">
        <p14:creationId xmlns:p14="http://schemas.microsoft.com/office/powerpoint/2010/main" val="1426553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F520D-60D7-D903-BBD3-B70CD08375C9}"/>
              </a:ext>
            </a:extLst>
          </p:cNvPr>
          <p:cNvSpPr>
            <a:spLocks noGrp="1"/>
          </p:cNvSpPr>
          <p:nvPr>
            <p:ph type="title"/>
          </p:nvPr>
        </p:nvSpPr>
        <p:spPr>
          <a:xfrm>
            <a:off x="59652" y="589280"/>
            <a:ext cx="8596668" cy="1320800"/>
          </a:xfrm>
        </p:spPr>
        <p:txBody>
          <a:bodyPr>
            <a:normAutofit fontScale="90000"/>
          </a:bodyPr>
          <a:lstStyle/>
          <a:p>
            <a:pPr algn="ctr"/>
            <a:r>
              <a:rPr lang="en-US" b="1" dirty="0">
                <a:solidFill>
                  <a:schemeClr val="tx1"/>
                </a:solidFill>
              </a:rPr>
              <a:t>Secure Access </a:t>
            </a:r>
            <a:br>
              <a:rPr lang="en-US" b="1" dirty="0">
                <a:solidFill>
                  <a:schemeClr val="tx1"/>
                </a:solidFill>
              </a:rPr>
            </a:br>
            <a:r>
              <a:rPr lang="en-US" b="1" dirty="0">
                <a:solidFill>
                  <a:schemeClr val="tx1"/>
                </a:solidFill>
                <a:latin typeface="Open Sauce"/>
                <a:ea typeface="Open Sauce"/>
                <a:cs typeface="Open Sauce"/>
                <a:sym typeface="Open Sauce"/>
              </a:rPr>
              <a:t>Goal: Ensure only authorized staff access systems</a:t>
            </a:r>
            <a:br>
              <a:rPr lang="en-US" b="1" dirty="0">
                <a:solidFill>
                  <a:schemeClr val="tx1"/>
                </a:solidFill>
                <a:latin typeface="Open Sauce"/>
                <a:ea typeface="Open Sauce"/>
                <a:cs typeface="Open Sauce"/>
                <a:sym typeface="Open Sauce"/>
              </a:rPr>
            </a:br>
            <a:endParaRPr lang="en-PK" b="1" dirty="0">
              <a:solidFill>
                <a:schemeClr val="tx1"/>
              </a:solidFill>
            </a:endParaRPr>
          </a:p>
        </p:txBody>
      </p:sp>
      <p:sp>
        <p:nvSpPr>
          <p:cNvPr id="3" name="Content Placeholder 2">
            <a:extLst>
              <a:ext uri="{FF2B5EF4-FFF2-40B4-BE49-F238E27FC236}">
                <a16:creationId xmlns:a16="http://schemas.microsoft.com/office/drawing/2014/main" id="{784940CB-667E-8A73-7A49-F3F6CE3CC6A3}"/>
              </a:ext>
            </a:extLst>
          </p:cNvPr>
          <p:cNvSpPr>
            <a:spLocks noGrp="1"/>
          </p:cNvSpPr>
          <p:nvPr>
            <p:ph idx="1"/>
          </p:nvPr>
        </p:nvSpPr>
        <p:spPr/>
        <p:txBody>
          <a:bodyPr>
            <a:normAutofit/>
          </a:bodyPr>
          <a:lstStyle/>
          <a:p>
            <a:pPr>
              <a:lnSpc>
                <a:spcPts val="3120"/>
              </a:lnSpc>
            </a:pPr>
            <a:r>
              <a:rPr lang="en-US" dirty="0">
                <a:solidFill>
                  <a:srgbClr val="282828"/>
                </a:solidFill>
                <a:latin typeface="Open Sauce"/>
                <a:ea typeface="Open Sauce"/>
                <a:cs typeface="Open Sauce"/>
                <a:sym typeface="Open Sauce"/>
              </a:rPr>
              <a:t>It enables Multi-Factor Authentication for Teams/Microsoft 365 </a:t>
            </a:r>
          </a:p>
          <a:p>
            <a:pPr>
              <a:lnSpc>
                <a:spcPts val="3120"/>
              </a:lnSpc>
            </a:pPr>
            <a:r>
              <a:rPr lang="en-US" dirty="0">
                <a:solidFill>
                  <a:srgbClr val="282828"/>
                </a:solidFill>
                <a:latin typeface="Open Sauce"/>
                <a:ea typeface="Open Sauce"/>
                <a:cs typeface="Open Sauce"/>
                <a:sym typeface="Open Sauce"/>
              </a:rPr>
              <a:t>Require strong passwords &amp; regular update</a:t>
            </a:r>
          </a:p>
          <a:p>
            <a:pPr>
              <a:lnSpc>
                <a:spcPts val="3120"/>
              </a:lnSpc>
            </a:pPr>
            <a:r>
              <a:rPr lang="en-US" dirty="0">
                <a:solidFill>
                  <a:srgbClr val="282828"/>
                </a:solidFill>
                <a:latin typeface="Open Sauce"/>
                <a:ea typeface="Open Sauce"/>
                <a:cs typeface="Open Sauce"/>
                <a:sym typeface="Open Sauce"/>
              </a:rPr>
              <a:t>Auto-lock work devices used by carers</a:t>
            </a:r>
          </a:p>
          <a:p>
            <a:pPr>
              <a:lnSpc>
                <a:spcPts val="3120"/>
              </a:lnSpc>
            </a:pPr>
            <a:r>
              <a:rPr lang="en-US" dirty="0">
                <a:solidFill>
                  <a:srgbClr val="282828"/>
                </a:solidFill>
                <a:latin typeface="Open Sauce"/>
                <a:ea typeface="Open Sauce"/>
                <a:cs typeface="Open Sauce"/>
                <a:sym typeface="Open Sauce"/>
              </a:rPr>
              <a:t>Provide secure login guidance training</a:t>
            </a:r>
          </a:p>
          <a:p>
            <a:pPr>
              <a:lnSpc>
                <a:spcPts val="3120"/>
              </a:lnSpc>
            </a:pPr>
            <a:r>
              <a:rPr lang="en-US" dirty="0">
                <a:solidFill>
                  <a:srgbClr val="282828"/>
                </a:solidFill>
                <a:latin typeface="Open Sauce"/>
                <a:ea typeface="Open Sauce"/>
                <a:cs typeface="Open Sauce"/>
                <a:sym typeface="Open Sauce"/>
              </a:rPr>
              <a:t>Restrict access based on staff roles</a:t>
            </a:r>
          </a:p>
          <a:p>
            <a:endParaRPr lang="en-PK" dirty="0"/>
          </a:p>
        </p:txBody>
      </p:sp>
      <p:sp>
        <p:nvSpPr>
          <p:cNvPr id="4" name="Freeform 10">
            <a:extLst>
              <a:ext uri="{FF2B5EF4-FFF2-40B4-BE49-F238E27FC236}">
                <a16:creationId xmlns:a16="http://schemas.microsoft.com/office/drawing/2014/main" id="{ADB7527C-09F0-5AF2-663D-FA069EFB89E5}"/>
              </a:ext>
            </a:extLst>
          </p:cNvPr>
          <p:cNvSpPr/>
          <p:nvPr/>
        </p:nvSpPr>
        <p:spPr>
          <a:xfrm>
            <a:off x="8656320" y="0"/>
            <a:ext cx="3535680" cy="6858000"/>
          </a:xfrm>
          <a:custGeom>
            <a:avLst/>
            <a:gdLst/>
            <a:ahLst/>
            <a:cxnLst/>
            <a:rect l="l" t="t" r="r" b="b"/>
            <a:pathLst>
              <a:path w="7001908" h="10287000">
                <a:moveTo>
                  <a:pt x="0" y="0"/>
                </a:moveTo>
                <a:lnTo>
                  <a:pt x="7001908" y="0"/>
                </a:lnTo>
                <a:lnTo>
                  <a:pt x="7001908" y="10287000"/>
                </a:lnTo>
                <a:lnTo>
                  <a:pt x="0" y="10287000"/>
                </a:lnTo>
                <a:lnTo>
                  <a:pt x="0" y="0"/>
                </a:lnTo>
                <a:close/>
              </a:path>
            </a:pathLst>
          </a:custGeom>
          <a:blipFill>
            <a:blip r:embed="rId2"/>
            <a:stretch>
              <a:fillRect l="-25296" r="-148037"/>
            </a:stretch>
          </a:blipFill>
        </p:spPr>
        <p:txBody>
          <a:bodyPr/>
          <a:lstStyle/>
          <a:p>
            <a:endParaRPr lang="en-PK"/>
          </a:p>
        </p:txBody>
      </p:sp>
    </p:spTree>
    <p:extLst>
      <p:ext uri="{BB962C8B-B14F-4D97-AF65-F5344CB8AC3E}">
        <p14:creationId xmlns:p14="http://schemas.microsoft.com/office/powerpoint/2010/main" val="349577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AD313-1CC1-69DA-2C09-DC4B0FE95EC4}"/>
              </a:ext>
            </a:extLst>
          </p:cNvPr>
          <p:cNvSpPr>
            <a:spLocks noGrp="1"/>
          </p:cNvSpPr>
          <p:nvPr>
            <p:ph type="title"/>
          </p:nvPr>
        </p:nvSpPr>
        <p:spPr/>
        <p:txBody>
          <a:bodyPr>
            <a:normAutofit/>
          </a:bodyPr>
          <a:lstStyle/>
          <a:p>
            <a:pPr algn="ctr"/>
            <a:r>
              <a:rPr lang="en-US" b="1" dirty="0">
                <a:solidFill>
                  <a:schemeClr val="tx1"/>
                </a:solidFill>
              </a:rPr>
              <a:t>Email Awareness </a:t>
            </a:r>
            <a:br>
              <a:rPr lang="en-US" b="1" dirty="0">
                <a:solidFill>
                  <a:schemeClr val="tx1"/>
                </a:solidFill>
              </a:rPr>
            </a:br>
            <a:r>
              <a:rPr lang="en-US" b="1" dirty="0">
                <a:solidFill>
                  <a:schemeClr val="tx1"/>
                </a:solidFill>
                <a:latin typeface="Open Sauce"/>
                <a:ea typeface="Open Sauce"/>
                <a:cs typeface="Open Sauce"/>
                <a:sym typeface="Open Sauce"/>
              </a:rPr>
              <a:t>Goal: Reduce cyber risks from email use</a:t>
            </a:r>
            <a:r>
              <a:rPr lang="en-US" b="1" dirty="0">
                <a:solidFill>
                  <a:schemeClr val="tx1"/>
                </a:solidFill>
              </a:rPr>
              <a:t> </a:t>
            </a:r>
            <a:endParaRPr lang="en-PK" b="1" dirty="0">
              <a:solidFill>
                <a:schemeClr val="tx1"/>
              </a:solidFill>
            </a:endParaRPr>
          </a:p>
        </p:txBody>
      </p:sp>
      <p:pic>
        <p:nvPicPr>
          <p:cNvPr id="5" name="Content Placeholder 4">
            <a:extLst>
              <a:ext uri="{FF2B5EF4-FFF2-40B4-BE49-F238E27FC236}">
                <a16:creationId xmlns:a16="http://schemas.microsoft.com/office/drawing/2014/main" id="{36D4F450-5A22-891E-7942-4FFDEB339966}"/>
              </a:ext>
            </a:extLst>
          </p:cNvPr>
          <p:cNvPicPr>
            <a:picLocks noGrp="1" noChangeAspect="1"/>
          </p:cNvPicPr>
          <p:nvPr>
            <p:ph idx="1"/>
          </p:nvPr>
        </p:nvPicPr>
        <p:blipFill>
          <a:blip r:embed="rId2"/>
          <a:stretch>
            <a:fillRect/>
          </a:stretch>
        </p:blipFill>
        <p:spPr>
          <a:xfrm>
            <a:off x="677863" y="2339616"/>
            <a:ext cx="8596312" cy="3523380"/>
          </a:xfrm>
          <a:prstGeom prst="rect">
            <a:avLst/>
          </a:prstGeom>
        </p:spPr>
      </p:pic>
    </p:spTree>
    <p:extLst>
      <p:ext uri="{BB962C8B-B14F-4D97-AF65-F5344CB8AC3E}">
        <p14:creationId xmlns:p14="http://schemas.microsoft.com/office/powerpoint/2010/main" val="274950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2D24-6F9B-CEE4-8A1B-098479E33111}"/>
              </a:ext>
            </a:extLst>
          </p:cNvPr>
          <p:cNvSpPr>
            <a:spLocks noGrp="1"/>
          </p:cNvSpPr>
          <p:nvPr>
            <p:ph type="title"/>
          </p:nvPr>
        </p:nvSpPr>
        <p:spPr/>
        <p:txBody>
          <a:bodyPr>
            <a:normAutofit fontScale="90000"/>
          </a:bodyPr>
          <a:lstStyle/>
          <a:p>
            <a:pPr algn="ctr"/>
            <a:r>
              <a:rPr lang="en-US" b="1" dirty="0">
                <a:solidFill>
                  <a:schemeClr val="tx1"/>
                </a:solidFill>
              </a:rPr>
              <a:t>Data Management </a:t>
            </a:r>
            <a:br>
              <a:rPr lang="en-US" b="1" dirty="0">
                <a:solidFill>
                  <a:schemeClr val="tx1"/>
                </a:solidFill>
              </a:rPr>
            </a:br>
            <a:r>
              <a:rPr lang="en-US" b="1" dirty="0">
                <a:solidFill>
                  <a:schemeClr val="tx1"/>
                </a:solidFill>
                <a:latin typeface="Canva Sans Bold"/>
                <a:ea typeface="Canva Sans Bold"/>
                <a:cs typeface="Canva Sans Bold"/>
                <a:sym typeface="Canva Sans Bold"/>
              </a:rPr>
              <a:t>Goal: Ensure safe storage and sharing of records</a:t>
            </a:r>
            <a:br>
              <a:rPr lang="en-US" b="1" dirty="0">
                <a:solidFill>
                  <a:schemeClr val="tx1"/>
                </a:solidFill>
                <a:latin typeface="Canva Sans Bold"/>
                <a:ea typeface="Canva Sans Bold"/>
                <a:cs typeface="Canva Sans Bold"/>
                <a:sym typeface="Canva Sans Bold"/>
              </a:rPr>
            </a:br>
            <a:endParaRPr lang="en-PK" b="1" dirty="0">
              <a:solidFill>
                <a:schemeClr val="tx1"/>
              </a:solidFill>
            </a:endParaRPr>
          </a:p>
        </p:txBody>
      </p:sp>
      <p:pic>
        <p:nvPicPr>
          <p:cNvPr id="5" name="Content Placeholder 4">
            <a:extLst>
              <a:ext uri="{FF2B5EF4-FFF2-40B4-BE49-F238E27FC236}">
                <a16:creationId xmlns:a16="http://schemas.microsoft.com/office/drawing/2014/main" id="{C94D2352-6EC1-0BAD-C32C-7AE5E2228798}"/>
              </a:ext>
            </a:extLst>
          </p:cNvPr>
          <p:cNvPicPr>
            <a:picLocks noGrp="1" noChangeAspect="1"/>
          </p:cNvPicPr>
          <p:nvPr>
            <p:ph idx="1"/>
          </p:nvPr>
        </p:nvPicPr>
        <p:blipFill>
          <a:blip r:embed="rId2"/>
          <a:stretch>
            <a:fillRect/>
          </a:stretch>
        </p:blipFill>
        <p:spPr>
          <a:xfrm>
            <a:off x="542565" y="2123440"/>
            <a:ext cx="9493610" cy="3409920"/>
          </a:xfrm>
          <a:prstGeom prst="rect">
            <a:avLst/>
          </a:prstGeom>
        </p:spPr>
      </p:pic>
    </p:spTree>
    <p:extLst>
      <p:ext uri="{BB962C8B-B14F-4D97-AF65-F5344CB8AC3E}">
        <p14:creationId xmlns:p14="http://schemas.microsoft.com/office/powerpoint/2010/main" val="1544070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CA0D-86AF-1DAB-07E2-BF49B626049D}"/>
              </a:ext>
            </a:extLst>
          </p:cNvPr>
          <p:cNvSpPr>
            <a:spLocks noGrp="1"/>
          </p:cNvSpPr>
          <p:nvPr>
            <p:ph type="title"/>
          </p:nvPr>
        </p:nvSpPr>
        <p:spPr/>
        <p:txBody>
          <a:bodyPr>
            <a:normAutofit fontScale="90000"/>
          </a:bodyPr>
          <a:lstStyle/>
          <a:p>
            <a:pPr algn="ctr"/>
            <a:r>
              <a:rPr lang="en-US" b="1" dirty="0">
                <a:solidFill>
                  <a:schemeClr val="tx1"/>
                </a:solidFill>
                <a:latin typeface="Bevan"/>
                <a:ea typeface="Bevan"/>
                <a:cs typeface="Bevan"/>
                <a:sym typeface="Bevan"/>
              </a:rPr>
              <a:t>Confidentiality &amp; Compliance</a:t>
            </a:r>
            <a:br>
              <a:rPr lang="en-US" b="1" dirty="0">
                <a:solidFill>
                  <a:schemeClr val="tx1"/>
                </a:solidFill>
                <a:latin typeface="Bevan"/>
                <a:ea typeface="Bevan"/>
                <a:cs typeface="Bevan"/>
                <a:sym typeface="Bevan"/>
              </a:rPr>
            </a:br>
            <a:r>
              <a:rPr lang="en-US" b="1" dirty="0">
                <a:solidFill>
                  <a:schemeClr val="tx1"/>
                </a:solidFill>
                <a:latin typeface="Canva Sans Bold"/>
                <a:ea typeface="Canva Sans Bold"/>
                <a:cs typeface="Canva Sans Bold"/>
                <a:sym typeface="Canva Sans Bold"/>
              </a:rPr>
              <a:t>Goal: Protect client privacy and meet legal duties</a:t>
            </a:r>
            <a:br>
              <a:rPr lang="en-US" b="1" dirty="0">
                <a:solidFill>
                  <a:schemeClr val="tx1"/>
                </a:solidFill>
                <a:latin typeface="Canva Sans Bold"/>
                <a:ea typeface="Canva Sans Bold"/>
                <a:cs typeface="Canva Sans Bold"/>
                <a:sym typeface="Canva Sans Bold"/>
              </a:rPr>
            </a:br>
            <a:endParaRPr lang="en-PK" b="1" dirty="0">
              <a:solidFill>
                <a:schemeClr val="tx1"/>
              </a:solidFill>
            </a:endParaRPr>
          </a:p>
        </p:txBody>
      </p:sp>
      <p:sp>
        <p:nvSpPr>
          <p:cNvPr id="3" name="Content Placeholder 2">
            <a:extLst>
              <a:ext uri="{FF2B5EF4-FFF2-40B4-BE49-F238E27FC236}">
                <a16:creationId xmlns:a16="http://schemas.microsoft.com/office/drawing/2014/main" id="{D7FB1D4E-0CEE-2A60-FAF4-83B0AB310489}"/>
              </a:ext>
            </a:extLst>
          </p:cNvPr>
          <p:cNvSpPr>
            <a:spLocks noGrp="1"/>
          </p:cNvSpPr>
          <p:nvPr>
            <p:ph idx="1"/>
          </p:nvPr>
        </p:nvSpPr>
        <p:spPr/>
        <p:txBody>
          <a:bodyPr/>
          <a:lstStyle/>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It provides GDPR/confidentiality training for staff </a:t>
            </a:r>
          </a:p>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Share information only when necessary</a:t>
            </a:r>
          </a:p>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Use encrypted communication tools</a:t>
            </a:r>
          </a:p>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Clear reporting process for data breaches</a:t>
            </a:r>
          </a:p>
          <a:p>
            <a:pPr marL="638504" lvl="1" indent="-319252">
              <a:lnSpc>
                <a:spcPts val="3548"/>
              </a:lnSpc>
              <a:buFont typeface="Arial"/>
              <a:buChar char="•"/>
            </a:pPr>
            <a:r>
              <a:rPr lang="en-US" sz="2957" dirty="0">
                <a:solidFill>
                  <a:schemeClr val="tx1"/>
                </a:solidFill>
                <a:latin typeface="Open Sauce"/>
                <a:ea typeface="Open Sauce"/>
                <a:cs typeface="Open Sauce"/>
                <a:sym typeface="Open Sauce"/>
              </a:rPr>
              <a:t>Confidentiality reminders in Teams channels</a:t>
            </a:r>
          </a:p>
          <a:p>
            <a:endParaRPr lang="en-PK" dirty="0"/>
          </a:p>
        </p:txBody>
      </p:sp>
    </p:spTree>
    <p:extLst>
      <p:ext uri="{BB962C8B-B14F-4D97-AF65-F5344CB8AC3E}">
        <p14:creationId xmlns:p14="http://schemas.microsoft.com/office/powerpoint/2010/main" val="1406778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634D9-DADD-AC21-684E-C5965E087A6B}"/>
              </a:ext>
            </a:extLst>
          </p:cNvPr>
          <p:cNvSpPr>
            <a:spLocks noGrp="1"/>
          </p:cNvSpPr>
          <p:nvPr>
            <p:ph type="title"/>
          </p:nvPr>
        </p:nvSpPr>
        <p:spPr/>
        <p:txBody>
          <a:bodyPr/>
          <a:lstStyle/>
          <a:p>
            <a:pPr algn="ctr"/>
            <a:r>
              <a:rPr lang="en-US" b="1" dirty="0">
                <a:solidFill>
                  <a:schemeClr val="tx1"/>
                </a:solidFill>
              </a:rPr>
              <a:t>Conclusion </a:t>
            </a:r>
            <a:endParaRPr lang="en-PK" b="1" dirty="0">
              <a:solidFill>
                <a:schemeClr val="tx1"/>
              </a:solidFill>
            </a:endParaRPr>
          </a:p>
        </p:txBody>
      </p:sp>
      <p:sp>
        <p:nvSpPr>
          <p:cNvPr id="3" name="Content Placeholder 2">
            <a:extLst>
              <a:ext uri="{FF2B5EF4-FFF2-40B4-BE49-F238E27FC236}">
                <a16:creationId xmlns:a16="http://schemas.microsoft.com/office/drawing/2014/main" id="{44AA3995-0C40-B23B-2C6A-019B526F5FB1}"/>
              </a:ext>
            </a:extLst>
          </p:cNvPr>
          <p:cNvSpPr>
            <a:spLocks noGrp="1"/>
          </p:cNvSpPr>
          <p:nvPr>
            <p:ph idx="1"/>
          </p:nvPr>
        </p:nvSpPr>
        <p:spPr/>
        <p:txBody>
          <a:bodyPr/>
          <a:lstStyle/>
          <a:p>
            <a:pPr marL="690874" lvl="1" indent="-345437">
              <a:lnSpc>
                <a:spcPts val="4479"/>
              </a:lnSpc>
              <a:buFont typeface="Arial"/>
              <a:buChar char="•"/>
            </a:pPr>
            <a:r>
              <a:rPr lang="en-US" sz="3199" dirty="0">
                <a:solidFill>
                  <a:srgbClr val="282828"/>
                </a:solidFill>
                <a:latin typeface="Open Sauce"/>
                <a:ea typeface="Open Sauce"/>
                <a:cs typeface="Open Sauce"/>
                <a:sym typeface="Open Sauce"/>
              </a:rPr>
              <a:t>Digital safety supports high-quality care</a:t>
            </a:r>
          </a:p>
          <a:p>
            <a:pPr marL="690874" lvl="1" indent="-345437">
              <a:lnSpc>
                <a:spcPts val="4479"/>
              </a:lnSpc>
              <a:buFont typeface="Arial"/>
              <a:buChar char="•"/>
            </a:pPr>
            <a:r>
              <a:rPr lang="en-US" sz="3199" dirty="0">
                <a:solidFill>
                  <a:srgbClr val="282828"/>
                </a:solidFill>
                <a:latin typeface="Open Sauce"/>
                <a:ea typeface="Open Sauce"/>
                <a:cs typeface="Open Sauce"/>
                <a:sym typeface="Open Sauce"/>
              </a:rPr>
              <a:t>Protects sensitive client data</a:t>
            </a:r>
          </a:p>
          <a:p>
            <a:pPr marL="690874" lvl="1" indent="-345437">
              <a:lnSpc>
                <a:spcPts val="4479"/>
              </a:lnSpc>
              <a:buFont typeface="Arial"/>
              <a:buChar char="•"/>
            </a:pPr>
            <a:r>
              <a:rPr lang="en-US" sz="3199" dirty="0">
                <a:solidFill>
                  <a:srgbClr val="282828"/>
                </a:solidFill>
                <a:latin typeface="Open Sauce"/>
                <a:ea typeface="Open Sauce"/>
                <a:cs typeface="Open Sauce"/>
                <a:sym typeface="Open Sauce"/>
              </a:rPr>
              <a:t>Builds staff confidence with technology</a:t>
            </a:r>
          </a:p>
          <a:p>
            <a:pPr marL="690874" lvl="1" indent="-345437">
              <a:lnSpc>
                <a:spcPts val="4479"/>
              </a:lnSpc>
              <a:buFont typeface="Arial"/>
              <a:buChar char="•"/>
            </a:pPr>
            <a:r>
              <a:rPr lang="en-US" sz="3199" dirty="0">
                <a:solidFill>
                  <a:srgbClr val="282828"/>
                </a:solidFill>
                <a:latin typeface="Open Sauce"/>
                <a:ea typeface="Open Sauce"/>
                <a:cs typeface="Open Sauce"/>
                <a:sym typeface="Open Sauce"/>
              </a:rPr>
              <a:t>Strengthens collaboration using Teams</a:t>
            </a:r>
          </a:p>
          <a:p>
            <a:endParaRPr lang="en-PK" dirty="0"/>
          </a:p>
        </p:txBody>
      </p:sp>
    </p:spTree>
    <p:extLst>
      <p:ext uri="{BB962C8B-B14F-4D97-AF65-F5344CB8AC3E}">
        <p14:creationId xmlns:p14="http://schemas.microsoft.com/office/powerpoint/2010/main" val="4221245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BB4B6-159B-62A3-F449-8BE3C9553C58}"/>
              </a:ext>
            </a:extLst>
          </p:cNvPr>
          <p:cNvSpPr>
            <a:spLocks noGrp="1"/>
          </p:cNvSpPr>
          <p:nvPr>
            <p:ph type="title"/>
          </p:nvPr>
        </p:nvSpPr>
        <p:spPr>
          <a:xfrm>
            <a:off x="677334" y="0"/>
            <a:ext cx="8596668" cy="1930400"/>
          </a:xfrm>
        </p:spPr>
        <p:txBody>
          <a:bodyPr/>
          <a:lstStyle/>
          <a:p>
            <a:pPr algn="ctr"/>
            <a:r>
              <a:rPr lang="en-US" sz="3200" b="1" dirty="0">
                <a:solidFill>
                  <a:schemeClr val="tx1"/>
                </a:solidFill>
              </a:rPr>
              <a:t>References</a:t>
            </a:r>
            <a:r>
              <a:rPr lang="en-US" dirty="0"/>
              <a:t> </a:t>
            </a:r>
            <a:endParaRPr lang="en-PK" dirty="0"/>
          </a:p>
        </p:txBody>
      </p:sp>
      <p:sp>
        <p:nvSpPr>
          <p:cNvPr id="3" name="Content Placeholder 2">
            <a:extLst>
              <a:ext uri="{FF2B5EF4-FFF2-40B4-BE49-F238E27FC236}">
                <a16:creationId xmlns:a16="http://schemas.microsoft.com/office/drawing/2014/main" id="{33F6483C-1B63-2A48-610B-13364B10075D}"/>
              </a:ext>
            </a:extLst>
          </p:cNvPr>
          <p:cNvSpPr>
            <a:spLocks noGrp="1"/>
          </p:cNvSpPr>
          <p:nvPr>
            <p:ph idx="1"/>
          </p:nvPr>
        </p:nvSpPr>
        <p:spPr>
          <a:xfrm>
            <a:off x="213360" y="557784"/>
            <a:ext cx="10993120" cy="3601841"/>
          </a:xfrm>
        </p:spPr>
        <p:txBody>
          <a:bodyPr>
            <a:normAutofit fontScale="25000" lnSpcReduction="20000"/>
          </a:bodyPr>
          <a:lstStyle/>
          <a:p>
            <a:pPr marL="0" indent="0" algn="just">
              <a:lnSpc>
                <a:spcPct val="90000"/>
              </a:lnSpc>
              <a:spcBef>
                <a:spcPts val="0"/>
              </a:spcBef>
              <a:buClr>
                <a:schemeClr val="dk2"/>
              </a:buClr>
              <a:buSzPct val="100000"/>
              <a:buNone/>
            </a:pP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Al, T.H. and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Daghistani</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T. (2017). A roadmap for using SharePoint to enhance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organisation</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and management functions: Case study of a healthcare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organisation</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Management in Healthcare, 2(2), pp.179–188.</a:t>
            </a:r>
          </a:p>
          <a:p>
            <a:pPr marL="0" lvl="0" indent="0" algn="just">
              <a:lnSpc>
                <a:spcPct val="90000"/>
              </a:lnSpc>
              <a:spcBef>
                <a:spcPts val="0"/>
              </a:spcBef>
              <a:buClr>
                <a:schemeClr val="dk2"/>
              </a:buClr>
              <a:buSzPct val="100000"/>
              <a:buNone/>
            </a:pPr>
            <a:endParaRPr lang="en-US" sz="5900" dirty="0">
              <a:solidFill>
                <a:schemeClr val="tx1"/>
              </a:solidFill>
              <a:latin typeface="Times New Roman" panose="02020603050405020304" pitchFamily="18" charset="0"/>
              <a:cs typeface="Times New Roman" panose="02020603050405020304" pitchFamily="18" charset="0"/>
            </a:endParaRPr>
          </a:p>
          <a:p>
            <a:pPr marL="0" lvl="0" indent="0" algn="just">
              <a:lnSpc>
                <a:spcPct val="90000"/>
              </a:lnSpc>
              <a:spcBef>
                <a:spcPts val="0"/>
              </a:spcBef>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Charnock, R. (2024) 'Microsoft Teams in healthcare streamlines patient care workflows', </a:t>
            </a:r>
            <a:r>
              <a:rPr lang="en-US" sz="5900" i="1" dirty="0">
                <a:solidFill>
                  <a:schemeClr val="tx1"/>
                </a:solidFill>
                <a:latin typeface="Times New Roman" panose="02020603050405020304" pitchFamily="18" charset="0"/>
                <a:cs typeface="Times New Roman" panose="02020603050405020304" pitchFamily="18" charset="0"/>
              </a:rPr>
              <a:t>Centric Consulting</a:t>
            </a:r>
            <a:r>
              <a:rPr lang="en-US" sz="5900" dirty="0">
                <a:solidFill>
                  <a:schemeClr val="tx1"/>
                </a:solidFill>
                <a:latin typeface="Times New Roman" panose="02020603050405020304" pitchFamily="18" charset="0"/>
                <a:cs typeface="Times New Roman" panose="02020603050405020304" pitchFamily="18" charset="0"/>
              </a:rPr>
              <a:t> [online]. Available at: </a:t>
            </a:r>
            <a:r>
              <a:rPr lang="en-US" sz="5900"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https://centricconsulting.com/blog/microsoft-teams-in-healthcare-streamlines-patient-care-workflows_microsoft/</a:t>
            </a:r>
            <a:r>
              <a:rPr lang="en-US" sz="5900" dirty="0">
                <a:solidFill>
                  <a:schemeClr val="tx1"/>
                </a:solidFill>
                <a:latin typeface="Times New Roman" panose="02020603050405020304" pitchFamily="18" charset="0"/>
                <a:cs typeface="Times New Roman" panose="02020603050405020304" pitchFamily="18" charset="0"/>
              </a:rPr>
              <a:t>  (Accessed: 5 February 2026).</a:t>
            </a:r>
          </a:p>
          <a:p>
            <a:pPr marL="0" lvl="0" indent="0" algn="just">
              <a:lnSpc>
                <a:spcPct val="90000"/>
              </a:lnSpc>
              <a:spcBef>
                <a:spcPts val="0"/>
              </a:spcBef>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 </a:t>
            </a:r>
          </a:p>
          <a:p>
            <a:pPr marL="0" indent="0" algn="just">
              <a:lnSpc>
                <a:spcPct val="90000"/>
              </a:lnSpc>
              <a:spcBef>
                <a:spcPts val="0"/>
              </a:spcBef>
              <a:buClr>
                <a:schemeClr val="dk2"/>
              </a:buClr>
              <a:buSzPct val="100000"/>
              <a:buNone/>
            </a:pPr>
            <a:r>
              <a:rPr lang="en-US" sz="5900" dirty="0" err="1">
                <a:solidFill>
                  <a:schemeClr val="tx1"/>
                </a:solidFill>
                <a:latin typeface="Times New Roman" panose="02020603050405020304" pitchFamily="18" charset="0"/>
                <a:cs typeface="Times New Roman" panose="02020603050405020304" pitchFamily="18" charset="0"/>
                <a:sym typeface="Open Sauce"/>
              </a:rPr>
              <a:t>Gaoual</a:t>
            </a:r>
            <a:r>
              <a:rPr lang="en-US" sz="5900" dirty="0">
                <a:solidFill>
                  <a:schemeClr val="tx1"/>
                </a:solidFill>
                <a:latin typeface="Times New Roman" panose="02020603050405020304" pitchFamily="18" charset="0"/>
                <a:cs typeface="Times New Roman" panose="02020603050405020304" pitchFamily="18" charset="0"/>
                <a:sym typeface="Open Sauce"/>
              </a:rPr>
              <a:t> Y, Aliat Z, Cherif </a:t>
            </a:r>
            <a:r>
              <a:rPr lang="en-US" sz="5900" dirty="0" err="1">
                <a:solidFill>
                  <a:schemeClr val="tx1"/>
                </a:solidFill>
                <a:latin typeface="Times New Roman" panose="02020603050405020304" pitchFamily="18" charset="0"/>
                <a:cs typeface="Times New Roman" panose="02020603050405020304" pitchFamily="18" charset="0"/>
                <a:sym typeface="Open Sauce"/>
              </a:rPr>
              <a:t>Chefchaouni</a:t>
            </a:r>
            <a:r>
              <a:rPr lang="en-US" sz="5900" dirty="0">
                <a:solidFill>
                  <a:schemeClr val="tx1"/>
                </a:solidFill>
                <a:latin typeface="Times New Roman" panose="02020603050405020304" pitchFamily="18" charset="0"/>
                <a:cs typeface="Times New Roman" panose="02020603050405020304" pitchFamily="18" charset="0"/>
                <a:sym typeface="Open Sauce"/>
              </a:rPr>
              <a:t> A, </a:t>
            </a:r>
            <a:r>
              <a:rPr lang="en-US" sz="5900" dirty="0" err="1">
                <a:solidFill>
                  <a:schemeClr val="tx1"/>
                </a:solidFill>
                <a:latin typeface="Times New Roman" panose="02020603050405020304" pitchFamily="18" charset="0"/>
                <a:cs typeface="Times New Roman" panose="02020603050405020304" pitchFamily="18" charset="0"/>
                <a:sym typeface="Open Sauce"/>
              </a:rPr>
              <a:t>Mahyaoui</a:t>
            </a:r>
            <a:r>
              <a:rPr lang="en-US" sz="5900" dirty="0">
                <a:solidFill>
                  <a:schemeClr val="tx1"/>
                </a:solidFill>
                <a:latin typeface="Times New Roman" panose="02020603050405020304" pitchFamily="18" charset="0"/>
                <a:cs typeface="Times New Roman" panose="02020603050405020304" pitchFamily="18" charset="0"/>
                <a:sym typeface="Open Sauce"/>
              </a:rPr>
              <a:t> A </a:t>
            </a:r>
            <a:r>
              <a:rPr lang="en-US" sz="5900" dirty="0" err="1">
                <a:solidFill>
                  <a:schemeClr val="tx1"/>
                </a:solidFill>
                <a:latin typeface="Times New Roman" panose="02020603050405020304" pitchFamily="18" charset="0"/>
                <a:cs typeface="Times New Roman" panose="02020603050405020304" pitchFamily="18" charset="0"/>
                <a:sym typeface="Open Sauce"/>
              </a:rPr>
              <a:t>Merhom</a:t>
            </a:r>
            <a:r>
              <a:rPr lang="en-US" sz="5900" dirty="0">
                <a:solidFill>
                  <a:schemeClr val="tx1"/>
                </a:solidFill>
                <a:latin typeface="Times New Roman" panose="02020603050405020304" pitchFamily="18" charset="0"/>
                <a:cs typeface="Times New Roman" panose="02020603050405020304" pitchFamily="18" charset="0"/>
                <a:sym typeface="Open Sauce"/>
              </a:rPr>
              <a:t> O, Rahali Y. Mitigating Risks in Hospital Stock Management.. A Structured Metod For Validating Excel File. Hosp Pharm. 2025 May 19..00185787251337614. doi..10.1177/00185787251337614.Epub ahead of print. PMID..40400904 PMCID..PMC12089115.</a:t>
            </a:r>
          </a:p>
          <a:p>
            <a:pPr marL="0" indent="0" algn="just">
              <a:lnSpc>
                <a:spcPct val="90000"/>
              </a:lnSpc>
              <a:spcBef>
                <a:spcPts val="0"/>
              </a:spcBef>
              <a:buClr>
                <a:schemeClr val="dk2"/>
              </a:buClr>
              <a:buSzPct val="100000"/>
              <a:buNone/>
            </a:pPr>
            <a:endParaRPr lang="en-US" sz="5900" dirty="0">
              <a:solidFill>
                <a:schemeClr val="tx1"/>
              </a:solidFill>
              <a:latin typeface="Times New Roman" panose="02020603050405020304" pitchFamily="18" charset="0"/>
              <a:cs typeface="Times New Roman" panose="02020603050405020304" pitchFamily="18" charset="0"/>
              <a:sym typeface="Open Sauce"/>
            </a:endParaRPr>
          </a:p>
          <a:p>
            <a:pPr marL="0" indent="0" algn="just">
              <a:lnSpc>
                <a:spcPct val="90000"/>
              </a:lnSpc>
              <a:spcBef>
                <a:spcPts val="0"/>
              </a:spcBef>
              <a:buClr>
                <a:schemeClr val="dk2"/>
              </a:buClr>
              <a:buSzPct val="100000"/>
              <a:buNone/>
            </a:pP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Information is available @ (LinkedIn Article) </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hlinkClick r:id="rId3">
                  <a:extLst>
                    <a:ext uri="{A12FA001-AC4F-418D-AE19-62706E023703}">
                      <ahyp:hlinkClr xmlns:ahyp="http://schemas.microsoft.com/office/drawing/2018/hyperlinkcolor" val="tx"/>
                    </a:ext>
                  </a:extLst>
                </a:hlinkClick>
              </a:rPr>
              <a:t>http://www.Linkedin.com</a:t>
            </a:r>
            <a:endParaRPr lang="en-US" sz="5900" dirty="0">
              <a:solidFill>
                <a:schemeClr val="tx1"/>
              </a:solidFill>
              <a:latin typeface="Times New Roman" panose="02020603050405020304" pitchFamily="18" charset="0"/>
              <a:ea typeface="Open Sauce"/>
              <a:cs typeface="Times New Roman" panose="02020603050405020304" pitchFamily="18" charset="0"/>
              <a:sym typeface="Open Sauce"/>
            </a:endParaRPr>
          </a:p>
          <a:p>
            <a:pPr marL="0" indent="0" algn="just">
              <a:lnSpc>
                <a:spcPct val="90000"/>
              </a:lnSpc>
              <a:spcBef>
                <a:spcPts val="0"/>
              </a:spcBef>
              <a:buClr>
                <a:schemeClr val="dk2"/>
              </a:buClr>
              <a:buSzPct val="100000"/>
              <a:buNone/>
            </a:pPr>
            <a:endParaRPr lang="en-US" sz="5900" dirty="0">
              <a:solidFill>
                <a:schemeClr val="tx1"/>
              </a:solidFill>
              <a:latin typeface="Times New Roman" panose="02020603050405020304" pitchFamily="18" charset="0"/>
              <a:cs typeface="Times New Roman" panose="02020603050405020304" pitchFamily="18" charset="0"/>
              <a:sym typeface="Open Sauce"/>
            </a:endParaRPr>
          </a:p>
          <a:p>
            <a:pPr marL="0" lvl="0" indent="0" algn="just">
              <a:lnSpc>
                <a:spcPct val="90000"/>
              </a:lnSpc>
              <a:spcBef>
                <a:spcPts val="0"/>
              </a:spcBef>
              <a:buClr>
                <a:schemeClr val="dk2"/>
              </a:buClr>
              <a:buSzPct val="100000"/>
              <a:buNone/>
            </a:pP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Kammüller</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F.,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Ogunyanwo</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Oladapo O and Probst, C.W. (2019). Designing data protection for GDPR compliance into IoT healthcare systems.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arXiv</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preprint arXiv:1901.02426. </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hlinkClick r:id="rId4">
                  <a:extLst>
                    <a:ext uri="{A12FA001-AC4F-418D-AE19-62706E023703}">
                      <ahyp:hlinkClr xmlns:ahyp="http://schemas.microsoft.com/office/drawing/2018/hyperlinkcolor" val="tx"/>
                    </a:ext>
                  </a:extLst>
                </a:hlinkClick>
              </a:rPr>
              <a:t>https://doi.org/10.48550/arXiv.1901.02426</a:t>
            </a:r>
            <a:endParaRPr lang="en-US" sz="5900" dirty="0">
              <a:solidFill>
                <a:schemeClr val="tx1"/>
              </a:solidFill>
              <a:latin typeface="Times New Roman" panose="02020603050405020304" pitchFamily="18" charset="0"/>
              <a:ea typeface="Open Sauce"/>
              <a:cs typeface="Times New Roman" panose="02020603050405020304" pitchFamily="18" charset="0"/>
              <a:sym typeface="Open Sauce"/>
            </a:endParaRP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Mehta, J., Yates, T., Smith, P., Henderson, D., Winteringham, G. and Burns, A. (2020) 'Rapid implementation of Microsoft Teams in response to COVID-19: one acute healthcare </a:t>
            </a:r>
            <a:r>
              <a:rPr lang="en-US" sz="5900" dirty="0" err="1">
                <a:solidFill>
                  <a:schemeClr val="tx1"/>
                </a:solidFill>
                <a:latin typeface="Times New Roman" panose="02020603050405020304" pitchFamily="18" charset="0"/>
                <a:cs typeface="Times New Roman" panose="02020603050405020304" pitchFamily="18" charset="0"/>
              </a:rPr>
              <a:t>organisation’s</a:t>
            </a:r>
            <a:r>
              <a:rPr lang="en-US" sz="5900" dirty="0">
                <a:solidFill>
                  <a:schemeClr val="tx1"/>
                </a:solidFill>
                <a:latin typeface="Times New Roman" panose="02020603050405020304" pitchFamily="18" charset="0"/>
                <a:cs typeface="Times New Roman" panose="02020603050405020304" pitchFamily="18" charset="0"/>
              </a:rPr>
              <a:t> experience', </a:t>
            </a:r>
            <a:r>
              <a:rPr lang="en-US" sz="5900" i="1" dirty="0">
                <a:solidFill>
                  <a:schemeClr val="tx1"/>
                </a:solidFill>
                <a:latin typeface="Times New Roman" panose="02020603050405020304" pitchFamily="18" charset="0"/>
                <a:cs typeface="Times New Roman" panose="02020603050405020304" pitchFamily="18" charset="0"/>
              </a:rPr>
              <a:t>BMJ Health &amp; Care Informatics</a:t>
            </a:r>
            <a:r>
              <a:rPr lang="en-US" sz="5900" dirty="0">
                <a:solidFill>
                  <a:schemeClr val="tx1"/>
                </a:solidFill>
                <a:latin typeface="Times New Roman" panose="02020603050405020304" pitchFamily="18" charset="0"/>
                <a:cs typeface="Times New Roman" panose="02020603050405020304" pitchFamily="18" charset="0"/>
              </a:rPr>
              <a:t>, 27(3). Available at: </a:t>
            </a:r>
            <a:r>
              <a:rPr lang="en-US" sz="5900"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https://doi.org/10.1136/bmjhci-2020-100209</a:t>
            </a:r>
            <a:r>
              <a:rPr lang="en-US" sz="5900" dirty="0">
                <a:solidFill>
                  <a:schemeClr val="tx1"/>
                </a:solidFill>
                <a:latin typeface="Times New Roman" panose="02020603050405020304" pitchFamily="18" charset="0"/>
                <a:cs typeface="Times New Roman" panose="02020603050405020304" pitchFamily="18" charset="0"/>
              </a:rPr>
              <a:t>  (Accessed: 5 February 2026).</a:t>
            </a: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NHS (2021) 'Using MS Shifts to roster health and care staff – </a:t>
            </a:r>
            <a:r>
              <a:rPr lang="en-US" sz="5900" dirty="0" err="1">
                <a:solidFill>
                  <a:schemeClr val="tx1"/>
                </a:solidFill>
                <a:latin typeface="Times New Roman" panose="02020603050405020304" pitchFamily="18" charset="0"/>
                <a:cs typeface="Times New Roman" panose="02020603050405020304" pitchFamily="18" charset="0"/>
              </a:rPr>
              <a:t>NHSmail</a:t>
            </a:r>
            <a:r>
              <a:rPr lang="en-US" sz="5900" dirty="0">
                <a:solidFill>
                  <a:schemeClr val="tx1"/>
                </a:solidFill>
                <a:latin typeface="Times New Roman" panose="02020603050405020304" pitchFamily="18" charset="0"/>
                <a:cs typeface="Times New Roman" panose="02020603050405020304" pitchFamily="18" charset="0"/>
              </a:rPr>
              <a:t> Support', </a:t>
            </a:r>
            <a:r>
              <a:rPr lang="en-US" sz="5900" i="1" dirty="0">
                <a:solidFill>
                  <a:schemeClr val="tx1"/>
                </a:solidFill>
                <a:latin typeface="Times New Roman" panose="02020603050405020304" pitchFamily="18" charset="0"/>
                <a:cs typeface="Times New Roman" panose="02020603050405020304" pitchFamily="18" charset="0"/>
              </a:rPr>
              <a:t>NHS Digital</a:t>
            </a:r>
            <a:r>
              <a:rPr lang="en-US" sz="5900" dirty="0">
                <a:solidFill>
                  <a:schemeClr val="tx1"/>
                </a:solidFill>
                <a:latin typeface="Times New Roman" panose="02020603050405020304" pitchFamily="18" charset="0"/>
                <a:cs typeface="Times New Roman" panose="02020603050405020304" pitchFamily="18" charset="0"/>
              </a:rPr>
              <a:t> [online]. Available at: </a:t>
            </a:r>
            <a:r>
              <a:rPr lang="en-US" sz="5900"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https://support.nhs.net/knowledge-base/using-ms-shifts-to-roster-health-and-care-staff/</a:t>
            </a:r>
            <a:r>
              <a:rPr lang="en-US" sz="5900" dirty="0">
                <a:solidFill>
                  <a:schemeClr val="tx1"/>
                </a:solidFill>
                <a:latin typeface="Times New Roman" panose="02020603050405020304" pitchFamily="18" charset="0"/>
                <a:cs typeface="Times New Roman" panose="02020603050405020304" pitchFamily="18" charset="0"/>
              </a:rPr>
              <a:t>  (Accessed: 5 February 2026).</a:t>
            </a: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NHS (2022) The Health informative service available @</a:t>
            </a:r>
            <a:r>
              <a:rPr lang="en-US" sz="5900"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http://www.this.nhs.uk/us/article/Microsoft-office-365-benefits </a:t>
            </a:r>
            <a:r>
              <a:rPr lang="en-US" sz="5900" dirty="0">
                <a:solidFill>
                  <a:schemeClr val="tx1"/>
                </a:solidFill>
                <a:latin typeface="Times New Roman" panose="02020603050405020304" pitchFamily="18" charset="0"/>
                <a:cs typeface="Times New Roman" panose="02020603050405020304" pitchFamily="18" charset="0"/>
              </a:rPr>
              <a:t>  (Accessed: 6 February 2026).</a:t>
            </a:r>
          </a:p>
          <a:p>
            <a:pPr marL="0" lvl="0" indent="0" algn="just">
              <a:lnSpc>
                <a:spcPct val="90000"/>
              </a:lnSpc>
              <a:buClr>
                <a:schemeClr val="dk2"/>
              </a:buClr>
              <a:buSzPct val="100000"/>
              <a:buNone/>
            </a:pP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Okewu</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E., Misra, S., Le, G., Ho, L. and Pham, Q. (2025). Multifactor Authentication Healthcare Data Security Framework and SDG 3. In: International Conference on Computational Intelligence in Engineering Science. Springer, pp.335–348. </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hlinkClick r:id="rId8">
                  <a:extLst>
                    <a:ext uri="{A12FA001-AC4F-418D-AE19-62706E023703}">
                      <ahyp:hlinkClr xmlns:ahyp="http://schemas.microsoft.com/office/drawing/2018/hyperlinkcolor" val="tx"/>
                    </a:ext>
                  </a:extLst>
                </a:hlinkClick>
              </a:rPr>
              <a:t>https://doi.org/10.1007/978-3-031-98161-6_25</a:t>
            </a:r>
            <a:endParaRPr lang="en-US" sz="5900" dirty="0">
              <a:solidFill>
                <a:schemeClr val="tx1"/>
              </a:solidFill>
              <a:latin typeface="Times New Roman" panose="02020603050405020304" pitchFamily="18" charset="0"/>
              <a:ea typeface="Open Sauce"/>
              <a:cs typeface="Times New Roman" panose="02020603050405020304" pitchFamily="18" charset="0"/>
              <a:sym typeface="Open Sauce"/>
            </a:endParaRP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Priestman, W., Anstis, T.,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Sebire</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I.G., Sridharan, S. and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Sebire</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N.J. (2019). Phishing in healthcare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organisations</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Threats, mitigation and approaches. BMJ health &amp; care informatics, 26(1), p.e100031. </a:t>
            </a:r>
            <a:r>
              <a:rPr lang="en-US" sz="5900" dirty="0" err="1">
                <a:solidFill>
                  <a:schemeClr val="tx1"/>
                </a:solidFill>
                <a:latin typeface="Times New Roman" panose="02020603050405020304" pitchFamily="18" charset="0"/>
                <a:ea typeface="Open Sauce"/>
                <a:cs typeface="Times New Roman" panose="02020603050405020304" pitchFamily="18" charset="0"/>
                <a:sym typeface="Open Sauce"/>
              </a:rPr>
              <a:t>doi</a:t>
            </a:r>
            <a:r>
              <a:rPr lang="en-US" sz="5900" dirty="0">
                <a:solidFill>
                  <a:schemeClr val="tx1"/>
                </a:solidFill>
                <a:latin typeface="Times New Roman" panose="02020603050405020304" pitchFamily="18" charset="0"/>
                <a:ea typeface="Open Sauce"/>
                <a:cs typeface="Times New Roman" panose="02020603050405020304" pitchFamily="18" charset="0"/>
                <a:sym typeface="Open Sauce"/>
              </a:rPr>
              <a:t>: 10.1136/bmjhci-2019-100031</a:t>
            </a:r>
          </a:p>
          <a:p>
            <a:pPr marL="0" lvl="0" indent="0" algn="just">
              <a:lnSpc>
                <a:spcPct val="90000"/>
              </a:lnSpc>
              <a:buClr>
                <a:schemeClr val="dk2"/>
              </a:buClr>
              <a:buSzPct val="100000"/>
              <a:buNone/>
            </a:pPr>
            <a:r>
              <a:rPr lang="en-US" sz="5900" dirty="0">
                <a:solidFill>
                  <a:schemeClr val="tx1"/>
                </a:solidFill>
                <a:latin typeface="Times New Roman" panose="02020603050405020304" pitchFamily="18" charset="0"/>
                <a:cs typeface="Times New Roman" panose="02020603050405020304" pitchFamily="18" charset="0"/>
              </a:rPr>
              <a:t>Williams, E. (2022) 'Empower frontline healthcare workers with Microsoft Teams', </a:t>
            </a:r>
            <a:r>
              <a:rPr lang="en-US" sz="5900" i="1" dirty="0">
                <a:solidFill>
                  <a:schemeClr val="tx1"/>
                </a:solidFill>
                <a:latin typeface="Times New Roman" panose="02020603050405020304" pitchFamily="18" charset="0"/>
                <a:cs typeface="Times New Roman" panose="02020603050405020304" pitchFamily="18" charset="0"/>
              </a:rPr>
              <a:t>Microsoft 365 Blog</a:t>
            </a:r>
            <a:r>
              <a:rPr lang="en-US" sz="5900" dirty="0">
                <a:solidFill>
                  <a:schemeClr val="tx1"/>
                </a:solidFill>
                <a:latin typeface="Times New Roman" panose="02020603050405020304" pitchFamily="18" charset="0"/>
                <a:cs typeface="Times New Roman" panose="02020603050405020304" pitchFamily="18" charset="0"/>
              </a:rPr>
              <a:t> [online]. Available at: </a:t>
            </a:r>
            <a:r>
              <a:rPr lang="en-US" sz="5900"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https://www.microsoft.com/en-us/microsoft-365/blog/2022/03/15/empower-frontline-healthcare-workers-with-microsoft-teams/</a:t>
            </a:r>
            <a:r>
              <a:rPr lang="en-US" sz="5900" dirty="0">
                <a:solidFill>
                  <a:schemeClr val="tx1"/>
                </a:solidFill>
                <a:latin typeface="Times New Roman" panose="02020603050405020304" pitchFamily="18" charset="0"/>
                <a:cs typeface="Times New Roman" panose="02020603050405020304" pitchFamily="18" charset="0"/>
              </a:rPr>
              <a:t>  (Accessed: 5 February 2026).</a:t>
            </a:r>
          </a:p>
          <a:p>
            <a:pPr marL="0" lvl="0" indent="0" algn="just">
              <a:lnSpc>
                <a:spcPct val="90000"/>
              </a:lnSpc>
              <a:buClr>
                <a:schemeClr val="dk2"/>
              </a:buClr>
              <a:buSzPct val="100000"/>
              <a:buNone/>
            </a:pPr>
            <a:r>
              <a:rPr lang="en-US" sz="5900" dirty="0" err="1">
                <a:solidFill>
                  <a:schemeClr val="tx1"/>
                </a:solidFill>
                <a:latin typeface="Times New Roman" panose="02020603050405020304" pitchFamily="18" charset="0"/>
                <a:cs typeface="Times New Roman" panose="02020603050405020304" pitchFamily="18" charset="0"/>
                <a:sym typeface="Open Sauce"/>
              </a:rPr>
              <a:t>Wiljer</a:t>
            </a:r>
            <a:r>
              <a:rPr lang="en-US" sz="5900" dirty="0">
                <a:solidFill>
                  <a:schemeClr val="tx1"/>
                </a:solidFill>
                <a:latin typeface="Times New Roman" panose="02020603050405020304" pitchFamily="18" charset="0"/>
                <a:cs typeface="Times New Roman" panose="02020603050405020304" pitchFamily="18" charset="0"/>
                <a:sym typeface="Open Sauce"/>
              </a:rPr>
              <a:t> D, </a:t>
            </a:r>
            <a:r>
              <a:rPr lang="en-US" sz="5900" dirty="0" err="1">
                <a:solidFill>
                  <a:schemeClr val="tx1"/>
                </a:solidFill>
                <a:latin typeface="Times New Roman" panose="02020603050405020304" pitchFamily="18" charset="0"/>
                <a:cs typeface="Times New Roman" panose="02020603050405020304" pitchFamily="18" charset="0"/>
                <a:sym typeface="Open Sauce"/>
              </a:rPr>
              <a:t>Charow</a:t>
            </a:r>
            <a:r>
              <a:rPr lang="en-US" sz="5900" dirty="0">
                <a:solidFill>
                  <a:schemeClr val="tx1"/>
                </a:solidFill>
                <a:latin typeface="Times New Roman" panose="02020603050405020304" pitchFamily="18" charset="0"/>
                <a:cs typeface="Times New Roman" panose="02020603050405020304" pitchFamily="18" charset="0"/>
                <a:sym typeface="Open Sauce"/>
              </a:rPr>
              <a:t> R, Zhang M, Lo B, Sequeira L, Shen N, </a:t>
            </a:r>
            <a:r>
              <a:rPr lang="en-US" sz="5900" dirty="0" err="1">
                <a:solidFill>
                  <a:schemeClr val="tx1"/>
                </a:solidFill>
                <a:latin typeface="Times New Roman" panose="02020603050405020304" pitchFamily="18" charset="0"/>
                <a:cs typeface="Times New Roman" panose="02020603050405020304" pitchFamily="18" charset="0"/>
                <a:sym typeface="Open Sauce"/>
              </a:rPr>
              <a:t>Sockalingam</a:t>
            </a:r>
            <a:r>
              <a:rPr lang="en-US" sz="5900" dirty="0">
                <a:solidFill>
                  <a:schemeClr val="tx1"/>
                </a:solidFill>
                <a:latin typeface="Times New Roman" panose="02020603050405020304" pitchFamily="18" charset="0"/>
                <a:cs typeface="Times New Roman" panose="02020603050405020304" pitchFamily="18" charset="0"/>
                <a:sym typeface="Open Sauce"/>
              </a:rPr>
              <a:t> S, Rossos P, Crawford A, Strudwick </a:t>
            </a:r>
            <a:r>
              <a:rPr lang="en-US" sz="5900" dirty="0" err="1">
                <a:solidFill>
                  <a:schemeClr val="tx1"/>
                </a:solidFill>
                <a:latin typeface="Times New Roman" panose="02020603050405020304" pitchFamily="18" charset="0"/>
                <a:cs typeface="Times New Roman" panose="02020603050405020304" pitchFamily="18" charset="0"/>
                <a:sym typeface="Open Sauce"/>
              </a:rPr>
              <a:t>GEnabling</a:t>
            </a:r>
            <a:r>
              <a:rPr lang="en-US" sz="5900" dirty="0">
                <a:solidFill>
                  <a:schemeClr val="tx1"/>
                </a:solidFill>
                <a:latin typeface="Times New Roman" panose="02020603050405020304" pitchFamily="18" charset="0"/>
                <a:cs typeface="Times New Roman" panose="02020603050405020304" pitchFamily="18" charset="0"/>
                <a:sym typeface="Open Sauce"/>
              </a:rPr>
              <a:t> Digital Compassion in Digital Health Environments: Modified </a:t>
            </a:r>
            <a:r>
              <a:rPr lang="en-US" sz="5900" dirty="0" err="1">
                <a:solidFill>
                  <a:schemeClr val="tx1"/>
                </a:solidFill>
                <a:latin typeface="Times New Roman" panose="02020603050405020304" pitchFamily="18" charset="0"/>
                <a:cs typeface="Times New Roman" panose="02020603050405020304" pitchFamily="18" charset="0"/>
                <a:sym typeface="Open Sauce"/>
              </a:rPr>
              <a:t>eDelphi</a:t>
            </a:r>
            <a:r>
              <a:rPr lang="en-US" sz="5900" dirty="0">
                <a:solidFill>
                  <a:schemeClr val="tx1"/>
                </a:solidFill>
                <a:latin typeface="Times New Roman" panose="02020603050405020304" pitchFamily="18" charset="0"/>
                <a:cs typeface="Times New Roman" panose="02020603050405020304" pitchFamily="18" charset="0"/>
                <a:sym typeface="Open Sauce"/>
              </a:rPr>
              <a:t> Study to Identify Interprofessional Competencies and Technology </a:t>
            </a:r>
            <a:r>
              <a:rPr lang="en-US" sz="5900" dirty="0" err="1">
                <a:solidFill>
                  <a:schemeClr val="tx1"/>
                </a:solidFill>
                <a:latin typeface="Times New Roman" panose="02020603050405020304" pitchFamily="18" charset="0"/>
                <a:cs typeface="Times New Roman" panose="02020603050405020304" pitchFamily="18" charset="0"/>
                <a:sym typeface="Open Sauce"/>
              </a:rPr>
              <a:t>AttributesJ</a:t>
            </a:r>
            <a:r>
              <a:rPr lang="en-US" sz="5900" dirty="0">
                <a:solidFill>
                  <a:schemeClr val="tx1"/>
                </a:solidFill>
                <a:latin typeface="Times New Roman" panose="02020603050405020304" pitchFamily="18" charset="0"/>
                <a:cs typeface="Times New Roman" panose="02020603050405020304" pitchFamily="18" charset="0"/>
                <a:sym typeface="Open Sauce"/>
              </a:rPr>
              <a:t> Med Internet Res 2025;27:e66547URL: https://www.jmir.org/2025/1/e66547DOI: 10.2196/66547</a:t>
            </a:r>
          </a:p>
          <a:p>
            <a:endParaRPr lang="en-PK" dirty="0"/>
          </a:p>
        </p:txBody>
      </p:sp>
    </p:spTree>
    <p:extLst>
      <p:ext uri="{BB962C8B-B14F-4D97-AF65-F5344CB8AC3E}">
        <p14:creationId xmlns:p14="http://schemas.microsoft.com/office/powerpoint/2010/main" val="1302736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164</TotalTime>
  <Words>1357</Words>
  <Application>Microsoft Office PowerPoint</Application>
  <PresentationFormat>Widescreen</PresentationFormat>
  <Paragraphs>99</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Case study-Greenfield Home Care Agency </vt:lpstr>
      <vt:lpstr>Microsoft Excel for Greenfield Home Care Agency </vt:lpstr>
      <vt:lpstr>Overview</vt:lpstr>
      <vt:lpstr>Introduction of Microsoft Excel </vt:lpstr>
      <vt:lpstr>Benefits of using Excel to collaborate at Greenfield </vt:lpstr>
      <vt:lpstr>Limitations of using Excel </vt:lpstr>
      <vt:lpstr>INTRODUCTION </vt:lpstr>
      <vt:lpstr>INTRODUCTION </vt:lpstr>
      <vt:lpstr>Benefits of Microsoft Teams at Greenfield</vt:lpstr>
      <vt:lpstr>Challenges in Adopting Teams</vt:lpstr>
      <vt:lpstr>Digital Safety Action plan for Greenfield   Purpose of the action plan </vt:lpstr>
      <vt:lpstr>Secure Access  Goal: Ensure only authorized staff access systems </vt:lpstr>
      <vt:lpstr>Email Awareness  Goal: Reduce cyber risks from email use </vt:lpstr>
      <vt:lpstr>Data Management  Goal: Ensure safe storage and sharing of records </vt:lpstr>
      <vt:lpstr>Confidentiality &amp; Compliance Goal: Protect client privacy and meet legal duties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study-Greenfield Home Care Agency </dc:title>
  <dc:creator>saira iram</dc:creator>
  <cp:lastModifiedBy>collette francis</cp:lastModifiedBy>
  <cp:revision>16</cp:revision>
  <dcterms:created xsi:type="dcterms:W3CDTF">2026-02-07T20:37:21Z</dcterms:created>
  <dcterms:modified xsi:type="dcterms:W3CDTF">2026-02-15T11:47:42Z</dcterms:modified>
</cp:coreProperties>
</file>