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6858000" cx="9144000"/>
  <p:notesSz cx="6669075" cy="9753600"/>
  <p:embeddedFontLst>
    <p:embeddedFont>
      <p:font typeface="Open Sans"/>
      <p:regular r:id="rId17"/>
      <p:bold r:id="rId18"/>
      <p:italic r:id="rId19"/>
      <p:boldItalic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2D200454-40CA-4A62-9FC3-DE9A4176ACB9}">
      <p15:notesGuideLst>
        <p15:guide id="1" orient="horz" pos="3072">
          <p15:clr>
            <a:srgbClr val="A4A3A4"/>
          </p15:clr>
        </p15:guide>
        <p15:guide id="2" pos="2101">
          <p15:clr>
            <a:srgbClr val="A4A3A4"/>
          </p15:clr>
        </p15:guide>
      </p15:notesGuideLst>
    </p:ext>
    <p:ext uri="GoogleSlidesCustomDataVersion2">
      <go:slidesCustomData xmlns:go="http://customooxmlschemas.google.com/" r:id="rId21" roundtripDataSignature="AMtx7mgyZHYH1ApGSNd0T9uorpoT3mtBw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notesViewPr>
    <p:cSldViewPr snapToGrid="0">
      <p:cViewPr varScale="1">
        <p:scale>
          <a:sx n="100" d="100"/>
          <a:sy n="100" d="100"/>
        </p:scale>
        <p:origin x="0" y="0"/>
      </p:cViewPr>
      <p:guideLst>
        <p:guide pos="3072" orient="horz"/>
        <p:guide pos="2101"/>
      </p:guideLst>
    </p:cSldViewPr>
  </p:notesViewPr>
</p:viewPr>
</file>

<file path=ppt/_rels/presentation.xml.rels><?xml version="1.0" encoding="UTF-8" standalone="yes"?><Relationships xmlns="http://schemas.openxmlformats.org/package/2006/relationships"><Relationship Id="rId20" Type="http://schemas.openxmlformats.org/officeDocument/2006/relationships/font" Target="fonts/OpenSans-boldItalic.fntdata"/><Relationship Id="rId11" Type="http://schemas.openxmlformats.org/officeDocument/2006/relationships/slide" Target="slides/slide6.xml"/><Relationship Id="rId10" Type="http://schemas.openxmlformats.org/officeDocument/2006/relationships/slide" Target="slides/slide5.xml"/><Relationship Id="rId21" Type="http://customschemas.google.com/relationships/presentationmetadata" Target="metadata"/><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OpenSans-regular.fntdata"/><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OpenSans-italic.fntdata"/><Relationship Id="rId6" Type="http://schemas.openxmlformats.org/officeDocument/2006/relationships/slide" Target="slides/slide1.xml"/><Relationship Id="rId18" Type="http://schemas.openxmlformats.org/officeDocument/2006/relationships/font" Target="fonts/OpenSans-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890838" cy="487363"/>
          </a:xfrm>
          <a:prstGeom prst="rect">
            <a:avLst/>
          </a:prstGeom>
          <a:noFill/>
          <a:ln>
            <a:noFill/>
          </a:ln>
        </p:spPr>
        <p:txBody>
          <a:bodyPr anchorCtr="0" anchor="t" bIns="45050" lIns="90125" spcFirstLastPara="1" rIns="90125" wrap="square" tIns="45050">
            <a:noAutofit/>
          </a:bodyPr>
          <a:lstStyle>
            <a:lvl1pPr lvl="0" marR="0" rtl="0" algn="l">
              <a:spcBef>
                <a:spcPts val="0"/>
              </a:spcBef>
              <a:spcAft>
                <a:spcPts val="0"/>
              </a:spcAft>
              <a:buSzPts val="1400"/>
              <a:buNone/>
              <a:defRPr b="0" i="0" sz="1200" u="none" cap="none" strike="noStrike">
                <a:solidFill>
                  <a:schemeClr val="dk1"/>
                </a:solidFill>
                <a:latin typeface="Verdana"/>
                <a:ea typeface="Verdana"/>
                <a:cs typeface="Verdana"/>
                <a:sym typeface="Verdana"/>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778250" y="0"/>
            <a:ext cx="2890838" cy="487363"/>
          </a:xfrm>
          <a:prstGeom prst="rect">
            <a:avLst/>
          </a:prstGeom>
          <a:noFill/>
          <a:ln>
            <a:noFill/>
          </a:ln>
        </p:spPr>
        <p:txBody>
          <a:bodyPr anchorCtr="0" anchor="t" bIns="45050" lIns="90125" spcFirstLastPara="1" rIns="90125" wrap="square" tIns="45050">
            <a:noAutofit/>
          </a:bodyPr>
          <a:lstStyle>
            <a:lvl1pPr lvl="0" marR="0" rtl="0" algn="r">
              <a:spcBef>
                <a:spcPts val="0"/>
              </a:spcBef>
              <a:spcAft>
                <a:spcPts val="0"/>
              </a:spcAft>
              <a:buSzPts val="1400"/>
              <a:buNone/>
              <a:defRPr b="0" i="0" sz="1200" u="none" cap="none" strike="noStrike">
                <a:solidFill>
                  <a:schemeClr val="dk1"/>
                </a:solidFill>
                <a:latin typeface="Verdana"/>
                <a:ea typeface="Verdana"/>
                <a:cs typeface="Verdana"/>
                <a:sym typeface="Verdana"/>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895350" y="730250"/>
            <a:ext cx="4878388" cy="3659188"/>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 name="Google Shape;6;n"/>
          <p:cNvSpPr txBox="1"/>
          <p:nvPr>
            <p:ph idx="1" type="body"/>
          </p:nvPr>
        </p:nvSpPr>
        <p:spPr>
          <a:xfrm>
            <a:off x="889000" y="4632325"/>
            <a:ext cx="4891088" cy="4391025"/>
          </a:xfrm>
          <a:prstGeom prst="rect">
            <a:avLst/>
          </a:prstGeom>
          <a:noFill/>
          <a:ln>
            <a:noFill/>
          </a:ln>
        </p:spPr>
        <p:txBody>
          <a:bodyPr anchorCtr="0" anchor="t" bIns="45050" lIns="90125" spcFirstLastPara="1" rIns="90125" wrap="square" tIns="45050">
            <a:noAutofit/>
          </a:bodyPr>
          <a:lstStyle>
            <a:lvl1pPr indent="-228600" lvl="0" marL="4572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9266238"/>
            <a:ext cx="2890838" cy="487362"/>
          </a:xfrm>
          <a:prstGeom prst="rect">
            <a:avLst/>
          </a:prstGeom>
          <a:noFill/>
          <a:ln>
            <a:noFill/>
          </a:ln>
        </p:spPr>
        <p:txBody>
          <a:bodyPr anchorCtr="0" anchor="b" bIns="45050" lIns="90125" spcFirstLastPara="1" rIns="90125" wrap="square" tIns="45050">
            <a:noAutofit/>
          </a:bodyPr>
          <a:lstStyle>
            <a:lvl1pPr lvl="0" marR="0" rtl="0" algn="l">
              <a:spcBef>
                <a:spcPts val="0"/>
              </a:spcBef>
              <a:spcAft>
                <a:spcPts val="0"/>
              </a:spcAft>
              <a:buSzPts val="1400"/>
              <a:buNone/>
              <a:defRPr b="0" i="0" sz="1200" u="none" cap="none" strike="noStrike">
                <a:solidFill>
                  <a:schemeClr val="dk1"/>
                </a:solidFill>
                <a:latin typeface="Verdana"/>
                <a:ea typeface="Verdana"/>
                <a:cs typeface="Verdana"/>
                <a:sym typeface="Verdana"/>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778250" y="9266238"/>
            <a:ext cx="2890838" cy="487362"/>
          </a:xfrm>
          <a:prstGeom prst="rect">
            <a:avLst/>
          </a:prstGeom>
          <a:noFill/>
          <a:ln>
            <a:noFill/>
          </a:ln>
        </p:spPr>
        <p:txBody>
          <a:bodyPr anchorCtr="0" anchor="b" bIns="45050" lIns="90125" spcFirstLastPara="1" rIns="90125" wrap="square" tIns="4505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Verdana"/>
                <a:ea typeface="Verdana"/>
                <a:cs typeface="Verdana"/>
                <a:sym typeface="Verdana"/>
              </a:rPr>
              <a:t>‹#›</a:t>
            </a:fld>
            <a:endParaRPr b="0" i="0" sz="1200" u="none" cap="none" strike="noStrike">
              <a:solidFill>
                <a:schemeClr val="dk1"/>
              </a:solidFill>
              <a:latin typeface="Verdana"/>
              <a:ea typeface="Verdana"/>
              <a:cs typeface="Verdana"/>
              <a:sym typeface="Verdana"/>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p1:notes"/>
          <p:cNvSpPr txBox="1"/>
          <p:nvPr>
            <p:ph idx="1" type="body"/>
          </p:nvPr>
        </p:nvSpPr>
        <p:spPr>
          <a:xfrm>
            <a:off x="889000" y="4632325"/>
            <a:ext cx="4891088" cy="4391025"/>
          </a:xfrm>
          <a:prstGeom prst="rect">
            <a:avLst/>
          </a:prstGeom>
        </p:spPr>
        <p:txBody>
          <a:bodyPr anchorCtr="0" anchor="t" bIns="45050" lIns="90125" spcFirstLastPara="1" rIns="90125" wrap="square" tIns="45050">
            <a:noAutofit/>
          </a:bodyPr>
          <a:lstStyle/>
          <a:p>
            <a:pPr indent="0" lvl="0" marL="0" rtl="0" algn="l">
              <a:spcBef>
                <a:spcPts val="360"/>
              </a:spcBef>
              <a:spcAft>
                <a:spcPts val="0"/>
              </a:spcAft>
              <a:buNone/>
            </a:pPr>
            <a:r>
              <a:t/>
            </a:r>
            <a:endParaRPr/>
          </a:p>
        </p:txBody>
      </p:sp>
      <p:sp>
        <p:nvSpPr>
          <p:cNvPr id="76" name="Google Shape;76;p1:notes"/>
          <p:cNvSpPr/>
          <p:nvPr>
            <p:ph idx="2" type="sldImg"/>
          </p:nvPr>
        </p:nvSpPr>
        <p:spPr>
          <a:xfrm>
            <a:off x="895350" y="730250"/>
            <a:ext cx="4878388" cy="3659188"/>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2:notes"/>
          <p:cNvSpPr txBox="1"/>
          <p:nvPr>
            <p:ph idx="1" type="body"/>
          </p:nvPr>
        </p:nvSpPr>
        <p:spPr>
          <a:xfrm>
            <a:off x="889000" y="4632325"/>
            <a:ext cx="4891088" cy="4391025"/>
          </a:xfrm>
          <a:prstGeom prst="rect">
            <a:avLst/>
          </a:prstGeom>
        </p:spPr>
        <p:txBody>
          <a:bodyPr anchorCtr="0" anchor="t" bIns="45050" lIns="90125" spcFirstLastPara="1" rIns="90125" wrap="square" tIns="45050">
            <a:noAutofit/>
          </a:bodyPr>
          <a:lstStyle/>
          <a:p>
            <a:pPr indent="0" lvl="0" marL="0" rtl="0" algn="l">
              <a:spcBef>
                <a:spcPts val="360"/>
              </a:spcBef>
              <a:spcAft>
                <a:spcPts val="0"/>
              </a:spcAft>
              <a:buNone/>
            </a:pPr>
            <a:r>
              <a:t/>
            </a:r>
            <a:endParaRPr/>
          </a:p>
        </p:txBody>
      </p:sp>
      <p:sp>
        <p:nvSpPr>
          <p:cNvPr id="82" name="Google Shape;82;p2:notes"/>
          <p:cNvSpPr/>
          <p:nvPr>
            <p:ph idx="2" type="sldImg"/>
          </p:nvPr>
        </p:nvSpPr>
        <p:spPr>
          <a:xfrm>
            <a:off x="895350" y="730250"/>
            <a:ext cx="4878388" cy="3659188"/>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p3:notes"/>
          <p:cNvSpPr txBox="1"/>
          <p:nvPr>
            <p:ph idx="1" type="body"/>
          </p:nvPr>
        </p:nvSpPr>
        <p:spPr>
          <a:xfrm>
            <a:off x="889000" y="4632325"/>
            <a:ext cx="4891088" cy="4391025"/>
          </a:xfrm>
          <a:prstGeom prst="rect">
            <a:avLst/>
          </a:prstGeom>
        </p:spPr>
        <p:txBody>
          <a:bodyPr anchorCtr="0" anchor="t" bIns="45050" lIns="90125" spcFirstLastPara="1" rIns="90125" wrap="square" tIns="45050">
            <a:noAutofit/>
          </a:bodyPr>
          <a:lstStyle/>
          <a:p>
            <a:pPr indent="0" lvl="0" marL="0" rtl="0" algn="l">
              <a:spcBef>
                <a:spcPts val="360"/>
              </a:spcBef>
              <a:spcAft>
                <a:spcPts val="0"/>
              </a:spcAft>
              <a:buNone/>
            </a:pPr>
            <a:r>
              <a:t/>
            </a:r>
            <a:endParaRPr/>
          </a:p>
        </p:txBody>
      </p:sp>
      <p:sp>
        <p:nvSpPr>
          <p:cNvPr id="90" name="Google Shape;90;p3:notes"/>
          <p:cNvSpPr/>
          <p:nvPr>
            <p:ph idx="2" type="sldImg"/>
          </p:nvPr>
        </p:nvSpPr>
        <p:spPr>
          <a:xfrm>
            <a:off x="895350" y="730250"/>
            <a:ext cx="4878388" cy="3659188"/>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4:notes"/>
          <p:cNvSpPr txBox="1"/>
          <p:nvPr>
            <p:ph idx="1" type="body"/>
          </p:nvPr>
        </p:nvSpPr>
        <p:spPr>
          <a:xfrm>
            <a:off x="889000" y="4632325"/>
            <a:ext cx="4891088" cy="4391025"/>
          </a:xfrm>
          <a:prstGeom prst="rect">
            <a:avLst/>
          </a:prstGeom>
        </p:spPr>
        <p:txBody>
          <a:bodyPr anchorCtr="0" anchor="t" bIns="45050" lIns="90125" spcFirstLastPara="1" rIns="90125" wrap="square" tIns="45050">
            <a:noAutofit/>
          </a:bodyPr>
          <a:lstStyle/>
          <a:p>
            <a:pPr indent="0" lvl="0" marL="0" rtl="0" algn="l">
              <a:spcBef>
                <a:spcPts val="360"/>
              </a:spcBef>
              <a:spcAft>
                <a:spcPts val="0"/>
              </a:spcAft>
              <a:buNone/>
            </a:pPr>
            <a:r>
              <a:t/>
            </a:r>
            <a:endParaRPr/>
          </a:p>
        </p:txBody>
      </p:sp>
      <p:sp>
        <p:nvSpPr>
          <p:cNvPr id="98" name="Google Shape;98;p4:notes"/>
          <p:cNvSpPr/>
          <p:nvPr>
            <p:ph idx="2" type="sldImg"/>
          </p:nvPr>
        </p:nvSpPr>
        <p:spPr>
          <a:xfrm>
            <a:off x="895350" y="730250"/>
            <a:ext cx="4878388" cy="3659188"/>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5:notes"/>
          <p:cNvSpPr txBox="1"/>
          <p:nvPr>
            <p:ph idx="1" type="body"/>
          </p:nvPr>
        </p:nvSpPr>
        <p:spPr>
          <a:xfrm>
            <a:off x="889000" y="4632325"/>
            <a:ext cx="4891088" cy="4391025"/>
          </a:xfrm>
          <a:prstGeom prst="rect">
            <a:avLst/>
          </a:prstGeom>
        </p:spPr>
        <p:txBody>
          <a:bodyPr anchorCtr="0" anchor="t" bIns="45050" lIns="90125" spcFirstLastPara="1" rIns="90125" wrap="square" tIns="45050">
            <a:noAutofit/>
          </a:bodyPr>
          <a:lstStyle/>
          <a:p>
            <a:pPr indent="0" lvl="0" marL="0" rtl="0" algn="l">
              <a:spcBef>
                <a:spcPts val="360"/>
              </a:spcBef>
              <a:spcAft>
                <a:spcPts val="0"/>
              </a:spcAft>
              <a:buNone/>
            </a:pPr>
            <a:r>
              <a:t/>
            </a:r>
            <a:endParaRPr/>
          </a:p>
        </p:txBody>
      </p:sp>
      <p:sp>
        <p:nvSpPr>
          <p:cNvPr id="104" name="Google Shape;104;p5:notes"/>
          <p:cNvSpPr/>
          <p:nvPr>
            <p:ph idx="2" type="sldImg"/>
          </p:nvPr>
        </p:nvSpPr>
        <p:spPr>
          <a:xfrm>
            <a:off x="895350" y="730250"/>
            <a:ext cx="4878388" cy="3659188"/>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6:notes"/>
          <p:cNvSpPr txBox="1"/>
          <p:nvPr>
            <p:ph idx="1" type="body"/>
          </p:nvPr>
        </p:nvSpPr>
        <p:spPr>
          <a:xfrm>
            <a:off x="889000" y="4632325"/>
            <a:ext cx="4891088" cy="4391025"/>
          </a:xfrm>
          <a:prstGeom prst="rect">
            <a:avLst/>
          </a:prstGeom>
        </p:spPr>
        <p:txBody>
          <a:bodyPr anchorCtr="0" anchor="t" bIns="45050" lIns="90125" spcFirstLastPara="1" rIns="90125" wrap="square" tIns="45050">
            <a:noAutofit/>
          </a:bodyPr>
          <a:lstStyle/>
          <a:p>
            <a:pPr indent="0" lvl="0" marL="0" rtl="0" algn="l">
              <a:spcBef>
                <a:spcPts val="360"/>
              </a:spcBef>
              <a:spcAft>
                <a:spcPts val="0"/>
              </a:spcAft>
              <a:buNone/>
            </a:pPr>
            <a:r>
              <a:t/>
            </a:r>
            <a:endParaRPr/>
          </a:p>
        </p:txBody>
      </p:sp>
      <p:sp>
        <p:nvSpPr>
          <p:cNvPr id="112" name="Google Shape;112;p6:notes"/>
          <p:cNvSpPr/>
          <p:nvPr>
            <p:ph idx="2" type="sldImg"/>
          </p:nvPr>
        </p:nvSpPr>
        <p:spPr>
          <a:xfrm>
            <a:off x="895350" y="730250"/>
            <a:ext cx="4878388" cy="3659188"/>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7:notes"/>
          <p:cNvSpPr txBox="1"/>
          <p:nvPr>
            <p:ph idx="1" type="body"/>
          </p:nvPr>
        </p:nvSpPr>
        <p:spPr>
          <a:xfrm>
            <a:off x="889000" y="4632325"/>
            <a:ext cx="4891088" cy="4391025"/>
          </a:xfrm>
          <a:prstGeom prst="rect">
            <a:avLst/>
          </a:prstGeom>
        </p:spPr>
        <p:txBody>
          <a:bodyPr anchorCtr="0" anchor="t" bIns="45050" lIns="90125" spcFirstLastPara="1" rIns="90125" wrap="square" tIns="45050">
            <a:noAutofit/>
          </a:bodyPr>
          <a:lstStyle/>
          <a:p>
            <a:pPr indent="0" lvl="0" marL="0" rtl="0" algn="l">
              <a:spcBef>
                <a:spcPts val="360"/>
              </a:spcBef>
              <a:spcAft>
                <a:spcPts val="0"/>
              </a:spcAft>
              <a:buNone/>
            </a:pPr>
            <a:r>
              <a:t/>
            </a:r>
            <a:endParaRPr/>
          </a:p>
        </p:txBody>
      </p:sp>
      <p:sp>
        <p:nvSpPr>
          <p:cNvPr id="119" name="Google Shape;119;p7:notes"/>
          <p:cNvSpPr/>
          <p:nvPr>
            <p:ph idx="2" type="sldImg"/>
          </p:nvPr>
        </p:nvSpPr>
        <p:spPr>
          <a:xfrm>
            <a:off x="895350" y="730250"/>
            <a:ext cx="4878388" cy="3659188"/>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8:notes"/>
          <p:cNvSpPr txBox="1"/>
          <p:nvPr>
            <p:ph idx="1" type="body"/>
          </p:nvPr>
        </p:nvSpPr>
        <p:spPr>
          <a:xfrm>
            <a:off x="889000" y="4632325"/>
            <a:ext cx="4891088" cy="4391025"/>
          </a:xfrm>
          <a:prstGeom prst="rect">
            <a:avLst/>
          </a:prstGeom>
        </p:spPr>
        <p:txBody>
          <a:bodyPr anchorCtr="0" anchor="t" bIns="45050" lIns="90125" spcFirstLastPara="1" rIns="90125" wrap="square" tIns="45050">
            <a:noAutofit/>
          </a:bodyPr>
          <a:lstStyle/>
          <a:p>
            <a:pPr indent="0" lvl="0" marL="0" rtl="0" algn="l">
              <a:spcBef>
                <a:spcPts val="360"/>
              </a:spcBef>
              <a:spcAft>
                <a:spcPts val="0"/>
              </a:spcAft>
              <a:buNone/>
            </a:pPr>
            <a:r>
              <a:t/>
            </a:r>
            <a:endParaRPr/>
          </a:p>
        </p:txBody>
      </p:sp>
      <p:sp>
        <p:nvSpPr>
          <p:cNvPr id="127" name="Google Shape;127;p8:notes"/>
          <p:cNvSpPr/>
          <p:nvPr>
            <p:ph idx="2" type="sldImg"/>
          </p:nvPr>
        </p:nvSpPr>
        <p:spPr>
          <a:xfrm>
            <a:off x="895350" y="730250"/>
            <a:ext cx="4878388" cy="3659188"/>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9:notes"/>
          <p:cNvSpPr txBox="1"/>
          <p:nvPr>
            <p:ph idx="1" type="body"/>
          </p:nvPr>
        </p:nvSpPr>
        <p:spPr>
          <a:xfrm>
            <a:off x="889000" y="4632325"/>
            <a:ext cx="4891088" cy="4391025"/>
          </a:xfrm>
          <a:prstGeom prst="rect">
            <a:avLst/>
          </a:prstGeom>
        </p:spPr>
        <p:txBody>
          <a:bodyPr anchorCtr="0" anchor="t" bIns="45050" lIns="90125" spcFirstLastPara="1" rIns="90125" wrap="square" tIns="45050">
            <a:noAutofit/>
          </a:bodyPr>
          <a:lstStyle/>
          <a:p>
            <a:pPr indent="0" lvl="0" marL="0" rtl="0" algn="l">
              <a:spcBef>
                <a:spcPts val="360"/>
              </a:spcBef>
              <a:spcAft>
                <a:spcPts val="0"/>
              </a:spcAft>
              <a:buNone/>
            </a:pPr>
            <a:r>
              <a:t/>
            </a:r>
            <a:endParaRPr/>
          </a:p>
        </p:txBody>
      </p:sp>
      <p:sp>
        <p:nvSpPr>
          <p:cNvPr id="133" name="Google Shape;133;p9:notes"/>
          <p:cNvSpPr/>
          <p:nvPr>
            <p:ph idx="2" type="sldImg"/>
          </p:nvPr>
        </p:nvSpPr>
        <p:spPr>
          <a:xfrm>
            <a:off x="895350" y="730250"/>
            <a:ext cx="4878388" cy="3659188"/>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10:notes"/>
          <p:cNvSpPr txBox="1"/>
          <p:nvPr>
            <p:ph idx="1" type="body"/>
          </p:nvPr>
        </p:nvSpPr>
        <p:spPr>
          <a:xfrm>
            <a:off x="889000" y="4632325"/>
            <a:ext cx="4891088" cy="4391025"/>
          </a:xfrm>
          <a:prstGeom prst="rect">
            <a:avLst/>
          </a:prstGeom>
        </p:spPr>
        <p:txBody>
          <a:bodyPr anchorCtr="0" anchor="t" bIns="45050" lIns="90125" spcFirstLastPara="1" rIns="90125" wrap="square" tIns="45050">
            <a:noAutofit/>
          </a:bodyPr>
          <a:lstStyle/>
          <a:p>
            <a:pPr indent="0" lvl="0" marL="0" rtl="0" algn="l">
              <a:spcBef>
                <a:spcPts val="360"/>
              </a:spcBef>
              <a:spcAft>
                <a:spcPts val="0"/>
              </a:spcAft>
              <a:buNone/>
            </a:pPr>
            <a:r>
              <a:t/>
            </a:r>
            <a:endParaRPr/>
          </a:p>
        </p:txBody>
      </p:sp>
      <p:sp>
        <p:nvSpPr>
          <p:cNvPr id="140" name="Google Shape;140;p10:notes"/>
          <p:cNvSpPr/>
          <p:nvPr>
            <p:ph idx="2" type="sldImg"/>
          </p:nvPr>
        </p:nvSpPr>
        <p:spPr>
          <a:xfrm>
            <a:off x="895350" y="730250"/>
            <a:ext cx="4878388" cy="3659188"/>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11:notes"/>
          <p:cNvSpPr txBox="1"/>
          <p:nvPr>
            <p:ph idx="1" type="body"/>
          </p:nvPr>
        </p:nvSpPr>
        <p:spPr>
          <a:xfrm>
            <a:off x="889000" y="4632325"/>
            <a:ext cx="4891088" cy="4391025"/>
          </a:xfrm>
          <a:prstGeom prst="rect">
            <a:avLst/>
          </a:prstGeom>
        </p:spPr>
        <p:txBody>
          <a:bodyPr anchorCtr="0" anchor="t" bIns="45050" lIns="90125" spcFirstLastPara="1" rIns="90125" wrap="square" tIns="45050">
            <a:noAutofit/>
          </a:bodyPr>
          <a:lstStyle/>
          <a:p>
            <a:pPr indent="0" lvl="0" marL="0" rtl="0" algn="l">
              <a:spcBef>
                <a:spcPts val="360"/>
              </a:spcBef>
              <a:spcAft>
                <a:spcPts val="0"/>
              </a:spcAft>
              <a:buNone/>
            </a:pPr>
            <a:r>
              <a:t/>
            </a:r>
            <a:endParaRPr/>
          </a:p>
        </p:txBody>
      </p:sp>
      <p:sp>
        <p:nvSpPr>
          <p:cNvPr id="148" name="Google Shape;148;p11:notes"/>
          <p:cNvSpPr/>
          <p:nvPr>
            <p:ph idx="2" type="sldImg"/>
          </p:nvPr>
        </p:nvSpPr>
        <p:spPr>
          <a:xfrm>
            <a:off x="895350" y="730250"/>
            <a:ext cx="4878388" cy="3659188"/>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14" name="Shape 14"/>
        <p:cNvGrpSpPr/>
        <p:nvPr/>
      </p:nvGrpSpPr>
      <p:grpSpPr>
        <a:xfrm>
          <a:off x="0" y="0"/>
          <a:ext cx="0" cy="0"/>
          <a:chOff x="0" y="0"/>
          <a:chExt cx="0" cy="0"/>
        </a:xfrm>
      </p:grpSpPr>
      <p:sp>
        <p:nvSpPr>
          <p:cNvPr id="15" name="Google Shape;15;p13"/>
          <p:cNvSpPr txBox="1"/>
          <p:nvPr>
            <p:ph type="ctrTitle"/>
          </p:nvPr>
        </p:nvSpPr>
        <p:spPr>
          <a:xfrm>
            <a:off x="683568" y="1988840"/>
            <a:ext cx="7772400" cy="14700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6" name="Google Shape;16;p13"/>
          <p:cNvSpPr txBox="1"/>
          <p:nvPr>
            <p:ph idx="1" type="subTitle"/>
          </p:nvPr>
        </p:nvSpPr>
        <p:spPr>
          <a:xfrm>
            <a:off x="1369368" y="3744615"/>
            <a:ext cx="6400800" cy="1752600"/>
          </a:xfrm>
          <a:prstGeom prst="rect">
            <a:avLst/>
          </a:prstGeom>
          <a:noFill/>
          <a:ln>
            <a:noFill/>
          </a:ln>
        </p:spPr>
        <p:txBody>
          <a:bodyPr anchorCtr="0" anchor="t" bIns="45700" lIns="91425" spcFirstLastPara="1" rIns="91425" wrap="square" tIns="4570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7" name="Google Shape;17;p13"/>
          <p:cNvSpPr txBox="1"/>
          <p:nvPr>
            <p:ph idx="10" type="dt"/>
          </p:nvPr>
        </p:nvSpPr>
        <p:spPr>
          <a:xfrm>
            <a:off x="395288"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13"/>
          <p:cNvSpPr txBox="1"/>
          <p:nvPr>
            <p:ph idx="11" type="ftr"/>
          </p:nvPr>
        </p:nvSpPr>
        <p:spPr>
          <a:xfrm>
            <a:off x="4140200" y="6381750"/>
            <a:ext cx="2895600" cy="365125"/>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9" name="Google Shape;19;p1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0" name="Shape 20"/>
        <p:cNvGrpSpPr/>
        <p:nvPr/>
      </p:nvGrpSpPr>
      <p:grpSpPr>
        <a:xfrm>
          <a:off x="0" y="0"/>
          <a:ext cx="0" cy="0"/>
          <a:chOff x="0" y="0"/>
          <a:chExt cx="0" cy="0"/>
        </a:xfrm>
      </p:grpSpPr>
      <p:sp>
        <p:nvSpPr>
          <p:cNvPr id="21" name="Google Shape;21;p1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2" name="Google Shape;22;p14"/>
          <p:cNvSpPr txBox="1"/>
          <p:nvPr>
            <p:ph idx="1" type="body"/>
          </p:nvPr>
        </p:nvSpPr>
        <p:spPr>
          <a:xfrm>
            <a:off x="457200" y="1600201"/>
            <a:ext cx="8229600" cy="3917032"/>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3" name="Google Shape;23;p14"/>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4"/>
          <p:cNvSpPr txBox="1"/>
          <p:nvPr>
            <p:ph idx="11" type="ftr"/>
          </p:nvPr>
        </p:nvSpPr>
        <p:spPr>
          <a:xfrm>
            <a:off x="3132138" y="6461125"/>
            <a:ext cx="2895600" cy="365125"/>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25" name="Google Shape;25;p14"/>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6" name="Shape 26"/>
        <p:cNvGrpSpPr/>
        <p:nvPr/>
      </p:nvGrpSpPr>
      <p:grpSpPr>
        <a:xfrm>
          <a:off x="0" y="0"/>
          <a:ext cx="0" cy="0"/>
          <a:chOff x="0" y="0"/>
          <a:chExt cx="0" cy="0"/>
        </a:xfrm>
      </p:grpSpPr>
      <p:sp>
        <p:nvSpPr>
          <p:cNvPr id="27" name="Google Shape;27;p15"/>
          <p:cNvSpPr txBox="1"/>
          <p:nvPr>
            <p:ph type="title"/>
          </p:nvPr>
        </p:nvSpPr>
        <p:spPr>
          <a:xfrm>
            <a:off x="683568" y="3993083"/>
            <a:ext cx="7772400" cy="136207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b="1" sz="4000"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8" name="Google Shape;28;p15"/>
          <p:cNvSpPr txBox="1"/>
          <p:nvPr>
            <p:ph idx="1" type="body"/>
          </p:nvPr>
        </p:nvSpPr>
        <p:spPr>
          <a:xfrm>
            <a:off x="683568" y="2492896"/>
            <a:ext cx="7772400" cy="1500187"/>
          </a:xfrm>
          <a:prstGeom prst="rect">
            <a:avLst/>
          </a:prstGeom>
          <a:noFill/>
          <a:ln>
            <a:noFill/>
          </a:ln>
        </p:spPr>
        <p:txBody>
          <a:bodyPr anchorCtr="0" anchor="b" bIns="45700" lIns="91425" spcFirstLastPara="1" rIns="91425" wrap="square" tIns="45700">
            <a:no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29" name="Google Shape;29;p15"/>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5"/>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1" name="Shape 31"/>
        <p:cNvGrpSpPr/>
        <p:nvPr/>
      </p:nvGrpSpPr>
      <p:grpSpPr>
        <a:xfrm>
          <a:off x="0" y="0"/>
          <a:ext cx="0" cy="0"/>
          <a:chOff x="0" y="0"/>
          <a:chExt cx="0" cy="0"/>
        </a:xfrm>
      </p:grpSpPr>
      <p:sp>
        <p:nvSpPr>
          <p:cNvPr id="32" name="Google Shape;32;p1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3" name="Google Shape;33;p16"/>
          <p:cNvSpPr txBox="1"/>
          <p:nvPr>
            <p:ph idx="1" type="body"/>
          </p:nvPr>
        </p:nvSpPr>
        <p:spPr>
          <a:xfrm>
            <a:off x="457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4" name="Google Shape;34;p16"/>
          <p:cNvSpPr txBox="1"/>
          <p:nvPr>
            <p:ph idx="2" type="body"/>
          </p:nvPr>
        </p:nvSpPr>
        <p:spPr>
          <a:xfrm>
            <a:off x="4648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5" name="Google Shape;35;p16"/>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6"/>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7" name="Shape 37"/>
        <p:cNvGrpSpPr/>
        <p:nvPr/>
      </p:nvGrpSpPr>
      <p:grpSpPr>
        <a:xfrm>
          <a:off x="0" y="0"/>
          <a:ext cx="0" cy="0"/>
          <a:chOff x="0" y="0"/>
          <a:chExt cx="0" cy="0"/>
        </a:xfrm>
      </p:grpSpPr>
      <p:sp>
        <p:nvSpPr>
          <p:cNvPr id="38" name="Google Shape;38;p1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9" name="Google Shape;39;p1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0" name="Google Shape;40;p17"/>
          <p:cNvSpPr txBox="1"/>
          <p:nvPr>
            <p:ph idx="2" type="body"/>
          </p:nvPr>
        </p:nvSpPr>
        <p:spPr>
          <a:xfrm>
            <a:off x="457200" y="2174875"/>
            <a:ext cx="4040188" cy="3414365"/>
          </a:xfrm>
          <a:prstGeom prst="rect">
            <a:avLst/>
          </a:prstGeom>
          <a:noFill/>
          <a:ln>
            <a:noFill/>
          </a:ln>
        </p:spPr>
        <p:txBody>
          <a:bodyPr anchorCtr="0" anchor="t" bIns="45700" lIns="91425" spcFirstLastPara="1" rIns="91425" wrap="square" tIns="45700">
            <a:no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1" name="Google Shape;41;p1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2" name="Google Shape;42;p17"/>
          <p:cNvSpPr txBox="1"/>
          <p:nvPr>
            <p:ph idx="4" type="body"/>
          </p:nvPr>
        </p:nvSpPr>
        <p:spPr>
          <a:xfrm>
            <a:off x="4645025" y="2174875"/>
            <a:ext cx="4041775" cy="3414365"/>
          </a:xfrm>
          <a:prstGeom prst="rect">
            <a:avLst/>
          </a:prstGeom>
          <a:noFill/>
          <a:ln>
            <a:noFill/>
          </a:ln>
        </p:spPr>
        <p:txBody>
          <a:bodyPr anchorCtr="0" anchor="t" bIns="45700" lIns="91425" spcFirstLastPara="1" rIns="91425" wrap="square" tIns="45700">
            <a:no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3" name="Google Shape;43;p17"/>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7"/>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1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47" name="Google Shape;47;p18"/>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8"/>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9" name="Shape 49"/>
        <p:cNvGrpSpPr/>
        <p:nvPr/>
      </p:nvGrpSpPr>
      <p:grpSpPr>
        <a:xfrm>
          <a:off x="0" y="0"/>
          <a:ext cx="0" cy="0"/>
          <a:chOff x="0" y="0"/>
          <a:chExt cx="0" cy="0"/>
        </a:xfrm>
      </p:grpSpPr>
      <p:sp>
        <p:nvSpPr>
          <p:cNvPr id="50" name="Google Shape;50;p19"/>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9"/>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2" name="Shape 52"/>
        <p:cNvGrpSpPr/>
        <p:nvPr/>
      </p:nvGrpSpPr>
      <p:grpSpPr>
        <a:xfrm>
          <a:off x="0" y="0"/>
          <a:ext cx="0" cy="0"/>
          <a:chOff x="0" y="0"/>
          <a:chExt cx="0" cy="0"/>
        </a:xfrm>
      </p:grpSpPr>
      <p:sp>
        <p:nvSpPr>
          <p:cNvPr id="53" name="Google Shape;53;p20"/>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54" name="Google Shape;54;p20"/>
          <p:cNvSpPr txBox="1"/>
          <p:nvPr>
            <p:ph idx="1" type="body"/>
          </p:nvPr>
        </p:nvSpPr>
        <p:spPr>
          <a:xfrm>
            <a:off x="3575050" y="273050"/>
            <a:ext cx="5111750" cy="5172173"/>
          </a:xfrm>
          <a:prstGeom prst="rect">
            <a:avLst/>
          </a:prstGeom>
          <a:noFill/>
          <a:ln>
            <a:noFill/>
          </a:ln>
        </p:spPr>
        <p:txBody>
          <a:bodyPr anchorCtr="0" anchor="t" bIns="45700" lIns="91425" spcFirstLastPara="1" rIns="91425" wrap="square" tIns="45700">
            <a:no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5" name="Google Shape;55;p20"/>
          <p:cNvSpPr txBox="1"/>
          <p:nvPr>
            <p:ph idx="2" type="body"/>
          </p:nvPr>
        </p:nvSpPr>
        <p:spPr>
          <a:xfrm>
            <a:off x="457200" y="1435100"/>
            <a:ext cx="3008313" cy="4029891"/>
          </a:xfrm>
          <a:prstGeom prst="rect">
            <a:avLst/>
          </a:prstGeom>
          <a:noFill/>
          <a:ln>
            <a:noFill/>
          </a:ln>
        </p:spPr>
        <p:txBody>
          <a:bodyPr anchorCtr="0" anchor="t" bIns="45700" lIns="91425" spcFirstLastPara="1" rIns="91425" wrap="square" tIns="45700">
            <a:no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6" name="Google Shape;56;p20"/>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0"/>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58" name="Shape 58"/>
        <p:cNvGrpSpPr/>
        <p:nvPr/>
      </p:nvGrpSpPr>
      <p:grpSpPr>
        <a:xfrm>
          <a:off x="0" y="0"/>
          <a:ext cx="0" cy="0"/>
          <a:chOff x="0" y="0"/>
          <a:chExt cx="0" cy="0"/>
        </a:xfrm>
      </p:grpSpPr>
      <p:sp>
        <p:nvSpPr>
          <p:cNvPr id="59" name="Google Shape;59;p21"/>
          <p:cNvSpPr txBox="1"/>
          <p:nvPr>
            <p:ph type="title"/>
          </p:nvPr>
        </p:nvSpPr>
        <p:spPr>
          <a:xfrm>
            <a:off x="1792288" y="4509120"/>
            <a:ext cx="5486400" cy="566738"/>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60" name="Google Shape;60;p21"/>
          <p:cNvSpPr/>
          <p:nvPr>
            <p:ph idx="2" type="pic"/>
          </p:nvPr>
        </p:nvSpPr>
        <p:spPr>
          <a:xfrm>
            <a:off x="1792288" y="612775"/>
            <a:ext cx="5486400" cy="3824337"/>
          </a:xfrm>
          <a:prstGeom prst="rect">
            <a:avLst/>
          </a:prstGeom>
          <a:noFill/>
          <a:ln>
            <a:noFill/>
          </a:ln>
        </p:spPr>
      </p:sp>
      <p:sp>
        <p:nvSpPr>
          <p:cNvPr id="61" name="Google Shape;61;p21"/>
          <p:cNvSpPr txBox="1"/>
          <p:nvPr>
            <p:ph idx="1" type="body"/>
          </p:nvPr>
        </p:nvSpPr>
        <p:spPr>
          <a:xfrm>
            <a:off x="1792288" y="5157192"/>
            <a:ext cx="5486400" cy="432048"/>
          </a:xfrm>
          <a:prstGeom prst="rect">
            <a:avLst/>
          </a:prstGeom>
          <a:noFill/>
          <a:ln>
            <a:noFill/>
          </a:ln>
        </p:spPr>
        <p:txBody>
          <a:bodyPr anchorCtr="0" anchor="t" bIns="45700" lIns="91425" spcFirstLastPara="1" rIns="91425" wrap="square" tIns="45700">
            <a:no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2" name="Google Shape;62;p21"/>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4" name="Shape 64"/>
        <p:cNvGrpSpPr/>
        <p:nvPr/>
      </p:nvGrpSpPr>
      <p:grpSpPr>
        <a:xfrm>
          <a:off x="0" y="0"/>
          <a:ext cx="0" cy="0"/>
          <a:chOff x="0" y="0"/>
          <a:chExt cx="0" cy="0"/>
        </a:xfrm>
      </p:grpSpPr>
      <p:sp>
        <p:nvSpPr>
          <p:cNvPr id="65" name="Google Shape;65;p2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66" name="Google Shape;66;p22"/>
          <p:cNvSpPr txBox="1"/>
          <p:nvPr>
            <p:ph idx="1" type="body"/>
          </p:nvPr>
        </p:nvSpPr>
        <p:spPr>
          <a:xfrm rot="5400000">
            <a:off x="2613819" y="-556418"/>
            <a:ext cx="3916363" cy="8229600"/>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67" name="Google Shape;67;p22"/>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2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69" name="Shape 69"/>
        <p:cNvGrpSpPr/>
        <p:nvPr/>
      </p:nvGrpSpPr>
      <p:grpSpPr>
        <a:xfrm>
          <a:off x="0" y="0"/>
          <a:ext cx="0" cy="0"/>
          <a:chOff x="0" y="0"/>
          <a:chExt cx="0" cy="0"/>
        </a:xfrm>
      </p:grpSpPr>
      <p:sp>
        <p:nvSpPr>
          <p:cNvPr id="70" name="Google Shape;70;p23"/>
          <p:cNvSpPr txBox="1"/>
          <p:nvPr>
            <p:ph type="title"/>
          </p:nvPr>
        </p:nvSpPr>
        <p:spPr>
          <a:xfrm rot="5400000">
            <a:off x="5036803" y="1867236"/>
            <a:ext cx="5242594" cy="20574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71" name="Google Shape;71;p23"/>
          <p:cNvSpPr txBox="1"/>
          <p:nvPr>
            <p:ph idx="1" type="body"/>
          </p:nvPr>
        </p:nvSpPr>
        <p:spPr>
          <a:xfrm rot="5400000">
            <a:off x="845803" y="-113964"/>
            <a:ext cx="5242594" cy="6019800"/>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2" name="Google Shape;72;p23"/>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2.xml"/><Relationship Id="rId12" Type="http://schemas.openxmlformats.org/officeDocument/2006/relationships/slideLayout" Target="../slideLayouts/slideLayout11.xml"/><Relationship Id="rId1" Type="http://schemas.openxmlformats.org/officeDocument/2006/relationships/image" Target="../media/image2.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1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1pPr>
            <a:lvl2pPr lvl="1"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2pPr>
            <a:lvl3pPr lvl="2"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3pPr>
            <a:lvl4pPr lvl="3"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4pPr>
            <a:lvl5pPr lvl="4"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5pPr>
            <a:lvl6pPr lvl="5"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6pPr>
            <a:lvl7pPr lvl="6"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7pPr>
            <a:lvl8pPr lvl="7"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8pPr>
            <a:lvl9pPr lvl="8"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9pPr>
          </a:lstStyle>
          <a:p/>
        </p:txBody>
      </p:sp>
      <p:sp>
        <p:nvSpPr>
          <p:cNvPr id="11" name="Google Shape;11;p12"/>
          <p:cNvSpPr txBox="1"/>
          <p:nvPr>
            <p:ph idx="1" type="body"/>
          </p:nvPr>
        </p:nvSpPr>
        <p:spPr>
          <a:xfrm>
            <a:off x="457200" y="1600200"/>
            <a:ext cx="8229600" cy="3916363"/>
          </a:xfrm>
          <a:prstGeom prst="rect">
            <a:avLst/>
          </a:prstGeom>
          <a:noFill/>
          <a:ln>
            <a:noFill/>
          </a:ln>
        </p:spPr>
        <p:txBody>
          <a:bodyPr anchorCtr="0" anchor="t" bIns="45700" lIns="91425" spcFirstLastPara="1" rIns="91425" wrap="square" tIns="45700">
            <a:no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12" name="Google Shape;12;p12"/>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050" u="none" cap="none" strike="noStrike">
                <a:solidFill>
                  <a:srgbClr val="888888"/>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1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1" Type="http://schemas.openxmlformats.org/officeDocument/2006/relationships/hyperlink" Target="https://myasthenia.org/treatments/treatment-overview/?utm_source=chatgpt.com" TargetMode="External"/><Relationship Id="rId10" Type="http://schemas.openxmlformats.org/officeDocument/2006/relationships/hyperlink" Target="https://www.neuroscience.ox.ac.uk/publications/525370?utm_source=chatgpt.com" TargetMode="External"/><Relationship Id="rId13" Type="http://schemas.openxmlformats.org/officeDocument/2006/relationships/hyperlink" Target="https://myasthenia.org/treatments/treatment-overview/?utm_source=chatgpt.com" TargetMode="External"/><Relationship Id="rId12" Type="http://schemas.openxmlformats.org/officeDocument/2006/relationships/hyperlink" Target="https://myasthenia.org/treatments/treatment-overview/?utm_source=chatgpt.com" TargetMode="External"/><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hyperlink" Target="https://journals.rcni.com/nursing-standard/diagnosis-and-management-of-myasthenia-gravis-aop-ns.2017.e10434?utm_source=chatgpt.com" TargetMode="External"/><Relationship Id="rId4" Type="http://schemas.openxmlformats.org/officeDocument/2006/relationships/hyperlink" Target="https://journals.rcni.com/nursing-standard/diagnosis-and-management-of-myasthenia-gravis-aop-ns.2017.e10434?utm_source=chatgpt.com" TargetMode="External"/><Relationship Id="rId9" Type="http://schemas.openxmlformats.org/officeDocument/2006/relationships/hyperlink" Target="https://www.neuroscience.ox.ac.uk/publications/525370?utm_source=chatgpt.com" TargetMode="External"/><Relationship Id="rId15" Type="http://schemas.openxmlformats.org/officeDocument/2006/relationships/hyperlink" Target="https://www.nice.org.uk/guidance/GID-TA10994/documents/committee-papers?utm_source=chatgpt.com" TargetMode="External"/><Relationship Id="rId14" Type="http://schemas.openxmlformats.org/officeDocument/2006/relationships/hyperlink" Target="https://myasthenia.org/treatments/treatment-overview/?utm_source=chatgpt.com" TargetMode="External"/><Relationship Id="rId16" Type="http://schemas.openxmlformats.org/officeDocument/2006/relationships/hyperlink" Target="https://www.nice.org.uk/guidance/GID-TA10994/documents/committee-papers?utm_source=chatgpt.com" TargetMode="External"/><Relationship Id="rId5" Type="http://schemas.openxmlformats.org/officeDocument/2006/relationships/hyperlink" Target="https://www.nhs.uk/conditions/myasthenia-gravis/diagnosis/?utm_source=chatgpt.com" TargetMode="External"/><Relationship Id="rId6" Type="http://schemas.openxmlformats.org/officeDocument/2006/relationships/hyperlink" Target="https://www.nhs.uk/conditions/myasthenia-gravis/diagnosis/?utm_source=chatgpt.com" TargetMode="External"/><Relationship Id="rId7" Type="http://schemas.openxmlformats.org/officeDocument/2006/relationships/hyperlink" Target="https://www.nhs.uk/conditions/myasthenia-gravis/diagnosis/?utm_source=chatgpt.com" TargetMode="External"/><Relationship Id="rId8" Type="http://schemas.openxmlformats.org/officeDocument/2006/relationships/hyperlink" Target="https://www.nhs.uk/conditions/myasthenia-gravis/diagnosis/?utm_source=chatgpt.com"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
          <p:cNvSpPr txBox="1"/>
          <p:nvPr>
            <p:ph idx="1" type="subTitle"/>
          </p:nvPr>
        </p:nvSpPr>
        <p:spPr>
          <a:xfrm>
            <a:off x="549275" y="1340768"/>
            <a:ext cx="8050709" cy="1584176"/>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1"/>
              </a:buClr>
              <a:buSzPts val="2800"/>
              <a:buNone/>
            </a:pPr>
            <a:r>
              <a:rPr b="1" lang="en-GB" sz="2800">
                <a:solidFill>
                  <a:schemeClr val="lt1"/>
                </a:solidFill>
              </a:rPr>
              <a:t>BMHP5032 Introduction to Physiology</a:t>
            </a:r>
            <a:endParaRPr/>
          </a:p>
          <a:p>
            <a:pPr indent="0" lvl="0" marL="0" rtl="0" algn="l">
              <a:spcBef>
                <a:spcPts val="560"/>
              </a:spcBef>
              <a:spcAft>
                <a:spcPts val="0"/>
              </a:spcAft>
              <a:buClr>
                <a:schemeClr val="lt1"/>
              </a:buClr>
              <a:buSzPts val="2800"/>
              <a:buNone/>
            </a:pPr>
            <a:r>
              <a:rPr b="1" lang="en-GB" sz="2800">
                <a:solidFill>
                  <a:schemeClr val="lt1"/>
                </a:solidFill>
              </a:rPr>
              <a:t>Component 2 – Presentation </a:t>
            </a:r>
            <a:endParaRPr/>
          </a:p>
          <a:p>
            <a:pPr indent="0" lvl="0" marL="0" rtl="0" algn="l">
              <a:spcBef>
                <a:spcPts val="560"/>
              </a:spcBef>
              <a:spcAft>
                <a:spcPts val="0"/>
              </a:spcAft>
              <a:buClr>
                <a:schemeClr val="lt1"/>
              </a:buClr>
              <a:buSzPts val="2800"/>
              <a:buNone/>
            </a:pPr>
            <a:r>
              <a:rPr b="1" lang="en-GB" sz="2800">
                <a:solidFill>
                  <a:schemeClr val="lt1"/>
                </a:solidFill>
              </a:rPr>
              <a:t>Care Plan</a:t>
            </a:r>
            <a:endParaRPr/>
          </a:p>
          <a:p>
            <a:pPr indent="0" lvl="0" marL="0" rtl="0" algn="l">
              <a:spcBef>
                <a:spcPts val="560"/>
              </a:spcBef>
              <a:spcAft>
                <a:spcPts val="0"/>
              </a:spcAft>
              <a:buClr>
                <a:srgbClr val="888888"/>
              </a:buClr>
              <a:buSzPts val="2800"/>
              <a:buNone/>
            </a:pPr>
            <a:r>
              <a:t/>
            </a:r>
            <a:endParaRPr b="1" sz="2800">
              <a:solidFill>
                <a:schemeClr val="lt1"/>
              </a:solidFill>
            </a:endParaRPr>
          </a:p>
          <a:p>
            <a:pPr indent="0" lvl="0" marL="0" rtl="0" algn="l">
              <a:spcBef>
                <a:spcPts val="560"/>
              </a:spcBef>
              <a:spcAft>
                <a:spcPts val="0"/>
              </a:spcAft>
              <a:buClr>
                <a:schemeClr val="lt1"/>
              </a:buClr>
              <a:buSzPts val="2800"/>
              <a:buNone/>
            </a:pPr>
            <a:r>
              <a:rPr b="1" lang="en-GB" sz="2800">
                <a:solidFill>
                  <a:schemeClr val="lt1"/>
                </a:solidFill>
              </a:rPr>
              <a:t>Student ID: 2408900</a:t>
            </a:r>
            <a:endParaRPr/>
          </a:p>
          <a:p>
            <a:pPr indent="0" lvl="0" marL="0" rtl="0" algn="l">
              <a:spcBef>
                <a:spcPts val="560"/>
              </a:spcBef>
              <a:spcAft>
                <a:spcPts val="0"/>
              </a:spcAft>
              <a:buClr>
                <a:schemeClr val="lt1"/>
              </a:buClr>
              <a:buSzPts val="2800"/>
              <a:buNone/>
            </a:pPr>
            <a:r>
              <a:rPr b="1" lang="en-GB" sz="2800">
                <a:solidFill>
                  <a:schemeClr val="lt1"/>
                </a:solidFill>
              </a:rPr>
              <a:t>Student name: Dayna Denny</a:t>
            </a:r>
            <a:endParaRPr/>
          </a:p>
          <a:p>
            <a:pPr indent="0" lvl="0" marL="0" rtl="0" algn="l">
              <a:spcBef>
                <a:spcPts val="560"/>
              </a:spcBef>
              <a:spcAft>
                <a:spcPts val="0"/>
              </a:spcAft>
              <a:buClr>
                <a:schemeClr val="lt1"/>
              </a:buClr>
              <a:buSzPts val="2800"/>
              <a:buNone/>
            </a:pPr>
            <a:r>
              <a:rPr b="1" lang="en-GB" sz="2800">
                <a:solidFill>
                  <a:schemeClr val="lt1"/>
                </a:solidFill>
              </a:rPr>
              <a:t>Lecturer Name: Shalia Hussain</a:t>
            </a:r>
            <a:endParaRPr/>
          </a:p>
        </p:txBody>
      </p:sp>
      <p:sp>
        <p:nvSpPr>
          <p:cNvPr id="79" name="Google Shape;79;p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898989"/>
              </a:buClr>
              <a:buSzPts val="1200"/>
              <a:buFont typeface="Arial"/>
              <a:buNone/>
            </a:pPr>
            <a:fld id="{00000000-1234-1234-1234-123412341234}" type="slidenum">
              <a:rPr b="0" i="0" lang="en-GB"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2"/>
          <p:cNvSpPr txBox="1"/>
          <p:nvPr>
            <p:ph type="title"/>
          </p:nvPr>
        </p:nvSpPr>
        <p:spPr>
          <a:xfrm>
            <a:off x="457200" y="274638"/>
            <a:ext cx="8229600" cy="850106"/>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b="1" lang="en-GB" sz="3600"/>
              <a:t>Introduction</a:t>
            </a:r>
            <a:endParaRPr/>
          </a:p>
        </p:txBody>
      </p:sp>
      <p:sp>
        <p:nvSpPr>
          <p:cNvPr id="85" name="Google Shape;85;p2"/>
          <p:cNvSpPr txBox="1"/>
          <p:nvPr>
            <p:ph idx="1" type="body"/>
          </p:nvPr>
        </p:nvSpPr>
        <p:spPr>
          <a:xfrm>
            <a:off x="457200" y="1381126"/>
            <a:ext cx="8229600" cy="3917032"/>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200"/>
              </a:spcBef>
              <a:spcAft>
                <a:spcPts val="0"/>
              </a:spcAft>
              <a:buClr>
                <a:schemeClr val="dk1"/>
              </a:buClr>
              <a:buSzPts val="1100"/>
              <a:buFont typeface="Arial"/>
              <a:buNone/>
            </a:pPr>
            <a:r>
              <a:rPr lang="en-GB" sz="1200">
                <a:latin typeface="Arial"/>
                <a:ea typeface="Arial"/>
                <a:cs typeface="Arial"/>
                <a:sym typeface="Arial"/>
              </a:rPr>
              <a:t>In this </a:t>
            </a:r>
            <a:r>
              <a:rPr lang="en-GB" sz="1200">
                <a:latin typeface="Arial"/>
                <a:ea typeface="Arial"/>
                <a:cs typeface="Arial"/>
                <a:sym typeface="Arial"/>
              </a:rPr>
              <a:t>assignment</a:t>
            </a:r>
            <a:r>
              <a:rPr lang="en-GB" sz="1200">
                <a:latin typeface="Arial"/>
                <a:ea typeface="Arial"/>
                <a:cs typeface="Arial"/>
                <a:sym typeface="Arial"/>
              </a:rPr>
              <a:t> </a:t>
            </a:r>
            <a:r>
              <a:rPr lang="en-GB" sz="1200">
                <a:latin typeface="Arial"/>
                <a:ea typeface="Arial"/>
                <a:cs typeface="Arial"/>
                <a:sym typeface="Arial"/>
              </a:rPr>
              <a:t>present</a:t>
            </a:r>
            <a:r>
              <a:rPr lang="en-GB" sz="1200">
                <a:latin typeface="Arial"/>
                <a:ea typeface="Arial"/>
                <a:cs typeface="Arial"/>
                <a:sym typeface="Arial"/>
              </a:rPr>
              <a:t> to  you a case study of a fictional patient, </a:t>
            </a:r>
            <a:r>
              <a:rPr b="1" lang="en-GB" sz="1200">
                <a:latin typeface="Arial"/>
                <a:ea typeface="Arial"/>
                <a:cs typeface="Arial"/>
                <a:sym typeface="Arial"/>
              </a:rPr>
              <a:t>Darren</a:t>
            </a:r>
            <a:r>
              <a:rPr lang="en-GB" sz="1200">
                <a:latin typeface="Arial"/>
                <a:ea typeface="Arial"/>
                <a:cs typeface="Arial"/>
                <a:sym typeface="Arial"/>
              </a:rPr>
              <a:t> a </a:t>
            </a:r>
            <a:r>
              <a:rPr b="1" lang="en-GB" sz="1200">
                <a:latin typeface="Arial"/>
                <a:ea typeface="Arial"/>
                <a:cs typeface="Arial"/>
                <a:sym typeface="Arial"/>
              </a:rPr>
              <a:t>31-year-old male</a:t>
            </a:r>
            <a:r>
              <a:rPr lang="en-GB" sz="1200">
                <a:latin typeface="Arial"/>
                <a:ea typeface="Arial"/>
                <a:cs typeface="Arial"/>
                <a:sym typeface="Arial"/>
              </a:rPr>
              <a:t> diagnosed with </a:t>
            </a:r>
            <a:r>
              <a:rPr b="1" lang="en-GB" sz="1200">
                <a:latin typeface="Arial"/>
                <a:ea typeface="Arial"/>
                <a:cs typeface="Arial"/>
                <a:sym typeface="Arial"/>
              </a:rPr>
              <a:t>Myasthenia Gravis</a:t>
            </a:r>
            <a:r>
              <a:rPr lang="en-GB" sz="1200">
                <a:latin typeface="Arial"/>
                <a:ea typeface="Arial"/>
                <a:cs typeface="Arial"/>
                <a:sym typeface="Arial"/>
              </a:rPr>
              <a:t>, a chronic autoimmune neuromuscular disorder that affects voluntary muscle function. Daniel lives independently and is employed part-time; however, the progression and fluctuating nature of his condition has had a significant impact on his physical functioning.</a:t>
            </a:r>
            <a:endParaRPr sz="1200">
              <a:latin typeface="Arial"/>
              <a:ea typeface="Arial"/>
              <a:cs typeface="Arial"/>
              <a:sym typeface="Arial"/>
            </a:endParaRPr>
          </a:p>
          <a:p>
            <a:pPr indent="0" lvl="0" marL="0" rtl="0" algn="l">
              <a:lnSpc>
                <a:spcPct val="115000"/>
              </a:lnSpc>
              <a:spcBef>
                <a:spcPts val="1200"/>
              </a:spcBef>
              <a:spcAft>
                <a:spcPts val="0"/>
              </a:spcAft>
              <a:buNone/>
            </a:pPr>
            <a:r>
              <a:rPr lang="en-GB" sz="1200">
                <a:latin typeface="Arial"/>
                <a:ea typeface="Arial"/>
                <a:cs typeface="Arial"/>
                <a:sym typeface="Arial"/>
              </a:rPr>
              <a:t>Myasthenia Gravis is characterised by </a:t>
            </a:r>
            <a:r>
              <a:rPr b="1" lang="en-GB" sz="1200">
                <a:latin typeface="Arial"/>
                <a:ea typeface="Arial"/>
                <a:cs typeface="Arial"/>
                <a:sym typeface="Arial"/>
              </a:rPr>
              <a:t>defective neuromuscular transmission</a:t>
            </a:r>
            <a:r>
              <a:rPr lang="en-GB" sz="1200">
                <a:latin typeface="Arial"/>
                <a:ea typeface="Arial"/>
                <a:cs typeface="Arial"/>
                <a:sym typeface="Arial"/>
              </a:rPr>
              <a:t>, caused by antibodies that block or destroy acetylcholine receptors at the neuromuscular junction. This disruption results in </a:t>
            </a:r>
            <a:r>
              <a:rPr b="1" lang="en-GB" sz="1200">
                <a:latin typeface="Arial"/>
                <a:ea typeface="Arial"/>
                <a:cs typeface="Arial"/>
                <a:sym typeface="Arial"/>
              </a:rPr>
              <a:t>muscle weakness and rapid fatigability</a:t>
            </a:r>
            <a:r>
              <a:rPr lang="en-GB" sz="1200">
                <a:latin typeface="Arial"/>
                <a:ea typeface="Arial"/>
                <a:cs typeface="Arial"/>
                <a:sym typeface="Arial"/>
              </a:rPr>
              <a:t>, particularly affecting muscles responsible for eye and eyelid movement, facial expression, chewing, swallowing, and  mobility. </a:t>
            </a:r>
            <a:endParaRPr sz="1200">
              <a:latin typeface="Arial"/>
              <a:ea typeface="Arial"/>
              <a:cs typeface="Arial"/>
              <a:sym typeface="Arial"/>
            </a:endParaRPr>
          </a:p>
          <a:p>
            <a:pPr indent="0" lvl="0" marL="0" rtl="0" algn="l">
              <a:lnSpc>
                <a:spcPct val="115000"/>
              </a:lnSpc>
              <a:spcBef>
                <a:spcPts val="1200"/>
              </a:spcBef>
              <a:spcAft>
                <a:spcPts val="1200"/>
              </a:spcAft>
              <a:buNone/>
            </a:pPr>
            <a:r>
              <a:rPr lang="en-GB" sz="1200">
                <a:latin typeface="Arial"/>
                <a:ea typeface="Arial"/>
                <a:cs typeface="Arial"/>
                <a:sym typeface="Arial"/>
              </a:rPr>
              <a:t>The disorder has a substantial impact on Darrens ability to carry out activities of daily living, sustain employment, and engage in social relationships. Consequently, effective management requires a </a:t>
            </a:r>
            <a:r>
              <a:rPr b="1" lang="en-GB" sz="1200">
                <a:latin typeface="Arial"/>
                <a:ea typeface="Arial"/>
                <a:cs typeface="Arial"/>
                <a:sym typeface="Arial"/>
              </a:rPr>
              <a:t>multidisciplinary, person-centred approach</a:t>
            </a:r>
            <a:r>
              <a:rPr lang="en-GB" sz="1200">
                <a:latin typeface="Arial"/>
                <a:ea typeface="Arial"/>
                <a:cs typeface="Arial"/>
                <a:sym typeface="Arial"/>
              </a:rPr>
              <a:t> involving medical treatment.</a:t>
            </a:r>
            <a:endParaRPr>
              <a:solidFill>
                <a:srgbClr val="0070C0"/>
              </a:solidFill>
            </a:endParaRPr>
          </a:p>
        </p:txBody>
      </p:sp>
      <p:sp>
        <p:nvSpPr>
          <p:cNvPr id="86" name="Google Shape;86;p2"/>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26/06/2024</a:t>
            </a:r>
            <a:endParaRPr/>
          </a:p>
        </p:txBody>
      </p:sp>
      <p:sp>
        <p:nvSpPr>
          <p:cNvPr id="87" name="Google Shape;87;p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b="1" lang="en-GB" sz="3600"/>
              <a:t>Information about the person</a:t>
            </a:r>
            <a:endParaRPr/>
          </a:p>
        </p:txBody>
      </p:sp>
      <p:sp>
        <p:nvSpPr>
          <p:cNvPr id="93" name="Google Shape;93;p3"/>
          <p:cNvSpPr txBox="1"/>
          <p:nvPr>
            <p:ph idx="1" type="body"/>
          </p:nvPr>
        </p:nvSpPr>
        <p:spPr>
          <a:xfrm>
            <a:off x="250825" y="1165226"/>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400"/>
              </a:spcBef>
              <a:spcAft>
                <a:spcPts val="0"/>
              </a:spcAft>
              <a:buClr>
                <a:schemeClr val="dk1"/>
              </a:buClr>
              <a:buSzPts val="1100"/>
              <a:buFont typeface="Arial"/>
              <a:buNone/>
            </a:pPr>
            <a:r>
              <a:rPr b="1" lang="en-GB" sz="1200">
                <a:latin typeface="Arial"/>
                <a:ea typeface="Arial"/>
                <a:cs typeface="Arial"/>
                <a:sym typeface="Arial"/>
              </a:rPr>
              <a:t>Demographic Information and Health Measurements of the Fictional Patient</a:t>
            </a:r>
            <a:endParaRPr b="1" sz="12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GB" sz="1200">
                <a:latin typeface="Arial"/>
                <a:ea typeface="Arial"/>
                <a:cs typeface="Arial"/>
                <a:sym typeface="Arial"/>
              </a:rPr>
              <a:t>The fictional patient, Darren</a:t>
            </a:r>
            <a:r>
              <a:rPr b="1" lang="en-GB" sz="1200">
                <a:latin typeface="Arial"/>
                <a:ea typeface="Arial"/>
                <a:cs typeface="Arial"/>
                <a:sym typeface="Arial"/>
              </a:rPr>
              <a:t> </a:t>
            </a:r>
            <a:r>
              <a:rPr lang="en-GB" sz="1200">
                <a:latin typeface="Arial"/>
                <a:ea typeface="Arial"/>
                <a:cs typeface="Arial"/>
                <a:sym typeface="Arial"/>
              </a:rPr>
              <a:t>resides in an urban area of the United Kingdom. He identifies as White British and lives alone in rented accommodation. Daniel is currently employed on a part-time basis in an administrative role, having reduced his working hours due to the physical limitations associated with his condition. He is single and relies on a small informal support network consisting primarily of close family members and friends.</a:t>
            </a:r>
            <a:endParaRPr sz="1200">
              <a:latin typeface="Arial"/>
              <a:ea typeface="Arial"/>
              <a:cs typeface="Arial"/>
              <a:sym typeface="Arial"/>
            </a:endParaRPr>
          </a:p>
          <a:p>
            <a:pPr indent="0" lvl="0" marL="0" rtl="0" algn="l">
              <a:lnSpc>
                <a:spcPct val="115000"/>
              </a:lnSpc>
              <a:spcBef>
                <a:spcPts val="1200"/>
              </a:spcBef>
              <a:spcAft>
                <a:spcPts val="0"/>
              </a:spcAft>
              <a:buNone/>
            </a:pPr>
            <a:r>
              <a:rPr lang="en-GB" sz="1200">
                <a:latin typeface="Arial"/>
                <a:ea typeface="Arial"/>
                <a:cs typeface="Arial"/>
                <a:sym typeface="Arial"/>
              </a:rPr>
              <a:t>Darren  was diagnosed with Myasthenia Gravis at the age of 29 following a period of fluctuating muscle weakness and fatigue that interfered with both occupational and daily activities. He is registered with a local GP practice and receives ongoing care through neurology outpatient services.</a:t>
            </a:r>
            <a:endParaRPr sz="1200">
              <a:latin typeface="Arial"/>
              <a:ea typeface="Arial"/>
              <a:cs typeface="Arial"/>
              <a:sym typeface="Arial"/>
            </a:endParaRPr>
          </a:p>
          <a:p>
            <a:pPr indent="0" lvl="0" marL="0" rtl="0" algn="l">
              <a:lnSpc>
                <a:spcPct val="115000"/>
              </a:lnSpc>
              <a:spcBef>
                <a:spcPts val="1200"/>
              </a:spcBef>
              <a:spcAft>
                <a:spcPts val="0"/>
              </a:spcAft>
              <a:buNone/>
            </a:pPr>
            <a:r>
              <a:rPr lang="en-GB" sz="1200">
                <a:latin typeface="Arial"/>
                <a:ea typeface="Arial"/>
                <a:cs typeface="Arial"/>
                <a:sym typeface="Arial"/>
              </a:rPr>
              <a:t>Darrens Height: 178 cm and Weight: 72 kg</a:t>
            </a:r>
            <a:br>
              <a:rPr lang="en-GB" sz="1200">
                <a:latin typeface="Arial"/>
                <a:ea typeface="Arial"/>
                <a:cs typeface="Arial"/>
                <a:sym typeface="Arial"/>
              </a:rPr>
            </a:br>
            <a:r>
              <a:rPr lang="en-GB" sz="1200">
                <a:latin typeface="Arial"/>
                <a:ea typeface="Arial"/>
                <a:cs typeface="Arial"/>
                <a:sym typeface="Arial"/>
              </a:rPr>
              <a:t>Neurological assessment indicates variable muscle strength, with proximal limb muscles graded at 4/5 during clinical examination, deteriorating following sustained activity. Cranial nerve involvement is evident, with intermittent ptosis and diplopia, particularly later in the day. Daniel reports significant fatigability, which improves with rest, a requirement of Myasthenia Gravis.</a:t>
            </a:r>
            <a:endParaRPr sz="12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t/>
            </a:r>
            <a:endParaRPr sz="1200">
              <a:latin typeface="Arial"/>
              <a:ea typeface="Arial"/>
              <a:cs typeface="Arial"/>
              <a:sym typeface="Arial"/>
            </a:endParaRPr>
          </a:p>
          <a:p>
            <a:pPr indent="0" lvl="0" marL="342900" rtl="0" algn="l">
              <a:spcBef>
                <a:spcPts val="1200"/>
              </a:spcBef>
              <a:spcAft>
                <a:spcPts val="0"/>
              </a:spcAft>
              <a:buNone/>
            </a:pPr>
            <a:r>
              <a:t/>
            </a:r>
            <a:endParaRPr sz="1200">
              <a:solidFill>
                <a:srgbClr val="0070C0"/>
              </a:solidFill>
              <a:latin typeface="Arial"/>
              <a:ea typeface="Arial"/>
              <a:cs typeface="Arial"/>
              <a:sym typeface="Arial"/>
            </a:endParaRPr>
          </a:p>
        </p:txBody>
      </p:sp>
      <p:sp>
        <p:nvSpPr>
          <p:cNvPr id="94" name="Google Shape;94;p3"/>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26/06/2024</a:t>
            </a:r>
            <a:endParaRPr/>
          </a:p>
        </p:txBody>
      </p:sp>
      <p:sp>
        <p:nvSpPr>
          <p:cNvPr id="95" name="Google Shape;95;p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4"/>
          <p:cNvSpPr txBox="1"/>
          <p:nvPr>
            <p:ph type="title"/>
          </p:nvPr>
        </p:nvSpPr>
        <p:spPr>
          <a:xfrm>
            <a:off x="457200" y="44624"/>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b="1" lang="en-GB" sz="3600"/>
              <a:t>Anatomy and Physiology</a:t>
            </a:r>
            <a:endParaRPr/>
          </a:p>
        </p:txBody>
      </p:sp>
      <p:sp>
        <p:nvSpPr>
          <p:cNvPr id="101" name="Google Shape;101;p4"/>
          <p:cNvSpPr txBox="1"/>
          <p:nvPr>
            <p:ph idx="1" type="body"/>
          </p:nvPr>
        </p:nvSpPr>
        <p:spPr>
          <a:xfrm>
            <a:off x="205875" y="832248"/>
            <a:ext cx="8481000" cy="46851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800"/>
              </a:spcBef>
              <a:spcAft>
                <a:spcPts val="0"/>
              </a:spcAft>
              <a:buClr>
                <a:schemeClr val="dk1"/>
              </a:buClr>
              <a:buSzPts val="1100"/>
              <a:buFont typeface="Arial"/>
              <a:buNone/>
            </a:pPr>
            <a:r>
              <a:rPr b="1" lang="en-GB" sz="1700">
                <a:latin typeface="Arial"/>
                <a:ea typeface="Arial"/>
                <a:cs typeface="Arial"/>
                <a:sym typeface="Arial"/>
              </a:rPr>
              <a:t>Anatomy and Physiology of Myasthenia Gravis</a:t>
            </a:r>
            <a:endParaRPr b="1" sz="17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GB" sz="1100">
                <a:latin typeface="Arial"/>
                <a:ea typeface="Arial"/>
                <a:cs typeface="Arial"/>
                <a:sym typeface="Arial"/>
              </a:rPr>
              <a:t>Myasthenia Gravis (MG) is an </a:t>
            </a:r>
            <a:r>
              <a:rPr b="1" lang="en-GB" sz="1100">
                <a:latin typeface="Arial"/>
                <a:ea typeface="Arial"/>
                <a:cs typeface="Arial"/>
                <a:sym typeface="Arial"/>
              </a:rPr>
              <a:t>autoimmune neuromuscular disorder</a:t>
            </a:r>
            <a:r>
              <a:rPr lang="en-GB" sz="1100">
                <a:latin typeface="Arial"/>
                <a:ea typeface="Arial"/>
                <a:cs typeface="Arial"/>
                <a:sym typeface="Arial"/>
              </a:rPr>
              <a:t> that affects the </a:t>
            </a:r>
            <a:r>
              <a:rPr b="1" lang="en-GB" sz="1100">
                <a:latin typeface="Arial"/>
                <a:ea typeface="Arial"/>
                <a:cs typeface="Arial"/>
                <a:sym typeface="Arial"/>
              </a:rPr>
              <a:t>neuromuscular junction (NMJ)</a:t>
            </a:r>
            <a:r>
              <a:rPr lang="en-GB" sz="1100">
                <a:latin typeface="Arial"/>
                <a:ea typeface="Arial"/>
                <a:cs typeface="Arial"/>
                <a:sym typeface="Arial"/>
              </a:rPr>
              <a:t>, the specialised synapse between a motor neuron and a skeletal muscle fibre. The primary anatomical structures involved include the </a:t>
            </a:r>
            <a:r>
              <a:rPr b="1" lang="en-GB" sz="1100">
                <a:latin typeface="Arial"/>
                <a:ea typeface="Arial"/>
                <a:cs typeface="Arial"/>
                <a:sym typeface="Arial"/>
              </a:rPr>
              <a:t>motor nerve terminal</a:t>
            </a:r>
            <a:r>
              <a:rPr lang="en-GB" sz="1100">
                <a:latin typeface="Arial"/>
                <a:ea typeface="Arial"/>
                <a:cs typeface="Arial"/>
                <a:sym typeface="Arial"/>
              </a:rPr>
              <a:t>, the </a:t>
            </a:r>
            <a:r>
              <a:rPr b="1" lang="en-GB" sz="1100">
                <a:latin typeface="Arial"/>
                <a:ea typeface="Arial"/>
                <a:cs typeface="Arial"/>
                <a:sym typeface="Arial"/>
              </a:rPr>
              <a:t>synaptic cleft</a:t>
            </a:r>
            <a:r>
              <a:rPr lang="en-GB" sz="1100">
                <a:latin typeface="Arial"/>
                <a:ea typeface="Arial"/>
                <a:cs typeface="Arial"/>
                <a:sym typeface="Arial"/>
              </a:rPr>
              <a:t>, and the </a:t>
            </a:r>
            <a:r>
              <a:rPr b="1" lang="en-GB" sz="1100">
                <a:latin typeface="Arial"/>
                <a:ea typeface="Arial"/>
                <a:cs typeface="Arial"/>
                <a:sym typeface="Arial"/>
              </a:rPr>
              <a:t>postsynaptic muscle end plate</a:t>
            </a:r>
            <a:r>
              <a:rPr lang="en-GB" sz="1100">
                <a:latin typeface="Arial"/>
                <a:ea typeface="Arial"/>
                <a:cs typeface="Arial"/>
                <a:sym typeface="Arial"/>
              </a:rPr>
              <a:t>, all of which are essential for normal voluntary muscle contraction.</a:t>
            </a:r>
            <a:endParaRPr sz="1100">
              <a:latin typeface="Arial"/>
              <a:ea typeface="Arial"/>
              <a:cs typeface="Arial"/>
              <a:sym typeface="Arial"/>
            </a:endParaRPr>
          </a:p>
          <a:p>
            <a:pPr indent="0" lvl="0" marL="0" rtl="0" algn="l">
              <a:lnSpc>
                <a:spcPct val="115000"/>
              </a:lnSpc>
              <a:spcBef>
                <a:spcPts val="1400"/>
              </a:spcBef>
              <a:spcAft>
                <a:spcPts val="0"/>
              </a:spcAft>
              <a:buClr>
                <a:schemeClr val="dk1"/>
              </a:buClr>
              <a:buSzPts val="1100"/>
              <a:buFont typeface="Arial"/>
              <a:buNone/>
            </a:pPr>
            <a:r>
              <a:rPr b="1" lang="en-GB" sz="1300">
                <a:latin typeface="Arial"/>
                <a:ea typeface="Arial"/>
                <a:cs typeface="Arial"/>
                <a:sym typeface="Arial"/>
              </a:rPr>
              <a:t>Normal Neuromuscular Function</a:t>
            </a:r>
            <a:endParaRPr b="1" sz="13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GB" sz="1100">
                <a:latin typeface="Arial"/>
                <a:ea typeface="Arial"/>
                <a:cs typeface="Arial"/>
                <a:sym typeface="Arial"/>
              </a:rPr>
              <a:t>Under normal physiological conditions, voluntary muscle movement begins with an </a:t>
            </a:r>
            <a:r>
              <a:rPr b="1" lang="en-GB" sz="1100">
                <a:latin typeface="Arial"/>
                <a:ea typeface="Arial"/>
                <a:cs typeface="Arial"/>
                <a:sym typeface="Arial"/>
              </a:rPr>
              <a:t>action potential</a:t>
            </a:r>
            <a:r>
              <a:rPr lang="en-GB" sz="1100">
                <a:latin typeface="Arial"/>
                <a:ea typeface="Arial"/>
                <a:cs typeface="Arial"/>
                <a:sym typeface="Arial"/>
              </a:rPr>
              <a:t> travelling along a motor neuron to the nerve terminal. This triggers the release of the neurotransmitter </a:t>
            </a:r>
            <a:r>
              <a:rPr b="1" lang="en-GB" sz="1100">
                <a:latin typeface="Arial"/>
                <a:ea typeface="Arial"/>
                <a:cs typeface="Arial"/>
                <a:sym typeface="Arial"/>
              </a:rPr>
              <a:t>acetylcholine (ACh)</a:t>
            </a:r>
            <a:r>
              <a:rPr lang="en-GB" sz="1100">
                <a:latin typeface="Arial"/>
                <a:ea typeface="Arial"/>
                <a:cs typeface="Arial"/>
                <a:sym typeface="Arial"/>
              </a:rPr>
              <a:t> into the synaptic cleft. Acetylcholine then binds to </a:t>
            </a:r>
            <a:r>
              <a:rPr b="1" lang="en-GB" sz="1100">
                <a:latin typeface="Arial"/>
                <a:ea typeface="Arial"/>
                <a:cs typeface="Arial"/>
                <a:sym typeface="Arial"/>
              </a:rPr>
              <a:t>nicotinic acetylcholine receptors (AChRs)</a:t>
            </a:r>
            <a:r>
              <a:rPr lang="en-GB" sz="1100">
                <a:latin typeface="Arial"/>
                <a:ea typeface="Arial"/>
                <a:cs typeface="Arial"/>
                <a:sym typeface="Arial"/>
              </a:rPr>
              <a:t> located on the muscle end plate, causing depolarisation of the muscle membrane and initiation of muscle contraction. Acetylcholinesterase subsequently breaks down ACh to terminate the signal and allow muscle relaxation.</a:t>
            </a:r>
            <a:endParaRPr sz="1100">
              <a:latin typeface="Arial"/>
              <a:ea typeface="Arial"/>
              <a:cs typeface="Arial"/>
              <a:sym typeface="Arial"/>
            </a:endParaRPr>
          </a:p>
          <a:p>
            <a:pPr indent="0" lvl="0" marL="342900" rtl="0" algn="l">
              <a:spcBef>
                <a:spcPts val="1200"/>
              </a:spcBef>
              <a:spcAft>
                <a:spcPts val="0"/>
              </a:spcAft>
              <a:buNone/>
            </a:pPr>
            <a:r>
              <a:t/>
            </a:r>
            <a:endParaRPr sz="1300">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5"/>
          <p:cNvSpPr txBox="1"/>
          <p:nvPr>
            <p:ph type="title"/>
          </p:nvPr>
        </p:nvSpPr>
        <p:spPr>
          <a:xfrm>
            <a:off x="457200" y="274638"/>
            <a:ext cx="8229600" cy="922114"/>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b="1" lang="en-GB" sz="3600"/>
              <a:t>Care Plan (1/3)</a:t>
            </a:r>
            <a:endParaRPr/>
          </a:p>
        </p:txBody>
      </p:sp>
      <p:sp>
        <p:nvSpPr>
          <p:cNvPr id="107" name="Google Shape;107;p5"/>
          <p:cNvSpPr txBox="1"/>
          <p:nvPr>
            <p:ph idx="1" type="body"/>
          </p:nvPr>
        </p:nvSpPr>
        <p:spPr>
          <a:xfrm>
            <a:off x="0" y="1096125"/>
            <a:ext cx="8686800" cy="57618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800"/>
              </a:spcBef>
              <a:spcAft>
                <a:spcPts val="0"/>
              </a:spcAft>
              <a:buClr>
                <a:schemeClr val="dk1"/>
              </a:buClr>
              <a:buSzPts val="1100"/>
              <a:buFont typeface="Arial"/>
              <a:buNone/>
            </a:pPr>
            <a:r>
              <a:rPr b="1" lang="en-GB" sz="1700">
                <a:latin typeface="Arial"/>
                <a:ea typeface="Arial"/>
                <a:cs typeface="Arial"/>
                <a:sym typeface="Arial"/>
              </a:rPr>
              <a:t>Lifestyle and Health Behaviour of the Patient</a:t>
            </a:r>
            <a:endParaRPr sz="1100">
              <a:latin typeface="Arial"/>
              <a:ea typeface="Arial"/>
              <a:cs typeface="Arial"/>
              <a:sym typeface="Arial"/>
            </a:endParaRPr>
          </a:p>
          <a:p>
            <a:pPr indent="0" lvl="0" marL="0" rtl="0" algn="l">
              <a:lnSpc>
                <a:spcPct val="115000"/>
              </a:lnSpc>
              <a:spcBef>
                <a:spcPts val="1400"/>
              </a:spcBef>
              <a:spcAft>
                <a:spcPts val="0"/>
              </a:spcAft>
              <a:buClr>
                <a:schemeClr val="dk1"/>
              </a:buClr>
              <a:buSzPts val="1100"/>
              <a:buFont typeface="Arial"/>
              <a:buNone/>
            </a:pPr>
            <a:r>
              <a:rPr b="1" lang="en-GB" sz="1300">
                <a:latin typeface="Arial"/>
                <a:ea typeface="Arial"/>
                <a:cs typeface="Arial"/>
                <a:sym typeface="Arial"/>
              </a:rPr>
              <a:t>Physical Activity</a:t>
            </a:r>
            <a:endParaRPr b="1" sz="13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GB" sz="1100">
                <a:latin typeface="Arial"/>
                <a:ea typeface="Arial"/>
                <a:cs typeface="Arial"/>
                <a:sym typeface="Arial"/>
              </a:rPr>
              <a:t>Darren</a:t>
            </a:r>
            <a:r>
              <a:rPr lang="en-GB" sz="1100">
                <a:latin typeface="Arial"/>
                <a:ea typeface="Arial"/>
                <a:cs typeface="Arial"/>
                <a:sym typeface="Arial"/>
              </a:rPr>
              <a:t>  engages in light physical activity, such as short walks and gentle stretching exercises, but he avoids prolonged or strenuous exercise due to muscle fatigue and weakness. He works with a physiotherapist to develop energy-conserving strategies and targeted exercises to maintain muscle tone without exacerbating symptoms. Despite these adaptations, his overall exercise tolerance remains limited, and he must pace himself to prevent overexertion, particularly in the afternoons when fatigue tends to peak.</a:t>
            </a:r>
            <a:endParaRPr sz="1100">
              <a:latin typeface="Arial"/>
              <a:ea typeface="Arial"/>
              <a:cs typeface="Arial"/>
              <a:sym typeface="Arial"/>
            </a:endParaRPr>
          </a:p>
          <a:p>
            <a:pPr indent="0" lvl="0" marL="0" rtl="0" algn="l">
              <a:lnSpc>
                <a:spcPct val="115000"/>
              </a:lnSpc>
              <a:spcBef>
                <a:spcPts val="1400"/>
              </a:spcBef>
              <a:spcAft>
                <a:spcPts val="0"/>
              </a:spcAft>
              <a:buClr>
                <a:schemeClr val="dk1"/>
              </a:buClr>
              <a:buSzPts val="1100"/>
              <a:buFont typeface="Arial"/>
              <a:buNone/>
            </a:pPr>
            <a:r>
              <a:rPr lang="en-GB" sz="1300">
                <a:latin typeface="Arial"/>
                <a:ea typeface="Arial"/>
                <a:cs typeface="Arial"/>
                <a:sym typeface="Arial"/>
              </a:rPr>
              <a:t>Nutrition and Diet</a:t>
            </a:r>
            <a:endParaRPr sz="13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GB" sz="1100">
                <a:latin typeface="Arial"/>
                <a:ea typeface="Arial"/>
                <a:cs typeface="Arial"/>
                <a:sym typeface="Arial"/>
              </a:rPr>
              <a:t>Darren follows a balanced diet, with a focus on maintaining a healthy body weight to avoid additional strain on already weakened muscles. He is conscious of protein intake, which supports muscle repair and general health, and ensures adequate hydration to maintain overall physiological function. He avoids excessive caffeine or alcohol, which can exacerbate fatigue or interact with his medications, such as acetylcholinesterase inhibitors and immunosuppressants.</a:t>
            </a:r>
            <a:endParaRPr sz="1100">
              <a:latin typeface="Arial"/>
              <a:ea typeface="Arial"/>
              <a:cs typeface="Arial"/>
              <a:sym typeface="Arial"/>
            </a:endParaRPr>
          </a:p>
          <a:p>
            <a:pPr indent="0" lvl="0" marL="0" rtl="0" algn="l">
              <a:lnSpc>
                <a:spcPct val="115000"/>
              </a:lnSpc>
              <a:spcBef>
                <a:spcPts val="1400"/>
              </a:spcBef>
              <a:spcAft>
                <a:spcPts val="0"/>
              </a:spcAft>
              <a:buClr>
                <a:schemeClr val="dk1"/>
              </a:buClr>
              <a:buSzPts val="1100"/>
              <a:buFont typeface="Arial"/>
              <a:buNone/>
            </a:pPr>
            <a:r>
              <a:rPr lang="en-GB" sz="1300">
                <a:latin typeface="Arial"/>
                <a:ea typeface="Arial"/>
                <a:cs typeface="Arial"/>
                <a:sym typeface="Arial"/>
              </a:rPr>
              <a:t>Sleep and Rest</a:t>
            </a:r>
            <a:endParaRPr sz="13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GB" sz="1100">
                <a:latin typeface="Arial"/>
                <a:ea typeface="Arial"/>
                <a:cs typeface="Arial"/>
                <a:sym typeface="Arial"/>
              </a:rPr>
              <a:t>Given the fatigue associated with MG, Darren prioritises regular rest periods throughout the day. He often schedules short naps or pauses during activities to prevent muscle overuse. Sleep hygiene is an important aspect of his lifestyle; he maintains a consistent sleep schedule and ensures his bedroom environment promotes restorative sleep, which helps mitigate symptom severity.</a:t>
            </a:r>
            <a:endParaRPr sz="1100">
              <a:latin typeface="Arial"/>
              <a:ea typeface="Arial"/>
              <a:cs typeface="Arial"/>
              <a:sym typeface="Arial"/>
            </a:endParaRPr>
          </a:p>
          <a:p>
            <a:pPr indent="0" lvl="0" marL="0" rtl="0" algn="l">
              <a:lnSpc>
                <a:spcPct val="115000"/>
              </a:lnSpc>
              <a:spcBef>
                <a:spcPts val="1400"/>
              </a:spcBef>
              <a:spcAft>
                <a:spcPts val="400"/>
              </a:spcAft>
              <a:buNone/>
            </a:pPr>
            <a:r>
              <a:t/>
            </a:r>
            <a:endParaRPr>
              <a:solidFill>
                <a:srgbClr val="0070C0"/>
              </a:solidFill>
            </a:endParaRPr>
          </a:p>
        </p:txBody>
      </p:sp>
      <p:sp>
        <p:nvSpPr>
          <p:cNvPr id="108" name="Google Shape;108;p5"/>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26/06/2024</a:t>
            </a:r>
            <a:endParaRPr/>
          </a:p>
        </p:txBody>
      </p:sp>
      <p:sp>
        <p:nvSpPr>
          <p:cNvPr id="109" name="Google Shape;109;p5"/>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6"/>
          <p:cNvSpPr txBox="1"/>
          <p:nvPr>
            <p:ph idx="1" type="body"/>
          </p:nvPr>
        </p:nvSpPr>
        <p:spPr>
          <a:xfrm>
            <a:off x="0" y="0"/>
            <a:ext cx="8229600" cy="52425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200"/>
              </a:spcBef>
              <a:spcAft>
                <a:spcPts val="0"/>
              </a:spcAft>
              <a:buClr>
                <a:schemeClr val="dk1"/>
              </a:buClr>
              <a:buSzPts val="1100"/>
              <a:buFont typeface="Arial"/>
              <a:buNone/>
            </a:pPr>
            <a:r>
              <a:rPr lang="en-GB" sz="1100">
                <a:latin typeface="Arial"/>
                <a:ea typeface="Arial"/>
                <a:cs typeface="Arial"/>
                <a:sym typeface="Arial"/>
              </a:rPr>
              <a:t>Darren  Hughes structures his daily life around managing the </a:t>
            </a:r>
            <a:r>
              <a:rPr b="1" lang="en-GB" sz="1100">
                <a:latin typeface="Arial"/>
                <a:ea typeface="Arial"/>
                <a:cs typeface="Arial"/>
                <a:sym typeface="Arial"/>
              </a:rPr>
              <a:t>fatigue and muscle weakness</a:t>
            </a:r>
            <a:r>
              <a:rPr lang="en-GB" sz="1100">
                <a:latin typeface="Arial"/>
                <a:ea typeface="Arial"/>
                <a:cs typeface="Arial"/>
                <a:sym typeface="Arial"/>
              </a:rPr>
              <a:t> caused by Myasthenia Gravis (MG). His routine is carefully planned to balance independence, work responsibilities, social engagement, and rest periods, ensuring that his physical and psychological needs are met.</a:t>
            </a:r>
            <a:endParaRPr b="1" sz="1300">
              <a:latin typeface="Arial"/>
              <a:ea typeface="Arial"/>
              <a:cs typeface="Arial"/>
              <a:sym typeface="Arial"/>
            </a:endParaRPr>
          </a:p>
          <a:p>
            <a:pPr indent="-298450" lvl="0" marL="457200" rtl="0" algn="l">
              <a:lnSpc>
                <a:spcPct val="115000"/>
              </a:lnSpc>
              <a:spcBef>
                <a:spcPts val="1200"/>
              </a:spcBef>
              <a:spcAft>
                <a:spcPts val="0"/>
              </a:spcAft>
              <a:buSzPts val="1100"/>
              <a:buChar char="●"/>
            </a:pPr>
            <a:r>
              <a:rPr b="1" lang="en-GB" sz="1100">
                <a:latin typeface="Arial"/>
                <a:ea typeface="Arial"/>
                <a:cs typeface="Arial"/>
                <a:sym typeface="Arial"/>
              </a:rPr>
              <a:t>07:00 :</a:t>
            </a:r>
            <a:r>
              <a:rPr lang="en-GB" sz="1100">
                <a:latin typeface="Arial"/>
                <a:ea typeface="Arial"/>
                <a:cs typeface="Arial"/>
                <a:sym typeface="Arial"/>
              </a:rPr>
              <a:t> Daniel wakes up and spends the first hour performing gentle stretching exercises prescribed by his physiotherapist. These exercises help reduce morning stiffness and maintain joint mobility.</a:t>
            </a:r>
            <a:br>
              <a:rPr lang="en-GB" sz="1100">
                <a:latin typeface="Arial"/>
                <a:ea typeface="Arial"/>
                <a:cs typeface="Arial"/>
                <a:sym typeface="Arial"/>
              </a:rPr>
            </a:br>
            <a:endParaRPr sz="1100">
              <a:latin typeface="Arial"/>
              <a:ea typeface="Arial"/>
              <a:cs typeface="Arial"/>
              <a:sym typeface="Arial"/>
            </a:endParaRPr>
          </a:p>
          <a:p>
            <a:pPr indent="-298450" lvl="0" marL="457200" rtl="0" algn="l">
              <a:lnSpc>
                <a:spcPct val="115000"/>
              </a:lnSpc>
              <a:spcBef>
                <a:spcPts val="0"/>
              </a:spcBef>
              <a:spcAft>
                <a:spcPts val="0"/>
              </a:spcAft>
              <a:buSzPts val="1100"/>
              <a:buChar char="●"/>
            </a:pPr>
            <a:r>
              <a:rPr b="1" lang="en-GB" sz="1100">
                <a:latin typeface="Arial"/>
                <a:ea typeface="Arial"/>
                <a:cs typeface="Arial"/>
                <a:sym typeface="Arial"/>
              </a:rPr>
              <a:t>08:00 </a:t>
            </a:r>
            <a:r>
              <a:rPr lang="en-GB" sz="1100">
                <a:latin typeface="Arial"/>
                <a:ea typeface="Arial"/>
                <a:cs typeface="Arial"/>
                <a:sym typeface="Arial"/>
              </a:rPr>
              <a:t> Breakfast is usually a </a:t>
            </a:r>
            <a:r>
              <a:rPr b="1" lang="en-GB" sz="1100">
                <a:latin typeface="Arial"/>
                <a:ea typeface="Arial"/>
                <a:cs typeface="Arial"/>
                <a:sym typeface="Arial"/>
              </a:rPr>
              <a:t>light, protein-rich meal</a:t>
            </a:r>
            <a:r>
              <a:rPr lang="en-GB" sz="1100">
                <a:latin typeface="Arial"/>
                <a:ea typeface="Arial"/>
                <a:cs typeface="Arial"/>
                <a:sym typeface="Arial"/>
              </a:rPr>
              <a:t>, supporting energy levels for the morning. He takes his </a:t>
            </a:r>
            <a:r>
              <a:rPr b="1" lang="en-GB" sz="1100">
                <a:latin typeface="Arial"/>
                <a:ea typeface="Arial"/>
                <a:cs typeface="Arial"/>
                <a:sym typeface="Arial"/>
              </a:rPr>
              <a:t>prescribed medications</a:t>
            </a:r>
            <a:r>
              <a:rPr lang="en-GB" sz="1100">
                <a:latin typeface="Arial"/>
                <a:ea typeface="Arial"/>
                <a:cs typeface="Arial"/>
                <a:sym typeface="Arial"/>
              </a:rPr>
              <a:t> with food to optimise absorption and minimise side effects.</a:t>
            </a:r>
            <a:br>
              <a:rPr lang="en-GB" sz="1100">
                <a:latin typeface="Arial"/>
                <a:ea typeface="Arial"/>
                <a:cs typeface="Arial"/>
                <a:sym typeface="Arial"/>
              </a:rPr>
            </a:br>
            <a:endParaRPr sz="1100">
              <a:latin typeface="Arial"/>
              <a:ea typeface="Arial"/>
              <a:cs typeface="Arial"/>
              <a:sym typeface="Arial"/>
            </a:endParaRPr>
          </a:p>
          <a:p>
            <a:pPr indent="-298450" lvl="0" marL="457200" rtl="0" algn="l">
              <a:lnSpc>
                <a:spcPct val="115000"/>
              </a:lnSpc>
              <a:spcBef>
                <a:spcPts val="0"/>
              </a:spcBef>
              <a:spcAft>
                <a:spcPts val="0"/>
              </a:spcAft>
              <a:buSzPts val="1100"/>
              <a:buChar char="●"/>
            </a:pPr>
            <a:r>
              <a:rPr b="1" lang="en-GB" sz="1100">
                <a:latin typeface="Arial"/>
                <a:ea typeface="Arial"/>
                <a:cs typeface="Arial"/>
                <a:sym typeface="Arial"/>
              </a:rPr>
              <a:t>08:30 :</a:t>
            </a:r>
            <a:r>
              <a:rPr lang="en-GB" sz="1100">
                <a:latin typeface="Arial"/>
                <a:ea typeface="Arial"/>
                <a:cs typeface="Arial"/>
                <a:sym typeface="Arial"/>
              </a:rPr>
              <a:t> Personal care activities such as showering, dressing, and grooming are done at a </a:t>
            </a:r>
            <a:r>
              <a:rPr b="1" lang="en-GB" sz="1100">
                <a:latin typeface="Arial"/>
                <a:ea typeface="Arial"/>
                <a:cs typeface="Arial"/>
                <a:sym typeface="Arial"/>
              </a:rPr>
              <a:t>slower pace</a:t>
            </a:r>
            <a:r>
              <a:rPr lang="en-GB" sz="1100">
                <a:latin typeface="Arial"/>
                <a:ea typeface="Arial"/>
                <a:cs typeface="Arial"/>
                <a:sym typeface="Arial"/>
              </a:rPr>
              <a:t> to avoid fatigue. He uses energy-conservation strategies, like sitting while dressing or preparing clothing in advance.</a:t>
            </a:r>
            <a:br>
              <a:rPr lang="en-GB" sz="1100">
                <a:latin typeface="Arial"/>
                <a:ea typeface="Arial"/>
                <a:cs typeface="Arial"/>
                <a:sym typeface="Arial"/>
              </a:rPr>
            </a:br>
            <a:r>
              <a:rPr b="1" lang="en-GB" sz="1100">
                <a:latin typeface="Arial"/>
                <a:ea typeface="Arial"/>
                <a:cs typeface="Arial"/>
                <a:sym typeface="Arial"/>
              </a:rPr>
              <a:t>09:30 :</a:t>
            </a:r>
            <a:r>
              <a:rPr lang="en-GB" sz="1100">
                <a:latin typeface="Arial"/>
                <a:ea typeface="Arial"/>
                <a:cs typeface="Arial"/>
                <a:sym typeface="Arial"/>
              </a:rPr>
              <a:t>Darren works part-time in an administrative role. He arranges his workload to include </a:t>
            </a:r>
            <a:r>
              <a:rPr b="1" lang="en-GB" sz="1100">
                <a:latin typeface="Arial"/>
                <a:ea typeface="Arial"/>
                <a:cs typeface="Arial"/>
                <a:sym typeface="Arial"/>
              </a:rPr>
              <a:t>frequent short breaks</a:t>
            </a:r>
            <a:r>
              <a:rPr lang="en-GB" sz="1100">
                <a:latin typeface="Arial"/>
                <a:ea typeface="Arial"/>
                <a:cs typeface="Arial"/>
                <a:sym typeface="Arial"/>
              </a:rPr>
              <a:t>, allowing him to rest his muscles and prevent overexertion. Tasks are prioritised according to energy levels, with more physically or cognitively demanding tasks scheduled in the morning when he feels strongest.</a:t>
            </a:r>
            <a:br>
              <a:rPr lang="en-GB" sz="1100">
                <a:latin typeface="Arial"/>
                <a:ea typeface="Arial"/>
                <a:cs typeface="Arial"/>
                <a:sym typeface="Arial"/>
              </a:rPr>
            </a:br>
            <a:endParaRPr sz="1100">
              <a:latin typeface="Arial"/>
              <a:ea typeface="Arial"/>
              <a:cs typeface="Arial"/>
              <a:sym typeface="Arial"/>
            </a:endParaRPr>
          </a:p>
          <a:p>
            <a:pPr indent="-298450" lvl="0" marL="457200" rtl="0" algn="l">
              <a:lnSpc>
                <a:spcPct val="115000"/>
              </a:lnSpc>
              <a:spcBef>
                <a:spcPts val="0"/>
              </a:spcBef>
              <a:spcAft>
                <a:spcPts val="0"/>
              </a:spcAft>
              <a:buSzPts val="1100"/>
              <a:buChar char="●"/>
            </a:pPr>
            <a:r>
              <a:rPr b="1" lang="en-GB" sz="1100">
                <a:latin typeface="Arial"/>
                <a:ea typeface="Arial"/>
                <a:cs typeface="Arial"/>
                <a:sym typeface="Arial"/>
              </a:rPr>
              <a:t>12:30 </a:t>
            </a:r>
            <a:r>
              <a:rPr lang="en-GB" sz="1100">
                <a:latin typeface="Arial"/>
                <a:ea typeface="Arial"/>
                <a:cs typeface="Arial"/>
                <a:sym typeface="Arial"/>
              </a:rPr>
              <a:t> Lunch is typically balanced, including complex carbohydrates and protein to maintain sustained energy. He ensures hydration, particularly on warmer days.</a:t>
            </a:r>
            <a:br>
              <a:rPr lang="en-GB" sz="1100">
                <a:latin typeface="Arial"/>
                <a:ea typeface="Arial"/>
                <a:cs typeface="Arial"/>
                <a:sym typeface="Arial"/>
              </a:rPr>
            </a:br>
            <a:endParaRPr b="1" sz="1300">
              <a:latin typeface="Arial"/>
              <a:ea typeface="Arial"/>
              <a:cs typeface="Arial"/>
              <a:sym typeface="Arial"/>
            </a:endParaRPr>
          </a:p>
          <a:p>
            <a:pPr indent="-298450" lvl="0" marL="457200" rtl="0" algn="l">
              <a:lnSpc>
                <a:spcPct val="115000"/>
              </a:lnSpc>
              <a:spcBef>
                <a:spcPts val="0"/>
              </a:spcBef>
              <a:spcAft>
                <a:spcPts val="0"/>
              </a:spcAft>
              <a:buSzPts val="1100"/>
              <a:buChar char="●"/>
            </a:pPr>
            <a:r>
              <a:rPr b="1" lang="en-GB" sz="1100">
                <a:latin typeface="Arial"/>
                <a:ea typeface="Arial"/>
                <a:cs typeface="Arial"/>
                <a:sym typeface="Arial"/>
              </a:rPr>
              <a:t>13:00 </a:t>
            </a:r>
            <a:r>
              <a:rPr lang="en-GB" sz="1100">
                <a:latin typeface="Arial"/>
                <a:ea typeface="Arial"/>
                <a:cs typeface="Arial"/>
                <a:sym typeface="Arial"/>
              </a:rPr>
              <a:t> Post-lunch activities are often lighter, such as answering emails or completing desk-based tasks. Muscle weakness and fatigue are usually more noticeable during this period, so </a:t>
            </a:r>
            <a:r>
              <a:rPr lang="en-GB" sz="1100">
                <a:latin typeface="Arial"/>
                <a:ea typeface="Arial"/>
                <a:cs typeface="Arial"/>
                <a:sym typeface="Arial"/>
              </a:rPr>
              <a:t>Darren</a:t>
            </a:r>
            <a:r>
              <a:rPr lang="en-GB" sz="1100">
                <a:latin typeface="Arial"/>
                <a:ea typeface="Arial"/>
                <a:cs typeface="Arial"/>
                <a:sym typeface="Arial"/>
              </a:rPr>
              <a:t> incorporates </a:t>
            </a:r>
            <a:r>
              <a:rPr b="1" lang="en-GB" sz="1100">
                <a:latin typeface="Arial"/>
                <a:ea typeface="Arial"/>
                <a:cs typeface="Arial"/>
                <a:sym typeface="Arial"/>
              </a:rPr>
              <a:t>short rest intervals</a:t>
            </a:r>
            <a:r>
              <a:rPr lang="en-GB" sz="1100">
                <a:latin typeface="Arial"/>
                <a:ea typeface="Arial"/>
                <a:cs typeface="Arial"/>
                <a:sym typeface="Arial"/>
              </a:rPr>
              <a:t> or light stretching.</a:t>
            </a:r>
            <a:br>
              <a:rPr lang="en-GB" sz="1100">
                <a:latin typeface="Arial"/>
                <a:ea typeface="Arial"/>
                <a:cs typeface="Arial"/>
                <a:sym typeface="Arial"/>
              </a:rPr>
            </a:br>
            <a:endParaRPr sz="1100">
              <a:latin typeface="Arial"/>
              <a:ea typeface="Arial"/>
              <a:cs typeface="Arial"/>
              <a:sym typeface="Arial"/>
            </a:endParaRPr>
          </a:p>
          <a:p>
            <a:pPr indent="-298450" lvl="0" marL="457200" rtl="0" algn="l">
              <a:lnSpc>
                <a:spcPct val="115000"/>
              </a:lnSpc>
              <a:spcBef>
                <a:spcPts val="0"/>
              </a:spcBef>
              <a:spcAft>
                <a:spcPts val="0"/>
              </a:spcAft>
              <a:buSzPts val="1100"/>
              <a:buChar char="●"/>
            </a:pPr>
            <a:r>
              <a:rPr b="1" lang="en-GB" sz="1100">
                <a:latin typeface="Arial"/>
                <a:ea typeface="Arial"/>
                <a:cs typeface="Arial"/>
                <a:sym typeface="Arial"/>
              </a:rPr>
              <a:t>15:00 </a:t>
            </a:r>
            <a:r>
              <a:rPr lang="en-GB" sz="1100">
                <a:latin typeface="Arial"/>
                <a:ea typeface="Arial"/>
                <a:cs typeface="Arial"/>
                <a:sym typeface="Arial"/>
              </a:rPr>
              <a:t>He may engage in low-impact physical activity, such as a short walk or physiotherapy exercises, depending on symptom severity.</a:t>
            </a:r>
            <a:br>
              <a:rPr lang="en-GB" sz="1100">
                <a:latin typeface="Arial"/>
                <a:ea typeface="Arial"/>
                <a:cs typeface="Arial"/>
                <a:sym typeface="Arial"/>
              </a:rPr>
            </a:br>
            <a:endParaRPr b="1" sz="1300">
              <a:latin typeface="Arial"/>
              <a:ea typeface="Arial"/>
              <a:cs typeface="Arial"/>
              <a:sym typeface="Arial"/>
            </a:endParaRPr>
          </a:p>
          <a:p>
            <a:pPr indent="-298450" lvl="0" marL="457200" rtl="0" algn="l">
              <a:lnSpc>
                <a:spcPct val="115000"/>
              </a:lnSpc>
              <a:spcBef>
                <a:spcPts val="0"/>
              </a:spcBef>
              <a:spcAft>
                <a:spcPts val="0"/>
              </a:spcAft>
              <a:buSzPts val="1100"/>
              <a:buChar char="●"/>
            </a:pPr>
            <a:r>
              <a:rPr b="1" lang="en-GB" sz="1100">
                <a:latin typeface="Arial"/>
                <a:ea typeface="Arial"/>
                <a:cs typeface="Arial"/>
                <a:sym typeface="Arial"/>
              </a:rPr>
              <a:t>17:00 </a:t>
            </a:r>
            <a:r>
              <a:rPr lang="en-GB" sz="1100">
                <a:latin typeface="Arial"/>
                <a:ea typeface="Arial"/>
                <a:cs typeface="Arial"/>
                <a:sym typeface="Arial"/>
              </a:rPr>
              <a:t>Darren spends time on personal hobbies and social interaction, often virtually with friends or family to avoid excessive physical exertion.</a:t>
            </a:r>
            <a:br>
              <a:rPr lang="en-GB" sz="1100">
                <a:latin typeface="Arial"/>
                <a:ea typeface="Arial"/>
                <a:cs typeface="Arial"/>
                <a:sym typeface="Arial"/>
              </a:rPr>
            </a:br>
            <a:endParaRPr sz="1100">
              <a:latin typeface="Arial"/>
              <a:ea typeface="Arial"/>
              <a:cs typeface="Arial"/>
              <a:sym typeface="Arial"/>
            </a:endParaRPr>
          </a:p>
          <a:p>
            <a:pPr indent="0" lvl="0" marL="342900" rtl="0" algn="l">
              <a:spcBef>
                <a:spcPts val="1200"/>
              </a:spcBef>
              <a:spcAft>
                <a:spcPts val="0"/>
              </a:spcAft>
              <a:buNone/>
            </a:pPr>
            <a:r>
              <a:t/>
            </a:r>
            <a:endParaRPr>
              <a:solidFill>
                <a:srgbClr val="0070C0"/>
              </a:solidFill>
            </a:endParaRPr>
          </a:p>
        </p:txBody>
      </p:sp>
      <p:sp>
        <p:nvSpPr>
          <p:cNvPr id="115" name="Google Shape;115;p6"/>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26/06/2024</a:t>
            </a:r>
            <a:endParaRPr/>
          </a:p>
        </p:txBody>
      </p:sp>
      <p:sp>
        <p:nvSpPr>
          <p:cNvPr id="116" name="Google Shape;116;p6"/>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7"/>
          <p:cNvSpPr txBox="1"/>
          <p:nvPr>
            <p:ph type="title"/>
          </p:nvPr>
        </p:nvSpPr>
        <p:spPr>
          <a:xfrm>
            <a:off x="457200" y="274638"/>
            <a:ext cx="8229600" cy="922114"/>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b="1" lang="en-GB" sz="3600"/>
              <a:t>Care Plan (3/3) </a:t>
            </a:r>
            <a:endParaRPr/>
          </a:p>
        </p:txBody>
      </p:sp>
      <p:sp>
        <p:nvSpPr>
          <p:cNvPr id="122" name="Google Shape;122;p7"/>
          <p:cNvSpPr txBox="1"/>
          <p:nvPr>
            <p:ph idx="1" type="body"/>
          </p:nvPr>
        </p:nvSpPr>
        <p:spPr>
          <a:xfrm>
            <a:off x="457200" y="1600201"/>
            <a:ext cx="8229600" cy="3917032"/>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200"/>
              </a:spcBef>
              <a:spcAft>
                <a:spcPts val="0"/>
              </a:spcAft>
              <a:buClr>
                <a:schemeClr val="dk1"/>
              </a:buClr>
              <a:buSzPts val="1100"/>
              <a:buFont typeface="Arial"/>
              <a:buNone/>
            </a:pPr>
            <a:r>
              <a:rPr lang="en-GB" sz="1100">
                <a:latin typeface="Arial"/>
                <a:ea typeface="Arial"/>
                <a:cs typeface="Arial"/>
                <a:sym typeface="Arial"/>
              </a:rPr>
              <a:t>Effective care for Darren  who has Myasthenia Gravis  requires careful attention to communication strategies and ethical principles. Both aspects are essential to ensure safe, person-centred care, promote autonomy, and maintain dignity in daily living and clinical interventions.</a:t>
            </a:r>
            <a:endParaRPr sz="1100">
              <a:latin typeface="Arial"/>
              <a:ea typeface="Arial"/>
              <a:cs typeface="Arial"/>
              <a:sym typeface="Arial"/>
            </a:endParaRPr>
          </a:p>
          <a:p>
            <a:pPr indent="0" lvl="0" marL="0" rtl="0" algn="l">
              <a:lnSpc>
                <a:spcPct val="115000"/>
              </a:lnSpc>
              <a:spcBef>
                <a:spcPts val="1400"/>
              </a:spcBef>
              <a:spcAft>
                <a:spcPts val="0"/>
              </a:spcAft>
              <a:buClr>
                <a:schemeClr val="dk1"/>
              </a:buClr>
              <a:buSzPts val="1100"/>
              <a:buFont typeface="Arial"/>
              <a:buNone/>
            </a:pPr>
            <a:r>
              <a:rPr lang="en-GB" sz="1300">
                <a:latin typeface="Arial"/>
                <a:ea typeface="Arial"/>
                <a:cs typeface="Arial"/>
                <a:sym typeface="Arial"/>
              </a:rPr>
              <a:t>Communication Considerations</a:t>
            </a:r>
            <a:endParaRPr sz="1300">
              <a:latin typeface="Arial"/>
              <a:ea typeface="Arial"/>
              <a:cs typeface="Arial"/>
              <a:sym typeface="Arial"/>
            </a:endParaRPr>
          </a:p>
          <a:p>
            <a:pPr indent="-298450" lvl="0" marL="457200" rtl="0" algn="l">
              <a:lnSpc>
                <a:spcPct val="115000"/>
              </a:lnSpc>
              <a:spcBef>
                <a:spcPts val="1200"/>
              </a:spcBef>
              <a:spcAft>
                <a:spcPts val="0"/>
              </a:spcAft>
              <a:buSzPts val="1100"/>
              <a:buAutoNum type="arabicPeriod"/>
            </a:pPr>
            <a:r>
              <a:rPr lang="en-GB" sz="1100">
                <a:latin typeface="Arial"/>
                <a:ea typeface="Arial"/>
                <a:cs typeface="Arial"/>
                <a:sym typeface="Arial"/>
              </a:rPr>
              <a:t>Clarity and Pace:</a:t>
            </a:r>
            <a:br>
              <a:rPr lang="en-GB" sz="1100">
                <a:latin typeface="Arial"/>
                <a:ea typeface="Arial"/>
                <a:cs typeface="Arial"/>
                <a:sym typeface="Arial"/>
              </a:rPr>
            </a:br>
            <a:r>
              <a:rPr lang="en-GB" sz="1100">
                <a:latin typeface="Arial"/>
                <a:ea typeface="Arial"/>
                <a:cs typeface="Arial"/>
                <a:sym typeface="Arial"/>
              </a:rPr>
              <a:t> Muscle weakness associated with MG can lead to fatigue during conversation and, in some cases, mild facial muscle impairment that affects speech clarity. Care professionals should speak clearly, slowly, and avoid overloading information, allowing darren  time to process and respond.</a:t>
            </a:r>
            <a:br>
              <a:rPr lang="en-GB" sz="1100">
                <a:latin typeface="Arial"/>
                <a:ea typeface="Arial"/>
                <a:cs typeface="Arial"/>
                <a:sym typeface="Arial"/>
              </a:rPr>
            </a:br>
            <a:endParaRPr sz="1100">
              <a:latin typeface="Arial"/>
              <a:ea typeface="Arial"/>
              <a:cs typeface="Arial"/>
              <a:sym typeface="Arial"/>
            </a:endParaRPr>
          </a:p>
          <a:p>
            <a:pPr indent="-298450" lvl="0" marL="457200" rtl="0" algn="l">
              <a:lnSpc>
                <a:spcPct val="115000"/>
              </a:lnSpc>
              <a:spcBef>
                <a:spcPts val="0"/>
              </a:spcBef>
              <a:spcAft>
                <a:spcPts val="0"/>
              </a:spcAft>
              <a:buSzPts val="1100"/>
              <a:buAutoNum type="arabicPeriod"/>
            </a:pPr>
            <a:r>
              <a:rPr lang="en-GB" sz="1100">
                <a:latin typeface="Arial"/>
                <a:ea typeface="Arial"/>
                <a:cs typeface="Arial"/>
                <a:sym typeface="Arial"/>
              </a:rPr>
              <a:t>Active Listening and Non-Verbal Cues:</a:t>
            </a:r>
            <a:br>
              <a:rPr lang="en-GB" sz="1100">
                <a:latin typeface="Arial"/>
                <a:ea typeface="Arial"/>
                <a:cs typeface="Arial"/>
                <a:sym typeface="Arial"/>
              </a:rPr>
            </a:br>
            <a:r>
              <a:rPr lang="en-GB" sz="1100">
                <a:latin typeface="Arial"/>
                <a:ea typeface="Arial"/>
                <a:cs typeface="Arial"/>
                <a:sym typeface="Arial"/>
              </a:rPr>
              <a:t> Effective communication includes active listening, observing non-verbal cues such as facial expressions or gestures, and confirming understanding. These strategies are important when fatigue may cause delayed responses or temporary speech difficulties.</a:t>
            </a:r>
            <a:br>
              <a:rPr lang="en-GB" sz="1100">
                <a:latin typeface="Arial"/>
                <a:ea typeface="Arial"/>
                <a:cs typeface="Arial"/>
                <a:sym typeface="Arial"/>
              </a:rPr>
            </a:br>
            <a:endParaRPr sz="1100">
              <a:latin typeface="Arial"/>
              <a:ea typeface="Arial"/>
              <a:cs typeface="Arial"/>
              <a:sym typeface="Arial"/>
            </a:endParaRPr>
          </a:p>
          <a:p>
            <a:pPr indent="-298450" lvl="0" marL="457200" rtl="0" algn="l">
              <a:lnSpc>
                <a:spcPct val="115000"/>
              </a:lnSpc>
              <a:spcBef>
                <a:spcPts val="0"/>
              </a:spcBef>
              <a:spcAft>
                <a:spcPts val="0"/>
              </a:spcAft>
              <a:buSzPts val="1100"/>
              <a:buAutoNum type="arabicPeriod"/>
            </a:pPr>
            <a:r>
              <a:rPr lang="en-GB" sz="1100">
                <a:latin typeface="Arial"/>
                <a:ea typeface="Arial"/>
                <a:cs typeface="Arial"/>
                <a:sym typeface="Arial"/>
              </a:rPr>
              <a:t>Written and Digital Communication:</a:t>
            </a:r>
            <a:br>
              <a:rPr lang="en-GB" sz="1100">
                <a:latin typeface="Arial"/>
                <a:ea typeface="Arial"/>
                <a:cs typeface="Arial"/>
                <a:sym typeface="Arial"/>
              </a:rPr>
            </a:br>
            <a:r>
              <a:rPr lang="en-GB" sz="1100">
                <a:latin typeface="Arial"/>
                <a:ea typeface="Arial"/>
                <a:cs typeface="Arial"/>
                <a:sym typeface="Arial"/>
              </a:rPr>
              <a:t> Providing information in written or digital formats (e.g., care plans, reminders, instructions) supports comprehension when verbal communication is challenging. Darren can refer back to these materials at his own pace, supporting independence and self-management.</a:t>
            </a:r>
            <a:br>
              <a:rPr lang="en-GB" sz="1100">
                <a:latin typeface="Arial"/>
                <a:ea typeface="Arial"/>
                <a:cs typeface="Arial"/>
                <a:sym typeface="Arial"/>
              </a:rPr>
            </a:br>
            <a:endParaRPr sz="1300">
              <a:latin typeface="Arial"/>
              <a:ea typeface="Arial"/>
              <a:cs typeface="Arial"/>
              <a:sym typeface="Arial"/>
            </a:endParaRPr>
          </a:p>
          <a:p>
            <a:pPr indent="-298450" lvl="0" marL="457200" rtl="0" algn="l">
              <a:lnSpc>
                <a:spcPct val="115000"/>
              </a:lnSpc>
              <a:spcBef>
                <a:spcPts val="0"/>
              </a:spcBef>
              <a:spcAft>
                <a:spcPts val="0"/>
              </a:spcAft>
              <a:buSzPts val="1100"/>
              <a:buAutoNum type="arabicPeriod"/>
            </a:pPr>
            <a:r>
              <a:rPr b="1" lang="en-GB" sz="1100">
                <a:latin typeface="Arial"/>
                <a:ea typeface="Arial"/>
                <a:cs typeface="Arial"/>
                <a:sym typeface="Arial"/>
              </a:rPr>
              <a:t>Aut</a:t>
            </a:r>
            <a:endParaRPr>
              <a:solidFill>
                <a:srgbClr val="0070C0"/>
              </a:solidFill>
            </a:endParaRPr>
          </a:p>
        </p:txBody>
      </p:sp>
      <p:sp>
        <p:nvSpPr>
          <p:cNvPr id="123" name="Google Shape;123;p7"/>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26/06/2024</a:t>
            </a:r>
            <a:endParaRPr/>
          </a:p>
        </p:txBody>
      </p:sp>
      <p:sp>
        <p:nvSpPr>
          <p:cNvPr id="124" name="Google Shape;124;p7"/>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8"/>
          <p:cNvSpPr txBox="1"/>
          <p:nvPr>
            <p:ph type="title"/>
          </p:nvPr>
        </p:nvSpPr>
        <p:spPr>
          <a:xfrm>
            <a:off x="457200" y="44624"/>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b="1" lang="en-GB" sz="3600"/>
              <a:t>Risk factors</a:t>
            </a:r>
            <a:endParaRPr/>
          </a:p>
        </p:txBody>
      </p:sp>
      <p:sp>
        <p:nvSpPr>
          <p:cNvPr id="130" name="Google Shape;130;p8"/>
          <p:cNvSpPr txBox="1"/>
          <p:nvPr>
            <p:ph idx="1" type="body"/>
          </p:nvPr>
        </p:nvSpPr>
        <p:spPr>
          <a:xfrm>
            <a:off x="210700" y="918751"/>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200"/>
              </a:spcBef>
              <a:spcAft>
                <a:spcPts val="0"/>
              </a:spcAft>
              <a:buNone/>
            </a:pPr>
            <a:r>
              <a:rPr lang="en-GB" sz="1100">
                <a:latin typeface="Arial"/>
                <a:ea typeface="Arial"/>
                <a:cs typeface="Arial"/>
                <a:sym typeface="Arial"/>
              </a:rPr>
              <a:t>Darren health is influenced by a combination of </a:t>
            </a:r>
            <a:r>
              <a:rPr b="1" lang="en-GB" sz="1100">
                <a:latin typeface="Arial"/>
                <a:ea typeface="Arial"/>
                <a:cs typeface="Arial"/>
                <a:sym typeface="Arial"/>
              </a:rPr>
              <a:t>intrinsic risk factors</a:t>
            </a:r>
            <a:r>
              <a:rPr lang="en-GB" sz="1100">
                <a:latin typeface="Arial"/>
                <a:ea typeface="Arial"/>
                <a:cs typeface="Arial"/>
                <a:sym typeface="Arial"/>
              </a:rPr>
              <a:t> associated with Myasthenia Gravis (MG) and </a:t>
            </a:r>
            <a:r>
              <a:rPr b="1" lang="en-GB" sz="1100">
                <a:latin typeface="Arial"/>
                <a:ea typeface="Arial"/>
                <a:cs typeface="Arial"/>
                <a:sym typeface="Arial"/>
              </a:rPr>
              <a:t>extrinsic factors</a:t>
            </a:r>
            <a:r>
              <a:rPr lang="en-GB" sz="1100">
                <a:latin typeface="Arial"/>
                <a:ea typeface="Arial"/>
                <a:cs typeface="Arial"/>
                <a:sym typeface="Arial"/>
              </a:rPr>
              <a:t> related to his lifestyle and health behaviours. Understanding these risks is essential for planning effective interventions and preventing complications.</a:t>
            </a:r>
            <a:endParaRPr sz="1100">
              <a:latin typeface="Arial"/>
              <a:ea typeface="Arial"/>
              <a:cs typeface="Arial"/>
              <a:sym typeface="Arial"/>
            </a:endParaRPr>
          </a:p>
          <a:p>
            <a:pPr indent="0" lvl="0" marL="0" rtl="0" algn="l">
              <a:lnSpc>
                <a:spcPct val="115000"/>
              </a:lnSpc>
              <a:spcBef>
                <a:spcPts val="1400"/>
              </a:spcBef>
              <a:spcAft>
                <a:spcPts val="0"/>
              </a:spcAft>
              <a:buNone/>
            </a:pPr>
            <a:r>
              <a:rPr b="1" lang="en-GB" sz="1300">
                <a:latin typeface="Arial"/>
                <a:ea typeface="Arial"/>
                <a:cs typeface="Arial"/>
                <a:sym typeface="Arial"/>
              </a:rPr>
              <a:t>1. Risks Related to Myasthenia Gravis</a:t>
            </a:r>
            <a:endParaRPr b="1" sz="1300">
              <a:latin typeface="Arial"/>
              <a:ea typeface="Arial"/>
              <a:cs typeface="Arial"/>
              <a:sym typeface="Arial"/>
            </a:endParaRPr>
          </a:p>
          <a:p>
            <a:pPr indent="-298450" lvl="0" marL="457200" rtl="0" algn="l">
              <a:lnSpc>
                <a:spcPct val="115000"/>
              </a:lnSpc>
              <a:spcBef>
                <a:spcPts val="1200"/>
              </a:spcBef>
              <a:spcAft>
                <a:spcPts val="0"/>
              </a:spcAft>
              <a:buSzPts val="1100"/>
              <a:buChar char="●"/>
            </a:pPr>
            <a:r>
              <a:rPr b="1" lang="en-GB" sz="1100">
                <a:latin typeface="Arial"/>
                <a:ea typeface="Arial"/>
                <a:cs typeface="Arial"/>
                <a:sym typeface="Arial"/>
              </a:rPr>
              <a:t>Muscle Weakness and Fatigue:</a:t>
            </a:r>
            <a:br>
              <a:rPr b="1" lang="en-GB" sz="1100">
                <a:latin typeface="Arial"/>
                <a:ea typeface="Arial"/>
                <a:cs typeface="Arial"/>
                <a:sym typeface="Arial"/>
              </a:rPr>
            </a:br>
            <a:r>
              <a:rPr lang="en-GB" sz="1100">
                <a:latin typeface="Arial"/>
                <a:ea typeface="Arial"/>
                <a:cs typeface="Arial"/>
                <a:sym typeface="Arial"/>
              </a:rPr>
              <a:t> The hallmark of MG is </a:t>
            </a:r>
            <a:r>
              <a:rPr b="1" lang="en-GB" sz="1100">
                <a:latin typeface="Arial"/>
                <a:ea typeface="Arial"/>
                <a:cs typeface="Arial"/>
                <a:sym typeface="Arial"/>
              </a:rPr>
              <a:t>progressive and fluctuating muscle weakness</a:t>
            </a:r>
            <a:r>
              <a:rPr lang="en-GB" sz="1100">
                <a:latin typeface="Arial"/>
                <a:ea typeface="Arial"/>
                <a:cs typeface="Arial"/>
                <a:sym typeface="Arial"/>
              </a:rPr>
              <a:t>, which increases the risk of </a:t>
            </a:r>
            <a:r>
              <a:rPr b="1" lang="en-GB" sz="1100">
                <a:latin typeface="Arial"/>
                <a:ea typeface="Arial"/>
                <a:cs typeface="Arial"/>
                <a:sym typeface="Arial"/>
              </a:rPr>
              <a:t>falls, injuries, and functional dependence</a:t>
            </a:r>
            <a:r>
              <a:rPr lang="en-GB" sz="1100">
                <a:latin typeface="Arial"/>
                <a:ea typeface="Arial"/>
                <a:cs typeface="Arial"/>
                <a:sym typeface="Arial"/>
              </a:rPr>
              <a:t>, especially during periods of activity or prolonged fatigue.</a:t>
            </a:r>
            <a:br>
              <a:rPr lang="en-GB" sz="1100">
                <a:latin typeface="Arial"/>
                <a:ea typeface="Arial"/>
                <a:cs typeface="Arial"/>
                <a:sym typeface="Arial"/>
              </a:rPr>
            </a:br>
            <a:endParaRPr sz="1100">
              <a:latin typeface="Arial"/>
              <a:ea typeface="Arial"/>
              <a:cs typeface="Arial"/>
              <a:sym typeface="Arial"/>
            </a:endParaRPr>
          </a:p>
          <a:p>
            <a:pPr indent="-298450" lvl="0" marL="457200" rtl="0" algn="l">
              <a:lnSpc>
                <a:spcPct val="115000"/>
              </a:lnSpc>
              <a:spcBef>
                <a:spcPts val="0"/>
              </a:spcBef>
              <a:spcAft>
                <a:spcPts val="0"/>
              </a:spcAft>
              <a:buSzPts val="1100"/>
              <a:buChar char="●"/>
            </a:pPr>
            <a:r>
              <a:rPr b="1" lang="en-GB" sz="1100">
                <a:latin typeface="Arial"/>
                <a:ea typeface="Arial"/>
                <a:cs typeface="Arial"/>
                <a:sym typeface="Arial"/>
              </a:rPr>
              <a:t>Respiratory Compromise:</a:t>
            </a:r>
            <a:br>
              <a:rPr b="1" lang="en-GB" sz="1100">
                <a:latin typeface="Arial"/>
                <a:ea typeface="Arial"/>
                <a:cs typeface="Arial"/>
                <a:sym typeface="Arial"/>
              </a:rPr>
            </a:br>
            <a:r>
              <a:rPr lang="en-GB" sz="1100">
                <a:latin typeface="Arial"/>
                <a:ea typeface="Arial"/>
                <a:cs typeface="Arial"/>
                <a:sym typeface="Arial"/>
              </a:rPr>
              <a:t> Weakness of </a:t>
            </a:r>
            <a:r>
              <a:rPr b="1" lang="en-GB" sz="1100">
                <a:latin typeface="Arial"/>
                <a:ea typeface="Arial"/>
                <a:cs typeface="Arial"/>
                <a:sym typeface="Arial"/>
              </a:rPr>
              <a:t>respiratory muscles</a:t>
            </a:r>
            <a:r>
              <a:rPr lang="en-GB" sz="1100">
                <a:latin typeface="Arial"/>
                <a:ea typeface="Arial"/>
                <a:cs typeface="Arial"/>
                <a:sym typeface="Arial"/>
              </a:rPr>
              <a:t> can lead to reduced ventilation and increased susceptibility to </a:t>
            </a:r>
            <a:r>
              <a:rPr b="1" lang="en-GB" sz="1100">
                <a:latin typeface="Arial"/>
                <a:ea typeface="Arial"/>
                <a:cs typeface="Arial"/>
                <a:sym typeface="Arial"/>
              </a:rPr>
              <a:t>respiratory infections</a:t>
            </a:r>
            <a:r>
              <a:rPr lang="en-GB" sz="1100">
                <a:latin typeface="Arial"/>
                <a:ea typeface="Arial"/>
                <a:cs typeface="Arial"/>
                <a:sym typeface="Arial"/>
              </a:rPr>
              <a:t> or myasthenic crises, which can be life-threatening if not managed promptly.</a:t>
            </a:r>
            <a:br>
              <a:rPr lang="en-GB" sz="1100">
                <a:latin typeface="Arial"/>
                <a:ea typeface="Arial"/>
                <a:cs typeface="Arial"/>
                <a:sym typeface="Arial"/>
              </a:rPr>
            </a:br>
            <a:endParaRPr sz="1100">
              <a:latin typeface="Arial"/>
              <a:ea typeface="Arial"/>
              <a:cs typeface="Arial"/>
              <a:sym typeface="Arial"/>
            </a:endParaRPr>
          </a:p>
          <a:p>
            <a:pPr indent="-298450" lvl="0" marL="457200" rtl="0" algn="l">
              <a:lnSpc>
                <a:spcPct val="115000"/>
              </a:lnSpc>
              <a:spcBef>
                <a:spcPts val="0"/>
              </a:spcBef>
              <a:spcAft>
                <a:spcPts val="0"/>
              </a:spcAft>
              <a:buSzPts val="1100"/>
              <a:buChar char="●"/>
            </a:pPr>
            <a:r>
              <a:rPr b="1" lang="en-GB" sz="1100">
                <a:latin typeface="Arial"/>
                <a:ea typeface="Arial"/>
                <a:cs typeface="Arial"/>
                <a:sym typeface="Arial"/>
              </a:rPr>
              <a:t>Swallowing Difficulties (Dysphagia):</a:t>
            </a:r>
            <a:br>
              <a:rPr b="1" lang="en-GB" sz="1100">
                <a:latin typeface="Arial"/>
                <a:ea typeface="Arial"/>
                <a:cs typeface="Arial"/>
                <a:sym typeface="Arial"/>
              </a:rPr>
            </a:br>
            <a:r>
              <a:rPr lang="en-GB" sz="1100">
                <a:latin typeface="Arial"/>
                <a:ea typeface="Arial"/>
                <a:cs typeface="Arial"/>
                <a:sym typeface="Arial"/>
              </a:rPr>
              <a:t> Muscle weakness affecting the </a:t>
            </a:r>
            <a:r>
              <a:rPr b="1" lang="en-GB" sz="1100">
                <a:latin typeface="Arial"/>
                <a:ea typeface="Arial"/>
                <a:cs typeface="Arial"/>
                <a:sym typeface="Arial"/>
              </a:rPr>
              <a:t>oropharyngeal muscles</a:t>
            </a:r>
            <a:r>
              <a:rPr lang="en-GB" sz="1100">
                <a:latin typeface="Arial"/>
                <a:ea typeface="Arial"/>
                <a:cs typeface="Arial"/>
                <a:sym typeface="Arial"/>
              </a:rPr>
              <a:t> can lead to choking, aspiration, and subsequent </a:t>
            </a:r>
            <a:r>
              <a:rPr b="1" lang="en-GB" sz="1100">
                <a:latin typeface="Arial"/>
                <a:ea typeface="Arial"/>
                <a:cs typeface="Arial"/>
                <a:sym typeface="Arial"/>
              </a:rPr>
              <a:t>respiratory infections</a:t>
            </a:r>
            <a:r>
              <a:rPr lang="en-GB" sz="1100">
                <a:latin typeface="Arial"/>
                <a:ea typeface="Arial"/>
                <a:cs typeface="Arial"/>
                <a:sym typeface="Arial"/>
              </a:rPr>
              <a:t>.</a:t>
            </a:r>
            <a:br>
              <a:rPr lang="en-GB" sz="1100">
                <a:latin typeface="Arial"/>
                <a:ea typeface="Arial"/>
                <a:cs typeface="Arial"/>
                <a:sym typeface="Arial"/>
              </a:rPr>
            </a:br>
            <a:endParaRPr sz="1100">
              <a:latin typeface="Arial"/>
              <a:ea typeface="Arial"/>
              <a:cs typeface="Arial"/>
              <a:sym typeface="Arial"/>
            </a:endParaRPr>
          </a:p>
          <a:p>
            <a:pPr indent="0" lvl="0" marL="342900" rtl="0" algn="l">
              <a:spcBef>
                <a:spcPts val="1200"/>
              </a:spcBef>
              <a:spcAft>
                <a:spcPts val="0"/>
              </a:spcAft>
              <a:buNone/>
            </a:pPr>
            <a:r>
              <a:t/>
            </a:r>
            <a:endParaRPr>
              <a:solidFill>
                <a:srgbClr val="0070C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b="1" lang="en-GB" sz="3600"/>
              <a:t>Recommendations</a:t>
            </a:r>
            <a:endParaRPr/>
          </a:p>
        </p:txBody>
      </p:sp>
      <p:sp>
        <p:nvSpPr>
          <p:cNvPr id="136" name="Google Shape;136;p9"/>
          <p:cNvSpPr txBox="1"/>
          <p:nvPr>
            <p:ph idx="1" type="body"/>
          </p:nvPr>
        </p:nvSpPr>
        <p:spPr>
          <a:xfrm>
            <a:off x="250825" y="1107724"/>
            <a:ext cx="8436000" cy="44094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800"/>
              </a:spcBef>
              <a:spcAft>
                <a:spcPts val="0"/>
              </a:spcAft>
              <a:buNone/>
            </a:pPr>
            <a:r>
              <a:rPr b="1" lang="en-GB" sz="1700">
                <a:latin typeface="Arial"/>
                <a:ea typeface="Arial"/>
                <a:cs typeface="Arial"/>
                <a:sym typeface="Arial"/>
              </a:rPr>
              <a:t>Evidence-Based Recommendations for Care and Care Planning</a:t>
            </a:r>
            <a:endParaRPr b="1" sz="1700">
              <a:latin typeface="Arial"/>
              <a:ea typeface="Arial"/>
              <a:cs typeface="Arial"/>
              <a:sym typeface="Arial"/>
            </a:endParaRPr>
          </a:p>
          <a:p>
            <a:pPr indent="0" lvl="0" marL="0" rtl="0" algn="l">
              <a:lnSpc>
                <a:spcPct val="115000"/>
              </a:lnSpc>
              <a:spcBef>
                <a:spcPts val="1200"/>
              </a:spcBef>
              <a:spcAft>
                <a:spcPts val="0"/>
              </a:spcAft>
              <a:buNone/>
            </a:pPr>
            <a:r>
              <a:rPr lang="en-GB" sz="1100">
                <a:latin typeface="Arial"/>
                <a:ea typeface="Arial"/>
                <a:cs typeface="Arial"/>
                <a:sym typeface="Arial"/>
              </a:rPr>
              <a:t>Effective management of Daniel Hughes requires a </a:t>
            </a:r>
            <a:r>
              <a:rPr b="1" lang="en-GB" sz="1100">
                <a:latin typeface="Arial"/>
                <a:ea typeface="Arial"/>
                <a:cs typeface="Arial"/>
                <a:sym typeface="Arial"/>
              </a:rPr>
              <a:t>multidisciplinary, person-centred approach</a:t>
            </a:r>
            <a:r>
              <a:rPr lang="en-GB" sz="1100">
                <a:latin typeface="Arial"/>
                <a:ea typeface="Arial"/>
                <a:cs typeface="Arial"/>
                <a:sym typeface="Arial"/>
              </a:rPr>
              <a:t> that addresses the physical, psychological, and social impacts of Myasthenia Gravis (MG). Care planning should be informed by current </a:t>
            </a:r>
            <a:r>
              <a:rPr b="1" lang="en-GB" sz="1100">
                <a:latin typeface="Arial"/>
                <a:ea typeface="Arial"/>
                <a:cs typeface="Arial"/>
                <a:sym typeface="Arial"/>
              </a:rPr>
              <a:t>clinical guidelines</a:t>
            </a:r>
            <a:r>
              <a:rPr lang="en-GB" sz="1100">
                <a:latin typeface="Arial"/>
                <a:ea typeface="Arial"/>
                <a:cs typeface="Arial"/>
                <a:sym typeface="Arial"/>
              </a:rPr>
              <a:t>, including recommendations from the </a:t>
            </a:r>
            <a:r>
              <a:rPr b="1" lang="en-GB" sz="1100">
                <a:latin typeface="Arial"/>
                <a:ea typeface="Arial"/>
                <a:cs typeface="Arial"/>
                <a:sym typeface="Arial"/>
              </a:rPr>
              <a:t>Myasthenia Gravis Foundation of America (MGFA)</a:t>
            </a:r>
            <a:r>
              <a:rPr lang="en-GB" sz="1100">
                <a:latin typeface="Arial"/>
                <a:ea typeface="Arial"/>
                <a:cs typeface="Arial"/>
                <a:sym typeface="Arial"/>
              </a:rPr>
              <a:t>, the </a:t>
            </a:r>
            <a:r>
              <a:rPr b="1" lang="en-GB" sz="1100">
                <a:latin typeface="Arial"/>
                <a:ea typeface="Arial"/>
                <a:cs typeface="Arial"/>
                <a:sym typeface="Arial"/>
              </a:rPr>
              <a:t>NICE guidelines on neuromuscular disorders</a:t>
            </a:r>
            <a:r>
              <a:rPr lang="en-GB" sz="1100">
                <a:latin typeface="Arial"/>
                <a:ea typeface="Arial"/>
                <a:cs typeface="Arial"/>
                <a:sym typeface="Arial"/>
              </a:rPr>
              <a:t>, and peer-reviewed evidence.</a:t>
            </a:r>
            <a:endParaRPr b="1" sz="1300">
              <a:latin typeface="Arial"/>
              <a:ea typeface="Arial"/>
              <a:cs typeface="Arial"/>
              <a:sym typeface="Arial"/>
            </a:endParaRPr>
          </a:p>
          <a:p>
            <a:pPr indent="-298450" lvl="0" marL="457200" rtl="0" algn="l">
              <a:lnSpc>
                <a:spcPct val="115000"/>
              </a:lnSpc>
              <a:spcBef>
                <a:spcPts val="1200"/>
              </a:spcBef>
              <a:spcAft>
                <a:spcPts val="0"/>
              </a:spcAft>
              <a:buSzPts val="1100"/>
              <a:buChar char="●"/>
            </a:pPr>
            <a:r>
              <a:rPr b="1" lang="en-GB" sz="1100">
                <a:latin typeface="Arial"/>
                <a:ea typeface="Arial"/>
                <a:cs typeface="Arial"/>
                <a:sym typeface="Arial"/>
              </a:rPr>
              <a:t>Energy-Conserving Strategies:</a:t>
            </a:r>
            <a:br>
              <a:rPr b="1" lang="en-GB" sz="1100">
                <a:latin typeface="Arial"/>
                <a:ea typeface="Arial"/>
                <a:cs typeface="Arial"/>
                <a:sym typeface="Arial"/>
              </a:rPr>
            </a:br>
            <a:r>
              <a:rPr lang="en-GB" sz="1100">
                <a:latin typeface="Arial"/>
                <a:ea typeface="Arial"/>
                <a:cs typeface="Arial"/>
                <a:sym typeface="Arial"/>
              </a:rPr>
              <a:t> Daniel’s routine should continue to incorporate </a:t>
            </a:r>
            <a:r>
              <a:rPr b="1" lang="en-GB" sz="1100">
                <a:latin typeface="Arial"/>
                <a:ea typeface="Arial"/>
                <a:cs typeface="Arial"/>
                <a:sym typeface="Arial"/>
              </a:rPr>
              <a:t>short activity periods with rest breaks</a:t>
            </a:r>
            <a:r>
              <a:rPr lang="en-GB" sz="1100">
                <a:latin typeface="Arial"/>
                <a:ea typeface="Arial"/>
                <a:cs typeface="Arial"/>
                <a:sym typeface="Arial"/>
              </a:rPr>
              <a:t>, prioritising tasks during </a:t>
            </a:r>
            <a:r>
              <a:rPr b="1" lang="en-GB" sz="1100">
                <a:latin typeface="Arial"/>
                <a:ea typeface="Arial"/>
                <a:cs typeface="Arial"/>
                <a:sym typeface="Arial"/>
              </a:rPr>
              <a:t>peak energy times</a:t>
            </a:r>
            <a:r>
              <a:rPr lang="en-GB" sz="1100">
                <a:latin typeface="Arial"/>
                <a:ea typeface="Arial"/>
                <a:cs typeface="Arial"/>
                <a:sym typeface="Arial"/>
              </a:rPr>
              <a:t>, usually in the morning. Occupational therapy can support adaptations to daily activities, such as sitting while preparing meals or using assistive devices.</a:t>
            </a:r>
            <a:br>
              <a:rPr lang="en-GB" sz="1100">
                <a:latin typeface="Arial"/>
                <a:ea typeface="Arial"/>
                <a:cs typeface="Arial"/>
                <a:sym typeface="Arial"/>
              </a:rPr>
            </a:br>
            <a:endParaRPr sz="1100">
              <a:latin typeface="Arial"/>
              <a:ea typeface="Arial"/>
              <a:cs typeface="Arial"/>
              <a:sym typeface="Arial"/>
            </a:endParaRPr>
          </a:p>
          <a:p>
            <a:pPr indent="-298450" lvl="0" marL="457200" rtl="0" algn="l">
              <a:lnSpc>
                <a:spcPct val="115000"/>
              </a:lnSpc>
              <a:spcBef>
                <a:spcPts val="0"/>
              </a:spcBef>
              <a:spcAft>
                <a:spcPts val="0"/>
              </a:spcAft>
              <a:buSzPts val="1100"/>
              <a:buChar char="●"/>
            </a:pPr>
            <a:r>
              <a:rPr b="1" lang="en-GB" sz="1100">
                <a:latin typeface="Arial"/>
                <a:ea typeface="Arial"/>
                <a:cs typeface="Arial"/>
                <a:sym typeface="Arial"/>
              </a:rPr>
              <a:t>Structured Exercise:</a:t>
            </a:r>
            <a:br>
              <a:rPr b="1" lang="en-GB" sz="1100">
                <a:latin typeface="Arial"/>
                <a:ea typeface="Arial"/>
                <a:cs typeface="Arial"/>
                <a:sym typeface="Arial"/>
              </a:rPr>
            </a:br>
            <a:r>
              <a:rPr lang="en-GB" sz="1100">
                <a:latin typeface="Arial"/>
                <a:ea typeface="Arial"/>
                <a:cs typeface="Arial"/>
                <a:sym typeface="Arial"/>
              </a:rPr>
              <a:t> Light, </a:t>
            </a:r>
            <a:r>
              <a:rPr b="1" lang="en-GB" sz="1100">
                <a:latin typeface="Arial"/>
                <a:ea typeface="Arial"/>
                <a:cs typeface="Arial"/>
                <a:sym typeface="Arial"/>
              </a:rPr>
              <a:t>low-impact exercises</a:t>
            </a:r>
            <a:r>
              <a:rPr lang="en-GB" sz="1100">
                <a:latin typeface="Arial"/>
                <a:ea typeface="Arial"/>
                <a:cs typeface="Arial"/>
                <a:sym typeface="Arial"/>
              </a:rPr>
              <a:t>, including stretching, resistance training, and short walks, should be included to maintain </a:t>
            </a:r>
            <a:r>
              <a:rPr b="1" lang="en-GB" sz="1100">
                <a:latin typeface="Arial"/>
                <a:ea typeface="Arial"/>
                <a:cs typeface="Arial"/>
                <a:sym typeface="Arial"/>
              </a:rPr>
              <a:t>muscle strength, joint mobility, and cardiovascular health</a:t>
            </a:r>
            <a:r>
              <a:rPr lang="en-GB" sz="1100">
                <a:latin typeface="Arial"/>
                <a:ea typeface="Arial"/>
                <a:cs typeface="Arial"/>
                <a:sym typeface="Arial"/>
              </a:rPr>
              <a:t>. Physiotherapy should monitor for </a:t>
            </a:r>
            <a:r>
              <a:rPr b="1" lang="en-GB" sz="1100">
                <a:latin typeface="Arial"/>
                <a:ea typeface="Arial"/>
                <a:cs typeface="Arial"/>
                <a:sym typeface="Arial"/>
              </a:rPr>
              <a:t>fatigue thresholds</a:t>
            </a:r>
            <a:r>
              <a:rPr lang="en-GB" sz="1100">
                <a:latin typeface="Arial"/>
                <a:ea typeface="Arial"/>
                <a:cs typeface="Arial"/>
                <a:sym typeface="Arial"/>
              </a:rPr>
              <a:t> to avoid overexertion.</a:t>
            </a:r>
            <a:br>
              <a:rPr lang="en-GB" sz="1100">
                <a:latin typeface="Arial"/>
                <a:ea typeface="Arial"/>
                <a:cs typeface="Arial"/>
                <a:sym typeface="Arial"/>
              </a:rPr>
            </a:br>
            <a:endParaRPr sz="1100">
              <a:latin typeface="Arial"/>
              <a:ea typeface="Arial"/>
              <a:cs typeface="Arial"/>
              <a:sym typeface="Arial"/>
            </a:endParaRPr>
          </a:p>
          <a:p>
            <a:pPr indent="-298450" lvl="0" marL="457200" rtl="0" algn="l">
              <a:lnSpc>
                <a:spcPct val="115000"/>
              </a:lnSpc>
              <a:spcBef>
                <a:spcPts val="0"/>
              </a:spcBef>
              <a:spcAft>
                <a:spcPts val="0"/>
              </a:spcAft>
              <a:buSzPts val="1100"/>
              <a:buChar char="●"/>
            </a:pPr>
            <a:r>
              <a:rPr b="1" lang="en-GB" sz="1100">
                <a:latin typeface="Arial"/>
                <a:ea typeface="Arial"/>
                <a:cs typeface="Arial"/>
                <a:sym typeface="Arial"/>
              </a:rPr>
              <a:t>Balanced Nutrition:</a:t>
            </a:r>
            <a:br>
              <a:rPr b="1" lang="en-GB" sz="1100">
                <a:latin typeface="Arial"/>
                <a:ea typeface="Arial"/>
                <a:cs typeface="Arial"/>
                <a:sym typeface="Arial"/>
              </a:rPr>
            </a:br>
            <a:r>
              <a:rPr lang="en-GB" sz="1100">
                <a:latin typeface="Arial"/>
                <a:ea typeface="Arial"/>
                <a:cs typeface="Arial"/>
                <a:sym typeface="Arial"/>
              </a:rPr>
              <a:t> Evidence supports </a:t>
            </a:r>
            <a:r>
              <a:rPr b="1" lang="en-GB" sz="1100">
                <a:latin typeface="Arial"/>
                <a:ea typeface="Arial"/>
                <a:cs typeface="Arial"/>
                <a:sym typeface="Arial"/>
              </a:rPr>
              <a:t>adequate protein and micronutrient intake</a:t>
            </a:r>
            <a:r>
              <a:rPr lang="en-GB" sz="1100">
                <a:latin typeface="Arial"/>
                <a:ea typeface="Arial"/>
                <a:cs typeface="Arial"/>
                <a:sym typeface="Arial"/>
              </a:rPr>
              <a:t> to support muscle function and general health. A </a:t>
            </a:r>
            <a:r>
              <a:rPr b="1" lang="en-GB" sz="1100">
                <a:latin typeface="Arial"/>
                <a:ea typeface="Arial"/>
                <a:cs typeface="Arial"/>
                <a:sym typeface="Arial"/>
              </a:rPr>
              <a:t>dietitian consultation</a:t>
            </a:r>
            <a:r>
              <a:rPr lang="en-GB" sz="1100">
                <a:latin typeface="Arial"/>
                <a:ea typeface="Arial"/>
                <a:cs typeface="Arial"/>
                <a:sym typeface="Arial"/>
              </a:rPr>
              <a:t> may help optimise meal planning, particularly if swallowing difficulties arise </a:t>
            </a:r>
            <a:endParaRPr sz="1100">
              <a:latin typeface="Arial"/>
              <a:ea typeface="Arial"/>
              <a:cs typeface="Arial"/>
              <a:sym typeface="Arial"/>
            </a:endParaRPr>
          </a:p>
          <a:p>
            <a:pPr indent="0" lvl="0" marL="0" rtl="0" algn="l">
              <a:lnSpc>
                <a:spcPct val="115000"/>
              </a:lnSpc>
              <a:spcBef>
                <a:spcPts val="1200"/>
              </a:spcBef>
              <a:spcAft>
                <a:spcPts val="1200"/>
              </a:spcAft>
              <a:buNone/>
            </a:pPr>
            <a:r>
              <a:rPr lang="en-GB" sz="1100">
                <a:latin typeface="Arial"/>
                <a:ea typeface="Arial"/>
                <a:cs typeface="Arial"/>
                <a:sym typeface="Arial"/>
              </a:rPr>
              <a:t>Sleep and rest is </a:t>
            </a:r>
            <a:r>
              <a:rPr lang="en-GB" sz="1100">
                <a:latin typeface="Arial"/>
                <a:ea typeface="Arial"/>
                <a:cs typeface="Arial"/>
                <a:sym typeface="Arial"/>
              </a:rPr>
              <a:t>highly</a:t>
            </a:r>
            <a:r>
              <a:rPr lang="en-GB" sz="1100">
                <a:latin typeface="Arial"/>
                <a:ea typeface="Arial"/>
                <a:cs typeface="Arial"/>
                <a:sym typeface="Arial"/>
              </a:rPr>
              <a:t> needed </a:t>
            </a:r>
            <a:r>
              <a:rPr lang="en-GB" sz="1100">
                <a:latin typeface="Arial"/>
                <a:ea typeface="Arial"/>
                <a:cs typeface="Arial"/>
                <a:sym typeface="Arial"/>
              </a:rPr>
              <a:t>within</a:t>
            </a:r>
            <a:r>
              <a:rPr lang="en-GB" sz="1100">
                <a:latin typeface="Arial"/>
                <a:ea typeface="Arial"/>
                <a:cs typeface="Arial"/>
                <a:sym typeface="Arial"/>
              </a:rPr>
              <a:t> this care plan.</a:t>
            </a:r>
            <a:endParaRPr sz="1100">
              <a:latin typeface="Arial"/>
              <a:ea typeface="Arial"/>
              <a:cs typeface="Arial"/>
              <a:sym typeface="Arial"/>
            </a:endParaRPr>
          </a:p>
        </p:txBody>
      </p:sp>
      <p:sp>
        <p:nvSpPr>
          <p:cNvPr id="137" name="Google Shape;137;p9"/>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10"/>
          <p:cNvSpPr txBox="1"/>
          <p:nvPr>
            <p:ph type="title"/>
          </p:nvPr>
        </p:nvSpPr>
        <p:spPr>
          <a:xfrm>
            <a:off x="163825" y="-12"/>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b="1" lang="en-GB" sz="3600"/>
              <a:t>Conclusion</a:t>
            </a:r>
            <a:endParaRPr/>
          </a:p>
        </p:txBody>
      </p:sp>
      <p:sp>
        <p:nvSpPr>
          <p:cNvPr id="143" name="Google Shape;143;p10"/>
          <p:cNvSpPr txBox="1"/>
          <p:nvPr>
            <p:ph idx="1" type="body"/>
          </p:nvPr>
        </p:nvSpPr>
        <p:spPr>
          <a:xfrm>
            <a:off x="163825" y="1142176"/>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200"/>
              </a:spcBef>
              <a:spcAft>
                <a:spcPts val="0"/>
              </a:spcAft>
              <a:buNone/>
            </a:pPr>
            <a:r>
              <a:rPr lang="en-GB" sz="1100">
                <a:latin typeface="Arial"/>
                <a:ea typeface="Arial"/>
                <a:cs typeface="Arial"/>
                <a:sym typeface="Arial"/>
              </a:rPr>
              <a:t>Patient Overview:</a:t>
            </a:r>
            <a:endParaRPr sz="1100">
              <a:latin typeface="Arial"/>
              <a:ea typeface="Arial"/>
              <a:cs typeface="Arial"/>
              <a:sym typeface="Arial"/>
            </a:endParaRPr>
          </a:p>
          <a:p>
            <a:pPr indent="-298450" lvl="0" marL="457200" rtl="0" algn="l">
              <a:lnSpc>
                <a:spcPct val="115000"/>
              </a:lnSpc>
              <a:spcBef>
                <a:spcPts val="1200"/>
              </a:spcBef>
              <a:spcAft>
                <a:spcPts val="0"/>
              </a:spcAft>
              <a:buSzPts val="1100"/>
              <a:buChar char="●"/>
            </a:pPr>
            <a:r>
              <a:rPr lang="en-GB" sz="1100">
                <a:latin typeface="Arial"/>
                <a:ea typeface="Arial"/>
                <a:cs typeface="Arial"/>
                <a:sym typeface="Arial"/>
              </a:rPr>
              <a:t>Demographics and Health Status:</a:t>
            </a:r>
            <a:br>
              <a:rPr lang="en-GB" sz="1100">
                <a:latin typeface="Arial"/>
                <a:ea typeface="Arial"/>
                <a:cs typeface="Arial"/>
                <a:sym typeface="Arial"/>
              </a:rPr>
            </a:br>
            <a:r>
              <a:rPr lang="en-GB" sz="1100">
                <a:latin typeface="Arial"/>
                <a:ea typeface="Arial"/>
                <a:cs typeface="Arial"/>
                <a:sym typeface="Arial"/>
              </a:rPr>
              <a:t> Lives independently, works part-time, and manages his condition with medications, physiotherapy, and lifestyle adaptations. Key health measurements (BMI, blood pressure, heart rate, oxygen saturation) are within normal limits, though muscle strength fluctuates.</a:t>
            </a:r>
            <a:br>
              <a:rPr lang="en-GB" sz="1100">
                <a:latin typeface="Arial"/>
                <a:ea typeface="Arial"/>
                <a:cs typeface="Arial"/>
                <a:sym typeface="Arial"/>
              </a:rPr>
            </a:br>
            <a:endParaRPr sz="1100">
              <a:latin typeface="Arial"/>
              <a:ea typeface="Arial"/>
              <a:cs typeface="Arial"/>
              <a:sym typeface="Arial"/>
            </a:endParaRPr>
          </a:p>
          <a:p>
            <a:pPr indent="-298450" lvl="0" marL="457200" rtl="0" algn="l">
              <a:lnSpc>
                <a:spcPct val="115000"/>
              </a:lnSpc>
              <a:spcBef>
                <a:spcPts val="0"/>
              </a:spcBef>
              <a:spcAft>
                <a:spcPts val="0"/>
              </a:spcAft>
              <a:buSzPts val="1100"/>
              <a:buChar char="●"/>
            </a:pPr>
            <a:r>
              <a:rPr lang="en-GB" sz="1100">
                <a:latin typeface="Arial"/>
                <a:ea typeface="Arial"/>
                <a:cs typeface="Arial"/>
                <a:sym typeface="Arial"/>
              </a:rPr>
              <a:t>Anatomy and Physiology:</a:t>
            </a:r>
            <a:br>
              <a:rPr lang="en-GB" sz="1100">
                <a:latin typeface="Arial"/>
                <a:ea typeface="Arial"/>
                <a:cs typeface="Arial"/>
                <a:sym typeface="Arial"/>
              </a:rPr>
            </a:br>
            <a:r>
              <a:rPr lang="en-GB" sz="1100">
                <a:latin typeface="Arial"/>
                <a:ea typeface="Arial"/>
                <a:cs typeface="Arial"/>
                <a:sym typeface="Arial"/>
              </a:rPr>
              <a:t> MG affects the neuromuscular junction, where autoantibodies reduce acetylcholine receptor function, leading to inefficient muscle contraction. Commonly affected muscles include ocular, facial, limb, and swallowing muscles, while cardiac muscle is typically unaffected.</a:t>
            </a:r>
            <a:br>
              <a:rPr lang="en-GB" sz="1100">
                <a:latin typeface="Arial"/>
                <a:ea typeface="Arial"/>
                <a:cs typeface="Arial"/>
                <a:sym typeface="Arial"/>
              </a:rPr>
            </a:br>
            <a:endParaRPr sz="1100">
              <a:latin typeface="Arial"/>
              <a:ea typeface="Arial"/>
              <a:cs typeface="Arial"/>
              <a:sym typeface="Arial"/>
            </a:endParaRPr>
          </a:p>
          <a:p>
            <a:pPr indent="-298450" lvl="0" marL="457200" rtl="0" algn="l">
              <a:lnSpc>
                <a:spcPct val="115000"/>
              </a:lnSpc>
              <a:spcBef>
                <a:spcPts val="0"/>
              </a:spcBef>
              <a:spcAft>
                <a:spcPts val="0"/>
              </a:spcAft>
              <a:buSzPts val="1100"/>
              <a:buChar char="●"/>
            </a:pPr>
            <a:r>
              <a:rPr lang="en-GB" sz="1100">
                <a:latin typeface="Arial"/>
                <a:ea typeface="Arial"/>
                <a:cs typeface="Arial"/>
                <a:sym typeface="Arial"/>
              </a:rPr>
              <a:t>Lifestyle and Daily Routine:</a:t>
            </a:r>
            <a:br>
              <a:rPr lang="en-GB" sz="1100">
                <a:latin typeface="Arial"/>
                <a:ea typeface="Arial"/>
                <a:cs typeface="Arial"/>
                <a:sym typeface="Arial"/>
              </a:rPr>
            </a:br>
            <a:r>
              <a:rPr lang="en-GB" sz="1100">
                <a:latin typeface="Arial"/>
                <a:ea typeface="Arial"/>
                <a:cs typeface="Arial"/>
                <a:sym typeface="Arial"/>
              </a:rPr>
              <a:t> Darrens  routine balances light physical activity, structured rest, balanced nutrition, and self-care, with work and social participation adapted to his fatigue patterns. Energy management and pacing strategies are central to maintaining independence.</a:t>
            </a:r>
            <a:br>
              <a:rPr lang="en-GB" sz="1100">
                <a:latin typeface="Arial"/>
                <a:ea typeface="Arial"/>
                <a:cs typeface="Arial"/>
                <a:sym typeface="Arial"/>
              </a:rPr>
            </a:br>
            <a:endParaRPr sz="1100">
              <a:latin typeface="Arial"/>
              <a:ea typeface="Arial"/>
              <a:cs typeface="Arial"/>
              <a:sym typeface="Arial"/>
            </a:endParaRPr>
          </a:p>
          <a:p>
            <a:pPr indent="-298450" lvl="0" marL="457200" rtl="0" algn="l">
              <a:lnSpc>
                <a:spcPct val="115000"/>
              </a:lnSpc>
              <a:spcBef>
                <a:spcPts val="0"/>
              </a:spcBef>
              <a:spcAft>
                <a:spcPts val="0"/>
              </a:spcAft>
              <a:buSzPts val="1100"/>
              <a:buChar char="●"/>
            </a:pPr>
            <a:r>
              <a:rPr lang="en-GB" sz="1100">
                <a:latin typeface="Arial"/>
                <a:ea typeface="Arial"/>
                <a:cs typeface="Arial"/>
                <a:sym typeface="Arial"/>
              </a:rPr>
              <a:t>Communication and Ethics:</a:t>
            </a:r>
            <a:br>
              <a:rPr lang="en-GB" sz="1100">
                <a:latin typeface="Arial"/>
                <a:ea typeface="Arial"/>
                <a:cs typeface="Arial"/>
                <a:sym typeface="Arial"/>
              </a:rPr>
            </a:br>
            <a:r>
              <a:rPr lang="en-GB" sz="1100">
                <a:latin typeface="Arial"/>
                <a:ea typeface="Arial"/>
                <a:cs typeface="Arial"/>
                <a:sym typeface="Arial"/>
              </a:rPr>
              <a:t> Effective care relies on clear, patient-centred communication, active listening, and written support materials. Ethical considerations include autonomy, informed consent, confidentiality, equity, and psychosocial wellbeing.</a:t>
            </a:r>
            <a:br>
              <a:rPr lang="en-GB" sz="1100">
                <a:latin typeface="Arial"/>
                <a:ea typeface="Arial"/>
                <a:cs typeface="Arial"/>
                <a:sym typeface="Arial"/>
              </a:rPr>
            </a:br>
            <a:endParaRPr sz="1100">
              <a:latin typeface="Arial"/>
              <a:ea typeface="Arial"/>
              <a:cs typeface="Arial"/>
              <a:sym typeface="Arial"/>
            </a:endParaRPr>
          </a:p>
          <a:p>
            <a:pPr indent="0" lvl="0" marL="342900" rtl="0" algn="l">
              <a:spcBef>
                <a:spcPts val="1200"/>
              </a:spcBef>
              <a:spcAft>
                <a:spcPts val="0"/>
              </a:spcAft>
              <a:buNone/>
            </a:pPr>
            <a:r>
              <a:t/>
            </a:r>
            <a:endParaRPr>
              <a:solidFill>
                <a:srgbClr val="0070C0"/>
              </a:solidFill>
            </a:endParaRPr>
          </a:p>
        </p:txBody>
      </p:sp>
      <p:sp>
        <p:nvSpPr>
          <p:cNvPr id="144" name="Google Shape;144;p10"/>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26/06/2024</a:t>
            </a:r>
            <a:endParaRPr/>
          </a:p>
        </p:txBody>
      </p:sp>
      <p:sp>
        <p:nvSpPr>
          <p:cNvPr id="145" name="Google Shape;145;p10"/>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b="1" lang="en-GB" sz="3600"/>
              <a:t>References</a:t>
            </a:r>
            <a:endParaRPr/>
          </a:p>
        </p:txBody>
      </p:sp>
      <p:sp>
        <p:nvSpPr>
          <p:cNvPr id="151" name="Google Shape;151;p11"/>
          <p:cNvSpPr txBox="1"/>
          <p:nvPr>
            <p:ph idx="1" type="body"/>
          </p:nvPr>
        </p:nvSpPr>
        <p:spPr>
          <a:xfrm>
            <a:off x="457200" y="1600201"/>
            <a:ext cx="8229600" cy="3917032"/>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200"/>
              </a:spcBef>
              <a:spcAft>
                <a:spcPts val="0"/>
              </a:spcAft>
              <a:buClr>
                <a:schemeClr val="dk1"/>
              </a:buClr>
              <a:buSzPts val="1100"/>
              <a:buFont typeface="Arial"/>
              <a:buNone/>
            </a:pPr>
            <a:r>
              <a:rPr lang="en-GB" sz="1100">
                <a:latin typeface="Arial"/>
                <a:ea typeface="Arial"/>
                <a:cs typeface="Arial"/>
                <a:sym typeface="Arial"/>
              </a:rPr>
              <a:t>Barber, C., 2017. </a:t>
            </a:r>
            <a:r>
              <a:rPr i="1" lang="en-GB" sz="1100">
                <a:latin typeface="Arial"/>
                <a:ea typeface="Arial"/>
                <a:cs typeface="Arial"/>
                <a:sym typeface="Arial"/>
              </a:rPr>
              <a:t>Diagnosis and management of myasthenia gravis</a:t>
            </a:r>
            <a:r>
              <a:rPr lang="en-GB" sz="1100">
                <a:latin typeface="Arial"/>
                <a:ea typeface="Arial"/>
                <a:cs typeface="Arial"/>
                <a:sym typeface="Arial"/>
              </a:rPr>
              <a:t>. </a:t>
            </a:r>
            <a:r>
              <a:rPr i="1" lang="en-GB" sz="1100">
                <a:latin typeface="Arial"/>
                <a:ea typeface="Arial"/>
                <a:cs typeface="Arial"/>
                <a:sym typeface="Arial"/>
              </a:rPr>
              <a:t>Nursing Standard</a:t>
            </a:r>
            <a:r>
              <a:rPr lang="en-GB" sz="1100">
                <a:latin typeface="Arial"/>
                <a:ea typeface="Arial"/>
                <a:cs typeface="Arial"/>
                <a:sym typeface="Arial"/>
              </a:rPr>
              <a:t>. [online] Available through RCNi Nursing Standard.</a:t>
            </a:r>
            <a:r>
              <a:rPr lang="en-GB" sz="1100">
                <a:uFill>
                  <a:noFill/>
                </a:uFill>
                <a:latin typeface="Arial"/>
                <a:ea typeface="Arial"/>
                <a:cs typeface="Arial"/>
                <a:sym typeface="Arial"/>
                <a:hlinkClick r:id="rId3"/>
              </a:rPr>
              <a:t> </a:t>
            </a:r>
            <a:r>
              <a:rPr lang="en-GB" sz="1100" u="sng">
                <a:solidFill>
                  <a:schemeClr val="hlink"/>
                </a:solidFill>
                <a:latin typeface="Arial"/>
                <a:ea typeface="Arial"/>
                <a:cs typeface="Arial"/>
                <a:sym typeface="Arial"/>
                <a:hlinkClick r:id="rId4"/>
              </a:rPr>
              <a:t>RCNi Journals</a:t>
            </a:r>
            <a:endParaRPr sz="1100" u="sng">
              <a:solidFill>
                <a:schemeClr val="hlink"/>
              </a:solidFill>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GB" sz="1100">
                <a:latin typeface="Arial"/>
                <a:ea typeface="Arial"/>
                <a:cs typeface="Arial"/>
                <a:sym typeface="Arial"/>
              </a:rPr>
              <a:t>National Health Service (NHS), 2023. </a:t>
            </a:r>
            <a:r>
              <a:rPr i="1" lang="en-GB" sz="1100">
                <a:latin typeface="Arial"/>
                <a:ea typeface="Arial"/>
                <a:cs typeface="Arial"/>
                <a:sym typeface="Arial"/>
              </a:rPr>
              <a:t>Myasthenia gravis – Diagnosis</a:t>
            </a:r>
            <a:r>
              <a:rPr lang="en-GB" sz="1100">
                <a:latin typeface="Arial"/>
                <a:ea typeface="Arial"/>
                <a:cs typeface="Arial"/>
                <a:sym typeface="Arial"/>
              </a:rPr>
              <a:t>. NHS. [online] Available at:</a:t>
            </a:r>
            <a:r>
              <a:rPr lang="en-GB" sz="1100">
                <a:uFill>
                  <a:noFill/>
                </a:uFill>
                <a:latin typeface="Arial"/>
                <a:ea typeface="Arial"/>
                <a:cs typeface="Arial"/>
                <a:sym typeface="Arial"/>
                <a:hlinkClick r:id="rId5"/>
              </a:rPr>
              <a:t> </a:t>
            </a:r>
            <a:r>
              <a:rPr lang="en-GB" sz="1100" u="sng">
                <a:solidFill>
                  <a:schemeClr val="hlink"/>
                </a:solidFill>
                <a:latin typeface="Arial"/>
                <a:ea typeface="Arial"/>
                <a:cs typeface="Arial"/>
                <a:sym typeface="Arial"/>
                <a:hlinkClick r:id="rId6"/>
              </a:rPr>
              <a:t>https://www.nhs.uk/conditions/myasthenia-gravis/diagnosis/</a:t>
            </a:r>
            <a:r>
              <a:rPr lang="en-GB" sz="1100">
                <a:latin typeface="Arial"/>
                <a:ea typeface="Arial"/>
                <a:cs typeface="Arial"/>
                <a:sym typeface="Arial"/>
              </a:rPr>
              <a:t> [Accessed 2025].</a:t>
            </a:r>
            <a:r>
              <a:rPr lang="en-GB" sz="1100">
                <a:uFill>
                  <a:noFill/>
                </a:uFill>
                <a:latin typeface="Arial"/>
                <a:ea typeface="Arial"/>
                <a:cs typeface="Arial"/>
                <a:sym typeface="Arial"/>
                <a:hlinkClick r:id="rId7"/>
              </a:rPr>
              <a:t> </a:t>
            </a:r>
            <a:r>
              <a:rPr lang="en-GB" sz="1100" u="sng">
                <a:solidFill>
                  <a:schemeClr val="hlink"/>
                </a:solidFill>
                <a:latin typeface="Arial"/>
                <a:ea typeface="Arial"/>
                <a:cs typeface="Arial"/>
                <a:sym typeface="Arial"/>
                <a:hlinkClick r:id="rId8"/>
              </a:rPr>
              <a:t>nhs.uk</a:t>
            </a:r>
            <a:endParaRPr sz="1100" u="sng">
              <a:solidFill>
                <a:schemeClr val="hlink"/>
              </a:solidFill>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GB" sz="1100">
                <a:latin typeface="Arial"/>
                <a:ea typeface="Arial"/>
                <a:cs typeface="Arial"/>
                <a:sym typeface="Arial"/>
              </a:rPr>
              <a:t>Sussman, J., Farrugia, M.E., Maddison, P., Hill, M., Leite, M.I. &amp; Hilton‑Jones, D., 2017. </a:t>
            </a:r>
            <a:r>
              <a:rPr i="1" lang="en-GB" sz="1100">
                <a:latin typeface="Arial"/>
                <a:ea typeface="Arial"/>
                <a:cs typeface="Arial"/>
                <a:sym typeface="Arial"/>
              </a:rPr>
              <a:t>Myasthenia gravis: Association of British Neurologists’ management guidelines</a:t>
            </a:r>
            <a:r>
              <a:rPr lang="en-GB" sz="1100">
                <a:latin typeface="Arial"/>
                <a:ea typeface="Arial"/>
                <a:cs typeface="Arial"/>
                <a:sym typeface="Arial"/>
              </a:rPr>
              <a:t>. </a:t>
            </a:r>
            <a:r>
              <a:rPr i="1" lang="en-GB" sz="1100">
                <a:latin typeface="Arial"/>
                <a:ea typeface="Arial"/>
                <a:cs typeface="Arial"/>
                <a:sym typeface="Arial"/>
              </a:rPr>
              <a:t>Oxford Neuroscience Publications</a:t>
            </a:r>
            <a:r>
              <a:rPr lang="en-GB" sz="1100">
                <a:latin typeface="Arial"/>
                <a:ea typeface="Arial"/>
                <a:cs typeface="Arial"/>
                <a:sym typeface="Arial"/>
              </a:rPr>
              <a:t>.</a:t>
            </a:r>
            <a:r>
              <a:rPr lang="en-GB" sz="1100">
                <a:uFill>
                  <a:noFill/>
                </a:uFill>
                <a:latin typeface="Arial"/>
                <a:ea typeface="Arial"/>
                <a:cs typeface="Arial"/>
                <a:sym typeface="Arial"/>
                <a:hlinkClick r:id="rId9"/>
              </a:rPr>
              <a:t> </a:t>
            </a:r>
            <a:r>
              <a:rPr lang="en-GB" sz="1100" u="sng">
                <a:solidFill>
                  <a:schemeClr val="hlink"/>
                </a:solidFill>
                <a:latin typeface="Arial"/>
                <a:ea typeface="Arial"/>
                <a:cs typeface="Arial"/>
                <a:sym typeface="Arial"/>
                <a:hlinkClick r:id="rId10"/>
              </a:rPr>
              <a:t>Neuroscience at Oxford</a:t>
            </a:r>
            <a:endParaRPr sz="1100" u="sng">
              <a:solidFill>
                <a:schemeClr val="hlink"/>
              </a:solidFill>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GB" sz="1100">
                <a:latin typeface="Arial"/>
                <a:ea typeface="Arial"/>
                <a:cs typeface="Arial"/>
                <a:sym typeface="Arial"/>
              </a:rPr>
              <a:t>Myasthenia Gravis Foundation of America (MGFA), 2025. </a:t>
            </a:r>
            <a:r>
              <a:rPr i="1" lang="en-GB" sz="1100">
                <a:latin typeface="Arial"/>
                <a:ea typeface="Arial"/>
                <a:cs typeface="Arial"/>
                <a:sym typeface="Arial"/>
              </a:rPr>
              <a:t>Treatment overview for Myasthenia Gravis</a:t>
            </a:r>
            <a:r>
              <a:rPr lang="en-GB" sz="1100">
                <a:latin typeface="Arial"/>
                <a:ea typeface="Arial"/>
                <a:cs typeface="Arial"/>
                <a:sym typeface="Arial"/>
              </a:rPr>
              <a:t>. [online] Available at:</a:t>
            </a:r>
            <a:r>
              <a:rPr lang="en-GB" sz="1100">
                <a:uFill>
                  <a:noFill/>
                </a:uFill>
                <a:latin typeface="Arial"/>
                <a:ea typeface="Arial"/>
                <a:cs typeface="Arial"/>
                <a:sym typeface="Arial"/>
                <a:hlinkClick r:id="rId11"/>
              </a:rPr>
              <a:t> </a:t>
            </a:r>
            <a:r>
              <a:rPr lang="en-GB" sz="1100" u="sng">
                <a:solidFill>
                  <a:schemeClr val="hlink"/>
                </a:solidFill>
                <a:latin typeface="Arial"/>
                <a:ea typeface="Arial"/>
                <a:cs typeface="Arial"/>
                <a:sym typeface="Arial"/>
                <a:hlinkClick r:id="rId12"/>
              </a:rPr>
              <a:t>https://myasthenia.org/treatments/treatment-overview/</a:t>
            </a:r>
            <a:r>
              <a:rPr lang="en-GB" sz="1100">
                <a:latin typeface="Arial"/>
                <a:ea typeface="Arial"/>
                <a:cs typeface="Arial"/>
                <a:sym typeface="Arial"/>
              </a:rPr>
              <a:t> [Accessed 2025].</a:t>
            </a:r>
            <a:r>
              <a:rPr lang="en-GB" sz="1100">
                <a:uFill>
                  <a:noFill/>
                </a:uFill>
                <a:latin typeface="Arial"/>
                <a:ea typeface="Arial"/>
                <a:cs typeface="Arial"/>
                <a:sym typeface="Arial"/>
                <a:hlinkClick r:id="rId13"/>
              </a:rPr>
              <a:t> </a:t>
            </a:r>
            <a:r>
              <a:rPr lang="en-GB" sz="1100" u="sng">
                <a:solidFill>
                  <a:schemeClr val="hlink"/>
                </a:solidFill>
                <a:latin typeface="Arial"/>
                <a:ea typeface="Arial"/>
                <a:cs typeface="Arial"/>
                <a:sym typeface="Arial"/>
                <a:hlinkClick r:id="rId14"/>
              </a:rPr>
              <a:t>Myasthenia Gravis Foundation of America</a:t>
            </a:r>
            <a:endParaRPr sz="1100" u="sng">
              <a:solidFill>
                <a:schemeClr val="hlink"/>
              </a:solidFill>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GB" sz="1100">
                <a:latin typeface="Arial"/>
                <a:ea typeface="Arial"/>
                <a:cs typeface="Arial"/>
                <a:sym typeface="Arial"/>
              </a:rPr>
              <a:t>National Institute for Health and Care Excellence (NICE), 2025. </a:t>
            </a:r>
            <a:r>
              <a:rPr i="1" lang="en-GB" sz="1100">
                <a:latin typeface="Arial"/>
                <a:ea typeface="Arial"/>
                <a:cs typeface="Arial"/>
                <a:sym typeface="Arial"/>
              </a:rPr>
              <a:t>Single Technology Appraisal: Myasthenia gravis guidance documents</a:t>
            </a:r>
            <a:r>
              <a:rPr lang="en-GB" sz="1100">
                <a:latin typeface="Arial"/>
                <a:ea typeface="Arial"/>
                <a:cs typeface="Arial"/>
                <a:sym typeface="Arial"/>
              </a:rPr>
              <a:t>. NICE. [online] Available at: https://www.nice.org.uk/guidance/GID-TA10994/documents [Accessed 2025].</a:t>
            </a:r>
            <a:r>
              <a:rPr lang="en-GB" sz="1100">
                <a:uFill>
                  <a:noFill/>
                </a:uFill>
                <a:latin typeface="Arial"/>
                <a:ea typeface="Arial"/>
                <a:cs typeface="Arial"/>
                <a:sym typeface="Arial"/>
                <a:hlinkClick r:id="rId15"/>
              </a:rPr>
              <a:t> </a:t>
            </a:r>
            <a:r>
              <a:rPr lang="en-GB" sz="1100" u="sng">
                <a:solidFill>
                  <a:schemeClr val="hlink"/>
                </a:solidFill>
                <a:latin typeface="Arial"/>
                <a:ea typeface="Arial"/>
                <a:cs typeface="Arial"/>
                <a:sym typeface="Arial"/>
                <a:hlinkClick r:id="rId16"/>
              </a:rPr>
              <a:t>NICE</a:t>
            </a:r>
            <a:endParaRPr sz="1100" u="sng">
              <a:solidFill>
                <a:schemeClr val="hlink"/>
              </a:solidFill>
              <a:latin typeface="Arial"/>
              <a:ea typeface="Arial"/>
              <a:cs typeface="Arial"/>
              <a:sym typeface="Arial"/>
            </a:endParaRPr>
          </a:p>
          <a:p>
            <a:pPr indent="0" lvl="0" marL="342900" rtl="0" algn="l">
              <a:spcBef>
                <a:spcPts val="1200"/>
              </a:spcBef>
              <a:spcAft>
                <a:spcPts val="0"/>
              </a:spcAft>
              <a:buNone/>
            </a:pPr>
            <a:r>
              <a:t/>
            </a:r>
            <a:endParaRPr>
              <a:solidFill>
                <a:srgbClr val="0070C0"/>
              </a:solidFill>
            </a:endParaRPr>
          </a:p>
        </p:txBody>
      </p:sp>
      <p:sp>
        <p:nvSpPr>
          <p:cNvPr id="152" name="Google Shape;152;p11"/>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26/06/2024</a:t>
            </a:r>
            <a:endParaRPr/>
          </a:p>
        </p:txBody>
      </p:sp>
      <p:sp>
        <p:nvSpPr>
          <p:cNvPr id="153" name="Google Shape;153;p1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2002-10-07T19:43:58Z</dcterms:created>
  <dc:creator>Venus</dc:creator>
</cp:coreProperties>
</file>