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9" r:id="rId2"/>
    <p:sldMasterId id="2147483657" r:id="rId3"/>
    <p:sldMasterId id="2147483653" r:id="rId4"/>
    <p:sldMasterId id="2147483661" r:id="rId5"/>
  </p:sldMasterIdLst>
  <p:notesMasterIdLst>
    <p:notesMasterId r:id="rId8"/>
  </p:notesMasterIdLst>
  <p:handoutMasterIdLst>
    <p:handoutMasterId r:id="rId9"/>
  </p:handoutMasterIdLst>
  <p:sldIdLst>
    <p:sldId id="256" r:id="rId6"/>
    <p:sldId id="261" r:id="rId7"/>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9" orient="horz" pos="2898">
          <p15:clr>
            <a:srgbClr val="A4A3A4"/>
          </p15:clr>
        </p15:guide>
        <p15:guide id="10" pos="288" userDrawn="1">
          <p15:clr>
            <a:srgbClr val="A4A3A4"/>
          </p15:clr>
        </p15:guide>
        <p15:guide id="11" pos="273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F1D906"/>
    <a:srgbClr val="107A74"/>
    <a:srgbClr val="143161"/>
    <a:srgbClr val="A18616"/>
    <a:srgbClr val="FCE400"/>
    <a:srgbClr val="147B5F"/>
    <a:srgbClr val="0575AC"/>
    <a:srgbClr val="0C7693"/>
    <a:srgbClr val="1430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849" autoAdjust="0"/>
    <p:restoredTop sz="94249" autoAdjust="0"/>
  </p:normalViewPr>
  <p:slideViewPr>
    <p:cSldViewPr snapToGrid="0" snapToObjects="1" showGuides="1">
      <p:cViewPr>
        <p:scale>
          <a:sx n="25" d="100"/>
          <a:sy n="25" d="100"/>
        </p:scale>
        <p:origin x="730" y="-547"/>
      </p:cViewPr>
      <p:guideLst>
        <p:guide orient="horz" pos="2898"/>
        <p:guide pos="288"/>
        <p:guide pos="27369"/>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2.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presProps" Target="presProps.xml"/><Relationship Id="rId5" Type="http://schemas.openxmlformats.org/officeDocument/2006/relationships/slideMaster" Target="slideMasters/slideMaster5.xml"/><Relationship Id="rId10"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handoutMaster" Target="handoutMasters/handout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7/3/2026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7/3/2026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r>
              <a:rPr lang="en-US" sz="1400" dirty="0"/>
              <a:t>Introduction</a:t>
            </a:r>
          </a:p>
          <a:p>
            <a:r>
              <a:rPr lang="en-US" sz="1400" dirty="0"/>
              <a:t>Childhood obesity has a substantial impact on the UK health system, impacting their healthy development and increasing economic burden for the government. Therefore, the effectiveness of the Public Health policy becomes an urgent public health challenge and needs to be investigated systematically.</a:t>
            </a:r>
          </a:p>
          <a:p>
            <a:r>
              <a:rPr lang="en-US" sz="1400" dirty="0"/>
              <a:t>Background </a:t>
            </a:r>
          </a:p>
          <a:p>
            <a:r>
              <a:rPr lang="en-US" sz="1400" dirty="0"/>
              <a:t>There has been a change in childhood obesity policy in the UK since 2016, but the majority of frameworks are still voluntary and </a:t>
            </a:r>
            <a:r>
              <a:rPr lang="en-US" sz="1400" dirty="0" err="1"/>
              <a:t>behaviour</a:t>
            </a:r>
            <a:r>
              <a:rPr lang="en-US" sz="1400" dirty="0"/>
              <a:t>-oriented, and some are done for structural interventions. The gap between deprived and non-deprived children is growing, and there are still large policy gaps.</a:t>
            </a:r>
          </a:p>
          <a:p>
            <a:r>
              <a:rPr lang="en-US" sz="1400" dirty="0"/>
              <a:t>Literature Review </a:t>
            </a:r>
          </a:p>
          <a:p>
            <a:r>
              <a:rPr lang="en-US" sz="1400" dirty="0"/>
              <a:t>This researches indicate that the effectiveness of early intervention and the challenges of childhood obesity regarding voluntary policy. However, the SDIL shows tangible improvements in health among the children, but political and psychological constraints remain as barriers to implementing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t>The latest NCMP 2024-2025 figures reinforce the high levels of childhood obesity in England. The drivers of deprivation and ethnicity are still the strongest. The deprivation gap for Year 6 is 16.2%. Increasing reception-age rates reflect that policy interventions are not yet resulting in significant population-level reductions. </a:t>
            </a:r>
            <a:r>
              <a:rPr lang="en-US" sz="1400" dirty="0">
                <a:solidFill>
                  <a:srgbClr val="000000"/>
                </a:solidFill>
                <a:latin typeface="Arial"/>
                <a:ea typeface="Arial"/>
                <a:cs typeface="Arial"/>
                <a:sym typeface="Arial"/>
              </a:rPr>
              <a:t>The obesity rate of Reception children is the highest since NCMP measurements started in 2006-07, apart from the peak period in the pandemic in 2024-25 (Department of Health and Social Care, 2023).</a:t>
            </a:r>
          </a:p>
          <a:p>
            <a:r>
              <a:rPr lang="en-US" sz="1400" dirty="0"/>
              <a:t>Rationale </a:t>
            </a:r>
          </a:p>
          <a:p>
            <a:pPr marL="194310" lvl="1" indent="0" algn="just">
              <a:lnSpc>
                <a:spcPts val="3600"/>
              </a:lnSpc>
              <a:buFont typeface="Arial"/>
              <a:buNone/>
            </a:pPr>
            <a:r>
              <a:rPr lang="en-US" dirty="0"/>
              <a:t>The UK childhood obesity policy has been hampered by the repeated postponements of the regulation, and also influenced by the advertising on TV and in cinemas between 4 pm and 9 pm. This delay in imposing the policy increases inequalities, and the lack of structural intervention prevents resistance to child obesity. </a:t>
            </a:r>
            <a:r>
              <a:rPr lang="en-US" sz="1200" dirty="0">
                <a:solidFill>
                  <a:srgbClr val="000000"/>
                </a:solidFill>
                <a:latin typeface="Arial"/>
                <a:ea typeface="Arial"/>
                <a:cs typeface="Arial"/>
                <a:sym typeface="Arial"/>
              </a:rPr>
              <a:t>In the current scenario, childhood obesity policy has implemented an HFSS food advertisement restriction and volume discount ban, found a failure (GOV. UK, 2025). This research demonstrates the impact of childhood obesity and the effectiveness of different Public Health Policies in reducing childhood obesity by the UK government.  In the current scenario, childhood obesity policy has implemented an HFSS food advertisement restriction and volume discount ban, found a failure (GOV. UK, 2025). This research demonstrates the impact of childhood obesity and the effectiveness of different Public Health Policies in reducing childhood obesity by the UK government. </a:t>
            </a:r>
          </a:p>
          <a:p>
            <a:pPr marL="194310" marR="0" lvl="1" indent="0" algn="just" defTabSz="4388900" rtl="0" eaLnBrk="1" fontAlgn="auto" latinLnBrk="0" hangingPunct="1">
              <a:lnSpc>
                <a:spcPts val="3600"/>
              </a:lnSpc>
              <a:spcBef>
                <a:spcPts val="0"/>
              </a:spcBef>
              <a:spcAft>
                <a:spcPts val="0"/>
              </a:spcAft>
              <a:buClrTx/>
              <a:buSzTx/>
              <a:buFont typeface="Arial"/>
              <a:buNone/>
              <a:tabLst/>
              <a:defRPr/>
            </a:pPr>
            <a:r>
              <a:rPr lang="en-US" sz="800" dirty="0"/>
              <a:t>The research findings will inform the work of NHS commissioners, local authorities' planning, and national legislation, and will move the agenda for reducing childhood obesity in socioeconomically disadvantaged areas of England in an equitable way.</a:t>
            </a:r>
          </a:p>
          <a:p>
            <a:pPr marL="194310" lvl="1" indent="0" algn="just">
              <a:lnSpc>
                <a:spcPts val="3600"/>
              </a:lnSpc>
              <a:buFont typeface="Arial"/>
              <a:buNone/>
            </a:pPr>
            <a:endParaRPr lang="en-US" sz="1200" dirty="0">
              <a:solidFill>
                <a:srgbClr val="000000"/>
              </a:solidFill>
              <a:latin typeface="Arial"/>
              <a:ea typeface="Arial"/>
              <a:cs typeface="Arial"/>
              <a:sym typeface="Arial"/>
            </a:endParaRPr>
          </a:p>
        </p:txBody>
      </p:sp>
      <p:sp>
        <p:nvSpPr>
          <p:cNvPr id="4" name="Slide Number Placeholder 3"/>
          <p:cNvSpPr>
            <a:spLocks noGrp="1"/>
          </p:cNvSpPr>
          <p:nvPr>
            <p:ph type="sldNum" sz="quarter" idx="10"/>
          </p:nvPr>
        </p:nvSpPr>
        <p:spPr/>
        <p:txBody>
          <a:bodyPr/>
          <a:lstStyle/>
          <a:p>
            <a:fld id="{26A1A87D-CAF7-4BDC-A0D3-C0DBEDE81619}" type="slidenum">
              <a:rPr lang="en-US" smtClean="0"/>
              <a:pPr/>
              <a:t>2</a:t>
            </a:fld>
            <a:endParaRPr lang="en-US" dirty="0"/>
          </a:p>
        </p:txBody>
      </p:sp>
    </p:spTree>
    <p:extLst>
      <p:ext uri="{BB962C8B-B14F-4D97-AF65-F5344CB8AC3E}">
        <p14:creationId xmlns:p14="http://schemas.microsoft.com/office/powerpoint/2010/main" val="30768504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extLst>
      <p:ext uri="{BB962C8B-B14F-4D97-AF65-F5344CB8AC3E}">
        <p14:creationId xmlns:p14="http://schemas.microsoft.com/office/powerpoint/2010/main" val="69841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5717837"/>
            <a:ext cx="13591277"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38" y="4854479"/>
            <a:ext cx="13573126"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22338" y="17662962"/>
            <a:ext cx="1359286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942080" y="16831713"/>
            <a:ext cx="1357312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5154276" y="2101756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5154276" y="20162147"/>
            <a:ext cx="13571534"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5162215" y="571783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5154277" y="4854479"/>
            <a:ext cx="1357947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9395741" y="4854479"/>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9395741" y="5717837"/>
            <a:ext cx="13576029"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9395741" y="16799606"/>
            <a:ext cx="13576029" cy="754045"/>
          </a:xfrm>
          <a:prstGeom prst="rect">
            <a:avLst/>
          </a:prstGeom>
          <a:noFill/>
        </p:spPr>
        <p:txBody>
          <a:bodyPr wrap="square" lIns="91436" tIns="91436" rIns="91436" bIns="91436" anchor="t" anchorCtr="0">
            <a:spAutoFit/>
          </a:bodyPr>
          <a:lstStyle>
            <a:lvl1pPr marL="0" indent="0" algn="ctr">
              <a:buNone/>
              <a:tabLst/>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9390710" y="17579834"/>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9395741" y="25268141"/>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9395742" y="26048371"/>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37" name="Text Placeholder 76">
            <a:extLst>
              <a:ext uri="{FF2B5EF4-FFF2-40B4-BE49-F238E27FC236}">
                <a16:creationId xmlns:a16="http://schemas.microsoft.com/office/drawing/2014/main" id="{4CE62234-A8B9-5C42-BEE6-9B7A1625423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8" name="Text Placeholder 76">
            <a:extLst>
              <a:ext uri="{FF2B5EF4-FFF2-40B4-BE49-F238E27FC236}">
                <a16:creationId xmlns:a16="http://schemas.microsoft.com/office/drawing/2014/main" id="{06F7B857-2D87-4040-9ECD-A0EA5C772BFA}"/>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9" name="Text Placeholder 76">
            <a:extLst>
              <a:ext uri="{FF2B5EF4-FFF2-40B4-BE49-F238E27FC236}">
                <a16:creationId xmlns:a16="http://schemas.microsoft.com/office/drawing/2014/main" id="{DEF6F92D-C8EB-CA42-94FA-569F2966890A}"/>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ifold - Wide Center">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65276" y="5627417"/>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483429" y="476405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463686" y="14458954"/>
            <a:ext cx="1005840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483427" y="13627705"/>
            <a:ext cx="100504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587163" y="5574635"/>
            <a:ext cx="2072004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11587164" y="4719215"/>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1587164" y="21266886"/>
            <a:ext cx="20720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11587162" y="20445094"/>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33355721" y="4719215"/>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33355721" y="5582573"/>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33355721" y="13643086"/>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33355721" y="14381750"/>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33355721" y="25040224"/>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33355721" y="2580712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31" name="Text Placeholder 76">
            <a:extLst>
              <a:ext uri="{FF2B5EF4-FFF2-40B4-BE49-F238E27FC236}">
                <a16:creationId xmlns:a16="http://schemas.microsoft.com/office/drawing/2014/main" id="{B6DE2136-7A06-9640-AC63-608DDA9A8053}"/>
              </a:ext>
            </a:extLst>
          </p:cNvPr>
          <p:cNvSpPr>
            <a:spLocks noGrp="1"/>
          </p:cNvSpPr>
          <p:nvPr>
            <p:ph type="body" sz="quarter" idx="150" hasCustomPrompt="1"/>
          </p:nvPr>
        </p:nvSpPr>
        <p:spPr>
          <a:xfrm>
            <a:off x="10972800" y="2998183"/>
            <a:ext cx="21945602"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2" name="Text Placeholder 76">
            <a:extLst>
              <a:ext uri="{FF2B5EF4-FFF2-40B4-BE49-F238E27FC236}">
                <a16:creationId xmlns:a16="http://schemas.microsoft.com/office/drawing/2014/main" id="{A84C77E4-7E5C-1143-834F-F3FC329197F1}"/>
              </a:ext>
            </a:extLst>
          </p:cNvPr>
          <p:cNvSpPr>
            <a:spLocks noGrp="1"/>
          </p:cNvSpPr>
          <p:nvPr>
            <p:ph type="body" sz="quarter" idx="151" hasCustomPrompt="1"/>
          </p:nvPr>
        </p:nvSpPr>
        <p:spPr>
          <a:xfrm>
            <a:off x="10972799" y="1864506"/>
            <a:ext cx="21907501"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3" name="Text Placeholder 76">
            <a:extLst>
              <a:ext uri="{FF2B5EF4-FFF2-40B4-BE49-F238E27FC236}">
                <a16:creationId xmlns:a16="http://schemas.microsoft.com/office/drawing/2014/main" id="{2FB55FAA-40D2-C542-AD36-F712E24983F2}"/>
              </a:ext>
            </a:extLst>
          </p:cNvPr>
          <p:cNvSpPr>
            <a:spLocks noGrp="1"/>
          </p:cNvSpPr>
          <p:nvPr>
            <p:ph type="body" sz="quarter" idx="153" hasCustomPrompt="1"/>
          </p:nvPr>
        </p:nvSpPr>
        <p:spPr>
          <a:xfrm>
            <a:off x="10972799" y="389601"/>
            <a:ext cx="21907501"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93176-03E2-B770-3714-233392757420}"/>
              </a:ext>
            </a:extLst>
          </p:cNvPr>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endParaRPr lang="en-GB"/>
          </a:p>
        </p:txBody>
      </p:sp>
      <p:sp>
        <p:nvSpPr>
          <p:cNvPr id="3" name="Subtitle 2">
            <a:extLst>
              <a:ext uri="{FF2B5EF4-FFF2-40B4-BE49-F238E27FC236}">
                <a16:creationId xmlns:a16="http://schemas.microsoft.com/office/drawing/2014/main" id="{07C878D1-316B-6688-5E07-D5735EA7ED52}"/>
              </a:ext>
            </a:extLst>
          </p:cNvPr>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CB02C6-1A77-771A-95CA-7B8ABC0A5272}"/>
              </a:ext>
            </a:extLst>
          </p:cNvPr>
          <p:cNvSpPr>
            <a:spLocks noGrp="1"/>
          </p:cNvSpPr>
          <p:nvPr>
            <p:ph type="dt" sz="half" idx="10"/>
          </p:nvPr>
        </p:nvSpPr>
        <p:spPr/>
        <p:txBody>
          <a:bodyPr/>
          <a:lstStyle/>
          <a:p>
            <a:fld id="{5ADA74B3-1746-4D15-AA37-F1CD22847FB4}" type="datetimeFigureOut">
              <a:rPr lang="en-GB" smtClean="0"/>
              <a:t>03/07/2026</a:t>
            </a:fld>
            <a:endParaRPr lang="en-GB"/>
          </a:p>
        </p:txBody>
      </p:sp>
      <p:sp>
        <p:nvSpPr>
          <p:cNvPr id="5" name="Footer Placeholder 4">
            <a:extLst>
              <a:ext uri="{FF2B5EF4-FFF2-40B4-BE49-F238E27FC236}">
                <a16:creationId xmlns:a16="http://schemas.microsoft.com/office/drawing/2014/main" id="{6D6888C6-FE3D-EFF1-BBDE-ED89B3DB5F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FA662F-0C23-189D-321F-918BC5740E17}"/>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3349986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B1C3A-5CF1-7C5C-6418-04F8BC81E4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0CB9F7-6A09-98DB-1FFF-61F112635F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C3EE80-A25B-09E7-AA7D-5D0FFCC5DCB0}"/>
              </a:ext>
            </a:extLst>
          </p:cNvPr>
          <p:cNvSpPr>
            <a:spLocks noGrp="1"/>
          </p:cNvSpPr>
          <p:nvPr>
            <p:ph type="dt" sz="half" idx="10"/>
          </p:nvPr>
        </p:nvSpPr>
        <p:spPr/>
        <p:txBody>
          <a:bodyPr/>
          <a:lstStyle/>
          <a:p>
            <a:fld id="{5ADA74B3-1746-4D15-AA37-F1CD22847FB4}" type="datetimeFigureOut">
              <a:rPr lang="en-GB" smtClean="0"/>
              <a:t>03/07/2026</a:t>
            </a:fld>
            <a:endParaRPr lang="en-GB"/>
          </a:p>
        </p:txBody>
      </p:sp>
      <p:sp>
        <p:nvSpPr>
          <p:cNvPr id="5" name="Footer Placeholder 4">
            <a:extLst>
              <a:ext uri="{FF2B5EF4-FFF2-40B4-BE49-F238E27FC236}">
                <a16:creationId xmlns:a16="http://schemas.microsoft.com/office/drawing/2014/main" id="{2316516F-EEAD-C9BF-B5CC-84DAFC47E2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894DE8-B77A-DD3E-EAF2-2DEF7F65FC3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56598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C2CAA-FB91-55AE-10FE-BC2548BB3CA5}"/>
              </a:ext>
            </a:extLst>
          </p:cNvPr>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5A2647-0CC9-CF18-B507-4D199349D3EF}"/>
              </a:ext>
            </a:extLst>
          </p:cNvPr>
          <p:cNvSpPr>
            <a:spLocks noGrp="1"/>
          </p:cNvSpPr>
          <p:nvPr>
            <p:ph type="body" idx="1"/>
          </p:nvPr>
        </p:nvSpPr>
        <p:spPr>
          <a:xfrm>
            <a:off x="2994660" y="22029425"/>
            <a:ext cx="37856160" cy="7200898"/>
          </a:xfrm>
        </p:spPr>
        <p:txBody>
          <a:bodyPr/>
          <a:lstStyle>
            <a:lvl1pPr marL="0" indent="0">
              <a:buNone/>
              <a:defRPr sz="8640">
                <a:solidFill>
                  <a:schemeClr val="tx1">
                    <a:tint val="82000"/>
                  </a:schemeClr>
                </a:solidFill>
              </a:defRPr>
            </a:lvl1pPr>
            <a:lvl2pPr marL="1645920" indent="0">
              <a:buNone/>
              <a:defRPr sz="7200">
                <a:solidFill>
                  <a:schemeClr val="tx1">
                    <a:tint val="82000"/>
                  </a:schemeClr>
                </a:solidFill>
              </a:defRPr>
            </a:lvl2pPr>
            <a:lvl3pPr marL="3291840" indent="0">
              <a:buNone/>
              <a:defRPr sz="6480">
                <a:solidFill>
                  <a:schemeClr val="tx1">
                    <a:tint val="82000"/>
                  </a:schemeClr>
                </a:solidFill>
              </a:defRPr>
            </a:lvl3pPr>
            <a:lvl4pPr marL="4937760" indent="0">
              <a:buNone/>
              <a:defRPr sz="5760">
                <a:solidFill>
                  <a:schemeClr val="tx1">
                    <a:tint val="82000"/>
                  </a:schemeClr>
                </a:solidFill>
              </a:defRPr>
            </a:lvl4pPr>
            <a:lvl5pPr marL="6583680" indent="0">
              <a:buNone/>
              <a:defRPr sz="5760">
                <a:solidFill>
                  <a:schemeClr val="tx1">
                    <a:tint val="82000"/>
                  </a:schemeClr>
                </a:solidFill>
              </a:defRPr>
            </a:lvl5pPr>
            <a:lvl6pPr marL="8229600" indent="0">
              <a:buNone/>
              <a:defRPr sz="5760">
                <a:solidFill>
                  <a:schemeClr val="tx1">
                    <a:tint val="82000"/>
                  </a:schemeClr>
                </a:solidFill>
              </a:defRPr>
            </a:lvl6pPr>
            <a:lvl7pPr marL="9875520" indent="0">
              <a:buNone/>
              <a:defRPr sz="5760">
                <a:solidFill>
                  <a:schemeClr val="tx1">
                    <a:tint val="82000"/>
                  </a:schemeClr>
                </a:solidFill>
              </a:defRPr>
            </a:lvl7pPr>
            <a:lvl8pPr marL="11521440" indent="0">
              <a:buNone/>
              <a:defRPr sz="5760">
                <a:solidFill>
                  <a:schemeClr val="tx1">
                    <a:tint val="82000"/>
                  </a:schemeClr>
                </a:solidFill>
              </a:defRPr>
            </a:lvl8pPr>
            <a:lvl9pPr marL="13167360" indent="0">
              <a:buNone/>
              <a:defRPr sz="576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A97194-B66E-6432-BF96-1A40CA257662}"/>
              </a:ext>
            </a:extLst>
          </p:cNvPr>
          <p:cNvSpPr>
            <a:spLocks noGrp="1"/>
          </p:cNvSpPr>
          <p:nvPr>
            <p:ph type="dt" sz="half" idx="10"/>
          </p:nvPr>
        </p:nvSpPr>
        <p:spPr/>
        <p:txBody>
          <a:bodyPr/>
          <a:lstStyle/>
          <a:p>
            <a:fld id="{5ADA74B3-1746-4D15-AA37-F1CD22847FB4}" type="datetimeFigureOut">
              <a:rPr lang="en-GB" smtClean="0"/>
              <a:t>03/07/2026</a:t>
            </a:fld>
            <a:endParaRPr lang="en-GB"/>
          </a:p>
        </p:txBody>
      </p:sp>
      <p:sp>
        <p:nvSpPr>
          <p:cNvPr id="5" name="Footer Placeholder 4">
            <a:extLst>
              <a:ext uri="{FF2B5EF4-FFF2-40B4-BE49-F238E27FC236}">
                <a16:creationId xmlns:a16="http://schemas.microsoft.com/office/drawing/2014/main" id="{67262601-56D8-C081-ACA5-0D42E2C83A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79A68-1226-14BE-BE72-CF898B8EE16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643900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9BCEF-F038-C657-E6C7-7A6B72B055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182B09-A033-F141-8DEE-65641256B126}"/>
              </a:ext>
            </a:extLst>
          </p:cNvPr>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5C1850A-05E2-92E2-F539-CB4496F69A2E}"/>
              </a:ext>
            </a:extLst>
          </p:cNvPr>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358F21D-1232-6F69-5BED-B19EDADBA877}"/>
              </a:ext>
            </a:extLst>
          </p:cNvPr>
          <p:cNvSpPr>
            <a:spLocks noGrp="1"/>
          </p:cNvSpPr>
          <p:nvPr>
            <p:ph type="dt" sz="half" idx="10"/>
          </p:nvPr>
        </p:nvSpPr>
        <p:spPr/>
        <p:txBody>
          <a:bodyPr/>
          <a:lstStyle/>
          <a:p>
            <a:fld id="{5ADA74B3-1746-4D15-AA37-F1CD22847FB4}" type="datetimeFigureOut">
              <a:rPr lang="en-GB" smtClean="0"/>
              <a:t>03/07/2026</a:t>
            </a:fld>
            <a:endParaRPr lang="en-GB"/>
          </a:p>
        </p:txBody>
      </p:sp>
      <p:sp>
        <p:nvSpPr>
          <p:cNvPr id="6" name="Footer Placeholder 5">
            <a:extLst>
              <a:ext uri="{FF2B5EF4-FFF2-40B4-BE49-F238E27FC236}">
                <a16:creationId xmlns:a16="http://schemas.microsoft.com/office/drawing/2014/main" id="{C6FB2998-9356-E760-DC39-ECC725AECB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06A341-887C-3339-574D-37BD2226211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649668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95425-2A8C-66C3-52EF-5277F76B5D17}"/>
              </a:ext>
            </a:extLst>
          </p:cNvPr>
          <p:cNvSpPr>
            <a:spLocks noGrp="1"/>
          </p:cNvSpPr>
          <p:nvPr>
            <p:ph type="title"/>
          </p:nvPr>
        </p:nvSpPr>
        <p:spPr>
          <a:xfrm>
            <a:off x="3023237" y="1752603"/>
            <a:ext cx="37856160" cy="636270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F6477F-476D-EB9B-5108-7B9A35CBD2CD}"/>
              </a:ext>
            </a:extLst>
          </p:cNvPr>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a:extLst>
              <a:ext uri="{FF2B5EF4-FFF2-40B4-BE49-F238E27FC236}">
                <a16:creationId xmlns:a16="http://schemas.microsoft.com/office/drawing/2014/main" id="{FA8CA822-4144-DE16-0457-E11E839EE5F8}"/>
              </a:ext>
            </a:extLst>
          </p:cNvPr>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4BA648-176E-30E3-54D2-CA9FB461A299}"/>
              </a:ext>
            </a:extLst>
          </p:cNvPr>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a:extLst>
              <a:ext uri="{FF2B5EF4-FFF2-40B4-BE49-F238E27FC236}">
                <a16:creationId xmlns:a16="http://schemas.microsoft.com/office/drawing/2014/main" id="{467961D2-4707-B2F3-105C-01B337B8EC7A}"/>
              </a:ext>
            </a:extLst>
          </p:cNvPr>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77D33A-6D84-397A-BFDE-D8E85D3EF0AF}"/>
              </a:ext>
            </a:extLst>
          </p:cNvPr>
          <p:cNvSpPr>
            <a:spLocks noGrp="1"/>
          </p:cNvSpPr>
          <p:nvPr>
            <p:ph type="dt" sz="half" idx="10"/>
          </p:nvPr>
        </p:nvSpPr>
        <p:spPr/>
        <p:txBody>
          <a:bodyPr/>
          <a:lstStyle/>
          <a:p>
            <a:fld id="{5ADA74B3-1746-4D15-AA37-F1CD22847FB4}" type="datetimeFigureOut">
              <a:rPr lang="en-GB" smtClean="0"/>
              <a:t>03/07/2026</a:t>
            </a:fld>
            <a:endParaRPr lang="en-GB"/>
          </a:p>
        </p:txBody>
      </p:sp>
      <p:sp>
        <p:nvSpPr>
          <p:cNvPr id="8" name="Footer Placeholder 7">
            <a:extLst>
              <a:ext uri="{FF2B5EF4-FFF2-40B4-BE49-F238E27FC236}">
                <a16:creationId xmlns:a16="http://schemas.microsoft.com/office/drawing/2014/main" id="{F8375136-8DA0-4064-A785-687D5FCF1C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FE8FF35-661F-5295-2260-CDDA5E0BCE60}"/>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93690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EE66E-5C02-F841-795B-3FF9ED93CF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D6781C-E8E5-EF75-40F1-5AB15CCD6D85}"/>
              </a:ext>
            </a:extLst>
          </p:cNvPr>
          <p:cNvSpPr>
            <a:spLocks noGrp="1"/>
          </p:cNvSpPr>
          <p:nvPr>
            <p:ph type="dt" sz="half" idx="10"/>
          </p:nvPr>
        </p:nvSpPr>
        <p:spPr/>
        <p:txBody>
          <a:bodyPr/>
          <a:lstStyle/>
          <a:p>
            <a:fld id="{5ADA74B3-1746-4D15-AA37-F1CD22847FB4}" type="datetimeFigureOut">
              <a:rPr lang="en-GB" smtClean="0"/>
              <a:t>03/07/2026</a:t>
            </a:fld>
            <a:endParaRPr lang="en-GB"/>
          </a:p>
        </p:txBody>
      </p:sp>
      <p:sp>
        <p:nvSpPr>
          <p:cNvPr id="4" name="Footer Placeholder 3">
            <a:extLst>
              <a:ext uri="{FF2B5EF4-FFF2-40B4-BE49-F238E27FC236}">
                <a16:creationId xmlns:a16="http://schemas.microsoft.com/office/drawing/2014/main" id="{BB113CB6-1FD7-0B8D-A543-3CC5423C3B6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AB3725-0F12-EE67-23BA-313B943714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77519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E87812-E8C5-95FF-4660-4D2BC2ECAA7C}"/>
              </a:ext>
            </a:extLst>
          </p:cNvPr>
          <p:cNvSpPr>
            <a:spLocks noGrp="1"/>
          </p:cNvSpPr>
          <p:nvPr>
            <p:ph type="dt" sz="half" idx="10"/>
          </p:nvPr>
        </p:nvSpPr>
        <p:spPr/>
        <p:txBody>
          <a:bodyPr/>
          <a:lstStyle/>
          <a:p>
            <a:fld id="{5ADA74B3-1746-4D15-AA37-F1CD22847FB4}" type="datetimeFigureOut">
              <a:rPr lang="en-GB" smtClean="0"/>
              <a:t>03/07/2026</a:t>
            </a:fld>
            <a:endParaRPr lang="en-GB"/>
          </a:p>
        </p:txBody>
      </p:sp>
      <p:sp>
        <p:nvSpPr>
          <p:cNvPr id="3" name="Footer Placeholder 2">
            <a:extLst>
              <a:ext uri="{FF2B5EF4-FFF2-40B4-BE49-F238E27FC236}">
                <a16:creationId xmlns:a16="http://schemas.microsoft.com/office/drawing/2014/main" id="{09173A97-DA90-CF72-C577-BA42A05714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9A484F-3AE4-C8D5-D9A3-D90486C31B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416261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3612C-60D5-19F3-7408-2798691E28AB}"/>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02C906-D89E-F527-3C5F-7B8834E11F77}"/>
              </a:ext>
            </a:extLst>
          </p:cNvPr>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C09FD0C-ED62-C80E-9ABE-650E13DA03FD}"/>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337373E1-EAA4-A597-DA8E-DAED36876134}"/>
              </a:ext>
            </a:extLst>
          </p:cNvPr>
          <p:cNvSpPr>
            <a:spLocks noGrp="1"/>
          </p:cNvSpPr>
          <p:nvPr>
            <p:ph type="dt" sz="half" idx="10"/>
          </p:nvPr>
        </p:nvSpPr>
        <p:spPr/>
        <p:txBody>
          <a:bodyPr/>
          <a:lstStyle/>
          <a:p>
            <a:fld id="{5ADA74B3-1746-4D15-AA37-F1CD22847FB4}" type="datetimeFigureOut">
              <a:rPr lang="en-GB" smtClean="0"/>
              <a:t>03/07/2026</a:t>
            </a:fld>
            <a:endParaRPr lang="en-GB"/>
          </a:p>
        </p:txBody>
      </p:sp>
      <p:sp>
        <p:nvSpPr>
          <p:cNvPr id="6" name="Footer Placeholder 5">
            <a:extLst>
              <a:ext uri="{FF2B5EF4-FFF2-40B4-BE49-F238E27FC236}">
                <a16:creationId xmlns:a16="http://schemas.microsoft.com/office/drawing/2014/main" id="{F7BC9D18-75DA-194E-93A6-35923DC5A3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85301E-B312-DA39-5B55-0BFA7D164A2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46086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F0412-3DE3-7901-1E38-0481C59EE729}"/>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AB531B-FEA7-E7ED-7764-7319FADEA936}"/>
              </a:ext>
            </a:extLst>
          </p:cNvPr>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GB"/>
          </a:p>
        </p:txBody>
      </p:sp>
      <p:sp>
        <p:nvSpPr>
          <p:cNvPr id="4" name="Text Placeholder 3">
            <a:extLst>
              <a:ext uri="{FF2B5EF4-FFF2-40B4-BE49-F238E27FC236}">
                <a16:creationId xmlns:a16="http://schemas.microsoft.com/office/drawing/2014/main" id="{A6F8B57E-20A6-524A-901F-BE42AB3EAE0F}"/>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DF7704EB-C231-5372-F00B-09EBB0C19498}"/>
              </a:ext>
            </a:extLst>
          </p:cNvPr>
          <p:cNvSpPr>
            <a:spLocks noGrp="1"/>
          </p:cNvSpPr>
          <p:nvPr>
            <p:ph type="dt" sz="half" idx="10"/>
          </p:nvPr>
        </p:nvSpPr>
        <p:spPr/>
        <p:txBody>
          <a:bodyPr/>
          <a:lstStyle/>
          <a:p>
            <a:fld id="{5ADA74B3-1746-4D15-AA37-F1CD22847FB4}" type="datetimeFigureOut">
              <a:rPr lang="en-GB" smtClean="0"/>
              <a:t>03/07/2026</a:t>
            </a:fld>
            <a:endParaRPr lang="en-GB"/>
          </a:p>
        </p:txBody>
      </p:sp>
      <p:sp>
        <p:nvSpPr>
          <p:cNvPr id="6" name="Footer Placeholder 5">
            <a:extLst>
              <a:ext uri="{FF2B5EF4-FFF2-40B4-BE49-F238E27FC236}">
                <a16:creationId xmlns:a16="http://schemas.microsoft.com/office/drawing/2014/main" id="{4BF9A247-8A48-D54B-4D7C-C214A71534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3C71D2-0938-C0FA-8C07-A9C219E121A2}"/>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8959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81C34-DA69-485B-05D9-D6F9F58FC9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E5A304-E315-FACA-1597-41BB3820A2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95C6D3-C10D-918F-EE45-2668595E9CEF}"/>
              </a:ext>
            </a:extLst>
          </p:cNvPr>
          <p:cNvSpPr>
            <a:spLocks noGrp="1"/>
          </p:cNvSpPr>
          <p:nvPr>
            <p:ph type="dt" sz="half" idx="10"/>
          </p:nvPr>
        </p:nvSpPr>
        <p:spPr/>
        <p:txBody>
          <a:bodyPr/>
          <a:lstStyle/>
          <a:p>
            <a:fld id="{5ADA74B3-1746-4D15-AA37-F1CD22847FB4}" type="datetimeFigureOut">
              <a:rPr lang="en-GB" smtClean="0"/>
              <a:t>03/07/2026</a:t>
            </a:fld>
            <a:endParaRPr lang="en-GB"/>
          </a:p>
        </p:txBody>
      </p:sp>
      <p:sp>
        <p:nvSpPr>
          <p:cNvPr id="5" name="Footer Placeholder 4">
            <a:extLst>
              <a:ext uri="{FF2B5EF4-FFF2-40B4-BE49-F238E27FC236}">
                <a16:creationId xmlns:a16="http://schemas.microsoft.com/office/drawing/2014/main" id="{06C0B5B4-2328-332A-89DA-6EABB791FF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E285B4-177F-C1B4-BDEF-C5F2AB85918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0157999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7336F5-96F0-C4CA-6F53-A18916FA6D40}"/>
              </a:ext>
            </a:extLst>
          </p:cNvPr>
          <p:cNvSpPr>
            <a:spLocks noGrp="1"/>
          </p:cNvSpPr>
          <p:nvPr>
            <p:ph type="title" orient="vert"/>
          </p:nvPr>
        </p:nvSpPr>
        <p:spPr>
          <a:xfrm>
            <a:off x="31409640" y="1752600"/>
            <a:ext cx="9464040" cy="27896822"/>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2F9E27-2A0A-87DA-4FBD-05C642DE97A0}"/>
              </a:ext>
            </a:extLst>
          </p:cNvPr>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F66D68-6435-7749-8DFC-5C88D29BD4D6}"/>
              </a:ext>
            </a:extLst>
          </p:cNvPr>
          <p:cNvSpPr>
            <a:spLocks noGrp="1"/>
          </p:cNvSpPr>
          <p:nvPr>
            <p:ph type="dt" sz="half" idx="10"/>
          </p:nvPr>
        </p:nvSpPr>
        <p:spPr/>
        <p:txBody>
          <a:bodyPr/>
          <a:lstStyle/>
          <a:p>
            <a:fld id="{5ADA74B3-1746-4D15-AA37-F1CD22847FB4}" type="datetimeFigureOut">
              <a:rPr lang="en-GB" smtClean="0"/>
              <a:t>03/07/2026</a:t>
            </a:fld>
            <a:endParaRPr lang="en-GB"/>
          </a:p>
        </p:txBody>
      </p:sp>
      <p:sp>
        <p:nvSpPr>
          <p:cNvPr id="5" name="Footer Placeholder 4">
            <a:extLst>
              <a:ext uri="{FF2B5EF4-FFF2-40B4-BE49-F238E27FC236}">
                <a16:creationId xmlns:a16="http://schemas.microsoft.com/office/drawing/2014/main" id="{9692D8DA-ACFD-AFB2-658A-580912FE10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DC18FF-1D5C-1FC0-7AD4-17B725143271}"/>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38443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6" name="Group 5">
            <a:extLst>
              <a:ext uri="{FF2B5EF4-FFF2-40B4-BE49-F238E27FC236}">
                <a16:creationId xmlns:a16="http://schemas.microsoft.com/office/drawing/2014/main" id="{D94EDD1F-4B42-4F45-B0C1-C160AF13FA7C}"/>
              </a:ext>
            </a:extLst>
          </p:cNvPr>
          <p:cNvGrpSpPr/>
          <p:nvPr userDrawn="1"/>
        </p:nvGrpSpPr>
        <p:grpSpPr>
          <a:xfrm>
            <a:off x="-43304" y="11286"/>
            <a:ext cx="43905392" cy="4120075"/>
            <a:chOff x="-43304" y="11286"/>
            <a:chExt cx="43905392" cy="4120075"/>
          </a:xfrm>
        </p:grpSpPr>
        <p:sp>
          <p:nvSpPr>
            <p:cNvPr id="5" name="Rectangle 4">
              <a:extLst>
                <a:ext uri="{FF2B5EF4-FFF2-40B4-BE49-F238E27FC236}">
                  <a16:creationId xmlns:a16="http://schemas.microsoft.com/office/drawing/2014/main" id="{97302FB6-4FEE-7344-8AB3-832C3327102F}"/>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userDrawn="1"/>
          </p:nvGrpSpPr>
          <p:grpSpPr>
            <a:xfrm>
              <a:off x="-43304" y="11286"/>
              <a:ext cx="43905392" cy="4036528"/>
              <a:chOff x="-14192" y="1382"/>
              <a:chExt cx="27451941" cy="4572641"/>
            </a:xfrm>
          </p:grpSpPr>
          <p:sp>
            <p:nvSpPr>
              <p:cNvPr id="71" name="Rectangle 16"/>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Rectangle 15"/>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graphicFrame>
        <p:nvGraphicFramePr>
          <p:cNvPr id="74" name="Table 73">
            <a:extLst>
              <a:ext uri="{FF2B5EF4-FFF2-40B4-BE49-F238E27FC236}">
                <a16:creationId xmlns:a16="http://schemas.microsoft.com/office/drawing/2014/main" id="{5F218D9D-7B98-FE45-89BA-6D5959DC2A34}"/>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73A943FF-505A-4C07-86EE-86D3E7A89CCA}"/>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21" name="Group 20">
            <a:extLst>
              <a:ext uri="{FF2B5EF4-FFF2-40B4-BE49-F238E27FC236}">
                <a16:creationId xmlns:a16="http://schemas.microsoft.com/office/drawing/2014/main" id="{57415EED-75C2-AE43-A5EF-4E2ABB3FB76B}"/>
              </a:ext>
            </a:extLst>
          </p:cNvPr>
          <p:cNvGrpSpPr/>
          <p:nvPr userDrawn="1"/>
        </p:nvGrpSpPr>
        <p:grpSpPr>
          <a:xfrm>
            <a:off x="-43304" y="11286"/>
            <a:ext cx="43905392" cy="4120075"/>
            <a:chOff x="-43304" y="11286"/>
            <a:chExt cx="43905392" cy="4120075"/>
          </a:xfrm>
        </p:grpSpPr>
        <p:sp>
          <p:nvSpPr>
            <p:cNvPr id="22" name="Rectangle 21">
              <a:extLst>
                <a:ext uri="{FF2B5EF4-FFF2-40B4-BE49-F238E27FC236}">
                  <a16:creationId xmlns:a16="http://schemas.microsoft.com/office/drawing/2014/main" id="{406D62EB-FE0C-0140-83E4-ED5A9E10203A}"/>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8F4220B3-A831-9C4F-9226-C23361689523}"/>
                </a:ext>
              </a:extLst>
            </p:cNvPr>
            <p:cNvGrpSpPr/>
            <p:nvPr userDrawn="1"/>
          </p:nvGrpSpPr>
          <p:grpSpPr>
            <a:xfrm>
              <a:off x="-43304" y="11286"/>
              <a:ext cx="43905392" cy="4036528"/>
              <a:chOff x="-14192" y="1382"/>
              <a:chExt cx="27451941" cy="4572641"/>
            </a:xfrm>
          </p:grpSpPr>
          <p:sp>
            <p:nvSpPr>
              <p:cNvPr id="24" name="Rectangle 16">
                <a:extLst>
                  <a:ext uri="{FF2B5EF4-FFF2-40B4-BE49-F238E27FC236}">
                    <a16:creationId xmlns:a16="http://schemas.microsoft.com/office/drawing/2014/main" id="{4376B7FE-11A5-384D-A302-91A839CAE7D7}"/>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16">
                <a:extLst>
                  <a:ext uri="{FF2B5EF4-FFF2-40B4-BE49-F238E27FC236}">
                    <a16:creationId xmlns:a16="http://schemas.microsoft.com/office/drawing/2014/main" id="{730BC0D8-BF0E-1E48-A5BA-DBE5EFF446CB}"/>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15">
                <a:extLst>
                  <a:ext uri="{FF2B5EF4-FFF2-40B4-BE49-F238E27FC236}">
                    <a16:creationId xmlns:a16="http://schemas.microsoft.com/office/drawing/2014/main" id="{7CF719AE-E434-D547-8086-492C8B3F521B}"/>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extLst>
      <p:ext uri="{BB962C8B-B14F-4D97-AF65-F5344CB8AC3E}">
        <p14:creationId xmlns:p14="http://schemas.microsoft.com/office/powerpoint/2010/main" val="910171083"/>
      </p:ext>
    </p:extLst>
  </p:cSld>
  <p:clrMap bg1="lt1" tx1="dk1" bg2="lt2" tx2="dk2" accent1="accent1" accent2="accent2" accent3="accent3" accent4="accent4" accent5="accent5" accent6="accent6" hlink="hlink" folHlink="folHlink"/>
  <p:sldLayoutIdLst>
    <p:sldLayoutId id="2147483660"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40"/>
          <p:cNvSpPr/>
          <p:nvPr userDrawn="1"/>
        </p:nvSpPr>
        <p:spPr>
          <a:xfrm>
            <a:off x="29342871" y="4770782"/>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5117125" y="4749583"/>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891379" y="4791981"/>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6"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3"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8" name="Table 77">
            <a:extLst>
              <a:ext uri="{FF2B5EF4-FFF2-40B4-BE49-F238E27FC236}">
                <a16:creationId xmlns:a16="http://schemas.microsoft.com/office/drawing/2014/main" id="{5373C3A2-708A-CA45-9DA9-BCEAB1E0E126}"/>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A4D0F77F-6F82-47F2-B14E-3B9B3E495843}"/>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4" name="Group 23">
            <a:extLst>
              <a:ext uri="{FF2B5EF4-FFF2-40B4-BE49-F238E27FC236}">
                <a16:creationId xmlns:a16="http://schemas.microsoft.com/office/drawing/2014/main" id="{B1E7C499-DC71-C947-A6B6-EB19BA774C6A}"/>
              </a:ext>
            </a:extLst>
          </p:cNvPr>
          <p:cNvGrpSpPr/>
          <p:nvPr userDrawn="1"/>
        </p:nvGrpSpPr>
        <p:grpSpPr>
          <a:xfrm>
            <a:off x="-43304" y="11286"/>
            <a:ext cx="43905392" cy="4120075"/>
            <a:chOff x="-43304" y="11286"/>
            <a:chExt cx="43905392" cy="4120075"/>
          </a:xfrm>
        </p:grpSpPr>
        <p:sp>
          <p:nvSpPr>
            <p:cNvPr id="25" name="Rectangle 24">
              <a:extLst>
                <a:ext uri="{FF2B5EF4-FFF2-40B4-BE49-F238E27FC236}">
                  <a16:creationId xmlns:a16="http://schemas.microsoft.com/office/drawing/2014/main" id="{6943A4C9-462C-4248-AA91-7B6B4581B716}"/>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765D9DA6-06BB-E34C-908B-960C1E52E1C3}"/>
                </a:ext>
              </a:extLst>
            </p:cNvPr>
            <p:cNvGrpSpPr/>
            <p:nvPr userDrawn="1"/>
          </p:nvGrpSpPr>
          <p:grpSpPr>
            <a:xfrm>
              <a:off x="-43304" y="11286"/>
              <a:ext cx="43905392" cy="4036528"/>
              <a:chOff x="-14192" y="1382"/>
              <a:chExt cx="27451941" cy="4572641"/>
            </a:xfrm>
          </p:grpSpPr>
          <p:sp>
            <p:nvSpPr>
              <p:cNvPr id="27" name="Rectangle 16">
                <a:extLst>
                  <a:ext uri="{FF2B5EF4-FFF2-40B4-BE49-F238E27FC236}">
                    <a16:creationId xmlns:a16="http://schemas.microsoft.com/office/drawing/2014/main" id="{EC8A9FF7-CCDD-0F43-A972-ADC3A60A8878}"/>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6">
                <a:extLst>
                  <a:ext uri="{FF2B5EF4-FFF2-40B4-BE49-F238E27FC236}">
                    <a16:creationId xmlns:a16="http://schemas.microsoft.com/office/drawing/2014/main" id="{2B58685C-5C24-BB42-BBEC-9D0F1A445A14}"/>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15">
                <a:extLst>
                  <a:ext uri="{FF2B5EF4-FFF2-40B4-BE49-F238E27FC236}">
                    <a16:creationId xmlns:a16="http://schemas.microsoft.com/office/drawing/2014/main" id="{DDBC536C-5EEE-AF48-B458-69E40A47597E}"/>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90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7" name="Rounded Rectangle 36"/>
          <p:cNvSpPr/>
          <p:nvPr userDrawn="1"/>
        </p:nvSpPr>
        <p:spPr>
          <a:xfrm>
            <a:off x="483426"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ed Rectangle 37"/>
          <p:cNvSpPr/>
          <p:nvPr userDrawn="1"/>
        </p:nvSpPr>
        <p:spPr>
          <a:xfrm>
            <a:off x="33320262"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p:cNvSpPr/>
          <p:nvPr userDrawn="1"/>
        </p:nvSpPr>
        <p:spPr>
          <a:xfrm>
            <a:off x="11442847" y="4691266"/>
            <a:ext cx="20978625" cy="26518273"/>
          </a:xfrm>
          <a:prstGeom prst="roundRect">
            <a:avLst>
              <a:gd name="adj" fmla="val 957"/>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8"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9" name="Table 78">
            <a:extLst>
              <a:ext uri="{FF2B5EF4-FFF2-40B4-BE49-F238E27FC236}">
                <a16:creationId xmlns:a16="http://schemas.microsoft.com/office/drawing/2014/main" id="{95944D7C-C179-0F4A-B420-E9093CD11D4C}"/>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6" name="Table 15">
            <a:extLst>
              <a:ext uri="{FF2B5EF4-FFF2-40B4-BE49-F238E27FC236}">
                <a16:creationId xmlns:a16="http://schemas.microsoft.com/office/drawing/2014/main" id="{38AC10A7-F1A6-46DA-969C-3A6C399D99F4}"/>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3" name="Group 22">
            <a:extLst>
              <a:ext uri="{FF2B5EF4-FFF2-40B4-BE49-F238E27FC236}">
                <a16:creationId xmlns:a16="http://schemas.microsoft.com/office/drawing/2014/main" id="{88AEE462-59D9-BC48-B1CD-C78EEF40212C}"/>
              </a:ext>
            </a:extLst>
          </p:cNvPr>
          <p:cNvGrpSpPr/>
          <p:nvPr userDrawn="1"/>
        </p:nvGrpSpPr>
        <p:grpSpPr>
          <a:xfrm>
            <a:off x="-43304" y="11286"/>
            <a:ext cx="43905392" cy="4120075"/>
            <a:chOff x="-43304" y="11286"/>
            <a:chExt cx="43905392" cy="4120075"/>
          </a:xfrm>
        </p:grpSpPr>
        <p:sp>
          <p:nvSpPr>
            <p:cNvPr id="24" name="Rectangle 23">
              <a:extLst>
                <a:ext uri="{FF2B5EF4-FFF2-40B4-BE49-F238E27FC236}">
                  <a16:creationId xmlns:a16="http://schemas.microsoft.com/office/drawing/2014/main" id="{31DAC20A-9B7F-7A4C-88ED-929E01D223C9}"/>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B8F40EC8-624E-234C-A5E5-CC7794589EA0}"/>
                </a:ext>
              </a:extLst>
            </p:cNvPr>
            <p:cNvGrpSpPr/>
            <p:nvPr userDrawn="1"/>
          </p:nvGrpSpPr>
          <p:grpSpPr>
            <a:xfrm>
              <a:off x="-43304" y="11286"/>
              <a:ext cx="43905392" cy="4036528"/>
              <a:chOff x="-14192" y="1382"/>
              <a:chExt cx="27451941" cy="4572641"/>
            </a:xfrm>
          </p:grpSpPr>
          <p:sp>
            <p:nvSpPr>
              <p:cNvPr id="26" name="Rectangle 16">
                <a:extLst>
                  <a:ext uri="{FF2B5EF4-FFF2-40B4-BE49-F238E27FC236}">
                    <a16:creationId xmlns:a16="http://schemas.microsoft.com/office/drawing/2014/main" id="{B0D06FD9-1BB8-8649-9A78-C78934370C9B}"/>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16">
                <a:extLst>
                  <a:ext uri="{FF2B5EF4-FFF2-40B4-BE49-F238E27FC236}">
                    <a16:creationId xmlns:a16="http://schemas.microsoft.com/office/drawing/2014/main" id="{2F081DFA-F21A-9E41-911A-1B69711D97EE}"/>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5">
                <a:extLst>
                  <a:ext uri="{FF2B5EF4-FFF2-40B4-BE49-F238E27FC236}">
                    <a16:creationId xmlns:a16="http://schemas.microsoft.com/office/drawing/2014/main" id="{5425DB9E-358C-EE4C-8D75-8947C8800C66}"/>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F26B43"/>
          </p15:clr>
        </p15:guide>
        <p15:guide id="2" pos="6912" userDrawn="1">
          <p15:clr>
            <a:srgbClr val="F26B43"/>
          </p15:clr>
        </p15:guide>
        <p15:guide id="3" pos="20712"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7FAF590-F5FF-C7A7-7909-3EEC087C6F8C}"/>
              </a:ext>
            </a:extLst>
          </p:cNvPr>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E217F5-BFA2-41B6-C399-1E81F3DB48DA}"/>
              </a:ext>
            </a:extLst>
          </p:cNvPr>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445688-6363-1D65-99E6-13B4F70DA4AD}"/>
              </a:ext>
            </a:extLst>
          </p:cNvPr>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82000"/>
                  </a:schemeClr>
                </a:solidFill>
              </a:defRPr>
            </a:lvl1pPr>
          </a:lstStyle>
          <a:p>
            <a:fld id="{5ADA74B3-1746-4D15-AA37-F1CD22847FB4}" type="datetimeFigureOut">
              <a:rPr lang="en-GB" smtClean="0"/>
              <a:t>03/07/2026</a:t>
            </a:fld>
            <a:endParaRPr lang="en-GB"/>
          </a:p>
        </p:txBody>
      </p:sp>
      <p:sp>
        <p:nvSpPr>
          <p:cNvPr id="5" name="Footer Placeholder 4">
            <a:extLst>
              <a:ext uri="{FF2B5EF4-FFF2-40B4-BE49-F238E27FC236}">
                <a16:creationId xmlns:a16="http://schemas.microsoft.com/office/drawing/2014/main" id="{8481EA19-086A-0B28-73D8-E827376058A7}"/>
              </a:ext>
            </a:extLst>
          </p:cNvPr>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9E1366B-5DB0-8F1F-900F-943D990E29CA}"/>
              </a:ext>
            </a:extLst>
          </p:cNvPr>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82000"/>
                  </a:schemeClr>
                </a:solidFill>
              </a:defRPr>
            </a:lvl1pPr>
          </a:lstStyle>
          <a:p>
            <a:fld id="{D2A36292-54F4-420C-A2F8-22794BCFB13D}" type="slidenum">
              <a:rPr lang="en-GB" smtClean="0"/>
              <a:t>‹#›</a:t>
            </a:fld>
            <a:endParaRPr lang="en-GB"/>
          </a:p>
        </p:txBody>
      </p:sp>
    </p:spTree>
    <p:extLst>
      <p:ext uri="{BB962C8B-B14F-4D97-AF65-F5344CB8AC3E}">
        <p14:creationId xmlns:p14="http://schemas.microsoft.com/office/powerpoint/2010/main" val="281867903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openxmlformats.org/officeDocument/2006/relationships/hyperlink" Target="https://doi.org/10.1007/s00125-023-06058-4" TargetMode="External"/><Relationship Id="rId13" Type="http://schemas.openxmlformats.org/officeDocument/2006/relationships/hyperlink" Target="https://assets.publishing.service.gov.uk/media/68dba7b78c1db6022d0c9eef/final-impact-assessment-for-restricting-volume-price-promotions-for-HFSS-products.pdf" TargetMode="External"/><Relationship Id="rId18" Type="http://schemas.openxmlformats.org/officeDocument/2006/relationships/hyperlink" Target="https://www.england.nhs.uk/2024/09/one-in-eight-toddlers-and-primary-school-aged-children-obese/" TargetMode="External"/><Relationship Id="rId3" Type="http://schemas.openxmlformats.org/officeDocument/2006/relationships/image" Target="../media/image10.png"/><Relationship Id="rId21" Type="http://schemas.openxmlformats.org/officeDocument/2006/relationships/hyperlink" Target="https://doi.org/10.1111/ijpo.70060" TargetMode="External"/><Relationship Id="rId7" Type="http://schemas.openxmlformats.org/officeDocument/2006/relationships/hyperlink" Target="https://doi.org/10.3389/fendo.2025.1681766" TargetMode="External"/><Relationship Id="rId12" Type="http://schemas.openxmlformats.org/officeDocument/2006/relationships/hyperlink" Target="https://doi.org/10.3390/beverages11050137" TargetMode="External"/><Relationship Id="rId17" Type="http://schemas.openxmlformats.org/officeDocument/2006/relationships/hyperlink" Target="https://doi.org/10.1186/s12889-021-12364-6" TargetMode="External"/><Relationship Id="rId2" Type="http://schemas.openxmlformats.org/officeDocument/2006/relationships/notesSlide" Target="../notesSlides/notesSlide1.xml"/><Relationship Id="rId16" Type="http://schemas.openxmlformats.org/officeDocument/2006/relationships/hyperlink" Target="https://www.gov.uk/government/news/government-acts-to-tackle-rising-childhood-obesity-epidemic" TargetMode="External"/><Relationship Id="rId20" Type="http://schemas.openxmlformats.org/officeDocument/2006/relationships/hyperlink" Target="https://doi.org/10.1371/journal.pmed.1004160" TargetMode="External"/><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hyperlink" Target="https://fingertips.phe.org.uk/static-reports/obesity-physical-activity-nutrition/national-child-measurement-programme-2024-2025-academic-year.html" TargetMode="External"/><Relationship Id="rId5" Type="http://schemas.openxmlformats.org/officeDocument/2006/relationships/image" Target="../media/image12.png"/><Relationship Id="rId15" Type="http://schemas.openxmlformats.org/officeDocument/2006/relationships/hyperlink" Target="https://www.gov.uk/government/statistics/obesity-profile-november-2024-update/obesity-profile-statistical-commentary-november-2024" TargetMode="External"/><Relationship Id="rId10" Type="http://schemas.openxmlformats.org/officeDocument/2006/relationships/hyperlink" Target="https://doi.org/10.1371/journal.pmed.1004371" TargetMode="External"/><Relationship Id="rId19" Type="http://schemas.openxmlformats.org/officeDocument/2006/relationships/hyperlink" Target="https://doi.org/10.3389/fpubh.2024.1399276" TargetMode="External"/><Relationship Id="rId4" Type="http://schemas.openxmlformats.org/officeDocument/2006/relationships/image" Target="../media/image11.png"/><Relationship Id="rId9" Type="http://schemas.openxmlformats.org/officeDocument/2006/relationships/hyperlink" Target="https://doi.org/10.1007/s11883-023-01111-4" TargetMode="External"/><Relationship Id="rId14" Type="http://schemas.openxmlformats.org/officeDocument/2006/relationships/hyperlink" Target="https://www.gov.uk/government/publications/health-matters-obesity-and-the-food-environment/health-matters-obesity-and-the-food-environment--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D9CAF-62E4-A56C-BC72-03583E71A03A}"/>
              </a:ext>
            </a:extLst>
          </p:cNvPr>
          <p:cNvSpPr>
            <a:spLocks noGrp="1"/>
          </p:cNvSpPr>
          <p:nvPr>
            <p:ph type="ctrTitle"/>
          </p:nvPr>
        </p:nvSpPr>
        <p:spPr>
          <a:xfrm>
            <a:off x="1652337" y="18621753"/>
            <a:ext cx="40987579" cy="2821408"/>
          </a:xfrm>
        </p:spPr>
        <p:txBody>
          <a:bodyPr>
            <a:normAutofit fontScale="90000"/>
          </a:bodyPr>
          <a:lstStyle/>
          <a:p>
            <a:pPr algn="l"/>
            <a:br>
              <a:rPr lang="en-GB" sz="3200" b="1" dirty="0">
                <a:effectLst/>
                <a:ea typeface="Aptos" panose="020B0004020202020204" pitchFamily="34" charset="0"/>
              </a:rPr>
            </a:br>
            <a:br>
              <a:rPr lang="en-GB" sz="3200" dirty="0"/>
            </a:br>
            <a:r>
              <a:rPr lang="en-GB" sz="5400" dirty="0">
                <a:latin typeface="Arial" panose="020B0604020202020204" pitchFamily="34" charset="0"/>
                <a:cs typeface="Arial" panose="020B0604020202020204" pitchFamily="34" charset="0"/>
              </a:rPr>
              <a:t>Student name </a:t>
            </a:r>
            <a:br>
              <a:rPr lang="en-GB" sz="5400" dirty="0">
                <a:latin typeface="Arial" panose="020B0604020202020204" pitchFamily="34" charset="0"/>
                <a:cs typeface="Arial" panose="020B0604020202020204" pitchFamily="34" charset="0"/>
              </a:rPr>
            </a:br>
            <a:r>
              <a:rPr lang="en-GB" sz="5400" dirty="0">
                <a:latin typeface="Arial" panose="020B0604020202020204" pitchFamily="34" charset="0"/>
                <a:cs typeface="Arial" panose="020B0604020202020204" pitchFamily="34" charset="0"/>
              </a:rPr>
              <a:t>Student number </a:t>
            </a:r>
            <a:br>
              <a:rPr lang="en-GB" sz="5400" dirty="0"/>
            </a:br>
            <a:endParaRPr lang="en-GB" sz="5400" dirty="0"/>
          </a:p>
        </p:txBody>
      </p:sp>
      <p:sp>
        <p:nvSpPr>
          <p:cNvPr id="3" name="Subtitle 2">
            <a:extLst>
              <a:ext uri="{FF2B5EF4-FFF2-40B4-BE49-F238E27FC236}">
                <a16:creationId xmlns:a16="http://schemas.microsoft.com/office/drawing/2014/main" id="{8FC115E9-2559-9124-E2DA-727C7D7E63C8}"/>
              </a:ext>
            </a:extLst>
          </p:cNvPr>
          <p:cNvSpPr>
            <a:spLocks noGrp="1"/>
          </p:cNvSpPr>
          <p:nvPr>
            <p:ph type="subTitle" idx="1"/>
          </p:nvPr>
        </p:nvSpPr>
        <p:spPr>
          <a:xfrm>
            <a:off x="1103697" y="24496294"/>
            <a:ext cx="40397229" cy="5293895"/>
          </a:xfrm>
        </p:spPr>
        <p:txBody>
          <a:bodyPr>
            <a:normAutofit/>
          </a:bodyPr>
          <a:lstStyle/>
          <a:p>
            <a:pPr marL="571500" indent="-571500" algn="l">
              <a:buFont typeface="Wingdings" panose="05000000000000000000" pitchFamily="2" charset="2"/>
              <a:buChar char="ü"/>
            </a:pPr>
            <a:r>
              <a:rPr lang="en-GB" sz="4400" b="1" dirty="0">
                <a:latin typeface="Arial" panose="020B0604020202020204" pitchFamily="34" charset="0"/>
                <a:cs typeface="Arial" panose="020B0604020202020204" pitchFamily="34" charset="0"/>
              </a:rPr>
              <a:t>Acknowledgement of the use of AI tools</a:t>
            </a:r>
          </a:p>
          <a:p>
            <a:pPr marL="571500" indent="-571500" algn="l">
              <a:buFont typeface="Wingdings" panose="05000000000000000000" pitchFamily="2" charset="2"/>
              <a:buChar char="ü"/>
            </a:pPr>
            <a:r>
              <a:rPr lang="en-GB" sz="4400" dirty="0">
                <a:latin typeface="Arial" panose="020B0604020202020204" pitchFamily="34" charset="0"/>
                <a:cs typeface="Arial" panose="020B0604020202020204" pitchFamily="34" charset="0"/>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a:p>
            <a:pPr algn="l"/>
            <a:endParaRPr lang="en-GB" sz="4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0DB5D689-0DBF-6610-F166-1771F1505D35}"/>
              </a:ext>
            </a:extLst>
          </p:cNvPr>
          <p:cNvSpPr txBox="1"/>
          <p:nvPr/>
        </p:nvSpPr>
        <p:spPr>
          <a:xfrm>
            <a:off x="7860632" y="6593305"/>
            <a:ext cx="29036209" cy="13383536"/>
          </a:xfrm>
          <a:prstGeom prst="rect">
            <a:avLst/>
          </a:prstGeom>
          <a:noFill/>
        </p:spPr>
        <p:txBody>
          <a:bodyPr wrap="square" rtlCol="0">
            <a:spAutoFit/>
          </a:bodyPr>
          <a:lstStyle/>
          <a:p>
            <a:pPr algn="ctr"/>
            <a:r>
              <a:rPr lang="en-GB" sz="8800" b="1" dirty="0">
                <a:latin typeface="Arial" panose="020B0604020202020204" pitchFamily="34" charset="0"/>
                <a:ea typeface="Arial" panose="020B0604020202020204" pitchFamily="34" charset="0"/>
              </a:rPr>
              <a:t>LCHS7008</a:t>
            </a:r>
            <a:endParaRPr lang="en-GB" sz="8800" b="1" i="0" u="none" strike="noStrike" dirty="0">
              <a:effectLst/>
              <a:latin typeface="Arial" panose="020B0604020202020204" pitchFamily="34" charset="0"/>
              <a:cs typeface="Arial" panose="020B0604020202020204" pitchFamily="34" charset="0"/>
            </a:endParaRPr>
          </a:p>
          <a:p>
            <a:pPr algn="ctr">
              <a:lnSpc>
                <a:spcPct val="150000"/>
              </a:lnSpc>
            </a:pPr>
            <a:r>
              <a:rPr lang="en-GB" sz="8800" b="1" dirty="0">
                <a:latin typeface="Arial" panose="020B0604020202020204" pitchFamily="34" charset="0"/>
                <a:ea typeface="Arial" panose="020B0604020202020204" pitchFamily="34" charset="0"/>
              </a:rPr>
              <a:t>PROGRAMME: MSC PUBLIC HEALTH AND SOCIAL CARE IN PRACTICE</a:t>
            </a:r>
            <a:endParaRPr lang="en-GB" sz="7200" dirty="0">
              <a:latin typeface="Arial" panose="020B0604020202020204" pitchFamily="34" charset="0"/>
              <a:ea typeface="Arial" panose="020B0604020202020204" pitchFamily="34" charset="0"/>
            </a:endParaRPr>
          </a:p>
          <a:p>
            <a:pPr algn="ctr">
              <a:lnSpc>
                <a:spcPct val="150000"/>
              </a:lnSpc>
            </a:pPr>
            <a:r>
              <a:rPr lang="en-GB" sz="8800" b="1" dirty="0">
                <a:latin typeface="Arial" panose="020B0604020202020204" pitchFamily="34" charset="0"/>
                <a:ea typeface="Arial" panose="020B0604020202020204" pitchFamily="34" charset="0"/>
              </a:rPr>
              <a:t>MODULE: PRACTICE-BASED RESEARCH</a:t>
            </a:r>
          </a:p>
          <a:p>
            <a:pPr algn="ctr">
              <a:lnSpc>
                <a:spcPct val="150000"/>
              </a:lnSpc>
            </a:pPr>
            <a:r>
              <a:rPr lang="en-GB" sz="8800" b="1" dirty="0">
                <a:latin typeface="Arial" panose="020B0604020202020204" pitchFamily="34" charset="0"/>
                <a:ea typeface="Arial" panose="020B0604020202020204" pitchFamily="34" charset="0"/>
              </a:rPr>
              <a:t>ASSIGNMENT TITLE: COMPONENT 1 POSTER PRESENTATION</a:t>
            </a:r>
          </a:p>
          <a:p>
            <a:pPr algn="ctr">
              <a:lnSpc>
                <a:spcPct val="150000"/>
              </a:lnSpc>
            </a:pPr>
            <a:r>
              <a:rPr lang="en-US" sz="8800" b="1" dirty="0">
                <a:solidFill>
                  <a:srgbClr val="000000"/>
                </a:solidFill>
                <a:latin typeface="Arial Bold"/>
                <a:ea typeface="Arial Bold"/>
                <a:cs typeface="Arial Bold"/>
                <a:sym typeface="Arial Bold"/>
              </a:rPr>
              <a:t>LECTURER: Dr Zeno Leung</a:t>
            </a:r>
          </a:p>
        </p:txBody>
      </p:sp>
      <p:pic>
        <p:nvPicPr>
          <p:cNvPr id="1026" name="Picture 2" descr="UWTSD logo | Discover Dylan Thomas">
            <a:extLst>
              <a:ext uri="{FF2B5EF4-FFF2-40B4-BE49-F238E27FC236}">
                <a16:creationId xmlns:a16="http://schemas.microsoft.com/office/drawing/2014/main" id="{DB4E5486-661A-3A58-C6BA-CF20E456C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3697" y="442278"/>
            <a:ext cx="15706028" cy="6282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510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6EDE4D7-E5DB-5854-2C54-58DE17CBAE7C}"/>
              </a:ext>
            </a:extLst>
          </p:cNvPr>
          <p:cNvSpPr>
            <a:spLocks noGrp="1"/>
          </p:cNvSpPr>
          <p:nvPr>
            <p:ph type="body" sz="quarter" idx="10"/>
          </p:nvPr>
        </p:nvSpPr>
        <p:spPr>
          <a:xfrm>
            <a:off x="373045" y="5699530"/>
            <a:ext cx="10056813" cy="3005737"/>
          </a:xfrm>
        </p:spPr>
        <p:txBody>
          <a:bodyPr/>
          <a:lstStyle/>
          <a:p>
            <a:pPr marL="571500" lvl="0" indent="-571500" algn="just">
              <a:lnSpc>
                <a:spcPct val="150000"/>
              </a:lnSpc>
              <a:buFont typeface="Wingdings" panose="05000000000000000000" pitchFamily="2" charset="2"/>
              <a:buChar char="Ø"/>
            </a:pPr>
            <a:r>
              <a:rPr lang="en-US" sz="2200" dirty="0">
                <a:latin typeface="Arial" panose="020B0604020202020204" pitchFamily="34" charset="0"/>
                <a:cs typeface="Arial" panose="020B0604020202020204" pitchFamily="34" charset="0"/>
              </a:rPr>
              <a:t>The NHS spends £6.5 billion annually on the treatment of Childhood obesity (NHS England, 2024). </a:t>
            </a:r>
          </a:p>
          <a:p>
            <a:pPr marL="571500" lvl="0" indent="-571500" algn="just">
              <a:lnSpc>
                <a:spcPct val="150000"/>
              </a:lnSpc>
              <a:buFont typeface="Wingdings" panose="05000000000000000000" pitchFamily="2" charset="2"/>
              <a:buChar char="Ø"/>
            </a:pPr>
            <a:r>
              <a:rPr lang="en-US" sz="2200" dirty="0">
                <a:latin typeface="Arial" panose="020B0604020202020204" pitchFamily="34" charset="0"/>
                <a:cs typeface="Arial" panose="020B0604020202020204" pitchFamily="34" charset="0"/>
              </a:rPr>
              <a:t>The child suffering from obesity has a higher chance of facing cardiovascular diseases, type 2 diabetes, metabolic disorders, and mental health challenges in adulthood (Chung et al., 2023).</a:t>
            </a:r>
          </a:p>
        </p:txBody>
      </p:sp>
      <p:sp>
        <p:nvSpPr>
          <p:cNvPr id="3" name="Text Placeholder 2">
            <a:extLst>
              <a:ext uri="{FF2B5EF4-FFF2-40B4-BE49-F238E27FC236}">
                <a16:creationId xmlns:a16="http://schemas.microsoft.com/office/drawing/2014/main" id="{C8B703ED-7BE7-AD1D-5C76-349AC66245A2}"/>
              </a:ext>
            </a:extLst>
          </p:cNvPr>
          <p:cNvSpPr>
            <a:spLocks noGrp="1"/>
          </p:cNvSpPr>
          <p:nvPr>
            <p:ph type="body" sz="quarter" idx="11"/>
          </p:nvPr>
        </p:nvSpPr>
        <p:spPr>
          <a:xfrm>
            <a:off x="477827" y="4674099"/>
            <a:ext cx="10048875" cy="800211"/>
          </a:xfrm>
        </p:spPr>
        <p:txBody>
          <a:bodyPr/>
          <a:lstStyle/>
          <a:p>
            <a:r>
              <a:rPr lang="en-GB" sz="4000" dirty="0">
                <a:latin typeface="Arial" panose="020B0604020202020204" pitchFamily="34" charset="0"/>
                <a:cs typeface="Arial" panose="020B0604020202020204" pitchFamily="34" charset="0"/>
              </a:rPr>
              <a:t>Introduction </a:t>
            </a:r>
          </a:p>
        </p:txBody>
      </p:sp>
      <p:sp>
        <p:nvSpPr>
          <p:cNvPr id="4" name="Text Placeholder 3">
            <a:extLst>
              <a:ext uri="{FF2B5EF4-FFF2-40B4-BE49-F238E27FC236}">
                <a16:creationId xmlns:a16="http://schemas.microsoft.com/office/drawing/2014/main" id="{445A24BA-23D0-389B-9C96-39883BA95D24}"/>
              </a:ext>
            </a:extLst>
          </p:cNvPr>
          <p:cNvSpPr>
            <a:spLocks noGrp="1"/>
          </p:cNvSpPr>
          <p:nvPr>
            <p:ph type="body" sz="quarter" idx="20"/>
          </p:nvPr>
        </p:nvSpPr>
        <p:spPr>
          <a:xfrm>
            <a:off x="593544" y="9229933"/>
            <a:ext cx="10038660" cy="800211"/>
          </a:xfrm>
        </p:spPr>
        <p:txBody>
          <a:bodyPr/>
          <a:lstStyle/>
          <a:p>
            <a:r>
              <a:rPr lang="en-GB" sz="4000" dirty="0">
                <a:solidFill>
                  <a:prstClr val="black"/>
                </a:solidFill>
                <a:latin typeface="Arial" panose="020B0604020202020204" pitchFamily="34" charset="0"/>
                <a:cs typeface="Arial" panose="020B0604020202020204" pitchFamily="34" charset="0"/>
              </a:rPr>
              <a:t>Background</a:t>
            </a:r>
            <a:endParaRPr lang="en-GB" sz="4000" dirty="0">
              <a:latin typeface="Arial" panose="020B0604020202020204" pitchFamily="34" charset="0"/>
              <a:cs typeface="Arial" panose="020B0604020202020204" pitchFamily="34" charset="0"/>
            </a:endParaRPr>
          </a:p>
        </p:txBody>
      </p:sp>
      <p:sp>
        <p:nvSpPr>
          <p:cNvPr id="5" name="Text Placeholder 4">
            <a:extLst>
              <a:ext uri="{FF2B5EF4-FFF2-40B4-BE49-F238E27FC236}">
                <a16:creationId xmlns:a16="http://schemas.microsoft.com/office/drawing/2014/main" id="{925EA422-02CF-EC85-AE1E-9F501EE4E390}"/>
              </a:ext>
            </a:extLst>
          </p:cNvPr>
          <p:cNvSpPr>
            <a:spLocks noGrp="1"/>
          </p:cNvSpPr>
          <p:nvPr>
            <p:ph type="body" sz="quarter" idx="21"/>
          </p:nvPr>
        </p:nvSpPr>
        <p:spPr>
          <a:xfrm>
            <a:off x="380984" y="25489630"/>
            <a:ext cx="10048874" cy="4899011"/>
          </a:xfrm>
        </p:spPr>
        <p:txBody>
          <a:bodyPr/>
          <a:lstStyle/>
          <a:p>
            <a:pPr marL="388620" lvl="1" indent="-194310" algn="just">
              <a:lnSpc>
                <a:spcPct val="150000"/>
              </a:lnSpc>
              <a:buFont typeface="Arial"/>
              <a:buChar char="•"/>
            </a:pPr>
            <a:r>
              <a:rPr lang="en-GB" sz="2400" noProof="0" dirty="0">
                <a:solidFill>
                  <a:srgbClr val="000000"/>
                </a:solidFill>
                <a:latin typeface="Arial" panose="020B0604020202020204" pitchFamily="34" charset="0"/>
                <a:ea typeface="Arial"/>
                <a:cs typeface="Arial" panose="020B0604020202020204" pitchFamily="34" charset="0"/>
                <a:sym typeface="Arial"/>
              </a:rPr>
              <a:t>Schipper </a:t>
            </a:r>
            <a:r>
              <a:rPr lang="en-GB" sz="2400" i="1" noProof="0" dirty="0">
                <a:solidFill>
                  <a:srgbClr val="000000"/>
                </a:solidFill>
                <a:latin typeface="Arial" panose="020B0604020202020204" pitchFamily="34" charset="0"/>
                <a:ea typeface="Arial Italics"/>
                <a:cs typeface="Arial" panose="020B0604020202020204" pitchFamily="34" charset="0"/>
                <a:sym typeface="Arial Italics"/>
              </a:rPr>
              <a:t>et al.</a:t>
            </a:r>
            <a:r>
              <a:rPr lang="en-GB" sz="2400" noProof="0" dirty="0">
                <a:solidFill>
                  <a:srgbClr val="000000"/>
                </a:solidFill>
                <a:latin typeface="Arial" panose="020B0604020202020204" pitchFamily="34" charset="0"/>
                <a:ea typeface="Arial"/>
                <a:cs typeface="Arial" panose="020B0604020202020204" pitchFamily="34" charset="0"/>
                <a:sym typeface="Arial"/>
              </a:rPr>
              <a:t> (2025) claimed that early intervention of childhood obesity is important and also mentioned that the Horizon2020 EU‐funded JPI Consortium </a:t>
            </a:r>
            <a:r>
              <a:rPr lang="en-GB" sz="2400" noProof="0" dirty="0" err="1">
                <a:solidFill>
                  <a:srgbClr val="000000"/>
                </a:solidFill>
                <a:latin typeface="Arial" panose="020B0604020202020204" pitchFamily="34" charset="0"/>
                <a:ea typeface="Arial"/>
                <a:cs typeface="Arial" panose="020B0604020202020204" pitchFamily="34" charset="0"/>
                <a:sym typeface="Arial"/>
              </a:rPr>
              <a:t>EndObesity</a:t>
            </a:r>
            <a:r>
              <a:rPr lang="en-GB" sz="2400" noProof="0" dirty="0">
                <a:solidFill>
                  <a:srgbClr val="000000"/>
                </a:solidFill>
                <a:latin typeface="Arial" panose="020B0604020202020204" pitchFamily="34" charset="0"/>
                <a:ea typeface="Arial"/>
                <a:cs typeface="Arial" panose="020B0604020202020204" pitchFamily="34" charset="0"/>
                <a:sym typeface="Arial"/>
              </a:rPr>
              <a:t> prioritises the initial 1000 days of life after 2 years of age.</a:t>
            </a:r>
          </a:p>
          <a:p>
            <a:pPr marL="388620" lvl="1" indent="-194310" algn="just">
              <a:lnSpc>
                <a:spcPct val="150000"/>
              </a:lnSpc>
              <a:buFont typeface="Arial"/>
              <a:buChar char="•"/>
            </a:pPr>
            <a:r>
              <a:rPr lang="en-GB" sz="2400" noProof="0" dirty="0" err="1">
                <a:solidFill>
                  <a:srgbClr val="000000"/>
                </a:solidFill>
                <a:latin typeface="Arial" panose="020B0604020202020204" pitchFamily="34" charset="0"/>
                <a:ea typeface="Arial"/>
                <a:cs typeface="Arial" panose="020B0604020202020204" pitchFamily="34" charset="0"/>
                <a:sym typeface="Arial"/>
              </a:rPr>
              <a:t>Cobiac</a:t>
            </a:r>
            <a:r>
              <a:rPr lang="en-GB" sz="2400" noProof="0" dirty="0">
                <a:solidFill>
                  <a:srgbClr val="000000"/>
                </a:solidFill>
                <a:latin typeface="Arial" panose="020B0604020202020204" pitchFamily="34" charset="0"/>
                <a:ea typeface="Arial"/>
                <a:cs typeface="Arial" panose="020B0604020202020204" pitchFamily="34" charset="0"/>
                <a:sym typeface="Arial"/>
              </a:rPr>
              <a:t> </a:t>
            </a:r>
            <a:r>
              <a:rPr lang="en-GB" sz="2400" i="1" noProof="0" dirty="0">
                <a:solidFill>
                  <a:srgbClr val="000000"/>
                </a:solidFill>
                <a:latin typeface="Arial" panose="020B0604020202020204" pitchFamily="34" charset="0"/>
                <a:ea typeface="Arial Italics"/>
                <a:cs typeface="Arial" panose="020B0604020202020204" pitchFamily="34" charset="0"/>
                <a:sym typeface="Arial Italics"/>
              </a:rPr>
              <a:t>et al.</a:t>
            </a:r>
            <a:r>
              <a:rPr lang="en-GB" sz="2400" noProof="0" dirty="0">
                <a:solidFill>
                  <a:srgbClr val="000000"/>
                </a:solidFill>
                <a:latin typeface="Arial" panose="020B0604020202020204" pitchFamily="34" charset="0"/>
                <a:ea typeface="Arial"/>
                <a:cs typeface="Arial" panose="020B0604020202020204" pitchFamily="34" charset="0"/>
                <a:sym typeface="Arial"/>
              </a:rPr>
              <a:t> (2024) claimed that the unequal effect of SDIL on sugar purchasing has a significant impact on quality of life, resulting in 19,500 QALY (14,800 to 24,600) for children and adolescents in England.</a:t>
            </a:r>
          </a:p>
        </p:txBody>
      </p:sp>
      <p:sp>
        <p:nvSpPr>
          <p:cNvPr id="6" name="Text Placeholder 5">
            <a:extLst>
              <a:ext uri="{FF2B5EF4-FFF2-40B4-BE49-F238E27FC236}">
                <a16:creationId xmlns:a16="http://schemas.microsoft.com/office/drawing/2014/main" id="{17D374F2-DF33-39C4-AE9E-EC19FF534CA6}"/>
              </a:ext>
            </a:extLst>
          </p:cNvPr>
          <p:cNvSpPr>
            <a:spLocks noGrp="1"/>
          </p:cNvSpPr>
          <p:nvPr>
            <p:ph type="body" sz="quarter" idx="22"/>
          </p:nvPr>
        </p:nvSpPr>
        <p:spPr>
          <a:xfrm>
            <a:off x="260986" y="24450380"/>
            <a:ext cx="10048875" cy="861766"/>
          </a:xfrm>
        </p:spPr>
        <p:txBody>
          <a:bodyPr/>
          <a:lstStyle/>
          <a:p>
            <a:pPr lvl="0"/>
            <a:r>
              <a:rPr lang="en-GB" sz="4400" dirty="0">
                <a:solidFill>
                  <a:prstClr val="black"/>
                </a:solidFill>
                <a:latin typeface="Arial" panose="020B0604020202020204" pitchFamily="34" charset="0"/>
                <a:cs typeface="Arial" panose="020B0604020202020204" pitchFamily="34" charset="0"/>
              </a:rPr>
              <a:t>Literature Review</a:t>
            </a:r>
            <a:endParaRPr lang="en-GB" sz="4400" b="0" dirty="0">
              <a:solidFill>
                <a:prstClr val="black"/>
              </a:solidFill>
              <a:latin typeface="Arial" panose="020B0604020202020204" pitchFamily="34" charset="0"/>
              <a:cs typeface="Arial" panose="020B0604020202020204" pitchFamily="34" charset="0"/>
            </a:endParaRPr>
          </a:p>
        </p:txBody>
      </p:sp>
      <p:sp>
        <p:nvSpPr>
          <p:cNvPr id="8" name="Text Placeholder 7">
            <a:extLst>
              <a:ext uri="{FF2B5EF4-FFF2-40B4-BE49-F238E27FC236}">
                <a16:creationId xmlns:a16="http://schemas.microsoft.com/office/drawing/2014/main" id="{F39F00D5-5C38-D6F2-6606-6A41E051B19F}"/>
              </a:ext>
            </a:extLst>
          </p:cNvPr>
          <p:cNvSpPr>
            <a:spLocks noGrp="1"/>
          </p:cNvSpPr>
          <p:nvPr>
            <p:ph type="body" sz="quarter" idx="24"/>
          </p:nvPr>
        </p:nvSpPr>
        <p:spPr>
          <a:xfrm>
            <a:off x="11559639" y="28180509"/>
            <a:ext cx="9557758" cy="2661041"/>
          </a:xfrm>
        </p:spPr>
        <p:txBody>
          <a:bodyPr/>
          <a:lstStyle/>
          <a:p>
            <a:pPr marL="457200" marR="0" lvl="0" indent="-342900" algn="just" rtl="0">
              <a:lnSpc>
                <a:spcPct val="150000"/>
              </a:lnSpc>
              <a:spcBef>
                <a:spcPts val="0"/>
              </a:spcBef>
              <a:spcAft>
                <a:spcPts val="0"/>
              </a:spcAft>
              <a:buClr>
                <a:srgbClr val="000000"/>
              </a:buClr>
              <a:buSzPts val="1800"/>
              <a:buFont typeface="Times New Roman"/>
              <a:buChar char="●"/>
            </a:pPr>
            <a:r>
              <a:rPr lang="en-US" sz="2200" b="0" i="0" u="none" strike="noStrike" cap="none" dirty="0">
                <a:solidFill>
                  <a:srgbClr val="000000"/>
                </a:solidFill>
                <a:latin typeface="Arial" panose="020B0604020202020204" pitchFamily="34" charset="0"/>
                <a:ea typeface="Times New Roman"/>
                <a:cs typeface="Arial" panose="020B0604020202020204" pitchFamily="34" charset="0"/>
                <a:sym typeface="Times New Roman"/>
              </a:rPr>
              <a:t>Childhood obesity is a rising issue in the UK healthcare, and there is a significant gap in government policy to mitigate this gap.</a:t>
            </a:r>
          </a:p>
          <a:p>
            <a:pPr marL="457200" marR="0" lvl="0" indent="-342900" algn="just" rtl="0">
              <a:lnSpc>
                <a:spcPct val="150000"/>
              </a:lnSpc>
              <a:spcBef>
                <a:spcPts val="0"/>
              </a:spcBef>
              <a:spcAft>
                <a:spcPts val="0"/>
              </a:spcAft>
              <a:buClr>
                <a:srgbClr val="000000"/>
              </a:buClr>
              <a:buSzPts val="1800"/>
              <a:buFont typeface="Times New Roman"/>
              <a:buChar char="●"/>
            </a:pPr>
            <a:r>
              <a:rPr lang="en-US" sz="2200" b="0" i="0" u="none" strike="noStrike" cap="none" dirty="0">
                <a:solidFill>
                  <a:srgbClr val="000000"/>
                </a:solidFill>
                <a:latin typeface="Arial" panose="020B0604020202020204" pitchFamily="34" charset="0"/>
                <a:ea typeface="Times New Roman"/>
                <a:cs typeface="Arial" panose="020B0604020202020204" pitchFamily="34" charset="0"/>
                <a:sym typeface="Times New Roman"/>
              </a:rPr>
              <a:t>It is found that childhood obesity has a significant effect on adulthood, imposing a high risk of type 2 diabetes, CVD, and numerous types of cancer (</a:t>
            </a:r>
            <a:r>
              <a:rPr lang="en-US" sz="2200" b="0" i="0" u="none" strike="noStrike" cap="none" dirty="0" err="1">
                <a:solidFill>
                  <a:srgbClr val="000000"/>
                </a:solidFill>
                <a:latin typeface="Arial" panose="020B0604020202020204" pitchFamily="34" charset="0"/>
                <a:ea typeface="Times New Roman"/>
                <a:cs typeface="Arial" panose="020B0604020202020204" pitchFamily="34" charset="0"/>
                <a:sym typeface="Times New Roman"/>
              </a:rPr>
              <a:t>Carrasquilla</a:t>
            </a:r>
            <a:r>
              <a:rPr lang="en-US" sz="2200" b="0" i="0" u="none" strike="noStrike" cap="none" dirty="0">
                <a:solidFill>
                  <a:srgbClr val="000000"/>
                </a:solidFill>
                <a:latin typeface="Arial" panose="020B0604020202020204" pitchFamily="34" charset="0"/>
                <a:ea typeface="Times New Roman"/>
                <a:cs typeface="Arial" panose="020B0604020202020204" pitchFamily="34" charset="0"/>
                <a:sym typeface="Times New Roman"/>
              </a:rPr>
              <a:t> et al., 2023).</a:t>
            </a:r>
          </a:p>
        </p:txBody>
      </p:sp>
      <p:sp>
        <p:nvSpPr>
          <p:cNvPr id="9" name="Text Placeholder 8">
            <a:extLst>
              <a:ext uri="{FF2B5EF4-FFF2-40B4-BE49-F238E27FC236}">
                <a16:creationId xmlns:a16="http://schemas.microsoft.com/office/drawing/2014/main" id="{527F632F-F998-135E-0524-86D375FC5D18}"/>
              </a:ext>
            </a:extLst>
          </p:cNvPr>
          <p:cNvSpPr>
            <a:spLocks noGrp="1"/>
          </p:cNvSpPr>
          <p:nvPr>
            <p:ph type="body" sz="quarter" idx="25"/>
          </p:nvPr>
        </p:nvSpPr>
        <p:spPr>
          <a:xfrm>
            <a:off x="22637204" y="13819096"/>
            <a:ext cx="10047018" cy="738656"/>
          </a:xfrm>
        </p:spPr>
        <p:txBody>
          <a:bodyPr/>
          <a:lstStyle/>
          <a:p>
            <a:r>
              <a:rPr lang="en-GB" sz="3600" dirty="0">
                <a:latin typeface="Arial" panose="020B0604020202020204" pitchFamily="34" charset="0"/>
                <a:cs typeface="Arial" panose="020B0604020202020204" pitchFamily="34" charset="0"/>
              </a:rPr>
              <a:t>Research Question and Aim</a:t>
            </a:r>
          </a:p>
        </p:txBody>
      </p:sp>
      <p:sp>
        <p:nvSpPr>
          <p:cNvPr id="10" name="Text Placeholder 9">
            <a:extLst>
              <a:ext uri="{FF2B5EF4-FFF2-40B4-BE49-F238E27FC236}">
                <a16:creationId xmlns:a16="http://schemas.microsoft.com/office/drawing/2014/main" id="{5BB92EB9-4C7E-3A15-04B6-67A9C82BD3DD}"/>
              </a:ext>
            </a:extLst>
          </p:cNvPr>
          <p:cNvSpPr>
            <a:spLocks noGrp="1"/>
          </p:cNvSpPr>
          <p:nvPr>
            <p:ph type="body" sz="quarter" idx="26"/>
          </p:nvPr>
        </p:nvSpPr>
        <p:spPr>
          <a:xfrm>
            <a:off x="22762466" y="14030853"/>
            <a:ext cx="9819092" cy="8659592"/>
          </a:xfrm>
        </p:spPr>
        <p:txBody>
          <a:bodyPr/>
          <a:lstStyle/>
          <a:p>
            <a:pPr marL="571500" indent="-571500" algn="just">
              <a:lnSpc>
                <a:spcPct val="150000"/>
              </a:lnSpc>
              <a:buFont typeface="Wingdings" panose="05000000000000000000" pitchFamily="2" charset="2"/>
              <a:buChar char="q"/>
            </a:pPr>
            <a:r>
              <a:rPr lang="en-GB" sz="2200" b="1" u="sng" dirty="0">
                <a:latin typeface="Arial" panose="020B0604020202020204" pitchFamily="34" charset="0"/>
                <a:cs typeface="Arial" panose="020B0604020202020204" pitchFamily="34" charset="0"/>
              </a:rPr>
              <a:t>Aim</a:t>
            </a:r>
            <a:r>
              <a:rPr lang="en-GB" sz="2200" b="1" i="1" dirty="0">
                <a:latin typeface="Arial" panose="020B0604020202020204" pitchFamily="34" charset="0"/>
                <a:cs typeface="Arial" panose="020B0604020202020204" pitchFamily="34" charset="0"/>
              </a:rPr>
              <a:t> </a:t>
            </a:r>
            <a:endParaRPr lang="en-GB" sz="2200" dirty="0">
              <a:latin typeface="Arial" panose="020B0604020202020204" pitchFamily="34" charset="0"/>
              <a:cs typeface="Arial" panose="020B0604020202020204" pitchFamily="34" charset="0"/>
            </a:endParaRPr>
          </a:p>
          <a:p>
            <a:pPr marL="457200" lvl="0" indent="-457200" algn="just">
              <a:lnSpc>
                <a:spcPct val="150000"/>
              </a:lnSpc>
              <a:buFont typeface="Arial" panose="020B0604020202020204" pitchFamily="34" charset="0"/>
              <a:buChar char="•"/>
            </a:pPr>
            <a:r>
              <a:rPr lang="en-US" sz="2200" dirty="0">
                <a:latin typeface="Arial" panose="020B0604020202020204" pitchFamily="34" charset="0"/>
                <a:cs typeface="Arial" panose="020B0604020202020204" pitchFamily="34" charset="0"/>
              </a:rPr>
              <a:t>The research aims to explore the effectiveness of UK public health policies in reducing childhood obesity by conducting a systematic review.</a:t>
            </a:r>
          </a:p>
          <a:p>
            <a:pPr marL="571500" indent="-571500" algn="just">
              <a:lnSpc>
                <a:spcPct val="150000"/>
              </a:lnSpc>
              <a:buFont typeface="Wingdings" panose="05000000000000000000" pitchFamily="2" charset="2"/>
              <a:buChar char="q"/>
            </a:pPr>
            <a:r>
              <a:rPr lang="en-GB" sz="2200" b="1" i="1" u="sng" dirty="0">
                <a:latin typeface="Arial" panose="020B0604020202020204" pitchFamily="34" charset="0"/>
                <a:cs typeface="Arial" panose="020B0604020202020204" pitchFamily="34" charset="0"/>
              </a:rPr>
              <a:t>Objectives </a:t>
            </a:r>
            <a:endParaRPr lang="en-GB" sz="2200" u="sng" dirty="0">
              <a:latin typeface="Arial" panose="020B0604020202020204" pitchFamily="34" charset="0"/>
              <a:cs typeface="Arial" panose="020B0604020202020204" pitchFamily="34" charset="0"/>
            </a:endParaRPr>
          </a:p>
          <a:p>
            <a:pPr marL="651510" lvl="1" indent="-457200" algn="just">
              <a:lnSpc>
                <a:spcPct val="150000"/>
              </a:lnSpc>
              <a:spcBef>
                <a:spcPts val="0"/>
              </a:spcBef>
              <a:buClr>
                <a:srgbClr val="000000"/>
              </a:buClr>
              <a:buSzPts val="1800"/>
            </a:pPr>
            <a:r>
              <a:rPr lang="en-US" sz="2200" b="0" i="0" u="none" strike="noStrike" cap="none" dirty="0">
                <a:solidFill>
                  <a:srgbClr val="000000"/>
                </a:solidFill>
                <a:latin typeface="Arial" panose="020B0604020202020204" pitchFamily="34" charset="0"/>
                <a:ea typeface="Times New Roman"/>
                <a:cs typeface="Arial" panose="020B0604020202020204" pitchFamily="34" charset="0"/>
                <a:sym typeface="Times New Roman"/>
              </a:rPr>
              <a:t>To identify and map the core UK public health policies and legislative frameworks for managing childhood obesity</a:t>
            </a:r>
          </a:p>
          <a:p>
            <a:pPr marL="651510" lvl="1" indent="-457200" algn="just">
              <a:lnSpc>
                <a:spcPct val="150000"/>
              </a:lnSpc>
              <a:spcBef>
                <a:spcPts val="0"/>
              </a:spcBef>
              <a:buClr>
                <a:srgbClr val="000000"/>
              </a:buClr>
              <a:buSzPts val="1800"/>
            </a:pPr>
            <a:r>
              <a:rPr lang="en-US" sz="2200" b="0" i="0" u="none" strike="noStrike" cap="none" dirty="0">
                <a:solidFill>
                  <a:srgbClr val="000000"/>
                </a:solidFill>
                <a:latin typeface="Arial" panose="020B0604020202020204" pitchFamily="34" charset="0"/>
                <a:ea typeface="Times New Roman"/>
                <a:cs typeface="Arial" panose="020B0604020202020204" pitchFamily="34" charset="0"/>
                <a:sym typeface="Times New Roman"/>
              </a:rPr>
              <a:t>To systematically collect empirical evidence of the UK health policies on childhood BMI, dietary consumption habits, and caloric intake levels</a:t>
            </a:r>
          </a:p>
          <a:p>
            <a:pPr marL="651510" lvl="1" indent="-457200" algn="just">
              <a:lnSpc>
                <a:spcPct val="150000"/>
              </a:lnSpc>
              <a:spcBef>
                <a:spcPts val="0"/>
              </a:spcBef>
              <a:buClr>
                <a:srgbClr val="000000"/>
              </a:buClr>
              <a:buSzPts val="1800"/>
            </a:pPr>
            <a:r>
              <a:rPr lang="en-US" sz="2200" b="0" i="0" u="none" strike="noStrike" cap="none" dirty="0">
                <a:solidFill>
                  <a:srgbClr val="000000"/>
                </a:solidFill>
                <a:latin typeface="Arial" panose="020B0604020202020204" pitchFamily="34" charset="0"/>
                <a:ea typeface="Times New Roman"/>
                <a:cs typeface="Arial" panose="020B0604020202020204" pitchFamily="34" charset="0"/>
                <a:sym typeface="Times New Roman"/>
              </a:rPr>
              <a:t>To investigate the constraints that hinder the implications of the UK public health policies for reducing childhood obesity and promoting inequality </a:t>
            </a:r>
          </a:p>
          <a:p>
            <a:pPr marL="651510" lvl="1" indent="-457200" algn="just">
              <a:lnSpc>
                <a:spcPct val="150000"/>
              </a:lnSpc>
              <a:spcBef>
                <a:spcPts val="0"/>
              </a:spcBef>
              <a:buClr>
                <a:srgbClr val="000000"/>
              </a:buClr>
              <a:buSzPts val="1800"/>
            </a:pPr>
            <a:r>
              <a:rPr lang="en-US" sz="2200" b="0" i="0" u="none" strike="noStrike" cap="none" dirty="0">
                <a:solidFill>
                  <a:srgbClr val="000000"/>
                </a:solidFill>
                <a:latin typeface="Arial" panose="020B0604020202020204" pitchFamily="34" charset="0"/>
                <a:ea typeface="Times New Roman"/>
                <a:cs typeface="Arial" panose="020B0604020202020204" pitchFamily="34" charset="0"/>
                <a:sym typeface="Times New Roman"/>
              </a:rPr>
              <a:t>To recommend effective strategies for improving the UK public health policies for successfully reducing childhood obesity and addressing inequality</a:t>
            </a:r>
          </a:p>
        </p:txBody>
      </p:sp>
      <p:sp>
        <p:nvSpPr>
          <p:cNvPr id="11" name="Text Placeholder 10">
            <a:extLst>
              <a:ext uri="{FF2B5EF4-FFF2-40B4-BE49-F238E27FC236}">
                <a16:creationId xmlns:a16="http://schemas.microsoft.com/office/drawing/2014/main" id="{E623E73B-A818-ECAD-449D-B4BA29C89431}"/>
              </a:ext>
            </a:extLst>
          </p:cNvPr>
          <p:cNvSpPr>
            <a:spLocks noGrp="1"/>
          </p:cNvSpPr>
          <p:nvPr>
            <p:ph type="body" sz="quarter" idx="27"/>
          </p:nvPr>
        </p:nvSpPr>
        <p:spPr>
          <a:xfrm>
            <a:off x="22289606" y="22639636"/>
            <a:ext cx="10047018" cy="861766"/>
          </a:xfrm>
        </p:spPr>
        <p:txBody>
          <a:bodyPr/>
          <a:lstStyle/>
          <a:p>
            <a:r>
              <a:rPr lang="en-GB" sz="4400" dirty="0">
                <a:latin typeface="Arial" panose="020B0604020202020204" pitchFamily="34" charset="0"/>
                <a:cs typeface="Arial" panose="020B0604020202020204" pitchFamily="34" charset="0"/>
              </a:rPr>
              <a:t>Research Impact</a:t>
            </a:r>
          </a:p>
        </p:txBody>
      </p:sp>
      <p:sp>
        <p:nvSpPr>
          <p:cNvPr id="12" name="Text Placeholder 11">
            <a:extLst>
              <a:ext uri="{FF2B5EF4-FFF2-40B4-BE49-F238E27FC236}">
                <a16:creationId xmlns:a16="http://schemas.microsoft.com/office/drawing/2014/main" id="{0FD3AFCE-81A9-6CA3-7186-12D9C355F948}"/>
              </a:ext>
            </a:extLst>
          </p:cNvPr>
          <p:cNvSpPr>
            <a:spLocks noGrp="1"/>
          </p:cNvSpPr>
          <p:nvPr>
            <p:ph type="body" sz="quarter" idx="28"/>
          </p:nvPr>
        </p:nvSpPr>
        <p:spPr>
          <a:xfrm>
            <a:off x="22762466" y="23512485"/>
            <a:ext cx="9471431" cy="7017476"/>
          </a:xfrm>
        </p:spPr>
        <p:txBody>
          <a:bodyPr/>
          <a:lstStyle/>
          <a:p>
            <a:pPr marL="388620" lvl="1" indent="-194310" algn="just">
              <a:lnSpc>
                <a:spcPct val="150000"/>
              </a:lnSpc>
              <a:buFont typeface="Arial"/>
              <a:buChar char="•"/>
            </a:pPr>
            <a:r>
              <a:rPr lang="en-US" sz="2800" dirty="0">
                <a:solidFill>
                  <a:srgbClr val="000000"/>
                </a:solidFill>
                <a:latin typeface="Arial"/>
                <a:ea typeface="Arial"/>
                <a:cs typeface="Arial"/>
                <a:sym typeface="Arial"/>
              </a:rPr>
              <a:t>It is found that 5,234 cases of obesity in Year 6 girls (10/11 years) may have been prevented by the SDIL policies for reducing sugar (Rogers et al., 2023).</a:t>
            </a:r>
          </a:p>
          <a:p>
            <a:pPr marL="388620" lvl="1" indent="-194310" algn="just">
              <a:lnSpc>
                <a:spcPct val="150000"/>
              </a:lnSpc>
              <a:buFont typeface="Arial"/>
              <a:buChar char="•"/>
            </a:pPr>
            <a:r>
              <a:rPr lang="en-US" sz="2800" dirty="0">
                <a:solidFill>
                  <a:srgbClr val="000000"/>
                </a:solidFill>
                <a:latin typeface="Arial"/>
                <a:ea typeface="Arial"/>
                <a:cs typeface="Arial"/>
                <a:sym typeface="Arial"/>
              </a:rPr>
              <a:t>These prevention policies support national legislative reform to identify structural barriers to effective UK public health policy implementation and outcomes.</a:t>
            </a:r>
          </a:p>
          <a:p>
            <a:pPr marL="388620" lvl="1" indent="-194310" algn="just">
              <a:lnSpc>
                <a:spcPct val="150000"/>
              </a:lnSpc>
              <a:buFont typeface="Arial"/>
              <a:buChar char="•"/>
            </a:pPr>
            <a:r>
              <a:rPr lang="en-US" sz="2800" dirty="0">
                <a:solidFill>
                  <a:srgbClr val="000000"/>
                </a:solidFill>
                <a:latin typeface="Arial"/>
                <a:ea typeface="Arial"/>
                <a:cs typeface="Arial"/>
                <a:sym typeface="Arial"/>
              </a:rPr>
              <a:t>This research helps to bridge the gap between evidence and policy, and future interventions need to consider the impact of socioeconomic inequality on BMI outcomes.</a:t>
            </a:r>
          </a:p>
        </p:txBody>
      </p:sp>
      <p:sp>
        <p:nvSpPr>
          <p:cNvPr id="15" name="Text Placeholder 14">
            <a:extLst>
              <a:ext uri="{FF2B5EF4-FFF2-40B4-BE49-F238E27FC236}">
                <a16:creationId xmlns:a16="http://schemas.microsoft.com/office/drawing/2014/main" id="{A70C907E-7905-7BDC-E66E-90047768310D}"/>
              </a:ext>
            </a:extLst>
          </p:cNvPr>
          <p:cNvSpPr>
            <a:spLocks noGrp="1"/>
          </p:cNvSpPr>
          <p:nvPr>
            <p:ph type="body" sz="quarter" idx="96"/>
          </p:nvPr>
        </p:nvSpPr>
        <p:spPr>
          <a:xfrm>
            <a:off x="505449" y="10207628"/>
            <a:ext cx="10038659" cy="4596942"/>
          </a:xfrm>
        </p:spPr>
        <p:txBody>
          <a:bodyPr/>
          <a:lstStyle/>
          <a:p>
            <a:pPr marL="571500" lvl="0" indent="-571500" algn="just">
              <a:lnSpc>
                <a:spcPct val="150000"/>
              </a:lnSpc>
              <a:buFont typeface="Wingdings" panose="05000000000000000000" pitchFamily="2" charset="2"/>
              <a:buChar char="Ø"/>
            </a:pPr>
            <a:r>
              <a:rPr lang="en-US" sz="2200" dirty="0">
                <a:latin typeface="Arial" panose="020B0604020202020204" pitchFamily="34" charset="0"/>
                <a:cs typeface="Arial" panose="020B0604020202020204" pitchFamily="34" charset="0"/>
              </a:rPr>
              <a:t>The UK released the 'Childhood Obesity: A Plan for Action' policy chapters in 2016, 2018, and 2019, respectively (Griffin et al., 2021).</a:t>
            </a:r>
          </a:p>
          <a:p>
            <a:pPr marL="571500" lvl="0" indent="-571500" algn="just">
              <a:lnSpc>
                <a:spcPct val="150000"/>
              </a:lnSpc>
              <a:buFont typeface="Wingdings" panose="05000000000000000000" pitchFamily="2" charset="2"/>
              <a:buChar char="Ø"/>
            </a:pPr>
            <a:r>
              <a:rPr lang="en-US" sz="2200" dirty="0">
                <a:latin typeface="Arial" panose="020B0604020202020204" pitchFamily="34" charset="0"/>
                <a:cs typeface="Arial" panose="020B0604020202020204" pitchFamily="34" charset="0"/>
              </a:rPr>
              <a:t>The UK government is imposing the Soft Drinks Industry Levy (SDIL)(2018), which was designed to cut down on sugar consumption and address childhood obesity across the UK (</a:t>
            </a:r>
            <a:r>
              <a:rPr lang="en-US" sz="2200" dirty="0" err="1">
                <a:latin typeface="Arial" panose="020B0604020202020204" pitchFamily="34" charset="0"/>
                <a:cs typeface="Arial" panose="020B0604020202020204" pitchFamily="34" charset="0"/>
              </a:rPr>
              <a:t>Cobiac</a:t>
            </a:r>
            <a:r>
              <a:rPr lang="en-US" sz="2200" dirty="0">
                <a:latin typeface="Arial" panose="020B0604020202020204" pitchFamily="34" charset="0"/>
                <a:cs typeface="Arial" panose="020B0604020202020204" pitchFamily="34" charset="0"/>
              </a:rPr>
              <a:t> et al., 2024).</a:t>
            </a:r>
          </a:p>
          <a:p>
            <a:pPr marL="571500" lvl="0" indent="-571500" algn="just">
              <a:lnSpc>
                <a:spcPct val="150000"/>
              </a:lnSpc>
              <a:buFont typeface="Wingdings" panose="05000000000000000000" pitchFamily="2" charset="2"/>
              <a:buChar char="Ø"/>
            </a:pPr>
            <a:r>
              <a:rPr lang="en-US" sz="2200" dirty="0">
                <a:latin typeface="Arial" panose="020B0604020202020204" pitchFamily="34" charset="0"/>
                <a:cs typeface="Arial" panose="020B0604020202020204" pitchFamily="34" charset="0"/>
              </a:rPr>
              <a:t>There are still significant inequalities based on deprivation in the UK, with children in deprivation around two times more likely to have obesity (GOV.UK, 2024).</a:t>
            </a:r>
          </a:p>
        </p:txBody>
      </p:sp>
      <p:sp>
        <p:nvSpPr>
          <p:cNvPr id="18" name="Text Placeholder 17">
            <a:extLst>
              <a:ext uri="{FF2B5EF4-FFF2-40B4-BE49-F238E27FC236}">
                <a16:creationId xmlns:a16="http://schemas.microsoft.com/office/drawing/2014/main" id="{9D21321E-1878-CD40-4AA6-3764E797EE11}"/>
              </a:ext>
            </a:extLst>
          </p:cNvPr>
          <p:cNvSpPr>
            <a:spLocks noGrp="1"/>
          </p:cNvSpPr>
          <p:nvPr>
            <p:ph type="body" sz="quarter" idx="153"/>
          </p:nvPr>
        </p:nvSpPr>
        <p:spPr>
          <a:xfrm>
            <a:off x="0" y="229448"/>
            <a:ext cx="43402127" cy="3046988"/>
          </a:xfrm>
        </p:spPr>
        <p:txBody>
          <a:bodyPr/>
          <a:lstStyle/>
          <a:p>
            <a:r>
              <a:rPr lang="en-US" sz="9600" dirty="0">
                <a:solidFill>
                  <a:schemeClr val="tx1"/>
                </a:solidFill>
                <a:latin typeface="Arial" panose="020B0604020202020204" pitchFamily="34" charset="0"/>
                <a:cs typeface="Arial" panose="020B0604020202020204" pitchFamily="34" charset="0"/>
              </a:rPr>
              <a:t>THE EFFECTIVENESS OF UK PUBLIC HEALTH POLICIES IN REDUCING CHILDHOOD OBESITY: A SYSTEMATIC REVIEW</a:t>
            </a:r>
          </a:p>
        </p:txBody>
      </p:sp>
      <p:sp>
        <p:nvSpPr>
          <p:cNvPr id="19" name="TextBox 18">
            <a:extLst>
              <a:ext uri="{FF2B5EF4-FFF2-40B4-BE49-F238E27FC236}">
                <a16:creationId xmlns:a16="http://schemas.microsoft.com/office/drawing/2014/main" id="{5875ED09-4E4A-9E07-67CF-B667B77E48B3}"/>
              </a:ext>
            </a:extLst>
          </p:cNvPr>
          <p:cNvSpPr txBox="1"/>
          <p:nvPr/>
        </p:nvSpPr>
        <p:spPr>
          <a:xfrm>
            <a:off x="34209318" y="7315200"/>
            <a:ext cx="184731" cy="1415772"/>
          </a:xfrm>
          <a:prstGeom prst="rect">
            <a:avLst/>
          </a:prstGeom>
          <a:noFill/>
        </p:spPr>
        <p:txBody>
          <a:bodyPr wrap="none" rtlCol="0">
            <a:spAutoFit/>
          </a:bodyPr>
          <a:lstStyle/>
          <a:p>
            <a:endParaRPr lang="en-GB" dirty="0"/>
          </a:p>
        </p:txBody>
      </p:sp>
      <p:sp>
        <p:nvSpPr>
          <p:cNvPr id="21" name="Text Placeholder 7">
            <a:extLst>
              <a:ext uri="{FF2B5EF4-FFF2-40B4-BE49-F238E27FC236}">
                <a16:creationId xmlns:a16="http://schemas.microsoft.com/office/drawing/2014/main" id="{F39F00D5-5C38-D6F2-6606-6A41E051B19F}"/>
              </a:ext>
            </a:extLst>
          </p:cNvPr>
          <p:cNvSpPr>
            <a:spLocks noGrp="1"/>
          </p:cNvSpPr>
          <p:nvPr>
            <p:ph type="body" sz="quarter" idx="24"/>
          </p:nvPr>
        </p:nvSpPr>
        <p:spPr>
          <a:xfrm>
            <a:off x="11774636" y="13819096"/>
            <a:ext cx="9720135" cy="4319957"/>
          </a:xfrm>
        </p:spPr>
        <p:txBody>
          <a:bodyPr/>
          <a:lstStyle/>
          <a:p>
            <a:pPr marL="388620" lvl="1" indent="-194310" algn="just">
              <a:lnSpc>
                <a:spcPct val="150000"/>
              </a:lnSpc>
              <a:buFont typeface="Arial"/>
              <a:buChar char="•"/>
            </a:pPr>
            <a:r>
              <a:rPr lang="en-US" sz="2200" dirty="0">
                <a:solidFill>
                  <a:srgbClr val="000000"/>
                </a:solidFill>
                <a:latin typeface="Arial"/>
                <a:ea typeface="Arial"/>
                <a:cs typeface="Arial"/>
                <a:sym typeface="Arial"/>
              </a:rPr>
              <a:t>10.5% of reception children and 22.2% of Year 6 children are obese in 2024–2025 In England (GOV.UK, 2025).</a:t>
            </a:r>
          </a:p>
          <a:p>
            <a:pPr marL="388620" lvl="1" indent="-194310" algn="just">
              <a:lnSpc>
                <a:spcPct val="150000"/>
              </a:lnSpc>
              <a:buFont typeface="Arial"/>
              <a:buChar char="•"/>
            </a:pPr>
            <a:r>
              <a:rPr lang="en-US" sz="2200" dirty="0">
                <a:solidFill>
                  <a:srgbClr val="000000"/>
                </a:solidFill>
                <a:latin typeface="Arial"/>
                <a:ea typeface="Arial"/>
                <a:cs typeface="Arial"/>
                <a:sym typeface="Arial"/>
              </a:rPr>
              <a:t>The obesity prevalence rate for the most deprived Year 6 children was 29.2%, whereas for the least deprived group was 13 % in 2023-2024 (GOV.UK, 2024).</a:t>
            </a:r>
          </a:p>
          <a:p>
            <a:pPr marL="388620" lvl="1" indent="-194310" algn="just">
              <a:lnSpc>
                <a:spcPct val="150000"/>
              </a:lnSpc>
              <a:buFont typeface="Arial"/>
              <a:buChar char="•"/>
            </a:pPr>
            <a:r>
              <a:rPr lang="en-US" sz="2200" dirty="0">
                <a:solidFill>
                  <a:srgbClr val="000000"/>
                </a:solidFill>
                <a:latin typeface="Arial"/>
                <a:ea typeface="Arial"/>
                <a:cs typeface="Arial"/>
                <a:sym typeface="Arial"/>
              </a:rPr>
              <a:t>In the UK, the prevalence of obesity is the highest in Black ethnic-background children is about one in three children aged 10-11 affected nationally (</a:t>
            </a:r>
            <a:r>
              <a:rPr lang="en-US" sz="2200" dirty="0" err="1">
                <a:solidFill>
                  <a:srgbClr val="000000"/>
                </a:solidFill>
                <a:latin typeface="Arial"/>
                <a:ea typeface="Arial"/>
                <a:cs typeface="Arial"/>
                <a:sym typeface="Arial"/>
              </a:rPr>
              <a:t>Obita</a:t>
            </a:r>
            <a:r>
              <a:rPr lang="en-US" sz="2200" dirty="0">
                <a:solidFill>
                  <a:srgbClr val="000000"/>
                </a:solidFill>
                <a:latin typeface="Arial"/>
                <a:ea typeface="Arial"/>
                <a:cs typeface="Arial"/>
                <a:sym typeface="Arial"/>
              </a:rPr>
              <a:t> </a:t>
            </a:r>
            <a:r>
              <a:rPr lang="en-US" sz="2200" i="1" dirty="0">
                <a:solidFill>
                  <a:srgbClr val="000000"/>
                </a:solidFill>
                <a:latin typeface="Arial Italics"/>
                <a:ea typeface="Arial Italics"/>
                <a:cs typeface="Arial Italics"/>
                <a:sym typeface="Arial Italics"/>
              </a:rPr>
              <a:t>et al.,</a:t>
            </a:r>
            <a:r>
              <a:rPr lang="en-US" sz="2200" dirty="0">
                <a:solidFill>
                  <a:srgbClr val="000000"/>
                </a:solidFill>
                <a:latin typeface="Arial"/>
                <a:ea typeface="Arial"/>
                <a:cs typeface="Arial"/>
                <a:sym typeface="Arial"/>
              </a:rPr>
              <a:t> 2024).</a:t>
            </a:r>
          </a:p>
        </p:txBody>
      </p:sp>
      <p:sp>
        <p:nvSpPr>
          <p:cNvPr id="30" name="Google Shape;149;p4">
            <a:extLst>
              <a:ext uri="{FF2B5EF4-FFF2-40B4-BE49-F238E27FC236}">
                <a16:creationId xmlns:a16="http://schemas.microsoft.com/office/drawing/2014/main" id="{9C3C3E15-DAE6-4369-A4AD-C8C5957F5D87}"/>
              </a:ext>
            </a:extLst>
          </p:cNvPr>
          <p:cNvSpPr txBox="1"/>
          <p:nvPr/>
        </p:nvSpPr>
        <p:spPr>
          <a:xfrm>
            <a:off x="14515122" y="27202295"/>
            <a:ext cx="5453312" cy="846386"/>
          </a:xfrm>
          <a:prstGeom prst="rect">
            <a:avLst/>
          </a:prstGeom>
          <a:noFill/>
          <a:ln>
            <a:noFill/>
          </a:ln>
        </p:spPr>
        <p:txBody>
          <a:bodyPr spcFirstLastPara="1" wrap="square" lIns="0" tIns="0" rIns="0" bIns="0" anchor="t" anchorCtr="0">
            <a:spAutoFit/>
          </a:bodyPr>
          <a:lstStyle/>
          <a:p>
            <a:pPr marL="0" marR="0" lvl="0" indent="0" algn="l" rtl="0">
              <a:lnSpc>
                <a:spcPct val="125008"/>
              </a:lnSpc>
              <a:spcBef>
                <a:spcPts val="0"/>
              </a:spcBef>
              <a:spcAft>
                <a:spcPts val="0"/>
              </a:spcAft>
              <a:buClr>
                <a:srgbClr val="000000"/>
              </a:buClr>
              <a:buSzPts val="2999"/>
              <a:buFont typeface="Arial"/>
              <a:buNone/>
            </a:pPr>
            <a:r>
              <a:rPr lang="en-US" sz="4400" b="1" i="0" u="sng" strike="noStrike" cap="none" dirty="0">
                <a:latin typeface="Arial" panose="020B0604020202020204" pitchFamily="34" charset="0"/>
                <a:ea typeface="Times"/>
                <a:cs typeface="Arial" panose="020B0604020202020204" pitchFamily="34" charset="0"/>
                <a:sym typeface="Times"/>
              </a:rPr>
              <a:t>Rationale </a:t>
            </a:r>
            <a:endParaRPr lang="en-US" sz="2400" b="1" i="0" u="sng" strike="noStrike" cap="none" dirty="0">
              <a:latin typeface="Arial" panose="020B0604020202020204" pitchFamily="34" charset="0"/>
              <a:ea typeface="Arial"/>
              <a:cs typeface="Arial" panose="020B0604020202020204" pitchFamily="34" charset="0"/>
              <a:sym typeface="Arial"/>
            </a:endParaRPr>
          </a:p>
        </p:txBody>
      </p:sp>
      <p:sp>
        <p:nvSpPr>
          <p:cNvPr id="31" name="TextBox 30">
            <a:extLst>
              <a:ext uri="{FF2B5EF4-FFF2-40B4-BE49-F238E27FC236}">
                <a16:creationId xmlns:a16="http://schemas.microsoft.com/office/drawing/2014/main" id="{1A7AB0EA-6949-4B94-821F-21493FA3D09F}"/>
              </a:ext>
            </a:extLst>
          </p:cNvPr>
          <p:cNvSpPr txBox="1"/>
          <p:nvPr/>
        </p:nvSpPr>
        <p:spPr>
          <a:xfrm>
            <a:off x="23209918" y="4761686"/>
            <a:ext cx="8911882" cy="1783886"/>
          </a:xfrm>
          <a:prstGeom prst="rect">
            <a:avLst/>
          </a:prstGeom>
          <a:noFill/>
        </p:spPr>
        <p:txBody>
          <a:bodyPr wrap="square" rtlCol="0">
            <a:spAutoFit/>
          </a:bodyPr>
          <a:lstStyle/>
          <a:p>
            <a:pPr lvl="0" algn="ctr">
              <a:lnSpc>
                <a:spcPct val="150000"/>
              </a:lnSpc>
            </a:pPr>
            <a:r>
              <a:rPr lang="en-GB" sz="3200" b="1" i="1" u="sng" dirty="0">
                <a:latin typeface="Arial" panose="020B0604020202020204" pitchFamily="34" charset="0"/>
                <a:cs typeface="Arial" panose="020B0604020202020204" pitchFamily="34" charset="0"/>
              </a:rPr>
              <a:t>Question </a:t>
            </a:r>
          </a:p>
          <a:p>
            <a:pPr algn="just">
              <a:lnSpc>
                <a:spcPct val="150000"/>
              </a:lnSpc>
            </a:pPr>
            <a:r>
              <a:rPr lang="en-US" sz="2200" b="0" i="0" u="none" strike="noStrike" cap="none" dirty="0">
                <a:solidFill>
                  <a:srgbClr val="000000"/>
                </a:solidFill>
                <a:latin typeface="Arial" panose="020B0604020202020204" pitchFamily="34" charset="0"/>
                <a:ea typeface="Times New Roman"/>
                <a:cs typeface="Arial" panose="020B0604020202020204" pitchFamily="34" charset="0"/>
                <a:sym typeface="Times New Roman"/>
              </a:rPr>
              <a:t>What are the core UK public health policies and legislative frameworks for managing childhood obesity?</a:t>
            </a:r>
          </a:p>
        </p:txBody>
      </p:sp>
      <p:sp>
        <p:nvSpPr>
          <p:cNvPr id="32" name="TextBox 8">
            <a:extLst>
              <a:ext uri="{FF2B5EF4-FFF2-40B4-BE49-F238E27FC236}">
                <a16:creationId xmlns:a16="http://schemas.microsoft.com/office/drawing/2014/main" id="{FE4BAC7D-92E9-46ED-BE91-FC08B19F6D3A}"/>
              </a:ext>
            </a:extLst>
          </p:cNvPr>
          <p:cNvSpPr txBox="1"/>
          <p:nvPr/>
        </p:nvSpPr>
        <p:spPr>
          <a:xfrm>
            <a:off x="373045" y="22338520"/>
            <a:ext cx="9824759" cy="1859163"/>
          </a:xfrm>
          <a:prstGeom prst="rect">
            <a:avLst/>
          </a:prstGeom>
        </p:spPr>
        <p:txBody>
          <a:bodyPr wrap="square" lIns="0" tIns="0" rIns="0" bIns="0" rtlCol="0" anchor="t">
            <a:spAutoFit/>
          </a:bodyPr>
          <a:lstStyle/>
          <a:p>
            <a:pPr algn="ctr">
              <a:lnSpc>
                <a:spcPct val="150000"/>
              </a:lnSpc>
              <a:spcBef>
                <a:spcPct val="0"/>
              </a:spcBef>
            </a:pPr>
            <a:r>
              <a:rPr lang="en-US" sz="2800" b="1" dirty="0">
                <a:solidFill>
                  <a:srgbClr val="000000"/>
                </a:solidFill>
                <a:latin typeface="Arial" panose="020B0604020202020204" pitchFamily="34" charset="0"/>
                <a:ea typeface="Arial Bold"/>
                <a:cs typeface="Arial" panose="020B0604020202020204" pitchFamily="34" charset="0"/>
                <a:sym typeface="Arial Bold"/>
              </a:rPr>
              <a:t>Figure 1: The inequality gap in obesity prevalence among reception</a:t>
            </a:r>
          </a:p>
          <a:p>
            <a:pPr algn="ctr">
              <a:lnSpc>
                <a:spcPct val="150000"/>
              </a:lnSpc>
              <a:spcBef>
                <a:spcPct val="0"/>
              </a:spcBef>
            </a:pPr>
            <a:r>
              <a:rPr lang="en-US" sz="2800" dirty="0">
                <a:solidFill>
                  <a:srgbClr val="000000"/>
                </a:solidFill>
                <a:latin typeface="Arial" panose="020B0604020202020204" pitchFamily="34" charset="0"/>
                <a:ea typeface="Arial"/>
                <a:cs typeface="Arial" panose="020B0604020202020204" pitchFamily="34" charset="0"/>
                <a:sym typeface="Arial"/>
              </a:rPr>
              <a:t>(Source: GOV.UK, 2024)</a:t>
            </a:r>
          </a:p>
        </p:txBody>
      </p:sp>
      <p:pic>
        <p:nvPicPr>
          <p:cNvPr id="7" name="Picture 6">
            <a:extLst>
              <a:ext uri="{FF2B5EF4-FFF2-40B4-BE49-F238E27FC236}">
                <a16:creationId xmlns:a16="http://schemas.microsoft.com/office/drawing/2014/main" id="{ECF285AD-C4D9-4778-9158-147DC8B13AF5}"/>
              </a:ext>
            </a:extLst>
          </p:cNvPr>
          <p:cNvPicPr>
            <a:picLocks noChangeAspect="1"/>
          </p:cNvPicPr>
          <p:nvPr/>
        </p:nvPicPr>
        <p:blipFill>
          <a:blip r:embed="rId3"/>
          <a:stretch>
            <a:fillRect/>
          </a:stretch>
        </p:blipFill>
        <p:spPr>
          <a:xfrm>
            <a:off x="726867" y="15125810"/>
            <a:ext cx="9427077" cy="6960014"/>
          </a:xfrm>
          <a:prstGeom prst="rect">
            <a:avLst/>
          </a:prstGeom>
          <a:ln w="38100">
            <a:solidFill>
              <a:schemeClr val="tx1"/>
            </a:solidFill>
          </a:ln>
        </p:spPr>
      </p:pic>
      <p:pic>
        <p:nvPicPr>
          <p:cNvPr id="13" name="Picture 12">
            <a:extLst>
              <a:ext uri="{FF2B5EF4-FFF2-40B4-BE49-F238E27FC236}">
                <a16:creationId xmlns:a16="http://schemas.microsoft.com/office/drawing/2014/main" id="{1F2DDAEE-2D61-4C21-9F50-F652BAAA7BA4}"/>
              </a:ext>
            </a:extLst>
          </p:cNvPr>
          <p:cNvPicPr>
            <a:picLocks noChangeAspect="1"/>
          </p:cNvPicPr>
          <p:nvPr/>
        </p:nvPicPr>
        <p:blipFill>
          <a:blip r:embed="rId4"/>
          <a:stretch>
            <a:fillRect/>
          </a:stretch>
        </p:blipFill>
        <p:spPr>
          <a:xfrm>
            <a:off x="11577376" y="4850431"/>
            <a:ext cx="9658884" cy="6195863"/>
          </a:xfrm>
          <a:prstGeom prst="rect">
            <a:avLst/>
          </a:prstGeom>
          <a:ln w="57150">
            <a:solidFill>
              <a:schemeClr val="tx1"/>
            </a:solidFill>
          </a:ln>
        </p:spPr>
      </p:pic>
      <p:sp>
        <p:nvSpPr>
          <p:cNvPr id="36" name="Text Placeholder 3">
            <a:extLst>
              <a:ext uri="{FF2B5EF4-FFF2-40B4-BE49-F238E27FC236}">
                <a16:creationId xmlns:a16="http://schemas.microsoft.com/office/drawing/2014/main" id="{FD40F4E9-D5DD-4D90-A206-3B1152F12C90}"/>
              </a:ext>
            </a:extLst>
          </p:cNvPr>
          <p:cNvSpPr txBox="1">
            <a:spLocks/>
          </p:cNvSpPr>
          <p:nvPr/>
        </p:nvSpPr>
        <p:spPr>
          <a:xfrm>
            <a:off x="11025993" y="13018885"/>
            <a:ext cx="10038660" cy="800211"/>
          </a:xfrm>
          <a:prstGeom prst="rect">
            <a:avLst/>
          </a:prstGeom>
          <a:noFill/>
        </p:spPr>
        <p:txBody>
          <a:bodyPr wrap="square" lIns="91436" tIns="91436" rIns="91436" bIns="91436" anchor="t"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GB" sz="4000" dirty="0">
                <a:solidFill>
                  <a:prstClr val="black"/>
                </a:solidFill>
                <a:latin typeface="Arial" panose="020B0604020202020204" pitchFamily="34" charset="0"/>
                <a:cs typeface="Arial" panose="020B0604020202020204" pitchFamily="34" charset="0"/>
              </a:rPr>
              <a:t>Prevalence </a:t>
            </a:r>
          </a:p>
        </p:txBody>
      </p:sp>
      <p:sp>
        <p:nvSpPr>
          <p:cNvPr id="37" name="TextBox 8">
            <a:extLst>
              <a:ext uri="{FF2B5EF4-FFF2-40B4-BE49-F238E27FC236}">
                <a16:creationId xmlns:a16="http://schemas.microsoft.com/office/drawing/2014/main" id="{72797261-816A-46DA-A2D4-0D8FC0F34031}"/>
              </a:ext>
            </a:extLst>
          </p:cNvPr>
          <p:cNvSpPr txBox="1"/>
          <p:nvPr/>
        </p:nvSpPr>
        <p:spPr>
          <a:xfrm>
            <a:off x="11247020" y="11295168"/>
            <a:ext cx="9989240" cy="1593513"/>
          </a:xfrm>
          <a:prstGeom prst="rect">
            <a:avLst/>
          </a:prstGeom>
        </p:spPr>
        <p:txBody>
          <a:bodyPr wrap="square" lIns="0" tIns="0" rIns="0" bIns="0" rtlCol="0" anchor="t">
            <a:spAutoFit/>
          </a:bodyPr>
          <a:lstStyle/>
          <a:p>
            <a:pPr algn="ctr">
              <a:lnSpc>
                <a:spcPct val="150000"/>
              </a:lnSpc>
              <a:spcBef>
                <a:spcPct val="0"/>
              </a:spcBef>
            </a:pPr>
            <a:r>
              <a:rPr lang="en-US" sz="2400" b="1" dirty="0">
                <a:solidFill>
                  <a:srgbClr val="000000"/>
                </a:solidFill>
                <a:latin typeface="Arial" panose="020B0604020202020204" pitchFamily="34" charset="0"/>
                <a:ea typeface="Arial Bold"/>
                <a:cs typeface="Arial" panose="020B0604020202020204" pitchFamily="34" charset="0"/>
                <a:sym typeface="Arial Bold"/>
              </a:rPr>
              <a:t>Figure 2: Prevalence among children aged 10 to 11 years by sex and BMI category</a:t>
            </a:r>
          </a:p>
          <a:p>
            <a:pPr algn="ctr">
              <a:lnSpc>
                <a:spcPct val="150000"/>
              </a:lnSpc>
              <a:spcBef>
                <a:spcPct val="0"/>
              </a:spcBef>
            </a:pPr>
            <a:r>
              <a:rPr lang="en-US" sz="2400" dirty="0">
                <a:solidFill>
                  <a:srgbClr val="000000"/>
                </a:solidFill>
                <a:latin typeface="Arial" panose="020B0604020202020204" pitchFamily="34" charset="0"/>
                <a:ea typeface="Arial"/>
                <a:cs typeface="Arial" panose="020B0604020202020204" pitchFamily="34" charset="0"/>
                <a:sym typeface="Arial"/>
              </a:rPr>
              <a:t>(Source: Department of Health and Social Care, 2023)</a:t>
            </a:r>
          </a:p>
        </p:txBody>
      </p:sp>
      <p:pic>
        <p:nvPicPr>
          <p:cNvPr id="14" name="Picture 13">
            <a:extLst>
              <a:ext uri="{FF2B5EF4-FFF2-40B4-BE49-F238E27FC236}">
                <a16:creationId xmlns:a16="http://schemas.microsoft.com/office/drawing/2014/main" id="{0BA2D875-5A61-4FB5-B8A3-9219E42D314B}"/>
              </a:ext>
            </a:extLst>
          </p:cNvPr>
          <p:cNvPicPr>
            <a:picLocks noChangeAspect="1"/>
          </p:cNvPicPr>
          <p:nvPr/>
        </p:nvPicPr>
        <p:blipFill>
          <a:blip r:embed="rId5"/>
          <a:stretch>
            <a:fillRect/>
          </a:stretch>
        </p:blipFill>
        <p:spPr>
          <a:xfrm>
            <a:off x="11631635" y="18349700"/>
            <a:ext cx="9653140" cy="7472245"/>
          </a:xfrm>
          <a:prstGeom prst="rect">
            <a:avLst/>
          </a:prstGeom>
          <a:ln w="28575">
            <a:solidFill>
              <a:schemeClr val="tx1"/>
            </a:solidFill>
          </a:ln>
        </p:spPr>
      </p:pic>
      <p:sp>
        <p:nvSpPr>
          <p:cNvPr id="39" name="TextBox 8">
            <a:extLst>
              <a:ext uri="{FF2B5EF4-FFF2-40B4-BE49-F238E27FC236}">
                <a16:creationId xmlns:a16="http://schemas.microsoft.com/office/drawing/2014/main" id="{510E6FDA-87C5-44F8-B0D2-BC44D735F8DC}"/>
              </a:ext>
            </a:extLst>
          </p:cNvPr>
          <p:cNvSpPr txBox="1"/>
          <p:nvPr/>
        </p:nvSpPr>
        <p:spPr>
          <a:xfrm>
            <a:off x="11418626" y="25816210"/>
            <a:ext cx="9646027" cy="1386085"/>
          </a:xfrm>
          <a:prstGeom prst="rect">
            <a:avLst/>
          </a:prstGeom>
        </p:spPr>
        <p:txBody>
          <a:bodyPr wrap="square" lIns="0" tIns="0" rIns="0" bIns="0" rtlCol="0" anchor="t">
            <a:spAutoFit/>
          </a:bodyPr>
          <a:lstStyle/>
          <a:p>
            <a:pPr algn="ctr">
              <a:lnSpc>
                <a:spcPct val="150000"/>
              </a:lnSpc>
              <a:spcBef>
                <a:spcPct val="0"/>
              </a:spcBef>
            </a:pPr>
            <a:r>
              <a:rPr lang="en-US" sz="3200" b="1" dirty="0">
                <a:solidFill>
                  <a:srgbClr val="000000"/>
                </a:solidFill>
                <a:latin typeface="Arial" panose="020B0604020202020204" pitchFamily="34" charset="0"/>
                <a:ea typeface="Arial Bold"/>
                <a:cs typeface="Arial" panose="020B0604020202020204" pitchFamily="34" charset="0"/>
                <a:sym typeface="Arial Bold"/>
              </a:rPr>
              <a:t>Figure 3: Impact of Childhood obesity</a:t>
            </a:r>
          </a:p>
          <a:p>
            <a:pPr algn="ctr">
              <a:lnSpc>
                <a:spcPct val="150000"/>
              </a:lnSpc>
              <a:spcBef>
                <a:spcPct val="0"/>
              </a:spcBef>
            </a:pPr>
            <a:r>
              <a:rPr lang="en-US" sz="3200" dirty="0">
                <a:solidFill>
                  <a:srgbClr val="000000"/>
                </a:solidFill>
                <a:latin typeface="Arial" panose="020B0604020202020204" pitchFamily="34" charset="0"/>
                <a:ea typeface="Arial"/>
                <a:cs typeface="Arial" panose="020B0604020202020204" pitchFamily="34" charset="0"/>
                <a:sym typeface="Arial"/>
              </a:rPr>
              <a:t>(Source: Banerjee and Mani, 2025)</a:t>
            </a:r>
          </a:p>
        </p:txBody>
      </p:sp>
      <p:pic>
        <p:nvPicPr>
          <p:cNvPr id="16" name="Picture 15">
            <a:extLst>
              <a:ext uri="{FF2B5EF4-FFF2-40B4-BE49-F238E27FC236}">
                <a16:creationId xmlns:a16="http://schemas.microsoft.com/office/drawing/2014/main" id="{F98D7D7B-2A75-408A-8D5D-80F01E0B4BAB}"/>
              </a:ext>
            </a:extLst>
          </p:cNvPr>
          <p:cNvPicPr>
            <a:picLocks noChangeAspect="1"/>
          </p:cNvPicPr>
          <p:nvPr/>
        </p:nvPicPr>
        <p:blipFill>
          <a:blip r:embed="rId6"/>
          <a:stretch>
            <a:fillRect/>
          </a:stretch>
        </p:blipFill>
        <p:spPr>
          <a:xfrm>
            <a:off x="22680257" y="6718739"/>
            <a:ext cx="9484595" cy="5378237"/>
          </a:xfrm>
          <a:prstGeom prst="rect">
            <a:avLst/>
          </a:prstGeom>
        </p:spPr>
      </p:pic>
      <p:sp>
        <p:nvSpPr>
          <p:cNvPr id="41" name="TextBox 8">
            <a:extLst>
              <a:ext uri="{FF2B5EF4-FFF2-40B4-BE49-F238E27FC236}">
                <a16:creationId xmlns:a16="http://schemas.microsoft.com/office/drawing/2014/main" id="{F31561DC-BD5E-4626-87C9-6ABFA5F30EFB}"/>
              </a:ext>
            </a:extLst>
          </p:cNvPr>
          <p:cNvSpPr txBox="1"/>
          <p:nvPr/>
        </p:nvSpPr>
        <p:spPr>
          <a:xfrm>
            <a:off x="22680257" y="12539628"/>
            <a:ext cx="8938098" cy="1212833"/>
          </a:xfrm>
          <a:prstGeom prst="rect">
            <a:avLst/>
          </a:prstGeom>
        </p:spPr>
        <p:txBody>
          <a:bodyPr wrap="square" lIns="0" tIns="0" rIns="0" bIns="0" rtlCol="0" anchor="t">
            <a:spAutoFit/>
          </a:bodyPr>
          <a:lstStyle/>
          <a:p>
            <a:pPr algn="ctr">
              <a:lnSpc>
                <a:spcPct val="150000"/>
              </a:lnSpc>
              <a:spcBef>
                <a:spcPct val="0"/>
              </a:spcBef>
            </a:pPr>
            <a:r>
              <a:rPr lang="en-US" sz="2800" b="1" dirty="0">
                <a:solidFill>
                  <a:srgbClr val="000000"/>
                </a:solidFill>
                <a:latin typeface="Arial" panose="020B0604020202020204" pitchFamily="34" charset="0"/>
                <a:ea typeface="Arial Bold"/>
                <a:cs typeface="Arial" panose="020B0604020202020204" pitchFamily="34" charset="0"/>
                <a:sym typeface="Arial Bold"/>
              </a:rPr>
              <a:t>Figure 4: The scale of the obesity problem</a:t>
            </a:r>
          </a:p>
          <a:p>
            <a:pPr algn="ctr">
              <a:lnSpc>
                <a:spcPct val="150000"/>
              </a:lnSpc>
              <a:spcBef>
                <a:spcPct val="0"/>
              </a:spcBef>
            </a:pPr>
            <a:r>
              <a:rPr lang="en-US" sz="2800" dirty="0">
                <a:solidFill>
                  <a:srgbClr val="000000"/>
                </a:solidFill>
                <a:latin typeface="Arial" panose="020B0604020202020204" pitchFamily="34" charset="0"/>
                <a:ea typeface="Arial"/>
                <a:cs typeface="Arial" panose="020B0604020202020204" pitchFamily="34" charset="0"/>
                <a:sym typeface="Arial"/>
              </a:rPr>
              <a:t>(Source: GOV.UK, 2022)</a:t>
            </a:r>
          </a:p>
        </p:txBody>
      </p:sp>
      <p:sp>
        <p:nvSpPr>
          <p:cNvPr id="27" name="Text Placeholder 10">
            <a:extLst>
              <a:ext uri="{FF2B5EF4-FFF2-40B4-BE49-F238E27FC236}">
                <a16:creationId xmlns:a16="http://schemas.microsoft.com/office/drawing/2014/main" id="{88119CEB-723F-4B9B-BCD9-9B6E9324B667}"/>
              </a:ext>
            </a:extLst>
          </p:cNvPr>
          <p:cNvSpPr txBox="1">
            <a:spLocks/>
          </p:cNvSpPr>
          <p:nvPr/>
        </p:nvSpPr>
        <p:spPr>
          <a:xfrm>
            <a:off x="33384032" y="4573630"/>
            <a:ext cx="10047018" cy="861766"/>
          </a:xfrm>
          <a:prstGeom prst="rect">
            <a:avLst/>
          </a:prstGeom>
          <a:noFill/>
        </p:spPr>
        <p:txBody>
          <a:bodyPr wrap="square" lIns="91436" tIns="91436" rIns="91436" bIns="91436" anchor="t"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GB" sz="4400" dirty="0">
                <a:latin typeface="Arial" panose="020B0604020202020204" pitchFamily="34" charset="0"/>
                <a:cs typeface="Arial" panose="020B0604020202020204" pitchFamily="34" charset="0"/>
              </a:rPr>
              <a:t>References</a:t>
            </a:r>
          </a:p>
        </p:txBody>
      </p:sp>
      <p:sp>
        <p:nvSpPr>
          <p:cNvPr id="28" name="Text Placeholder 11">
            <a:extLst>
              <a:ext uri="{FF2B5EF4-FFF2-40B4-BE49-F238E27FC236}">
                <a16:creationId xmlns:a16="http://schemas.microsoft.com/office/drawing/2014/main" id="{6A6E9420-5C65-4E04-BF9C-35278029099F}"/>
              </a:ext>
            </a:extLst>
          </p:cNvPr>
          <p:cNvSpPr txBox="1">
            <a:spLocks/>
          </p:cNvSpPr>
          <p:nvPr/>
        </p:nvSpPr>
        <p:spPr>
          <a:xfrm>
            <a:off x="33341455" y="5098055"/>
            <a:ext cx="10052050" cy="26525188"/>
          </a:xfrm>
          <a:prstGeom prst="rect">
            <a:avLst/>
          </a:prstGeom>
        </p:spPr>
        <p:txBody>
          <a:bodyPr wrap="square" lIns="228589" tIns="228589" rIns="228589" bIns="228589" anchor="t" anchorCtr="0">
            <a:spAutoFit/>
          </a:bodyPr>
          <a:lstStyle>
            <a:lvl1pPr marL="0" indent="0" algn="l" defTabSz="4388900" rtl="0" eaLnBrk="1" latinLnBrk="0" hangingPunct="1">
              <a:spcBef>
                <a:spcPct val="20000"/>
              </a:spcBef>
              <a:buFont typeface="Arial" pitchFamily="34" charset="0"/>
              <a:buNone/>
              <a:defRPr sz="2500" kern="1200">
                <a:solidFill>
                  <a:schemeClr val="tx1"/>
                </a:solidFill>
                <a:latin typeface="Times New Roman" pitchFamily="18"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457200" indent="-457200" algn="just">
              <a:lnSpc>
                <a:spcPct val="150000"/>
              </a:lnSpc>
              <a:buFont typeface="Arial" panose="020B0604020202020204" pitchFamily="34" charset="0"/>
              <a:buChar char="•"/>
            </a:pPr>
            <a:r>
              <a:rPr lang="en-US" sz="1800" dirty="0">
                <a:solidFill>
                  <a:srgbClr val="000000"/>
                </a:solidFill>
                <a:latin typeface="Arial" panose="020B0604020202020204" pitchFamily="34" charset="0"/>
                <a:ea typeface="Times New Roman"/>
                <a:cs typeface="Arial" panose="020B0604020202020204" pitchFamily="34" charset="0"/>
                <a:sym typeface="Times New Roman"/>
              </a:rPr>
              <a:t>Banerjee, D. and Mani, A. (2025). ‘Obesity’s systemic impact: exploring molecular and physiological links to diabetes, cardiovascular disease, and heart failure.’ </a:t>
            </a:r>
            <a:r>
              <a:rPr lang="en-US" sz="1800" i="1" dirty="0">
                <a:solidFill>
                  <a:srgbClr val="000000"/>
                </a:solidFill>
                <a:latin typeface="Arial" panose="020B0604020202020204" pitchFamily="34" charset="0"/>
                <a:ea typeface="Times New Roman Italics"/>
                <a:cs typeface="Arial" panose="020B0604020202020204" pitchFamily="34" charset="0"/>
                <a:sym typeface="Times New Roman Italics"/>
              </a:rPr>
              <a:t>Frontiers in Endocrinology</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16.</a:t>
            </a:r>
            <a:r>
              <a:rPr lang="en-US" sz="1800" u="sng" dirty="0">
                <a:solidFill>
                  <a:srgbClr val="000000"/>
                </a:solidFill>
                <a:latin typeface="Arial" panose="020B0604020202020204" pitchFamily="34" charset="0"/>
                <a:ea typeface="Times New Roman"/>
                <a:cs typeface="Arial" panose="020B0604020202020204" pitchFamily="34" charset="0"/>
                <a:sym typeface="Times New Roman"/>
                <a:hlinkClick r:id="rId7" tooltip="https://doi.org/10.3389/fendo.2025.1681766"/>
              </a:rPr>
              <a:t> https://doi.org/10.3389/fendo.2025.1681766</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t>
            </a:r>
          </a:p>
          <a:p>
            <a:pPr marL="457200" indent="-457200" algn="just">
              <a:lnSpc>
                <a:spcPct val="150000"/>
              </a:lnSpc>
              <a:buFont typeface="Arial" panose="020B0604020202020204" pitchFamily="34" charset="0"/>
              <a:buChar char="•"/>
            </a:pPr>
            <a:r>
              <a:rPr lang="en-US" sz="1800" dirty="0">
                <a:solidFill>
                  <a:srgbClr val="000000"/>
                </a:solidFill>
                <a:latin typeface="Arial" panose="020B0604020202020204" pitchFamily="34" charset="0"/>
                <a:ea typeface="Times New Roman"/>
                <a:cs typeface="Arial" panose="020B0604020202020204" pitchFamily="34" charset="0"/>
                <a:sym typeface="Times New Roman"/>
              </a:rPr>
              <a:t>‌</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Carrasquilla</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G.D., Lars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Ängquist</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Thorkild</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I. A.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Sørensen</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Kilpeläinen</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T.O. and Ruth J.F. Loos (2023). ‘Child-to-adult body size change and risk of type 2 diabetes and cardiovascular disease.’ </a:t>
            </a:r>
            <a:r>
              <a:rPr lang="en-US" sz="1800" i="1" dirty="0" err="1">
                <a:solidFill>
                  <a:srgbClr val="000000"/>
                </a:solidFill>
                <a:latin typeface="Arial" panose="020B0604020202020204" pitchFamily="34" charset="0"/>
                <a:ea typeface="Times New Roman Italics"/>
                <a:cs typeface="Arial" panose="020B0604020202020204" pitchFamily="34" charset="0"/>
                <a:sym typeface="Times New Roman Italics"/>
              </a:rPr>
              <a:t>Diabetologia</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a:t>
            </a:r>
            <a:r>
              <a:rPr lang="en-US" sz="1800" u="sng" dirty="0">
                <a:solidFill>
                  <a:srgbClr val="000000"/>
                </a:solidFill>
                <a:latin typeface="Arial" panose="020B0604020202020204" pitchFamily="34" charset="0"/>
                <a:ea typeface="Times New Roman"/>
                <a:cs typeface="Arial" panose="020B0604020202020204" pitchFamily="34" charset="0"/>
                <a:sym typeface="Times New Roman"/>
                <a:hlinkClick r:id="rId8" tooltip="https://doi.org/10.1007/s00125-023-06058-4"/>
              </a:rPr>
              <a:t> https://doi.org/10.1007/s00125-023-06058-4</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t>
            </a:r>
          </a:p>
          <a:p>
            <a:pPr marL="457200" indent="-457200" algn="just">
              <a:lnSpc>
                <a:spcPct val="150000"/>
              </a:lnSpc>
              <a:buFont typeface="Arial" panose="020B0604020202020204" pitchFamily="34" charset="0"/>
              <a:buChar char="•"/>
            </a:pPr>
            <a:r>
              <a:rPr lang="en-US" sz="1800" dirty="0">
                <a:solidFill>
                  <a:srgbClr val="000000"/>
                </a:solidFill>
                <a:latin typeface="Arial" panose="020B0604020202020204" pitchFamily="34" charset="0"/>
                <a:ea typeface="Times New Roman"/>
                <a:cs typeface="Arial" panose="020B0604020202020204" pitchFamily="34" charset="0"/>
                <a:sym typeface="Times New Roman"/>
              </a:rPr>
              <a:t>Chung, S.T.,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Krenek</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 and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Magge</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S.N. (2023). Childhood Obesity and Cardiovascular Disease Risk. </a:t>
            </a:r>
            <a:r>
              <a:rPr lang="en-US" sz="1800" i="1" dirty="0">
                <a:solidFill>
                  <a:srgbClr val="000000"/>
                </a:solidFill>
                <a:latin typeface="Arial" panose="020B0604020202020204" pitchFamily="34" charset="0"/>
                <a:ea typeface="Times New Roman Italics"/>
                <a:cs typeface="Arial" panose="020B0604020202020204" pitchFamily="34" charset="0"/>
                <a:sym typeface="Times New Roman Italics"/>
              </a:rPr>
              <a:t>Current Atherosclerosis Reports</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25(7).</a:t>
            </a:r>
            <a:r>
              <a:rPr lang="en-US" sz="1800" u="sng" dirty="0">
                <a:solidFill>
                  <a:srgbClr val="000000"/>
                </a:solidFill>
                <a:latin typeface="Arial" panose="020B0604020202020204" pitchFamily="34" charset="0"/>
                <a:ea typeface="Times New Roman"/>
                <a:cs typeface="Arial" panose="020B0604020202020204" pitchFamily="34" charset="0"/>
                <a:sym typeface="Times New Roman"/>
                <a:hlinkClick r:id="rId9" tooltip="https://doi.org/10.1007/s11883-023-01111-4"/>
              </a:rPr>
              <a:t> https://doi.org/10.1007/s11883-023-01111-4</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t>
            </a:r>
          </a:p>
          <a:p>
            <a:pPr marL="457200" indent="-457200" algn="just">
              <a:lnSpc>
                <a:spcPct val="150000"/>
              </a:lnSpc>
              <a:buFont typeface="Arial" panose="020B0604020202020204" pitchFamily="34" charset="0"/>
              <a:buChar char="•"/>
            </a:pP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Cobiac</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L.J., Rogers, N.T., Adams, J., Cummins, S., Smith, R.,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Mytton</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O., White, M. and Scarborough, P. (2024). ‘Impact of the UK soft drinks industry levy on health and health inequalities in children and adolescents in England: An interrupted time series analysis and population health modelling study.’ </a:t>
            </a:r>
            <a:r>
              <a:rPr lang="en-US" sz="1800" i="1" dirty="0" err="1">
                <a:solidFill>
                  <a:srgbClr val="000000"/>
                </a:solidFill>
                <a:latin typeface="Arial" panose="020B0604020202020204" pitchFamily="34" charset="0"/>
                <a:ea typeface="Times New Roman Italics"/>
                <a:cs typeface="Arial" panose="020B0604020202020204" pitchFamily="34" charset="0"/>
                <a:sym typeface="Times New Roman Italics"/>
              </a:rPr>
              <a:t>PLoS</a:t>
            </a:r>
            <a:r>
              <a:rPr lang="en-US" sz="1800" i="1" dirty="0">
                <a:solidFill>
                  <a:srgbClr val="000000"/>
                </a:solidFill>
                <a:latin typeface="Arial" panose="020B0604020202020204" pitchFamily="34" charset="0"/>
                <a:ea typeface="Times New Roman Italics"/>
                <a:cs typeface="Arial" panose="020B0604020202020204" pitchFamily="34" charset="0"/>
                <a:sym typeface="Times New Roman Italics"/>
              </a:rPr>
              <a:t> medicine</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21(3), pp.e1004371–e1004371.</a:t>
            </a:r>
            <a:r>
              <a:rPr lang="en-US" sz="1800" u="sng" dirty="0">
                <a:solidFill>
                  <a:srgbClr val="000000"/>
                </a:solidFill>
                <a:latin typeface="Arial" panose="020B0604020202020204" pitchFamily="34" charset="0"/>
                <a:ea typeface="Times New Roman"/>
                <a:cs typeface="Arial" panose="020B0604020202020204" pitchFamily="34" charset="0"/>
                <a:sym typeface="Times New Roman"/>
                <a:hlinkClick r:id="rId10" tooltip="https://doi.org/10.1371/journal.pmed.1004371"/>
              </a:rPr>
              <a:t> https://doi.org/10.1371/journal.pmed.1004371</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t>
            </a:r>
          </a:p>
          <a:p>
            <a:pPr marL="457200" indent="-457200" algn="just">
              <a:lnSpc>
                <a:spcPct val="150000"/>
              </a:lnSpc>
              <a:buFont typeface="Arial" panose="020B0604020202020204" pitchFamily="34" charset="0"/>
              <a:buChar char="•"/>
            </a:pPr>
            <a:r>
              <a:rPr lang="en-US" sz="1800" dirty="0">
                <a:solidFill>
                  <a:srgbClr val="000000"/>
                </a:solidFill>
                <a:latin typeface="Arial" panose="020B0604020202020204" pitchFamily="34" charset="0"/>
                <a:ea typeface="Times New Roman"/>
                <a:cs typeface="Arial" panose="020B0604020202020204" pitchFamily="34" charset="0"/>
                <a:sym typeface="Times New Roman"/>
              </a:rPr>
              <a:t>Department of Health and Social Care (2023). </a:t>
            </a:r>
            <a:r>
              <a:rPr lang="en-US" sz="1800" i="1" dirty="0">
                <a:solidFill>
                  <a:srgbClr val="000000"/>
                </a:solidFill>
                <a:latin typeface="Arial" panose="020B0604020202020204" pitchFamily="34" charset="0"/>
                <a:ea typeface="Times New Roman Italics"/>
                <a:cs typeface="Arial" panose="020B0604020202020204" pitchFamily="34" charset="0"/>
                <a:sym typeface="Times New Roman Italics"/>
              </a:rPr>
              <a:t>National Child Measurement </a:t>
            </a:r>
            <a:r>
              <a:rPr lang="en-US" sz="1800" i="1" dirty="0" err="1">
                <a:solidFill>
                  <a:srgbClr val="000000"/>
                </a:solidFill>
                <a:latin typeface="Arial" panose="020B0604020202020204" pitchFamily="34" charset="0"/>
                <a:ea typeface="Times New Roman Italics"/>
                <a:cs typeface="Arial" panose="020B0604020202020204" pitchFamily="34" charset="0"/>
                <a:sym typeface="Times New Roman Italics"/>
              </a:rPr>
              <a:t>Programme</a:t>
            </a:r>
            <a:r>
              <a:rPr lang="en-US" sz="1800" i="1" dirty="0">
                <a:solidFill>
                  <a:srgbClr val="000000"/>
                </a:solidFill>
                <a:latin typeface="Arial" panose="020B0604020202020204" pitchFamily="34" charset="0"/>
                <a:ea typeface="Times New Roman Italics"/>
                <a:cs typeface="Arial" panose="020B0604020202020204" pitchFamily="34" charset="0"/>
                <a:sym typeface="Times New Roman Italics"/>
              </a:rPr>
              <a:t> annual report, academic year 2024 to 2025. </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Available at:</a:t>
            </a:r>
            <a:r>
              <a:rPr lang="en-US" sz="1800" u="sng" dirty="0">
                <a:solidFill>
                  <a:srgbClr val="000000"/>
                </a:solidFill>
                <a:latin typeface="Arial" panose="020B0604020202020204" pitchFamily="34" charset="0"/>
                <a:ea typeface="Times New Roman"/>
                <a:cs typeface="Arial" panose="020B0604020202020204" pitchFamily="34" charset="0"/>
                <a:sym typeface="Times New Roman"/>
                <a:hlinkClick r:id="rId11" tooltip="https://fingertips.phe.org.uk/static-reports/obesity-physical-activity-nutrition/national-child-measurement-programme-2024-2025-academic-year.html"/>
              </a:rPr>
              <a:t> https://fingertips.phe.org.uk/static-reports/obesity-physical-activity-nutrition/national-child-measurement-programme-2024-2025-academic-year.html</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(Accessed: 23 June 2026)</a:t>
            </a:r>
          </a:p>
          <a:p>
            <a:pPr marL="457200" indent="-457200" algn="just">
              <a:lnSpc>
                <a:spcPct val="150000"/>
              </a:lnSpc>
              <a:buFont typeface="Arial" panose="020B0604020202020204" pitchFamily="34" charset="0"/>
              <a:buChar char="•"/>
            </a:pPr>
            <a:r>
              <a:rPr lang="en-US" sz="1800" dirty="0">
                <a:solidFill>
                  <a:srgbClr val="000000"/>
                </a:solidFill>
                <a:latin typeface="Arial" panose="020B0604020202020204" pitchFamily="34" charset="0"/>
                <a:ea typeface="Times New Roman"/>
                <a:cs typeface="Arial" panose="020B0604020202020204" pitchFamily="34" charset="0"/>
                <a:sym typeface="Times New Roman"/>
              </a:rPr>
              <a:t>El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Ouardi</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M., Garcia-</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Llorens</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G. and Valls-Belles, V. (2025). ‘Childhood Obesity and Its Physiological Association with Sugar-Sweetened, Free-Sugar Juice, and Artificially Sweetened Beverages.’ </a:t>
            </a:r>
            <a:r>
              <a:rPr lang="en-US" sz="1800" i="1" dirty="0">
                <a:solidFill>
                  <a:srgbClr val="000000"/>
                </a:solidFill>
                <a:latin typeface="Arial" panose="020B0604020202020204" pitchFamily="34" charset="0"/>
                <a:ea typeface="Times New Roman Italics"/>
                <a:cs typeface="Arial" panose="020B0604020202020204" pitchFamily="34" charset="0"/>
                <a:sym typeface="Times New Roman Italics"/>
              </a:rPr>
              <a:t>Beverages</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11(5), p.137.</a:t>
            </a:r>
            <a:r>
              <a:rPr lang="en-US" sz="1800" u="sng" dirty="0">
                <a:solidFill>
                  <a:srgbClr val="000000"/>
                </a:solidFill>
                <a:latin typeface="Arial" panose="020B0604020202020204" pitchFamily="34" charset="0"/>
                <a:ea typeface="Times New Roman"/>
                <a:cs typeface="Arial" panose="020B0604020202020204" pitchFamily="34" charset="0"/>
                <a:sym typeface="Times New Roman"/>
                <a:hlinkClick r:id="rId12" tooltip="https://doi.org/10.3390/beverages11050137"/>
              </a:rPr>
              <a:t> https://doi.org/10.3390/beverages11050137</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t>
            </a:r>
          </a:p>
          <a:p>
            <a:pPr marL="457200" indent="-457200" algn="just">
              <a:lnSpc>
                <a:spcPct val="150000"/>
              </a:lnSpc>
              <a:buFont typeface="Arial" panose="020B0604020202020204" pitchFamily="34" charset="0"/>
              <a:buChar char="•"/>
            </a:pPr>
            <a:r>
              <a:rPr lang="en-US" sz="1800" dirty="0">
                <a:solidFill>
                  <a:srgbClr val="000000"/>
                </a:solidFill>
                <a:latin typeface="Arial" panose="020B0604020202020204" pitchFamily="34" charset="0"/>
                <a:ea typeface="Times New Roman"/>
                <a:cs typeface="Arial" panose="020B0604020202020204" pitchFamily="34" charset="0"/>
                <a:sym typeface="Times New Roman"/>
              </a:rPr>
              <a:t>GOV. UK(2025). </a:t>
            </a:r>
            <a:r>
              <a:rPr lang="en-US" sz="1800" i="1" dirty="0">
                <a:solidFill>
                  <a:srgbClr val="000000"/>
                </a:solidFill>
                <a:latin typeface="Arial" panose="020B0604020202020204" pitchFamily="34" charset="0"/>
                <a:ea typeface="Times New Roman Italics"/>
                <a:cs typeface="Arial" panose="020B0604020202020204" pitchFamily="34" charset="0"/>
                <a:sym typeface="Times New Roman Italics"/>
              </a:rPr>
              <a:t>Restricting volume price promotions for high fat, sugar, and salt (HFSS) products Impact Assessment (IA). </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Available at:</a:t>
            </a:r>
            <a:r>
              <a:rPr lang="en-US" sz="1800" u="sng" dirty="0">
                <a:solidFill>
                  <a:srgbClr val="000000"/>
                </a:solidFill>
                <a:latin typeface="Arial" panose="020B0604020202020204" pitchFamily="34" charset="0"/>
                <a:ea typeface="Times New Roman"/>
                <a:cs typeface="Arial" panose="020B0604020202020204" pitchFamily="34" charset="0"/>
                <a:sym typeface="Times New Roman"/>
                <a:hlinkClick r:id="rId13" tooltip="https://assets.publishing.service.gov.uk/media/68dba7b78c1db6022d0c9eef/final-impact-assessment-for-restricting-volume-price-promotions-for-HFSS-products.pdf"/>
              </a:rPr>
              <a:t> https://assets.publishing.service.gov.uk/media/68dba7b78c1db6022d0c9eef/final-impact-assessment-for-restricting-volume-price-promotions-for-HFSS-products.pdf</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(Accessed: 23 June 2026)</a:t>
            </a:r>
          </a:p>
          <a:p>
            <a:pPr marL="457200" indent="-457200" algn="just">
              <a:lnSpc>
                <a:spcPct val="150000"/>
              </a:lnSpc>
              <a:buFont typeface="Arial" panose="020B0604020202020204" pitchFamily="34" charset="0"/>
              <a:buChar char="•"/>
            </a:pPr>
            <a:r>
              <a:rPr lang="en-US" sz="1800" dirty="0">
                <a:solidFill>
                  <a:srgbClr val="000000"/>
                </a:solidFill>
                <a:latin typeface="Arial" panose="020B0604020202020204" pitchFamily="34" charset="0"/>
                <a:ea typeface="Times New Roman"/>
                <a:cs typeface="Arial" panose="020B0604020202020204" pitchFamily="34" charset="0"/>
                <a:sym typeface="Times New Roman"/>
              </a:rPr>
              <a:t>GOV.UK (2022). </a:t>
            </a:r>
            <a:r>
              <a:rPr lang="en-US" sz="1800" i="1" dirty="0">
                <a:solidFill>
                  <a:srgbClr val="000000"/>
                </a:solidFill>
                <a:latin typeface="Arial" panose="020B0604020202020204" pitchFamily="34" charset="0"/>
                <a:ea typeface="Times New Roman Italics"/>
                <a:cs typeface="Arial" panose="020B0604020202020204" pitchFamily="34" charset="0"/>
                <a:sym typeface="Times New Roman Italics"/>
              </a:rPr>
              <a:t>Health matters: Obesity and the Food Environment</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Available at:</a:t>
            </a:r>
            <a:r>
              <a:rPr lang="en-US" sz="1800" u="sng" dirty="0">
                <a:solidFill>
                  <a:srgbClr val="000000"/>
                </a:solidFill>
                <a:latin typeface="Arial" panose="020B0604020202020204" pitchFamily="34" charset="0"/>
                <a:ea typeface="Times New Roman"/>
                <a:cs typeface="Arial" panose="020B0604020202020204" pitchFamily="34" charset="0"/>
                <a:sym typeface="Times New Roman"/>
                <a:hlinkClick r:id="rId14" tooltip="https://www.gov.uk/government/publications/health-matters-obesity-and-the-food-environment/health-matters-obesity-and-the-food-environment--2"/>
              </a:rPr>
              <a:t> https://www.gov.uk/government/publications/health-matters-obesity-and-the-food-environment/health-matters-obesity-and-the-food-environment--2</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(Accessed: 23 June 2026)</a:t>
            </a:r>
          </a:p>
          <a:p>
            <a:pPr marL="457200" indent="-457200" algn="just">
              <a:lnSpc>
                <a:spcPct val="150000"/>
              </a:lnSpc>
              <a:buFont typeface="Arial" panose="020B0604020202020204" pitchFamily="34" charset="0"/>
              <a:buChar char="•"/>
            </a:pPr>
            <a:r>
              <a:rPr lang="en-US" sz="1800" dirty="0">
                <a:solidFill>
                  <a:srgbClr val="000000"/>
                </a:solidFill>
                <a:latin typeface="Arial" panose="020B0604020202020204" pitchFamily="34" charset="0"/>
                <a:ea typeface="Times New Roman"/>
                <a:cs typeface="Arial" panose="020B0604020202020204" pitchFamily="34" charset="0"/>
                <a:sym typeface="Times New Roman"/>
              </a:rPr>
              <a:t>GOV.UK (2024). </a:t>
            </a:r>
            <a:r>
              <a:rPr lang="en-US" sz="1800" i="1" dirty="0">
                <a:solidFill>
                  <a:srgbClr val="000000"/>
                </a:solidFill>
                <a:latin typeface="Arial" panose="020B0604020202020204" pitchFamily="34" charset="0"/>
                <a:ea typeface="Times New Roman Italics"/>
                <a:cs typeface="Arial" panose="020B0604020202020204" pitchFamily="34" charset="0"/>
                <a:sym typeface="Times New Roman Italics"/>
              </a:rPr>
              <a:t>Obesity Profile: statistical commentary, November 2024</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Available at:</a:t>
            </a:r>
            <a:r>
              <a:rPr lang="en-US" sz="1800" u="sng" dirty="0">
                <a:solidFill>
                  <a:srgbClr val="000000"/>
                </a:solidFill>
                <a:latin typeface="Arial" panose="020B0604020202020204" pitchFamily="34" charset="0"/>
                <a:ea typeface="Times New Roman"/>
                <a:cs typeface="Arial" panose="020B0604020202020204" pitchFamily="34" charset="0"/>
                <a:sym typeface="Times New Roman"/>
                <a:hlinkClick r:id="rId15" tooltip="https://www.gov.uk/government/statistics/obesity-profile-november-2024-update/obesity-profile-statistical-commentary-november-2024"/>
              </a:rPr>
              <a:t> https://www.gov.uk/government/statistics/obesity-profile-november-2024-update/obesity-profile-statistical-commentary-november-2024</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(Accessed: 23 June 2026)</a:t>
            </a:r>
          </a:p>
          <a:p>
            <a:pPr marL="457200" indent="-457200" algn="just">
              <a:lnSpc>
                <a:spcPct val="150000"/>
              </a:lnSpc>
              <a:buFont typeface="Arial" panose="020B0604020202020204" pitchFamily="34" charset="0"/>
              <a:buChar char="•"/>
            </a:pPr>
            <a:r>
              <a:rPr lang="en-US" sz="1800" dirty="0">
                <a:solidFill>
                  <a:srgbClr val="000000"/>
                </a:solidFill>
                <a:latin typeface="Arial" panose="020B0604020202020204" pitchFamily="34" charset="0"/>
                <a:ea typeface="Times New Roman"/>
                <a:cs typeface="Arial" panose="020B0604020202020204" pitchFamily="34" charset="0"/>
                <a:sym typeface="Times New Roman"/>
              </a:rPr>
              <a:t>GOV.UK (2025). </a:t>
            </a:r>
            <a:r>
              <a:rPr lang="en-US" sz="1800" i="1" dirty="0">
                <a:solidFill>
                  <a:srgbClr val="000000"/>
                </a:solidFill>
                <a:latin typeface="Arial" panose="020B0604020202020204" pitchFamily="34" charset="0"/>
                <a:ea typeface="Times New Roman Italics"/>
                <a:cs typeface="Arial" panose="020B0604020202020204" pitchFamily="34" charset="0"/>
                <a:sym typeface="Times New Roman Italics"/>
              </a:rPr>
              <a:t>Government acts to tackle rising childhood obesity epidemic</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Available at:</a:t>
            </a:r>
            <a:r>
              <a:rPr lang="en-US" sz="1800" u="sng" dirty="0">
                <a:solidFill>
                  <a:srgbClr val="000000"/>
                </a:solidFill>
                <a:latin typeface="Arial" panose="020B0604020202020204" pitchFamily="34" charset="0"/>
                <a:ea typeface="Times New Roman"/>
                <a:cs typeface="Arial" panose="020B0604020202020204" pitchFamily="34" charset="0"/>
                <a:sym typeface="Times New Roman"/>
                <a:hlinkClick r:id="rId16" tooltip="https://www.gov.uk/government/news/government-acts-to-tackle-rising-childhood-obesity-epidemic"/>
              </a:rPr>
              <a:t> https://www.gov.uk/government/news/government-acts-to-tackle-rising-childhood-obesity-epidemic</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(Accessed: 23 June 2026)</a:t>
            </a:r>
          </a:p>
          <a:p>
            <a:pPr marL="457200" indent="-457200" algn="just">
              <a:lnSpc>
                <a:spcPct val="150000"/>
              </a:lnSpc>
              <a:buFont typeface="Arial" panose="020B0604020202020204" pitchFamily="34" charset="0"/>
              <a:buChar char="•"/>
            </a:pPr>
            <a:r>
              <a:rPr lang="en-US" sz="1800" dirty="0">
                <a:solidFill>
                  <a:srgbClr val="000000"/>
                </a:solidFill>
                <a:latin typeface="Arial" panose="020B0604020202020204" pitchFamily="34" charset="0"/>
                <a:ea typeface="Times New Roman"/>
                <a:cs typeface="Arial" panose="020B0604020202020204" pitchFamily="34" charset="0"/>
                <a:sym typeface="Times New Roman"/>
              </a:rPr>
              <a:t>Griffin, N., Phillips, S.M., Hillier-Brown, F.,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Wistow</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J., Fairbrother, H., Holding, E., Powell, K. and Summerbell, C. (2021). ‘A critique of the English national policy from a social determinants of health perspective using a realist and problem representation approach: the ‘Childhood Obesity: a plan for action’ (2016, 2018, 2019).’ </a:t>
            </a:r>
            <a:r>
              <a:rPr lang="en-US" sz="1800" i="1" dirty="0">
                <a:solidFill>
                  <a:srgbClr val="000000"/>
                </a:solidFill>
                <a:latin typeface="Arial" panose="020B0604020202020204" pitchFamily="34" charset="0"/>
                <a:ea typeface="Times New Roman Italics"/>
                <a:cs typeface="Arial" panose="020B0604020202020204" pitchFamily="34" charset="0"/>
                <a:sym typeface="Times New Roman Italics"/>
              </a:rPr>
              <a:t>BMC Public Health</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21(1).</a:t>
            </a:r>
            <a:r>
              <a:rPr lang="en-US" sz="1800" u="sng" dirty="0">
                <a:solidFill>
                  <a:srgbClr val="000000"/>
                </a:solidFill>
                <a:latin typeface="Arial" panose="020B0604020202020204" pitchFamily="34" charset="0"/>
                <a:ea typeface="Times New Roman"/>
                <a:cs typeface="Arial" panose="020B0604020202020204" pitchFamily="34" charset="0"/>
                <a:sym typeface="Times New Roman"/>
                <a:hlinkClick r:id="rId17" tooltip="https://doi.org/10.1186/s12889-021-12364-6"/>
              </a:rPr>
              <a:t> https://doi.org/10.1186/s12889-021-12364-6</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(Accessed: 23 June 2026)</a:t>
            </a:r>
          </a:p>
          <a:p>
            <a:pPr marL="457200" indent="-457200" algn="just">
              <a:lnSpc>
                <a:spcPct val="150000"/>
              </a:lnSpc>
              <a:buFont typeface="Arial" panose="020B0604020202020204" pitchFamily="34" charset="0"/>
              <a:buChar char="•"/>
            </a:pPr>
            <a:r>
              <a:rPr lang="en-US" sz="1800" dirty="0">
                <a:solidFill>
                  <a:srgbClr val="000000"/>
                </a:solidFill>
                <a:latin typeface="Arial" panose="020B0604020202020204" pitchFamily="34" charset="0"/>
                <a:ea typeface="Times New Roman"/>
                <a:cs typeface="Arial" panose="020B0604020202020204" pitchFamily="34" charset="0"/>
                <a:sym typeface="Times New Roman"/>
              </a:rPr>
              <a:t>NHS England (2024). </a:t>
            </a:r>
            <a:r>
              <a:rPr lang="en-US" sz="1800" i="1" dirty="0">
                <a:solidFill>
                  <a:srgbClr val="000000"/>
                </a:solidFill>
                <a:latin typeface="Arial" panose="020B0604020202020204" pitchFamily="34" charset="0"/>
                <a:ea typeface="Times New Roman Italics"/>
                <a:cs typeface="Arial" panose="020B0604020202020204" pitchFamily="34" charset="0"/>
                <a:sym typeface="Times New Roman Italics"/>
              </a:rPr>
              <a:t>NHS England» One in eight toddlers and primary school aged children obese</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Available at:</a:t>
            </a:r>
            <a:r>
              <a:rPr lang="en-US" sz="1800" u="sng" dirty="0">
                <a:solidFill>
                  <a:srgbClr val="000000"/>
                </a:solidFill>
                <a:latin typeface="Arial" panose="020B0604020202020204" pitchFamily="34" charset="0"/>
                <a:ea typeface="Times New Roman"/>
                <a:cs typeface="Arial" panose="020B0604020202020204" pitchFamily="34" charset="0"/>
                <a:sym typeface="Times New Roman"/>
                <a:hlinkClick r:id="rId18" tooltip="https://www.england.nhs.uk/2024/09/one-in-eight-toddlers-and-primary-school-aged-children-obese/"/>
              </a:rPr>
              <a:t> https://www.england.nhs.uk/2024/09/one-in-eight-toddlers-and-primary-school-aged-children-obese/</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(Accessed: 23 June 2026)</a:t>
            </a:r>
          </a:p>
          <a:p>
            <a:pPr marL="457200" indent="-457200" algn="just">
              <a:lnSpc>
                <a:spcPct val="150000"/>
              </a:lnSpc>
              <a:buFont typeface="Arial" panose="020B0604020202020204" pitchFamily="34" charset="0"/>
              <a:buChar char="•"/>
            </a:pPr>
            <a:r>
              <a:rPr lang="en-US" sz="1800" dirty="0">
                <a:solidFill>
                  <a:srgbClr val="000000"/>
                </a:solidFill>
                <a:latin typeface="Arial" panose="020B0604020202020204" pitchFamily="34" charset="0"/>
                <a:ea typeface="Times New Roman"/>
                <a:cs typeface="Arial" panose="020B0604020202020204" pitchFamily="34" charset="0"/>
                <a:sym typeface="Times New Roman"/>
              </a:rPr>
              <a:t>‌</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Obita</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G., Burns, M.,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Nnyanzi</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L.A.,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Kuo</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C.-H.,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Barengo</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N.C. and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Alkhatib</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 (2024). ‘Childhood obesity and comorbidities-related perspective and experience of parents from Black and Asian minority ethnicities in England: a qualitative study.’ </a:t>
            </a:r>
            <a:r>
              <a:rPr lang="en-US" sz="1800" i="1" dirty="0">
                <a:solidFill>
                  <a:srgbClr val="000000"/>
                </a:solidFill>
                <a:latin typeface="Arial" panose="020B0604020202020204" pitchFamily="34" charset="0"/>
                <a:ea typeface="Times New Roman Italics"/>
                <a:cs typeface="Arial" panose="020B0604020202020204" pitchFamily="34" charset="0"/>
                <a:sym typeface="Times New Roman Italics"/>
              </a:rPr>
              <a:t>Frontiers in Public Health</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12.</a:t>
            </a:r>
            <a:r>
              <a:rPr lang="en-US" sz="1800" u="sng" dirty="0">
                <a:solidFill>
                  <a:srgbClr val="000000"/>
                </a:solidFill>
                <a:latin typeface="Arial" panose="020B0604020202020204" pitchFamily="34" charset="0"/>
                <a:ea typeface="Times New Roman"/>
                <a:cs typeface="Arial" panose="020B0604020202020204" pitchFamily="34" charset="0"/>
                <a:sym typeface="Times New Roman"/>
                <a:hlinkClick r:id="rId19" tooltip="https://doi.org/10.3389/fpubh.2024.1399276"/>
              </a:rPr>
              <a:t> https://doi.org/10.3389/fpubh.2024.1399276</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t>
            </a:r>
          </a:p>
          <a:p>
            <a:pPr marL="457200" indent="-457200" algn="just">
              <a:lnSpc>
                <a:spcPct val="150000"/>
              </a:lnSpc>
              <a:buFont typeface="Arial" panose="020B0604020202020204" pitchFamily="34" charset="0"/>
              <a:buChar char="•"/>
            </a:pPr>
            <a:r>
              <a:rPr lang="en-US" sz="1800" dirty="0">
                <a:solidFill>
                  <a:srgbClr val="000000"/>
                </a:solidFill>
                <a:latin typeface="Arial" panose="020B0604020202020204" pitchFamily="34" charset="0"/>
                <a:ea typeface="Times New Roman"/>
                <a:cs typeface="Arial" panose="020B0604020202020204" pitchFamily="34" charset="0"/>
                <a:sym typeface="Times New Roman"/>
              </a:rPr>
              <a:t>Rogers, N.T., Cummins, S., Forde, H., Jones, C.P.,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Mytton</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O., Rutter, H., Sharp, S.J., Theis, D., White, M. and Adams, J. (2023). ‘Associations between Trajectories of Obesity Prevalence in English Primary School Children and the UK Soft Drinks Industry levy: an Interrupted Time Series Analysis of Surveillance Data.’ </a:t>
            </a:r>
            <a:r>
              <a:rPr lang="en-US" sz="1800" i="1" dirty="0">
                <a:solidFill>
                  <a:srgbClr val="000000"/>
                </a:solidFill>
                <a:latin typeface="Arial" panose="020B0604020202020204" pitchFamily="34" charset="0"/>
                <a:ea typeface="Times New Roman Italics"/>
                <a:cs typeface="Arial" panose="020B0604020202020204" pitchFamily="34" charset="0"/>
                <a:sym typeface="Times New Roman Italics"/>
              </a:rPr>
              <a:t>PLOS Medicine</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20(1), p.e1004160.</a:t>
            </a:r>
            <a:r>
              <a:rPr lang="en-US" sz="1800" u="sng" dirty="0">
                <a:solidFill>
                  <a:srgbClr val="000000"/>
                </a:solidFill>
                <a:latin typeface="Arial" panose="020B0604020202020204" pitchFamily="34" charset="0"/>
                <a:ea typeface="Times New Roman"/>
                <a:cs typeface="Arial" panose="020B0604020202020204" pitchFamily="34" charset="0"/>
                <a:sym typeface="Times New Roman"/>
                <a:hlinkClick r:id="rId20" tooltip="https://doi.org/10.1371/journal.pmed.1004160"/>
              </a:rPr>
              <a:t> https://doi.org/10.1371/journal.pmed.1004160</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t>
            </a:r>
          </a:p>
          <a:p>
            <a:pPr marL="457200" indent="-457200" algn="just">
              <a:lnSpc>
                <a:spcPct val="150000"/>
              </a:lnSpc>
              <a:buFont typeface="Arial" panose="020B0604020202020204" pitchFamily="34" charset="0"/>
              <a:buChar char="•"/>
            </a:pPr>
            <a:r>
              <a:rPr lang="en-US" sz="1800" dirty="0">
                <a:solidFill>
                  <a:srgbClr val="000000"/>
                </a:solidFill>
                <a:latin typeface="Arial" panose="020B0604020202020204" pitchFamily="34" charset="0"/>
                <a:ea typeface="Times New Roman"/>
                <a:cs typeface="Arial" panose="020B0604020202020204" pitchFamily="34" charset="0"/>
                <a:sym typeface="Times New Roman"/>
              </a:rPr>
              <a:t>Schipper, M.C.,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Manshanden</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A., Philippe, K.,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Ferré</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N.,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Luque</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V.,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Lecorguillé</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M., Aubert, A.M.,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Guerlich</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K., Le Gal, C., Feher, S., Parada‐</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Ricart</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E.,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Escribano</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J., Grote, V.,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Koletzko</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B.,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Primavesi‐Poggio</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T., Reiss, K.,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Seidell</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J.C.,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Lioret</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S., Phillips, C.M. and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Heude</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B. (2025). ‘First 1000 Days Strategies to Prevent Childhood Obesity: A Narrative Review and Recommendations From the </a:t>
            </a:r>
            <a:r>
              <a:rPr lang="en-US" sz="1800" dirty="0" err="1">
                <a:solidFill>
                  <a:srgbClr val="000000"/>
                </a:solidFill>
                <a:latin typeface="Arial" panose="020B0604020202020204" pitchFamily="34" charset="0"/>
                <a:ea typeface="Times New Roman"/>
                <a:cs typeface="Arial" panose="020B0604020202020204" pitchFamily="34" charset="0"/>
                <a:sym typeface="Times New Roman"/>
              </a:rPr>
              <a:t>EndObesity</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 Consortium.’ </a:t>
            </a:r>
            <a:r>
              <a:rPr lang="en-US" sz="1800" i="1" dirty="0">
                <a:solidFill>
                  <a:srgbClr val="000000"/>
                </a:solidFill>
                <a:latin typeface="Arial" panose="020B0604020202020204" pitchFamily="34" charset="0"/>
                <a:ea typeface="Times New Roman Italics"/>
                <a:cs typeface="Arial" panose="020B0604020202020204" pitchFamily="34" charset="0"/>
                <a:sym typeface="Times New Roman Italics"/>
              </a:rPr>
              <a:t>Pediatric Obesity</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a:t>
            </a:r>
            <a:r>
              <a:rPr lang="en-US" sz="1800" u="sng" dirty="0">
                <a:solidFill>
                  <a:srgbClr val="000000"/>
                </a:solidFill>
                <a:latin typeface="Arial" panose="020B0604020202020204" pitchFamily="34" charset="0"/>
                <a:ea typeface="Times New Roman"/>
                <a:cs typeface="Arial" panose="020B0604020202020204" pitchFamily="34" charset="0"/>
                <a:sym typeface="Times New Roman"/>
                <a:hlinkClick r:id="rId21" tooltip="https://doi.org/10.1111/ijpo.70060"/>
              </a:rPr>
              <a:t> https://doi.org/10.1111/ijpo.70060</a:t>
            </a:r>
            <a:r>
              <a:rPr lang="en-US" sz="1800" dirty="0">
                <a:solidFill>
                  <a:srgbClr val="000000"/>
                </a:solidFill>
                <a:latin typeface="Arial" panose="020B0604020202020204" pitchFamily="34" charset="0"/>
                <a:ea typeface="Times New Roman"/>
                <a:cs typeface="Arial" panose="020B0604020202020204" pitchFamily="34" charset="0"/>
                <a:sym typeface="Times New Roman"/>
              </a:rPr>
              <a:t>.</a:t>
            </a:r>
          </a:p>
          <a:p>
            <a:pPr marL="1143000" indent="-1143000" algn="just">
              <a:lnSpc>
                <a:spcPts val="2600"/>
              </a:lnSpc>
              <a:buFont typeface="Arial" panose="020B0604020202020204" pitchFamily="34" charset="0"/>
              <a:buChar char="•"/>
            </a:pPr>
            <a:endParaRPr lang="en-US" sz="1800" dirty="0">
              <a:solidFill>
                <a:srgbClr val="000000"/>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531086080"/>
      </p:ext>
    </p:extLst>
  </p:cSld>
  <p:clrMapOvr>
    <a:masterClrMapping/>
  </p:clrMapOvr>
</p:sld>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ithout Quick Guid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3 Colum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rifold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3006</TotalTime>
  <Words>2224</Words>
  <PresentationFormat>Custom</PresentationFormat>
  <Paragraphs>75</Paragraphs>
  <Slides>2</Slides>
  <Notes>1</Notes>
  <HiddenSlides>0</HiddenSlides>
  <MMClips>0</MMClips>
  <ScaleCrop>false</ScaleCrop>
  <HeadingPairs>
    <vt:vector size="6" baseType="variant">
      <vt:variant>
        <vt:lpstr>Fonts Used</vt:lpstr>
      </vt:variant>
      <vt:variant>
        <vt:i4>10</vt:i4>
      </vt:variant>
      <vt:variant>
        <vt:lpstr>Theme</vt:lpstr>
      </vt:variant>
      <vt:variant>
        <vt:i4>5</vt:i4>
      </vt:variant>
      <vt:variant>
        <vt:lpstr>Slide Titles</vt:lpstr>
      </vt:variant>
      <vt:variant>
        <vt:i4>2</vt:i4>
      </vt:variant>
    </vt:vector>
  </HeadingPairs>
  <TitlesOfParts>
    <vt:vector size="17" baseType="lpstr">
      <vt:lpstr>Aptos</vt:lpstr>
      <vt:lpstr>Aptos Display</vt:lpstr>
      <vt:lpstr>Arial</vt:lpstr>
      <vt:lpstr>Arial Black</vt:lpstr>
      <vt:lpstr>Arial Bold</vt:lpstr>
      <vt:lpstr>Arial Italics</vt:lpstr>
      <vt:lpstr>Calibri</vt:lpstr>
      <vt:lpstr>Times New Roman</vt:lpstr>
      <vt:lpstr>Trebuchet MS</vt:lpstr>
      <vt:lpstr>Wingdings</vt:lpstr>
      <vt:lpstr>36x48-Template-V2b</vt:lpstr>
      <vt:lpstr>Without Quick Guides</vt:lpstr>
      <vt:lpstr>Classic 3 Columns</vt:lpstr>
      <vt:lpstr>Trifold - Wide Center</vt:lpstr>
      <vt:lpstr>Office Theme</vt:lpstr>
      <vt:lpstr>  Student name  Student number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2015-06-29T17:31:11Z</cp:lastPrinted>
  <dcterms:created xsi:type="dcterms:W3CDTF">2012-02-03T19:11:35Z</dcterms:created>
  <dcterms:modified xsi:type="dcterms:W3CDTF">2026-07-03T09:59:43Z</dcterms:modified>
</cp:coreProperties>
</file>