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685" r:id="rId3"/>
  </p:sldMasterIdLst>
  <p:notesMasterIdLst>
    <p:notesMasterId r:id="rId18"/>
  </p:notesMasterIdLst>
  <p:sldIdLst>
    <p:sldId id="275" r:id="rId4"/>
    <p:sldId id="270" r:id="rId5"/>
    <p:sldId id="271" r:id="rId6"/>
    <p:sldId id="272" r:id="rId7"/>
    <p:sldId id="274" r:id="rId8"/>
    <p:sldId id="273" r:id="rId9"/>
    <p:sldId id="276" r:id="rId10"/>
    <p:sldId id="277" r:id="rId11"/>
    <p:sldId id="279" r:id="rId12"/>
    <p:sldId id="256" r:id="rId13"/>
    <p:sldId id="258" r:id="rId14"/>
    <p:sldId id="257" r:id="rId15"/>
    <p:sldId id="278" r:id="rId16"/>
    <p:sldId id="280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EAA5F-BC9D-4C2C-9E1E-98F872798C40}" type="datetimeFigureOut">
              <a:rPr lang="en-US" smtClean="0"/>
              <a:t>1/6/2016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C2B872-6F54-4AB0-849E-E4586FBCEC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39187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C2B872-6F54-4AB0-849E-E4586FBCEC9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2846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328166" y="1295400"/>
            <a:ext cx="6487668" cy="3152887"/>
          </a:xfrm>
          <a:prstGeom prst="rect">
            <a:avLst/>
          </a:prstGeo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/>
          <a:p>
            <a: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</a:pPr>
            <a:endParaRPr sz="3200" kern="120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22921" y="1523999"/>
            <a:ext cx="6498158" cy="1724867"/>
          </a:xfrm>
        </p:spPr>
        <p:txBody>
          <a:bodyPr vert="horz" lIns="91440" tIns="45720" rIns="91440" bIns="45720" rtlCol="0" anchor="b" anchorCtr="0">
            <a:noAutofit/>
          </a:bodyPr>
          <a:lstStyle>
            <a:lvl1pPr marL="0" indent="0" algn="ctr" defTabSz="914400" rtl="0" eaLnBrk="1" latinLnBrk="0" hangingPunct="1">
              <a:spcBef>
                <a:spcPct val="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4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22921" y="3299012"/>
            <a:ext cx="6498159" cy="916641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3538" y="3352801"/>
            <a:ext cx="8416925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63538" y="4771029"/>
            <a:ext cx="8416925" cy="972671"/>
          </a:xfr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Picture Placeholder 2"/>
          <p:cNvSpPr>
            <a:spLocks noGrp="1"/>
          </p:cNvSpPr>
          <p:nvPr>
            <p:ph type="pic" idx="13"/>
          </p:nvPr>
        </p:nvSpPr>
        <p:spPr>
          <a:xfrm>
            <a:off x="370980" y="363538"/>
            <a:ext cx="8402040" cy="2836862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2403144"/>
            <a:ext cx="8056563" cy="1362075"/>
          </a:xfrm>
        </p:spPr>
        <p:txBody>
          <a:bodyPr anchor="b" anchorCtr="0"/>
          <a:lstStyle>
            <a:lvl1pPr algn="ctr">
              <a:defRPr sz="4600" b="0" cap="none" baseline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3736005"/>
            <a:ext cx="8056563" cy="1500187"/>
          </a:xfrm>
        </p:spPr>
        <p:txBody>
          <a:bodyPr anchor="t" anchorCtr="0">
            <a:normAutofit/>
          </a:bodyPr>
          <a:lstStyle>
            <a:lvl1pPr marL="0" indent="0" algn="ctr">
              <a:spcBef>
                <a:spcPts val="300"/>
              </a:spcBef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9275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1071" y="1600201"/>
            <a:ext cx="3840480" cy="4343400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9274" y="107576"/>
            <a:ext cx="8042276" cy="1336956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4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9274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1070" y="1453224"/>
            <a:ext cx="3840480" cy="750887"/>
          </a:xfrm>
        </p:spPr>
        <p:txBody>
          <a:bodyPr anchor="b">
            <a:noAutofit/>
          </a:bodyPr>
          <a:lstStyle>
            <a:lvl1pPr marL="0" indent="0" algn="ctr">
              <a:spcBef>
                <a:spcPts val="0"/>
              </a:spcBef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1070" y="2347415"/>
            <a:ext cx="3840480" cy="3596185"/>
          </a:xfrm>
        </p:spPr>
        <p:txBody>
          <a:bodyPr>
            <a:normAutofit/>
          </a:bodyPr>
          <a:lstStyle>
            <a:lvl1pPr>
              <a:spcBef>
                <a:spcPts val="1600"/>
              </a:spcBef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9" y="611872"/>
            <a:ext cx="3840480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824" y="368300"/>
            <a:ext cx="3840480" cy="5575300"/>
          </a:xfrm>
        </p:spPr>
        <p:txBody>
          <a:bodyPr>
            <a:normAutofit/>
          </a:bodyPr>
          <a:lstStyle>
            <a:lvl1pPr>
              <a:spcBef>
                <a:spcPts val="2000"/>
              </a:spcBef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9" y="1787856"/>
            <a:ext cx="3840480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398" y="611872"/>
            <a:ext cx="4079545" cy="1162050"/>
          </a:xfrm>
        </p:spPr>
        <p:txBody>
          <a:bodyPr anchor="b"/>
          <a:lstStyle>
            <a:lvl1pPr algn="ctr">
              <a:defRPr sz="3600" b="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398" y="1787856"/>
            <a:ext cx="4079545" cy="3720152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2"/>
          <p:cNvSpPr>
            <a:spLocks noGrp="1"/>
          </p:cNvSpPr>
          <p:nvPr>
            <p:ph type="pic" idx="1"/>
          </p:nvPr>
        </p:nvSpPr>
        <p:spPr>
          <a:xfrm>
            <a:off x="5090617" y="359392"/>
            <a:ext cx="3657600" cy="5318077"/>
          </a:xfrm>
          <a:ln w="3175">
            <a:solidFill>
              <a:schemeClr val="bg1"/>
            </a:solidFill>
          </a:ln>
          <a:effectLst>
            <a:outerShdw blurRad="63500" sx="100500" sy="100500" algn="ctr" rotWithShape="0">
              <a:prstClr val="black">
                <a:alpha val="5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>
                  <a:lumMod val="60000"/>
                  <a:lumOff val="40000"/>
                </a:schemeClr>
              </a:buClr>
              <a:buSzPct val="110000"/>
              <a:buFont typeface="Wingdings 2" pitchFamily="18" charset="2"/>
              <a:buNone/>
              <a:defRPr sz="32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69792" y="368301"/>
            <a:ext cx="1524000" cy="5575300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49274" y="368301"/>
            <a:ext cx="6689726" cy="5575300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37704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65941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4353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27729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8545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37619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42098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2734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4691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453361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2352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72911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9875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9819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58420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0989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20473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3069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0341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2882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09137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9131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9275" y="107576"/>
            <a:ext cx="8042276" cy="1336956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9275" y="1600201"/>
            <a:ext cx="80422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29835" y="627566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B01F9CA3-105E-4857-9057-6DB6197DA786}" type="datetimeFigureOut">
              <a:rPr lang="en-US" smtClean="0"/>
              <a:t>1/6/2016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458" y="6275668"/>
            <a:ext cx="48409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97906" y="6275668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fld id="{7F5CE407-6216-4202-80E4-A30DC2F709B2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349250" indent="-349250" algn="l" defTabSz="914400" rtl="0" eaLnBrk="1" latinLnBrk="0" hangingPunct="1">
        <a:spcBef>
          <a:spcPts val="2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22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96837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263650" indent="-295275" algn="l" defTabSz="914400" rtl="0" eaLnBrk="1" latinLnBrk="0" hangingPunct="1">
        <a:spcBef>
          <a:spcPts val="600"/>
        </a:spcBef>
        <a:buClr>
          <a:schemeClr val="accent1">
            <a:lumMod val="75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546225" indent="-282575" algn="l" defTabSz="914400" rtl="0" eaLnBrk="1" latinLnBrk="0" hangingPunct="1">
        <a:spcBef>
          <a:spcPts val="6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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1828800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1177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2398713" indent="-282575" algn="l" defTabSz="914400" rtl="0" eaLnBrk="1" latinLnBrk="0" hangingPunct="1">
        <a:spcBef>
          <a:spcPct val="20000"/>
        </a:spcBef>
        <a:buClr>
          <a:schemeClr val="accent2"/>
        </a:buClr>
        <a:buSzPct val="110000"/>
        <a:buFont typeface="Wingdings 2" pitchFamily="18" charset="2"/>
        <a:buChar char=""/>
        <a:defRPr lang="en-US" sz="1800" kern="1200" dirty="0" smtClean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2689225" indent="-282575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SzPct val="110000"/>
        <a:buFont typeface="Wingdings 2" pitchFamily="18" charset="2"/>
        <a:buChar char=""/>
        <a:defRPr lang="en-US" sz="1800" kern="1200" dirty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8424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9A6B53-FF90-4D26-8C96-129DFB2799B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1/6/2016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FB0233-C779-4207-B37D-A2D2B81BE6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932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hyperlink" Target="http://math.about.com/od/statistics/a/MeanMedian.htm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07504" y="0"/>
            <a:ext cx="9036496" cy="6813376"/>
          </a:xfrm>
        </p:spPr>
        <p:txBody>
          <a:bodyPr>
            <a:normAutofit/>
          </a:bodyPr>
          <a:lstStyle/>
          <a:p>
            <a:pPr>
              <a:spcAft>
                <a:spcPct val="0"/>
              </a:spcAft>
            </a:pPr>
            <a:r>
              <a:rPr lang="en-GB" sz="32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Data Presentation:</a:t>
            </a:r>
            <a:br>
              <a:rPr lang="en-GB" sz="32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32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Data, Information &amp; Normal Distribution</a:t>
            </a:r>
            <a:r>
              <a:rPr lang="en-GB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4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4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4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4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4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4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4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40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4000" b="1" dirty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4000" b="1" dirty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4000" b="1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4000" b="1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2800" b="1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11 </a:t>
            </a:r>
            <a:r>
              <a:rPr lang="en-GB" sz="28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March 2015</a:t>
            </a:r>
            <a:br>
              <a:rPr lang="en-GB" sz="28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28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/>
            </a:r>
            <a:br>
              <a:rPr lang="en-GB" sz="28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</a:br>
            <a:r>
              <a:rPr lang="en-GB" sz="2800" b="1" dirty="0" smtClean="0">
                <a:solidFill>
                  <a:srgbClr val="000000"/>
                </a:solidFill>
                <a:latin typeface="Arial Black" pitchFamily="34" charset="0"/>
                <a:cs typeface="Arial" charset="0"/>
              </a:rPr>
              <a:t> </a:t>
            </a:r>
            <a:endParaRPr lang="en-US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2138470"/>
            <a:ext cx="2859087" cy="285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838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501445"/>
          </a:xfrm>
        </p:spPr>
        <p:txBody>
          <a:bodyPr>
            <a:normAutofit fontScale="90000"/>
          </a:bodyPr>
          <a:lstStyle/>
          <a:p>
            <a:r>
              <a:rPr lang="en-GB" sz="2800" b="1" dirty="0" smtClean="0">
                <a:latin typeface="Arial" pitchFamily="34" charset="0"/>
                <a:cs typeface="Arial" pitchFamily="34" charset="0"/>
              </a:rPr>
              <a:t>Data</a:t>
            </a:r>
            <a:endParaRPr lang="en-US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01445"/>
            <a:ext cx="8892480" cy="6356555"/>
          </a:xfrm>
        </p:spPr>
        <p:txBody>
          <a:bodyPr>
            <a:norm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Data and Information - difference?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b="1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What is data?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Basically </a:t>
            </a: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just </a:t>
            </a: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facts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Facts that have </a:t>
            </a: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not been processed or </a:t>
            </a: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dealt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Facts in </a:t>
            </a: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their rawest </a:t>
            </a: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form 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Because </a:t>
            </a: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of </a:t>
            </a: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being raw </a:t>
            </a: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and possibly </a:t>
            </a: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in unorganized form</a:t>
            </a:r>
          </a:p>
          <a:p>
            <a:pPr marL="12573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data </a:t>
            </a: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may sometimes appear random, </a:t>
            </a:r>
            <a:endParaRPr lang="en-GB" sz="1600" dirty="0" smtClean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12573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overly </a:t>
            </a: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simple, or </a:t>
            </a: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abstract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Data – like individual </a:t>
            </a: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pieces of a jigsaw </a:t>
            </a:r>
            <a:endParaRPr lang="en-GB" sz="1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>
              <a:solidFill>
                <a:schemeClr val="tx1"/>
              </a:solidFill>
              <a:latin typeface="Arial" pitchFamily="34" charset="0"/>
              <a:ea typeface="Times New Roman"/>
              <a:cs typeface="Arial" pitchFamily="34" charset="0"/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Data alone and </a:t>
            </a: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without context</a:t>
            </a:r>
          </a:p>
          <a:p>
            <a:pPr marL="1522413" indent="-342900" algn="just">
              <a:buFont typeface="Courier New" pitchFamily="49" charset="0"/>
              <a:buChar char="o"/>
            </a:pP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like a solitary puzzle piece</a:t>
            </a:r>
          </a:p>
          <a:p>
            <a:pPr marL="1522413" indent="-342900" algn="just">
              <a:buFont typeface="Courier New" pitchFamily="49" charset="0"/>
              <a:buChar char="o"/>
            </a:pPr>
            <a:r>
              <a:rPr lang="en-GB" sz="16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practically worthless.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423" y="4675240"/>
            <a:ext cx="2943333" cy="1994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9277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648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Data – Semantics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692696"/>
            <a:ext cx="8892480" cy="6165304"/>
          </a:xfrm>
        </p:spPr>
        <p:txBody>
          <a:bodyPr>
            <a:norm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endParaRPr lang="en-GB" sz="2000" dirty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Is “Data” singular?</a:t>
            </a:r>
          </a:p>
          <a:p>
            <a:pPr algn="just"/>
            <a:endParaRPr lang="en-GB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1258888" indent="-285750" algn="just">
              <a:buFont typeface="Courier New" pitchFamily="49" charset="0"/>
              <a:buChar char="o"/>
            </a:pPr>
            <a:r>
              <a:rPr lang="en-GB" sz="2000" dirty="0">
                <a:solidFill>
                  <a:schemeClr val="tx1"/>
                </a:solidFill>
                <a:latin typeface="Arial" pitchFamily="34" charset="0"/>
                <a:ea typeface="Times New Roman"/>
                <a:cs typeface="Arial" pitchFamily="34" charset="0"/>
              </a:rPr>
              <a:t>“Datum” – Singular</a:t>
            </a:r>
          </a:p>
          <a:p>
            <a:pPr marL="1258888" indent="-285750" algn="just">
              <a:buFont typeface="Courier New" pitchFamily="49" charset="0"/>
              <a:buChar char="o"/>
            </a:pPr>
            <a:r>
              <a:rPr lang="en-GB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“Data” – Plural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20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2000" dirty="0" smtClean="0">
              <a:solidFill>
                <a:schemeClr val="tx1"/>
              </a:solidFill>
            </a:endParaRPr>
          </a:p>
          <a:p>
            <a:pPr algn="just"/>
            <a:endParaRPr lang="en-GB" sz="2000" dirty="0" smtClean="0"/>
          </a:p>
        </p:txBody>
      </p:sp>
    </p:spTree>
    <p:extLst>
      <p:ext uri="{BB962C8B-B14F-4D97-AF65-F5344CB8AC3E}">
        <p14:creationId xmlns:p14="http://schemas.microsoft.com/office/powerpoint/2010/main" val="287644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53094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Information 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692696"/>
            <a:ext cx="8892480" cy="6165304"/>
          </a:xfrm>
        </p:spPr>
        <p:txBody>
          <a:bodyPr>
            <a:normAutofit/>
          </a:bodyPr>
          <a:lstStyle/>
          <a:p>
            <a:pPr algn="just"/>
            <a:r>
              <a:rPr lang="en-GB" sz="1600" b="1" dirty="0" smtClean="0">
                <a:solidFill>
                  <a:srgbClr val="FF0000"/>
                </a:solidFill>
              </a:rPr>
              <a:t>What is information?</a:t>
            </a: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Information is:</a:t>
            </a:r>
          </a:p>
          <a:p>
            <a:pPr marL="785813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Data processed and </a:t>
            </a:r>
          </a:p>
          <a:p>
            <a:pPr marL="785813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rendered </a:t>
            </a:r>
            <a:r>
              <a:rPr lang="en-GB" sz="1600" dirty="0">
                <a:solidFill>
                  <a:schemeClr val="tx1"/>
                </a:solidFill>
              </a:rPr>
              <a:t>useful. </a:t>
            </a:r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endParaRPr lang="en-GB" sz="1600" dirty="0">
              <a:solidFill>
                <a:schemeClr val="tx1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Again, the jigsaw puzzle analogy</a:t>
            </a: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The information is:</a:t>
            </a: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the </a:t>
            </a:r>
            <a:r>
              <a:rPr lang="en-GB" sz="1600" dirty="0">
                <a:solidFill>
                  <a:schemeClr val="tx1"/>
                </a:solidFill>
              </a:rPr>
              <a:t>whole completed </a:t>
            </a:r>
            <a:r>
              <a:rPr lang="en-GB" sz="1600" dirty="0" smtClean="0">
                <a:solidFill>
                  <a:schemeClr val="tx1"/>
                </a:solidFill>
              </a:rPr>
              <a:t>puzzle</a:t>
            </a: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And the data are:</a:t>
            </a: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puzzle pieces</a:t>
            </a: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Without </a:t>
            </a:r>
            <a:r>
              <a:rPr lang="en-GB" sz="1600" dirty="0">
                <a:solidFill>
                  <a:schemeClr val="tx1"/>
                </a:solidFill>
              </a:rPr>
              <a:t>data there is no </a:t>
            </a:r>
            <a:r>
              <a:rPr lang="en-GB" sz="1600" dirty="0" smtClean="0">
                <a:solidFill>
                  <a:schemeClr val="tx1"/>
                </a:solidFill>
              </a:rPr>
              <a:t>information</a:t>
            </a: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You </a:t>
            </a:r>
            <a:r>
              <a:rPr lang="en-GB" sz="1600" dirty="0">
                <a:solidFill>
                  <a:schemeClr val="tx1"/>
                </a:solidFill>
              </a:rPr>
              <a:t>can’t put the puzzle together if there are no pieces, or if some of the pieces are missing</a:t>
            </a:r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FF0000"/>
                </a:solidFill>
              </a:rPr>
              <a:t>Is information plural?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7357" y="2407362"/>
            <a:ext cx="2521974" cy="18939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5491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648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Data and Information – snap shot! 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692696"/>
            <a:ext cx="8892480" cy="6165304"/>
          </a:xfrm>
        </p:spPr>
        <p:txBody>
          <a:bodyPr>
            <a:norm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Another </a:t>
            </a:r>
            <a:r>
              <a:rPr lang="en-GB" sz="1600" dirty="0">
                <a:solidFill>
                  <a:schemeClr val="tx1"/>
                </a:solidFill>
              </a:rPr>
              <a:t>difference between information and data </a:t>
            </a:r>
            <a:r>
              <a:rPr lang="en-GB" sz="1600" dirty="0" smtClean="0">
                <a:solidFill>
                  <a:schemeClr val="tx1"/>
                </a:solidFill>
              </a:rPr>
              <a:t>is:</a:t>
            </a:r>
          </a:p>
          <a:p>
            <a:pPr marL="1185863" indent="-28575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Data is a </a:t>
            </a:r>
            <a:r>
              <a:rPr lang="en-GB" sz="1600" dirty="0">
                <a:solidFill>
                  <a:schemeClr val="tx1"/>
                </a:solidFill>
              </a:rPr>
              <a:t>snapshot of certain </a:t>
            </a:r>
            <a:r>
              <a:rPr lang="en-GB" sz="1600" dirty="0" smtClean="0">
                <a:solidFill>
                  <a:schemeClr val="tx1"/>
                </a:solidFill>
              </a:rPr>
              <a:t>process at </a:t>
            </a:r>
            <a:r>
              <a:rPr lang="en-GB" sz="1600" dirty="0">
                <a:solidFill>
                  <a:schemeClr val="tx1"/>
                </a:solidFill>
              </a:rPr>
              <a:t>a single point. </a:t>
            </a: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Imagine you are driving a car!</a:t>
            </a:r>
          </a:p>
          <a:p>
            <a:pPr marL="11684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Noting down speed at different times is: </a:t>
            </a:r>
          </a:p>
          <a:p>
            <a:pPr marL="1801813" indent="-342900" algn="just">
              <a:buFont typeface="Wingdings" pitchFamily="2" charset="2"/>
              <a:buChar char="§"/>
            </a:pPr>
            <a:r>
              <a:rPr lang="en-GB" sz="1600" dirty="0" smtClean="0">
                <a:solidFill>
                  <a:schemeClr val="tx1"/>
                </a:solidFill>
              </a:rPr>
              <a:t>Data collection!</a:t>
            </a:r>
          </a:p>
          <a:p>
            <a:pPr marL="11684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Workout average speed:</a:t>
            </a:r>
          </a:p>
          <a:p>
            <a:pPr marL="1801813" indent="-342900" algn="just">
              <a:buFont typeface="Wingdings" pitchFamily="2" charset="2"/>
              <a:buChar char="§"/>
            </a:pPr>
            <a:r>
              <a:rPr lang="en-GB" sz="1600" dirty="0" smtClean="0">
                <a:solidFill>
                  <a:schemeClr val="tx1"/>
                </a:solidFill>
              </a:rPr>
              <a:t>Data processing!</a:t>
            </a:r>
          </a:p>
          <a:p>
            <a:pPr marL="11684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The ‘average speed’ is:</a:t>
            </a:r>
          </a:p>
          <a:p>
            <a:pPr marL="1801813" indent="-342900" algn="just">
              <a:buFont typeface="Wingdings" pitchFamily="2" charset="2"/>
              <a:buChar char="§"/>
            </a:pPr>
            <a:r>
              <a:rPr lang="en-GB" sz="1600" dirty="0" smtClean="0">
                <a:solidFill>
                  <a:schemeClr val="tx1"/>
                </a:solidFill>
              </a:rPr>
              <a:t> Information!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Imagine coca cola being filled in bottles in a production line!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Imagine a construction project in a particular instant (on a Gantt Chart)!</a:t>
            </a:r>
          </a:p>
          <a:p>
            <a:pPr marL="1611313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On time</a:t>
            </a:r>
          </a:p>
          <a:p>
            <a:pPr marL="1611313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In time</a:t>
            </a:r>
          </a:p>
          <a:p>
            <a:pPr marL="1611313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Late</a:t>
            </a:r>
            <a:r>
              <a:rPr lang="en-GB" sz="1600" dirty="0">
                <a:solidFill>
                  <a:schemeClr val="tx1"/>
                </a:solidFill>
              </a:rPr>
              <a:t> </a:t>
            </a:r>
            <a:r>
              <a:rPr lang="en-GB" sz="1600" dirty="0" smtClean="0">
                <a:solidFill>
                  <a:schemeClr val="tx1"/>
                </a:solidFill>
              </a:rPr>
              <a:t>/ running behind schedule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>
              <a:solidFill>
                <a:schemeClr val="tx1"/>
              </a:solidFill>
            </a:endParaRP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87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18239" y="0"/>
            <a:ext cx="7524329" cy="530942"/>
          </a:xfrm>
        </p:spPr>
        <p:txBody>
          <a:bodyPr>
            <a:normAutofit fontScale="90000"/>
          </a:bodyPr>
          <a:lstStyle/>
          <a:p>
            <a:r>
              <a:rPr lang="en-GB" sz="2800" dirty="0" smtClean="0"/>
              <a:t>Data and Information – difference is perspective driven!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" y="530942"/>
            <a:ext cx="9144000" cy="6327058"/>
          </a:xfrm>
        </p:spPr>
        <p:txBody>
          <a:bodyPr>
            <a:normAutofit lnSpcReduction="10000"/>
          </a:bodyPr>
          <a:lstStyle/>
          <a:p>
            <a:pPr marL="176213" indent="-176213" algn="just">
              <a:buFont typeface="Arial" pitchFamily="34" charset="0"/>
              <a:buChar char="•"/>
            </a:pPr>
            <a:endParaRPr lang="en-GB" sz="1600" b="1" dirty="0" smtClean="0">
              <a:solidFill>
                <a:srgbClr val="C00000"/>
              </a:solidFill>
            </a:endParaRPr>
          </a:p>
          <a:p>
            <a:pPr marL="176213" indent="-176213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Can data be data for everyone?</a:t>
            </a:r>
          </a:p>
          <a:p>
            <a:pPr marL="176213" indent="-176213" algn="just">
              <a:buFont typeface="Arial" pitchFamily="34" charset="0"/>
              <a:buChar char="•"/>
            </a:pPr>
            <a:endParaRPr lang="en-GB" sz="800" dirty="0">
              <a:solidFill>
                <a:srgbClr val="FF0000"/>
              </a:solidFill>
            </a:endParaRPr>
          </a:p>
          <a:p>
            <a:pPr marL="176213" indent="-176213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Can information be information for everyone?</a:t>
            </a:r>
          </a:p>
          <a:p>
            <a:pPr marL="176213" indent="-176213" algn="just">
              <a:buFont typeface="Arial" pitchFamily="34" charset="0"/>
              <a:buChar char="•"/>
            </a:pPr>
            <a:endParaRPr lang="en-GB" sz="1600" dirty="0" smtClean="0">
              <a:solidFill>
                <a:srgbClr val="FF0000"/>
              </a:solidFill>
            </a:endParaRPr>
          </a:p>
          <a:p>
            <a:pPr marL="176213" indent="-176213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A common example </a:t>
            </a:r>
            <a:endParaRPr lang="en-GB" sz="1600" dirty="0">
              <a:solidFill>
                <a:schemeClr val="tx1"/>
              </a:solidFill>
            </a:endParaRPr>
          </a:p>
          <a:p>
            <a:pPr marL="633413" indent="-176213" algn="just"/>
            <a:r>
              <a:rPr lang="en-GB" sz="1600" dirty="0" smtClean="0">
                <a:solidFill>
                  <a:schemeClr val="tx1"/>
                </a:solidFill>
              </a:rPr>
              <a:t>Customer – Waiter – Chef </a:t>
            </a:r>
          </a:p>
          <a:p>
            <a:pPr marL="442913" algn="just"/>
            <a:r>
              <a:rPr lang="en-GB" sz="1600" dirty="0">
                <a:solidFill>
                  <a:schemeClr val="tx1"/>
                </a:solidFill>
              </a:rPr>
              <a:t>Customer (a student on </a:t>
            </a:r>
            <a:r>
              <a:rPr lang="en-GB" sz="1600" dirty="0" smtClean="0">
                <a:solidFill>
                  <a:schemeClr val="tx1"/>
                </a:solidFill>
              </a:rPr>
              <a:t>a date</a:t>
            </a:r>
            <a:r>
              <a:rPr lang="en-GB" sz="1600" dirty="0">
                <a:solidFill>
                  <a:schemeClr val="tx1"/>
                </a:solidFill>
              </a:rPr>
              <a:t>)  – Waiter (</a:t>
            </a:r>
            <a:r>
              <a:rPr lang="en-GB" sz="1600" dirty="0" err="1">
                <a:solidFill>
                  <a:schemeClr val="tx1"/>
                </a:solidFill>
              </a:rPr>
              <a:t>Talib</a:t>
            </a:r>
            <a:r>
              <a:rPr lang="en-GB" sz="1600" dirty="0">
                <a:solidFill>
                  <a:schemeClr val="tx1"/>
                </a:solidFill>
              </a:rPr>
              <a:t>) – Chef (who is good with cooking?)</a:t>
            </a:r>
          </a:p>
          <a:p>
            <a:pPr marL="176213" indent="-176213" algn="just">
              <a:buFont typeface="Arial" pitchFamily="34" charset="0"/>
              <a:buChar char="•"/>
            </a:pPr>
            <a:endParaRPr lang="en-GB" sz="1600" dirty="0">
              <a:solidFill>
                <a:srgbClr val="FF0000"/>
              </a:solidFill>
            </a:endParaRPr>
          </a:p>
          <a:p>
            <a:pPr marL="176213" indent="-176213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Any more examples?</a:t>
            </a:r>
          </a:p>
          <a:p>
            <a:pPr marL="176213" indent="-176213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176213" indent="-176213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Consider a construction project manager (CPM)!</a:t>
            </a:r>
          </a:p>
          <a:p>
            <a:pPr marL="442913" algn="just"/>
            <a:r>
              <a:rPr lang="en-GB" sz="1600" dirty="0">
                <a:solidFill>
                  <a:schemeClr val="tx1"/>
                </a:solidFill>
              </a:rPr>
              <a:t>4</a:t>
            </a:r>
            <a:r>
              <a:rPr lang="en-GB" sz="1600" dirty="0" smtClean="0">
                <a:solidFill>
                  <a:schemeClr val="tx1"/>
                </a:solidFill>
              </a:rPr>
              <a:t> foundations / pillars, 4 teams –  one foundations each team </a:t>
            </a:r>
          </a:p>
          <a:p>
            <a:pPr marL="442913" algn="just"/>
            <a:r>
              <a:rPr lang="en-GB" sz="1600" dirty="0" smtClean="0">
                <a:solidFill>
                  <a:schemeClr val="tx1"/>
                </a:solidFill>
              </a:rPr>
              <a:t>Each team </a:t>
            </a:r>
            <a:r>
              <a:rPr lang="en-GB" sz="1600" b="1" dirty="0" smtClean="0">
                <a:solidFill>
                  <a:schemeClr val="tx1"/>
                </a:solidFill>
              </a:rPr>
              <a:t>leader</a:t>
            </a:r>
            <a:r>
              <a:rPr lang="en-GB" sz="1600" dirty="0" smtClean="0">
                <a:solidFill>
                  <a:schemeClr val="tx1"/>
                </a:solidFill>
              </a:rPr>
              <a:t> finds from workers / labour - Activities already taken place – </a:t>
            </a:r>
            <a:r>
              <a:rPr lang="en-GB" sz="1600" b="1" u="sng" dirty="0" smtClean="0">
                <a:solidFill>
                  <a:schemeClr val="tx1"/>
                </a:solidFill>
              </a:rPr>
              <a:t>data</a:t>
            </a:r>
          </a:p>
          <a:p>
            <a:pPr marL="442913" algn="just"/>
            <a:r>
              <a:rPr lang="en-GB" sz="1600" dirty="0" smtClean="0">
                <a:solidFill>
                  <a:schemeClr val="tx1"/>
                </a:solidFill>
              </a:rPr>
              <a:t>Each team leader works out remaining time required (</a:t>
            </a:r>
            <a:r>
              <a:rPr lang="en-GB" sz="1600" b="1" u="sng" dirty="0" smtClean="0">
                <a:solidFill>
                  <a:schemeClr val="tx1"/>
                </a:solidFill>
              </a:rPr>
              <a:t>processing data</a:t>
            </a:r>
            <a:r>
              <a:rPr lang="en-GB" sz="1600" dirty="0" smtClean="0">
                <a:solidFill>
                  <a:schemeClr val="tx1"/>
                </a:solidFill>
              </a:rPr>
              <a:t>) – the </a:t>
            </a:r>
            <a:r>
              <a:rPr lang="en-GB" sz="1600" b="1" u="sng" dirty="0" smtClean="0">
                <a:solidFill>
                  <a:schemeClr val="tx1"/>
                </a:solidFill>
              </a:rPr>
              <a:t>information</a:t>
            </a:r>
            <a:r>
              <a:rPr lang="en-GB" sz="1600" dirty="0" smtClean="0">
                <a:solidFill>
                  <a:schemeClr val="tx1"/>
                </a:solidFill>
              </a:rPr>
              <a:t> for the CPM.</a:t>
            </a:r>
          </a:p>
          <a:p>
            <a:pPr marL="176213" indent="-176213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176213" indent="-176213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176213" indent="-176213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Lets complete this diagram!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What is the input? </a:t>
            </a:r>
          </a:p>
          <a:p>
            <a:pPr algn="just"/>
            <a:endParaRPr lang="en-GB" sz="800" b="1" dirty="0" smtClean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What is the output?</a:t>
            </a:r>
          </a:p>
          <a:p>
            <a:pPr algn="just"/>
            <a:endParaRPr lang="en-GB" sz="800" b="1" dirty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What is in the box then?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2625205" y="5501117"/>
            <a:ext cx="4144297" cy="646331"/>
            <a:chOff x="2330245" y="4291781"/>
            <a:chExt cx="4144297" cy="646331"/>
          </a:xfrm>
        </p:grpSpPr>
        <p:sp>
          <p:nvSpPr>
            <p:cNvPr id="4" name="TextBox 3"/>
            <p:cNvSpPr txBox="1"/>
            <p:nvPr/>
          </p:nvSpPr>
          <p:spPr>
            <a:xfrm>
              <a:off x="3775587" y="4291781"/>
              <a:ext cx="1253613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endParaRPr lang="en-GB" dirty="0" smtClean="0"/>
            </a:p>
            <a:p>
              <a:pPr algn="ctr"/>
              <a:endParaRPr lang="en-US" dirty="0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>
              <a:off x="2330245" y="4614946"/>
              <a:ext cx="144534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Arrow Connector 7"/>
            <p:cNvCxnSpPr/>
            <p:nvPr/>
          </p:nvCxnSpPr>
          <p:spPr>
            <a:xfrm>
              <a:off x="5029200" y="4614946"/>
              <a:ext cx="144534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8811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648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Data processing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692696"/>
            <a:ext cx="8892480" cy="6165304"/>
          </a:xfrm>
        </p:spPr>
        <p:txBody>
          <a:bodyPr>
            <a:norm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r>
              <a:rPr lang="en-GB" sz="1600" b="1" dirty="0" smtClean="0">
                <a:solidFill>
                  <a:srgbClr val="C00000"/>
                </a:solidFill>
              </a:rPr>
              <a:t>What is data processing?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>
              <a:solidFill>
                <a:schemeClr val="tx1"/>
              </a:solidFill>
            </a:endParaRPr>
          </a:p>
          <a:p>
            <a:pPr marL="9906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Collecting (gathering)</a:t>
            </a:r>
          </a:p>
          <a:p>
            <a:pPr marL="9906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Structuring (formatting)</a:t>
            </a:r>
          </a:p>
          <a:p>
            <a:pPr marL="9906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Collating (from multiple spread-sheets into one)</a:t>
            </a:r>
          </a:p>
          <a:p>
            <a:pPr marL="9906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Analysing</a:t>
            </a:r>
          </a:p>
          <a:p>
            <a:pPr marL="9906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Synthesising </a:t>
            </a:r>
          </a:p>
          <a:p>
            <a:pPr marL="990600" indent="-342900" algn="just">
              <a:buFont typeface="Courier New" pitchFamily="49" charset="0"/>
              <a:buChar char="o"/>
            </a:pPr>
            <a:r>
              <a:rPr lang="en-GB" sz="1600" dirty="0" smtClean="0">
                <a:solidFill>
                  <a:schemeClr val="tx1"/>
                </a:solidFill>
              </a:rPr>
              <a:t>Presentation (the information)</a:t>
            </a: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1600" dirty="0">
              <a:solidFill>
                <a:schemeClr val="tx1"/>
              </a:solidFill>
            </a:endParaRP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Simply, yielding / squeezing information out of data is called data processing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n-GB" sz="1600" dirty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n-GB" sz="1600" dirty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625205" y="5161913"/>
            <a:ext cx="4144297" cy="646331"/>
            <a:chOff x="2625205" y="5501117"/>
            <a:chExt cx="4144297" cy="646331"/>
          </a:xfrm>
        </p:grpSpPr>
        <p:sp>
          <p:nvSpPr>
            <p:cNvPr id="5" name="TextBox 4"/>
            <p:cNvSpPr txBox="1"/>
            <p:nvPr/>
          </p:nvSpPr>
          <p:spPr>
            <a:xfrm>
              <a:off x="4070547" y="5501117"/>
              <a:ext cx="1253613" cy="646331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 smtClean="0"/>
                <a:t>Data Processing</a:t>
              </a:r>
              <a:endParaRPr lang="en-US" dirty="0"/>
            </a:p>
          </p:txBody>
        </p:sp>
        <p:cxnSp>
          <p:nvCxnSpPr>
            <p:cNvPr id="6" name="Straight Arrow Connector 5"/>
            <p:cNvCxnSpPr/>
            <p:nvPr/>
          </p:nvCxnSpPr>
          <p:spPr>
            <a:xfrm>
              <a:off x="2625205" y="5824282"/>
              <a:ext cx="144534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Arrow Connector 6"/>
            <p:cNvCxnSpPr/>
            <p:nvPr/>
          </p:nvCxnSpPr>
          <p:spPr>
            <a:xfrm>
              <a:off x="5324160" y="5824282"/>
              <a:ext cx="1445342" cy="0"/>
            </a:xfrm>
            <a:prstGeom prst="straightConnector1">
              <a:avLst/>
            </a:prstGeom>
            <a:ln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06638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648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Data and information presentation 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692696"/>
            <a:ext cx="8892480" cy="6165304"/>
          </a:xfrm>
        </p:spPr>
        <p:txBody>
          <a:bodyPr>
            <a:normAutofit/>
          </a:bodyPr>
          <a:lstStyle/>
          <a:p>
            <a:pPr marL="342900" indent="-342900" algn="just">
              <a:buFont typeface="Arial" pitchFamily="34" charset="0"/>
              <a:buChar char="•"/>
            </a:pPr>
            <a:endParaRPr lang="en-GB" sz="16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Arial" pitchFamily="34" charset="0"/>
              <a:buChar char="•"/>
            </a:pPr>
            <a:endParaRPr lang="en-GB" sz="1600" b="1" dirty="0" smtClean="0">
              <a:solidFill>
                <a:srgbClr val="C00000"/>
              </a:solidFill>
            </a:endParaRPr>
          </a:p>
          <a:p>
            <a:endParaRPr lang="en-GB" sz="1600" dirty="0" smtClean="0">
              <a:solidFill>
                <a:schemeClr val="tx1"/>
              </a:solidFill>
            </a:endParaRPr>
          </a:p>
          <a:p>
            <a:endParaRPr lang="en-GB" sz="1600" dirty="0">
              <a:solidFill>
                <a:schemeClr val="tx1"/>
              </a:solidFill>
            </a:endParaRPr>
          </a:p>
          <a:p>
            <a:endParaRPr lang="en-GB" sz="1600" dirty="0" smtClean="0">
              <a:solidFill>
                <a:schemeClr val="tx1"/>
              </a:solidFill>
            </a:endParaRPr>
          </a:p>
          <a:p>
            <a:r>
              <a:rPr lang="en-GB" sz="1600" dirty="0" smtClean="0">
                <a:solidFill>
                  <a:schemeClr val="tx1"/>
                </a:solidFill>
              </a:rPr>
              <a:t>This is where these approaches come in: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b="1" dirty="0" smtClean="0">
                <a:solidFill>
                  <a:srgbClr val="C00000"/>
                </a:solidFill>
              </a:rPr>
              <a:t>Which ones? 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pPr marL="4129088" indent="-2794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Graphs / graphical presentation</a:t>
            </a:r>
          </a:p>
          <a:p>
            <a:pPr marL="4129088" indent="-27940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Normal Distribution</a:t>
            </a:r>
            <a:endParaRPr lang="en-GB" sz="1600" dirty="0">
              <a:solidFill>
                <a:schemeClr val="tx1"/>
              </a:solidFill>
            </a:endParaRPr>
          </a:p>
          <a:p>
            <a:pPr marL="3849688" algn="just"/>
            <a:endParaRPr lang="en-GB" sz="1600" dirty="0">
              <a:solidFill>
                <a:schemeClr val="tx1"/>
              </a:solidFill>
            </a:endParaRPr>
          </a:p>
          <a:p>
            <a:endParaRPr lang="en-GB" sz="1600" dirty="0" smtClean="0">
              <a:solidFill>
                <a:schemeClr val="tx1"/>
              </a:solidFill>
            </a:endParaRPr>
          </a:p>
          <a:p>
            <a:endParaRPr lang="en-GB" sz="16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213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74839" y="0"/>
            <a:ext cx="6769509" cy="648072"/>
          </a:xfrm>
        </p:spPr>
        <p:txBody>
          <a:bodyPr>
            <a:noAutofit/>
          </a:bodyPr>
          <a:lstStyle/>
          <a:p>
            <a:r>
              <a:rPr lang="en-GB" sz="2800" dirty="0" smtClean="0"/>
              <a:t>Graphic presentation of data / information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30942"/>
            <a:ext cx="8892480" cy="6327058"/>
          </a:xfrm>
        </p:spPr>
        <p:txBody>
          <a:bodyPr>
            <a:normAutofit/>
          </a:bodyPr>
          <a:lstStyle/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What is a graph?</a:t>
            </a:r>
          </a:p>
          <a:p>
            <a:pPr marL="1258888" indent="-285750" algn="just">
              <a:buFont typeface="Arial" pitchFamily="34" charset="0"/>
              <a:buChar char="•"/>
            </a:pPr>
            <a:r>
              <a:rPr lang="en-US" sz="1600" dirty="0">
                <a:solidFill>
                  <a:schemeClr val="tx1"/>
                </a:solidFill>
              </a:rPr>
              <a:t>A</a:t>
            </a:r>
            <a:r>
              <a:rPr lang="en-US" sz="1600" dirty="0" smtClean="0">
                <a:solidFill>
                  <a:schemeClr val="tx1"/>
                </a:solidFill>
              </a:rPr>
              <a:t> </a:t>
            </a:r>
            <a:r>
              <a:rPr lang="en-US" sz="1600" dirty="0">
                <a:solidFill>
                  <a:schemeClr val="tx1"/>
                </a:solidFill>
              </a:rPr>
              <a:t>diagram showing </a:t>
            </a:r>
            <a:endParaRPr lang="en-US" sz="1600" dirty="0" smtClean="0">
              <a:solidFill>
                <a:schemeClr val="tx1"/>
              </a:solidFill>
            </a:endParaRPr>
          </a:p>
          <a:p>
            <a:pPr marL="1258888" indent="-285750" algn="just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the </a:t>
            </a:r>
            <a:r>
              <a:rPr lang="en-US" sz="1600" dirty="0">
                <a:solidFill>
                  <a:schemeClr val="tx1"/>
                </a:solidFill>
              </a:rPr>
              <a:t>relation between variable quantities, typically of two variables, </a:t>
            </a:r>
            <a:endParaRPr lang="en-US" sz="1600" dirty="0" smtClean="0">
              <a:solidFill>
                <a:schemeClr val="tx1"/>
              </a:solidFill>
            </a:endParaRPr>
          </a:p>
          <a:p>
            <a:pPr marL="1258888" indent="-285750" algn="just">
              <a:buFont typeface="Arial" pitchFamily="34" charset="0"/>
              <a:buChar char="•"/>
            </a:pPr>
            <a:r>
              <a:rPr lang="en-US" sz="1600" dirty="0" smtClean="0">
                <a:solidFill>
                  <a:schemeClr val="tx1"/>
                </a:solidFill>
              </a:rPr>
              <a:t>each </a:t>
            </a:r>
            <a:r>
              <a:rPr lang="en-US" sz="1600" dirty="0">
                <a:solidFill>
                  <a:schemeClr val="tx1"/>
                </a:solidFill>
              </a:rPr>
              <a:t>measured along one of a pair of axes at right angles</a:t>
            </a:r>
            <a:r>
              <a:rPr lang="en-US" sz="1600" dirty="0" smtClean="0">
                <a:solidFill>
                  <a:schemeClr val="tx1"/>
                </a:solidFill>
              </a:rPr>
              <a:t>.</a:t>
            </a:r>
            <a:endParaRPr lang="en-GB" sz="1600" b="1" dirty="0">
              <a:solidFill>
                <a:schemeClr val="tx1"/>
              </a:solidFill>
            </a:endParaRPr>
          </a:p>
          <a:p>
            <a:pPr marL="1258888" indent="-285750" algn="just">
              <a:buFont typeface="Arial" pitchFamily="34" charset="0"/>
              <a:buChar char="•"/>
            </a:pPr>
            <a:endParaRPr lang="en-GB" sz="1600" b="1" dirty="0" smtClean="0">
              <a:solidFill>
                <a:schemeClr val="tx1"/>
              </a:solidFill>
            </a:endParaRPr>
          </a:p>
          <a:p>
            <a:pPr marL="1258888" indent="-28575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Also called Cartesian plane</a:t>
            </a:r>
            <a:endParaRPr lang="en-GB" sz="1600" dirty="0">
              <a:solidFill>
                <a:schemeClr val="tx1"/>
              </a:solidFill>
            </a:endParaRPr>
          </a:p>
          <a:p>
            <a:pPr algn="just"/>
            <a:endParaRPr lang="en-GB" sz="1600" b="1" dirty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What are constituents of a graph / graphical presentation?</a:t>
            </a:r>
          </a:p>
          <a:p>
            <a:pPr algn="just"/>
            <a:endParaRPr lang="en-GB" sz="1600" b="1" dirty="0" smtClean="0">
              <a:solidFill>
                <a:srgbClr val="C00000"/>
              </a:solidFill>
            </a:endParaRPr>
          </a:p>
          <a:p>
            <a:pPr algn="just"/>
            <a:endParaRPr lang="en-GB" sz="1600" b="1" dirty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Why a graph’s title is necessary?  Can the axes titles not be sufficient?</a:t>
            </a:r>
          </a:p>
          <a:p>
            <a:pPr algn="just"/>
            <a:endParaRPr lang="en-GB" sz="1600" b="1" dirty="0">
              <a:solidFill>
                <a:srgbClr val="C00000"/>
              </a:solidFill>
            </a:endParaRPr>
          </a:p>
          <a:p>
            <a:pPr algn="just"/>
            <a:endParaRPr lang="en-GB" sz="1600" b="1" dirty="0" smtClean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Is Graph always linear?</a:t>
            </a:r>
          </a:p>
          <a:p>
            <a:pPr algn="just"/>
            <a:endParaRPr lang="en-GB" sz="1600" b="1" dirty="0" smtClean="0">
              <a:solidFill>
                <a:srgbClr val="C00000"/>
              </a:solidFill>
            </a:endParaRPr>
          </a:p>
          <a:p>
            <a:pPr algn="just"/>
            <a:endParaRPr lang="en-GB" sz="1600" b="1" dirty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Can it be a curve?</a:t>
            </a:r>
          </a:p>
          <a:p>
            <a:pPr algn="just"/>
            <a:endParaRPr lang="en-GB" sz="1600" b="1" dirty="0">
              <a:solidFill>
                <a:srgbClr val="C00000"/>
              </a:solidFill>
            </a:endParaRPr>
          </a:p>
          <a:p>
            <a:pPr algn="just"/>
            <a:endParaRPr lang="en-GB" sz="1600" b="1" dirty="0" smtClean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Any other shape?</a:t>
            </a:r>
          </a:p>
          <a:p>
            <a:pPr algn="just"/>
            <a:endParaRPr lang="en-GB" sz="1600" b="1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608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Normal Distribution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Dr. Ros Sutton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636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89971" y="1749474"/>
            <a:ext cx="3551294" cy="233053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71624" y="629843"/>
            <a:ext cx="5131203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The term bell curve is used to describe the mathematical concept called </a:t>
            </a:r>
            <a:r>
              <a:rPr lang="en-US" dirty="0" smtClean="0"/>
              <a:t>the normal distribution</a:t>
            </a:r>
          </a:p>
          <a:p>
            <a:endParaRPr lang="en-US" dirty="0"/>
          </a:p>
          <a:p>
            <a:r>
              <a:rPr lang="en-US" dirty="0" smtClean="0"/>
              <a:t>sometimes </a:t>
            </a:r>
            <a:r>
              <a:rPr lang="en-US" dirty="0"/>
              <a:t>referred to as Gaussian distribution.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‘</a:t>
            </a:r>
            <a:r>
              <a:rPr lang="en-US" dirty="0"/>
              <a:t>Bell curve’ refers to the shape that is created when a line is plotted using the data points for an item that meets the criteria of ‘normal distribution’. </a:t>
            </a:r>
            <a:endParaRPr lang="en-US" dirty="0" smtClean="0"/>
          </a:p>
          <a:p>
            <a:endParaRPr lang="en-US" dirty="0"/>
          </a:p>
          <a:p>
            <a:r>
              <a:rPr lang="en-US" dirty="0" smtClean="0"/>
              <a:t>The centre </a:t>
            </a:r>
            <a:r>
              <a:rPr lang="en-US" dirty="0"/>
              <a:t>contains the greatest number of a value and therefore would be the highest point on the arc of the line. This point is referred to </a:t>
            </a:r>
            <a:r>
              <a:rPr lang="en-US" dirty="0" smtClean="0"/>
              <a:t>as the mean.</a:t>
            </a:r>
          </a:p>
          <a:p>
            <a:endParaRPr lang="en-US" dirty="0" smtClean="0"/>
          </a:p>
          <a:p>
            <a:r>
              <a:rPr lang="en-US" dirty="0" smtClean="0"/>
              <a:t>In simple terms it is the highest number of occurrences of an element</a:t>
            </a:r>
          </a:p>
          <a:p>
            <a:endParaRPr lang="en-US" u="sng" dirty="0">
              <a:hlinkClick r:id="rId4"/>
            </a:endParaRPr>
          </a:p>
          <a:p>
            <a:endParaRPr lang="en-US" u="sng" dirty="0" smtClean="0">
              <a:hlinkClick r:id="rId4"/>
            </a:endParaRPr>
          </a:p>
          <a:p>
            <a:endParaRPr lang="en-US" u="sng" dirty="0">
              <a:hlinkClick r:id="rId4"/>
            </a:endParaRPr>
          </a:p>
        </p:txBody>
      </p:sp>
    </p:spTree>
    <p:extLst>
      <p:ext uri="{BB962C8B-B14F-4D97-AF65-F5344CB8AC3E}">
        <p14:creationId xmlns:p14="http://schemas.microsoft.com/office/powerpoint/2010/main" val="663302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92200"/>
            <a:ext cx="9144000" cy="4657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639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19672" y="0"/>
            <a:ext cx="6048672" cy="648072"/>
          </a:xfrm>
        </p:spPr>
        <p:txBody>
          <a:bodyPr>
            <a:normAutofit/>
          </a:bodyPr>
          <a:lstStyle/>
          <a:p>
            <a:r>
              <a:rPr lang="en-GB" sz="2800" dirty="0" smtClean="0"/>
              <a:t>3 M’s</a:t>
            </a:r>
            <a:endParaRPr lang="en-US" sz="2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1520" y="530942"/>
            <a:ext cx="8892480" cy="6327058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What is Mean? </a:t>
            </a:r>
            <a:endParaRPr lang="en-US" sz="1600" dirty="0">
              <a:solidFill>
                <a:srgbClr val="C00000"/>
              </a:solidFill>
            </a:endParaRPr>
          </a:p>
          <a:p>
            <a:pPr algn="just"/>
            <a:endParaRPr lang="en-GB" sz="8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Average; arithmetic mean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For instance, what is the average height of a man in the UK.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en-GB" sz="1600" b="1" dirty="0" smtClean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What </a:t>
            </a:r>
            <a:r>
              <a:rPr lang="en-GB" sz="1600" b="1" dirty="0">
                <a:solidFill>
                  <a:srgbClr val="C00000"/>
                </a:solidFill>
              </a:rPr>
              <a:t>is </a:t>
            </a:r>
            <a:r>
              <a:rPr lang="en-GB" sz="1600" b="1" dirty="0" smtClean="0">
                <a:solidFill>
                  <a:srgbClr val="C00000"/>
                </a:solidFill>
              </a:rPr>
              <a:t>Mode?</a:t>
            </a:r>
            <a:endParaRPr lang="en-US" sz="1600" dirty="0">
              <a:solidFill>
                <a:schemeClr val="tx1"/>
              </a:solidFill>
            </a:endParaRPr>
          </a:p>
          <a:p>
            <a:pPr algn="just"/>
            <a:endParaRPr lang="en-US" sz="1600" dirty="0">
              <a:solidFill>
                <a:srgbClr val="C00000"/>
              </a:solidFill>
            </a:endParaRPr>
          </a:p>
          <a:p>
            <a:pPr algn="just"/>
            <a:endParaRPr lang="en-GB" sz="8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Most </a:t>
            </a:r>
            <a:r>
              <a:rPr lang="en-GB" sz="1600" dirty="0">
                <a:solidFill>
                  <a:schemeClr val="tx1"/>
                </a:solidFill>
              </a:rPr>
              <a:t>frequently </a:t>
            </a:r>
            <a:r>
              <a:rPr lang="en-GB" sz="1600" dirty="0" smtClean="0">
                <a:solidFill>
                  <a:schemeClr val="tx1"/>
                </a:solidFill>
              </a:rPr>
              <a:t>occurring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For instance, how most construction </a:t>
            </a:r>
            <a:r>
              <a:rPr lang="en-GB" sz="1600" dirty="0">
                <a:solidFill>
                  <a:schemeClr val="tx1"/>
                </a:solidFill>
              </a:rPr>
              <a:t>workers travel to </a:t>
            </a:r>
            <a:r>
              <a:rPr lang="en-GB" sz="1600" dirty="0" smtClean="0">
                <a:solidFill>
                  <a:schemeClr val="tx1"/>
                </a:solidFill>
              </a:rPr>
              <a:t>work.</a:t>
            </a:r>
            <a:endParaRPr lang="en-US" sz="1600" dirty="0">
              <a:solidFill>
                <a:schemeClr val="tx1"/>
              </a:solidFill>
            </a:endParaRPr>
          </a:p>
          <a:p>
            <a:pPr algn="just"/>
            <a:r>
              <a:rPr lang="en-GB" sz="1600" dirty="0">
                <a:solidFill>
                  <a:schemeClr val="tx1"/>
                </a:solidFill>
              </a:rPr>
              <a:t> </a:t>
            </a:r>
            <a:endParaRPr lang="en-US" sz="1600" dirty="0">
              <a:solidFill>
                <a:schemeClr val="tx1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What is Median?</a:t>
            </a:r>
            <a:endParaRPr lang="en-US" sz="1600" dirty="0">
              <a:solidFill>
                <a:srgbClr val="C00000"/>
              </a:solidFill>
            </a:endParaRPr>
          </a:p>
          <a:p>
            <a:pPr algn="just"/>
            <a:endParaRPr lang="en-GB" sz="8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Middle data </a:t>
            </a:r>
            <a:r>
              <a:rPr lang="en-GB" sz="1600" dirty="0">
                <a:solidFill>
                  <a:schemeClr val="tx1"/>
                </a:solidFill>
              </a:rPr>
              <a:t>point in </a:t>
            </a:r>
            <a:r>
              <a:rPr lang="en-GB" sz="1600" dirty="0" smtClean="0">
                <a:solidFill>
                  <a:schemeClr val="tx1"/>
                </a:solidFill>
              </a:rPr>
              <a:t>order / sample / lot</a:t>
            </a: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dirty="0">
                <a:solidFill>
                  <a:schemeClr val="tx1"/>
                </a:solidFill>
              </a:rPr>
              <a:t>For instance, what is middle height of a person in the sample.</a:t>
            </a:r>
            <a:endParaRPr lang="en-US" sz="1600" dirty="0">
              <a:solidFill>
                <a:schemeClr val="tx1"/>
              </a:solidFill>
            </a:endParaRPr>
          </a:p>
          <a:p>
            <a:pPr marL="285750" indent="-285750" algn="just">
              <a:buFont typeface="Arial" pitchFamily="34" charset="0"/>
              <a:buChar char="•"/>
            </a:pPr>
            <a:r>
              <a:rPr lang="en-GB" sz="1600" dirty="0" smtClean="0">
                <a:solidFill>
                  <a:schemeClr val="tx1"/>
                </a:solidFill>
              </a:rPr>
              <a:t>Particularly useful when you have outliers since the value is not influenced by these outliers.</a:t>
            </a:r>
          </a:p>
          <a:p>
            <a:pPr algn="just"/>
            <a:endParaRPr lang="en-GB" sz="1600" dirty="0" smtClean="0">
              <a:solidFill>
                <a:schemeClr val="tx1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Can all the three be the same?</a:t>
            </a:r>
          </a:p>
          <a:p>
            <a:pPr algn="just"/>
            <a:endParaRPr lang="en-GB" sz="1600" b="1" dirty="0">
              <a:solidFill>
                <a:srgbClr val="C00000"/>
              </a:solidFill>
            </a:endParaRPr>
          </a:p>
          <a:p>
            <a:pPr algn="just"/>
            <a:r>
              <a:rPr lang="en-GB" sz="1600" b="1" dirty="0" smtClean="0">
                <a:solidFill>
                  <a:srgbClr val="C00000"/>
                </a:solidFill>
              </a:rPr>
              <a:t>When? </a:t>
            </a:r>
          </a:p>
          <a:p>
            <a:pPr algn="just"/>
            <a:endParaRPr lang="en-GB" sz="1600" b="1" dirty="0">
              <a:solidFill>
                <a:srgbClr val="C00000"/>
              </a:solidFill>
            </a:endParaRP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Having established this;</a:t>
            </a:r>
          </a:p>
          <a:p>
            <a:pPr algn="just"/>
            <a:r>
              <a:rPr lang="en-GB" sz="1600" dirty="0" smtClean="0">
                <a:solidFill>
                  <a:schemeClr val="tx1"/>
                </a:solidFill>
              </a:rPr>
              <a:t>My next lectures – numeric data and examples to expand on the 3M’s.</a:t>
            </a:r>
          </a:p>
        </p:txBody>
      </p:sp>
    </p:spTree>
    <p:extLst>
      <p:ext uri="{BB962C8B-B14F-4D97-AF65-F5344CB8AC3E}">
        <p14:creationId xmlns:p14="http://schemas.microsoft.com/office/powerpoint/2010/main" val="3698429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Captain Cash Eltham\Pictures\Thank you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885825"/>
            <a:ext cx="7602538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051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eeze">
  <a:themeElements>
    <a:clrScheme name="Breeze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244A58"/>
      </a:accent2>
      <a:accent3>
        <a:srgbClr val="E2751D"/>
      </a:accent3>
      <a:accent4>
        <a:srgbClr val="FFB400"/>
      </a:accent4>
      <a:accent5>
        <a:srgbClr val="7EB606"/>
      </a:accent5>
      <a:accent6>
        <a:srgbClr val="C00000"/>
      </a:accent6>
      <a:hlink>
        <a:srgbClr val="7030A0"/>
      </a:hlink>
      <a:folHlink>
        <a:srgbClr val="00B0F0"/>
      </a:folHlink>
    </a:clrScheme>
    <a:fontScheme name="Breeze">
      <a:maj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News Gothic MT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Breeze">
      <a:fillStyleLst>
        <a:solidFill>
          <a:schemeClr val="phClr"/>
        </a:solidFill>
        <a:gradFill rotWithShape="1">
          <a:gsLst>
            <a:gs pos="31000">
              <a:schemeClr val="phClr">
                <a:tint val="100000"/>
                <a:shade val="100000"/>
                <a:satMod val="120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shade val="100000"/>
                <a:satMod val="120000"/>
              </a:schemeClr>
            </a:gs>
            <a:gs pos="69000">
              <a:schemeClr val="phClr">
                <a:tint val="80000"/>
                <a:shade val="100000"/>
                <a:satMod val="150000"/>
              </a:schemeClr>
            </a:gs>
            <a:gs pos="100000">
              <a:schemeClr val="phClr">
                <a:tint val="50000"/>
                <a:shade val="100000"/>
                <a:satMod val="15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dbl" algn="ctr">
          <a:solidFill>
            <a:schemeClr val="phClr"/>
          </a:solidFill>
          <a:prstDash val="solid"/>
        </a:ln>
        <a:ln w="31750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sx="101000" sy="101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127000" dist="25400" dir="13500000">
              <a:srgbClr val="C0C0C0">
                <a:alpha val="75000"/>
              </a:srgbClr>
            </a:innerShdw>
            <a:outerShdw blurRad="88900" dist="25400" dir="5400000" sx="102000" sy="102000" algn="ctr" rotWithShape="0">
              <a:srgbClr val="C0C0C0">
                <a:alpha val="40000"/>
              </a:srgbClr>
            </a:outerShdw>
          </a:effectLst>
          <a:scene3d>
            <a:camera prst="perspectiveLeft" fov="300000"/>
            <a:lightRig rig="soft" dir="l">
              <a:rot lat="0" lon="0" rev="4200000"/>
            </a:lightRig>
          </a:scene3d>
          <a:sp3d extrusionH="38100" prstMaterial="powder">
            <a:bevelT w="50800" h="88900" prst="convex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0000"/>
                <a:satMod val="400000"/>
              </a:schemeClr>
              <a:schemeClr val="phClr">
                <a:tint val="10000"/>
                <a:satMod val="20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418</TotalTime>
  <Words>683</Words>
  <Application>Microsoft Office PowerPoint</Application>
  <PresentationFormat>On-screen Show (4:3)</PresentationFormat>
  <Paragraphs>186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Breeze</vt:lpstr>
      <vt:lpstr>Office Theme</vt:lpstr>
      <vt:lpstr>1_Office Theme</vt:lpstr>
      <vt:lpstr>Data Presentation: Data, Information &amp; Normal Distribution       11 March 2015   </vt:lpstr>
      <vt:lpstr>Data</vt:lpstr>
      <vt:lpstr>Data – Semantics</vt:lpstr>
      <vt:lpstr>Information </vt:lpstr>
      <vt:lpstr>Data and Information – snap shot! </vt:lpstr>
      <vt:lpstr>Data and Information – difference is perspective driven!</vt:lpstr>
      <vt:lpstr>Data processing</vt:lpstr>
      <vt:lpstr>Data and information presentation </vt:lpstr>
      <vt:lpstr>Graphic presentation of data / information</vt:lpstr>
      <vt:lpstr>The Normal Distribution</vt:lpstr>
      <vt:lpstr>PowerPoint Presentation</vt:lpstr>
      <vt:lpstr>PowerPoint Presentation</vt:lpstr>
      <vt:lpstr>3 M’s</vt:lpstr>
      <vt:lpstr>PowerPoint Presentation</vt:lpstr>
    </vt:vector>
  </TitlesOfParts>
  <Company>Rosanna Sutton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Normal Distribution</dc:title>
  <dc:creator>Rosanna Sutton</dc:creator>
  <cp:lastModifiedBy>Butt, Talib E</cp:lastModifiedBy>
  <cp:revision>50</cp:revision>
  <dcterms:created xsi:type="dcterms:W3CDTF">2014-03-18T10:30:41Z</dcterms:created>
  <dcterms:modified xsi:type="dcterms:W3CDTF">2016-01-06T11:53:25Z</dcterms:modified>
</cp:coreProperties>
</file>