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sldIdLst>
    <p:sldId id="259" r:id="rId2"/>
    <p:sldId id="261" r:id="rId3"/>
    <p:sldId id="263" r:id="rId4"/>
    <p:sldId id="265" r:id="rId5"/>
    <p:sldId id="267" r:id="rId6"/>
    <p:sldId id="268" r:id="rId7"/>
    <p:sldId id="269" r:id="rId8"/>
    <p:sldId id="270" r:id="rId9"/>
    <p:sldId id="271" r:id="rId10"/>
    <p:sldId id="273" r:id="rId11"/>
    <p:sldId id="275" r:id="rId12"/>
    <p:sldId id="276" r:id="rId13"/>
    <p:sldId id="277" r:id="rId14"/>
    <p:sldId id="278" r:id="rId15"/>
    <p:sldId id="281" r:id="rId16"/>
    <p:sldId id="282" r:id="rId17"/>
    <p:sldId id="279" r:id="rId18"/>
    <p:sldId id="280" r:id="rId19"/>
    <p:sldId id="284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985" autoAdjust="0"/>
    <p:restoredTop sz="86451" autoAdjust="0"/>
  </p:normalViewPr>
  <p:slideViewPr>
    <p:cSldViewPr snapToGrid="0">
      <p:cViewPr varScale="1">
        <p:scale>
          <a:sx n="79" d="100"/>
          <a:sy n="79" d="100"/>
        </p:scale>
        <p:origin x="288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7606AB0-5D05-46D5-A9F2-6FD91DBC8AC6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3A74C60-8C2B-44CE-B87F-686F8E99E60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Key case; </a:t>
          </a:r>
          <a:r>
            <a:rPr lang="en-GB" dirty="0" err="1"/>
            <a:t>Pankhania</a:t>
          </a:r>
          <a:r>
            <a:rPr lang="en-GB" dirty="0"/>
            <a:t> v Hackney London Borough Council [2002] – False statement of fact or law. </a:t>
          </a:r>
          <a:endParaRPr lang="en-US" dirty="0"/>
        </a:p>
      </dgm:t>
    </dgm:pt>
    <dgm:pt modelId="{DF8AF5DB-EE44-4BFF-ACA4-FDFE8252787F}" type="parTrans" cxnId="{AFC993EA-E561-4C02-8B8C-BFFEE63E27B2}">
      <dgm:prSet/>
      <dgm:spPr/>
      <dgm:t>
        <a:bodyPr/>
        <a:lstStyle/>
        <a:p>
          <a:endParaRPr lang="en-US"/>
        </a:p>
      </dgm:t>
    </dgm:pt>
    <dgm:pt modelId="{DF40B536-6B8F-4C41-A5A3-50D2EC9C6536}" type="sibTrans" cxnId="{AFC993EA-E561-4C02-8B8C-BFFEE63E27B2}">
      <dgm:prSet/>
      <dgm:spPr/>
      <dgm:t>
        <a:bodyPr/>
        <a:lstStyle/>
        <a:p>
          <a:endParaRPr lang="en-US"/>
        </a:p>
      </dgm:t>
    </dgm:pt>
    <dgm:pt modelId="{981FD71B-20BD-4284-B42C-FE2590F02DE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Statement can be made in a number ways. For example, through conduct. </a:t>
          </a:r>
          <a:endParaRPr lang="en-US" dirty="0"/>
        </a:p>
      </dgm:t>
    </dgm:pt>
    <dgm:pt modelId="{0F754817-D6A9-4174-82A4-AEB6983E546C}" type="parTrans" cxnId="{402FE662-F14E-43D8-A74E-11634E925FB2}">
      <dgm:prSet/>
      <dgm:spPr/>
      <dgm:t>
        <a:bodyPr/>
        <a:lstStyle/>
        <a:p>
          <a:endParaRPr lang="en-US"/>
        </a:p>
      </dgm:t>
    </dgm:pt>
    <dgm:pt modelId="{EEFDDA8E-FEBD-44E6-83E4-67CA16489EBD}" type="sibTrans" cxnId="{402FE662-F14E-43D8-A74E-11634E925FB2}">
      <dgm:prSet/>
      <dgm:spPr/>
      <dgm:t>
        <a:bodyPr/>
        <a:lstStyle/>
        <a:p>
          <a:endParaRPr lang="en-US"/>
        </a:p>
      </dgm:t>
    </dgm:pt>
    <dgm:pt modelId="{6398C490-072A-4775-8695-4E55A55999C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Key case examples; Walters v Morgan [1861] </a:t>
          </a:r>
          <a:endParaRPr lang="en-US"/>
        </a:p>
      </dgm:t>
    </dgm:pt>
    <dgm:pt modelId="{51AD36E3-1F0F-4D43-846A-9CCAFC1B5EC6}" type="parTrans" cxnId="{9D69DF74-C726-4B51-9044-E9EAB6912640}">
      <dgm:prSet/>
      <dgm:spPr/>
      <dgm:t>
        <a:bodyPr/>
        <a:lstStyle/>
        <a:p>
          <a:endParaRPr lang="en-US"/>
        </a:p>
      </dgm:t>
    </dgm:pt>
    <dgm:pt modelId="{C7E088FA-815D-4DFA-AD2D-FFAF2D40FC9D}" type="sibTrans" cxnId="{9D69DF74-C726-4B51-9044-E9EAB6912640}">
      <dgm:prSet/>
      <dgm:spPr/>
      <dgm:t>
        <a:bodyPr/>
        <a:lstStyle/>
        <a:p>
          <a:endParaRPr lang="en-US"/>
        </a:p>
      </dgm:t>
    </dgm:pt>
    <dgm:pt modelId="{47A97CC8-6F14-4A87-A3D7-7C1041B20696}" type="pres">
      <dgm:prSet presAssocID="{37606AB0-5D05-46D5-A9F2-6FD91DBC8AC6}" presName="root" presStyleCnt="0">
        <dgm:presLayoutVars>
          <dgm:dir/>
          <dgm:resizeHandles val="exact"/>
        </dgm:presLayoutVars>
      </dgm:prSet>
      <dgm:spPr/>
    </dgm:pt>
    <dgm:pt modelId="{B25D0608-8E8B-4B9E-9C6D-896D10FA976F}" type="pres">
      <dgm:prSet presAssocID="{13A74C60-8C2B-44CE-B87F-686F8E99E602}" presName="compNode" presStyleCnt="0"/>
      <dgm:spPr/>
    </dgm:pt>
    <dgm:pt modelId="{70181912-A290-4FA4-AE88-838E4507E106}" type="pres">
      <dgm:prSet presAssocID="{13A74C60-8C2B-44CE-B87F-686F8E99E602}" presName="bgRect" presStyleLbl="bgShp" presStyleIdx="0" presStyleCnt="3"/>
      <dgm:spPr/>
    </dgm:pt>
    <dgm:pt modelId="{EEC8D7D5-40A3-4F55-96AF-C3E093A0FF7F}" type="pres">
      <dgm:prSet presAssocID="{13A74C60-8C2B-44CE-B87F-686F8E99E602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D7E61F3B-8D95-4685-9255-E9BD669933ED}" type="pres">
      <dgm:prSet presAssocID="{13A74C60-8C2B-44CE-B87F-686F8E99E602}" presName="spaceRect" presStyleCnt="0"/>
      <dgm:spPr/>
    </dgm:pt>
    <dgm:pt modelId="{4E3A0B64-5E7A-4F78-BED0-C10B6294354F}" type="pres">
      <dgm:prSet presAssocID="{13A74C60-8C2B-44CE-B87F-686F8E99E602}" presName="parTx" presStyleLbl="revTx" presStyleIdx="0" presStyleCnt="3">
        <dgm:presLayoutVars>
          <dgm:chMax val="0"/>
          <dgm:chPref val="0"/>
        </dgm:presLayoutVars>
      </dgm:prSet>
      <dgm:spPr/>
    </dgm:pt>
    <dgm:pt modelId="{E1B698FD-22F3-46D8-985B-47E63586E626}" type="pres">
      <dgm:prSet presAssocID="{DF40B536-6B8F-4C41-A5A3-50D2EC9C6536}" presName="sibTrans" presStyleCnt="0"/>
      <dgm:spPr/>
    </dgm:pt>
    <dgm:pt modelId="{32147263-DD57-4AD9-A8E2-212F705894EF}" type="pres">
      <dgm:prSet presAssocID="{981FD71B-20BD-4284-B42C-FE2590F02DEA}" presName="compNode" presStyleCnt="0"/>
      <dgm:spPr/>
    </dgm:pt>
    <dgm:pt modelId="{D904D268-8A97-42F3-A60B-FA9B5F4220B9}" type="pres">
      <dgm:prSet presAssocID="{981FD71B-20BD-4284-B42C-FE2590F02DEA}" presName="bgRect" presStyleLbl="bgShp" presStyleIdx="1" presStyleCnt="3"/>
      <dgm:spPr/>
    </dgm:pt>
    <dgm:pt modelId="{8306F313-5966-469E-A37C-2B8B4B444C39}" type="pres">
      <dgm:prSet presAssocID="{981FD71B-20BD-4284-B42C-FE2590F02DEA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Quotes"/>
        </a:ext>
      </dgm:extLst>
    </dgm:pt>
    <dgm:pt modelId="{D075DB68-0C24-4D0E-82A0-99E5DC1D206F}" type="pres">
      <dgm:prSet presAssocID="{981FD71B-20BD-4284-B42C-FE2590F02DEA}" presName="spaceRect" presStyleCnt="0"/>
      <dgm:spPr/>
    </dgm:pt>
    <dgm:pt modelId="{AF7B3EFC-740E-46B1-A6EA-9E322D2F05B3}" type="pres">
      <dgm:prSet presAssocID="{981FD71B-20BD-4284-B42C-FE2590F02DEA}" presName="parTx" presStyleLbl="revTx" presStyleIdx="1" presStyleCnt="3">
        <dgm:presLayoutVars>
          <dgm:chMax val="0"/>
          <dgm:chPref val="0"/>
        </dgm:presLayoutVars>
      </dgm:prSet>
      <dgm:spPr/>
    </dgm:pt>
    <dgm:pt modelId="{BA448F6F-BDB3-430E-82D2-2D348A1C9442}" type="pres">
      <dgm:prSet presAssocID="{EEFDDA8E-FEBD-44E6-83E4-67CA16489EBD}" presName="sibTrans" presStyleCnt="0"/>
      <dgm:spPr/>
    </dgm:pt>
    <dgm:pt modelId="{D3535956-9BD9-42DA-A86D-256A797EE2D6}" type="pres">
      <dgm:prSet presAssocID="{6398C490-072A-4775-8695-4E55A55999C7}" presName="compNode" presStyleCnt="0"/>
      <dgm:spPr/>
    </dgm:pt>
    <dgm:pt modelId="{4E5036EB-9E65-4213-A83E-D281E4130B59}" type="pres">
      <dgm:prSet presAssocID="{6398C490-072A-4775-8695-4E55A55999C7}" presName="bgRect" presStyleLbl="bgShp" presStyleIdx="2" presStyleCnt="3"/>
      <dgm:spPr/>
    </dgm:pt>
    <dgm:pt modelId="{ECDB383D-FC26-47B1-A604-BA5B108EA7E9}" type="pres">
      <dgm:prSet presAssocID="{6398C490-072A-4775-8695-4E55A55999C7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edding Rings"/>
        </a:ext>
      </dgm:extLst>
    </dgm:pt>
    <dgm:pt modelId="{9C92431C-1BF7-4D56-AA9F-8A18DED7EE45}" type="pres">
      <dgm:prSet presAssocID="{6398C490-072A-4775-8695-4E55A55999C7}" presName="spaceRect" presStyleCnt="0"/>
      <dgm:spPr/>
    </dgm:pt>
    <dgm:pt modelId="{618923E4-2361-4A2C-96F8-90234E59D344}" type="pres">
      <dgm:prSet presAssocID="{6398C490-072A-4775-8695-4E55A55999C7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E7FE103D-637C-4B3D-AC52-BCD26B18A3C5}" type="presOf" srcId="{6398C490-072A-4775-8695-4E55A55999C7}" destId="{618923E4-2361-4A2C-96F8-90234E59D344}" srcOrd="0" destOrd="0" presId="urn:microsoft.com/office/officeart/2018/2/layout/IconVerticalSolidList"/>
    <dgm:cxn modelId="{402FE662-F14E-43D8-A74E-11634E925FB2}" srcId="{37606AB0-5D05-46D5-A9F2-6FD91DBC8AC6}" destId="{981FD71B-20BD-4284-B42C-FE2590F02DEA}" srcOrd="1" destOrd="0" parTransId="{0F754817-D6A9-4174-82A4-AEB6983E546C}" sibTransId="{EEFDDA8E-FEBD-44E6-83E4-67CA16489EBD}"/>
    <dgm:cxn modelId="{9D69DF74-C726-4B51-9044-E9EAB6912640}" srcId="{37606AB0-5D05-46D5-A9F2-6FD91DBC8AC6}" destId="{6398C490-072A-4775-8695-4E55A55999C7}" srcOrd="2" destOrd="0" parTransId="{51AD36E3-1F0F-4D43-846A-9CCAFC1B5EC6}" sibTransId="{C7E088FA-815D-4DFA-AD2D-FFAF2D40FC9D}"/>
    <dgm:cxn modelId="{C2EF887E-6A64-40CF-B78A-A82242F3A4E0}" type="presOf" srcId="{981FD71B-20BD-4284-B42C-FE2590F02DEA}" destId="{AF7B3EFC-740E-46B1-A6EA-9E322D2F05B3}" srcOrd="0" destOrd="0" presId="urn:microsoft.com/office/officeart/2018/2/layout/IconVerticalSolidList"/>
    <dgm:cxn modelId="{F7FB71C9-A50A-4C94-BF30-0DD9EB270397}" type="presOf" srcId="{13A74C60-8C2B-44CE-B87F-686F8E99E602}" destId="{4E3A0B64-5E7A-4F78-BED0-C10B6294354F}" srcOrd="0" destOrd="0" presId="urn:microsoft.com/office/officeart/2018/2/layout/IconVerticalSolidList"/>
    <dgm:cxn modelId="{AFC993EA-E561-4C02-8B8C-BFFEE63E27B2}" srcId="{37606AB0-5D05-46D5-A9F2-6FD91DBC8AC6}" destId="{13A74C60-8C2B-44CE-B87F-686F8E99E602}" srcOrd="0" destOrd="0" parTransId="{DF8AF5DB-EE44-4BFF-ACA4-FDFE8252787F}" sibTransId="{DF40B536-6B8F-4C41-A5A3-50D2EC9C6536}"/>
    <dgm:cxn modelId="{54CF18F1-3BF0-4094-A8FD-AD3D59A40088}" type="presOf" srcId="{37606AB0-5D05-46D5-A9F2-6FD91DBC8AC6}" destId="{47A97CC8-6F14-4A87-A3D7-7C1041B20696}" srcOrd="0" destOrd="0" presId="urn:microsoft.com/office/officeart/2018/2/layout/IconVerticalSolidList"/>
    <dgm:cxn modelId="{A5E2B941-6E29-40C0-904A-B2624A54A60C}" type="presParOf" srcId="{47A97CC8-6F14-4A87-A3D7-7C1041B20696}" destId="{B25D0608-8E8B-4B9E-9C6D-896D10FA976F}" srcOrd="0" destOrd="0" presId="urn:microsoft.com/office/officeart/2018/2/layout/IconVerticalSolidList"/>
    <dgm:cxn modelId="{B7463C13-5969-44B0-A30F-8676BE53DAAE}" type="presParOf" srcId="{B25D0608-8E8B-4B9E-9C6D-896D10FA976F}" destId="{70181912-A290-4FA4-AE88-838E4507E106}" srcOrd="0" destOrd="0" presId="urn:microsoft.com/office/officeart/2018/2/layout/IconVerticalSolidList"/>
    <dgm:cxn modelId="{4CEB5E2C-374B-49F2-A24B-F5D98ADA3386}" type="presParOf" srcId="{B25D0608-8E8B-4B9E-9C6D-896D10FA976F}" destId="{EEC8D7D5-40A3-4F55-96AF-C3E093A0FF7F}" srcOrd="1" destOrd="0" presId="urn:microsoft.com/office/officeart/2018/2/layout/IconVerticalSolidList"/>
    <dgm:cxn modelId="{57CCB073-2823-4E75-9492-0D679CA21265}" type="presParOf" srcId="{B25D0608-8E8B-4B9E-9C6D-896D10FA976F}" destId="{D7E61F3B-8D95-4685-9255-E9BD669933ED}" srcOrd="2" destOrd="0" presId="urn:microsoft.com/office/officeart/2018/2/layout/IconVerticalSolidList"/>
    <dgm:cxn modelId="{BE37E23C-501A-4B9B-BC31-132791A4B95E}" type="presParOf" srcId="{B25D0608-8E8B-4B9E-9C6D-896D10FA976F}" destId="{4E3A0B64-5E7A-4F78-BED0-C10B6294354F}" srcOrd="3" destOrd="0" presId="urn:microsoft.com/office/officeart/2018/2/layout/IconVerticalSolidList"/>
    <dgm:cxn modelId="{CA61854F-1FA9-4DFB-B7A4-C6576BE641D0}" type="presParOf" srcId="{47A97CC8-6F14-4A87-A3D7-7C1041B20696}" destId="{E1B698FD-22F3-46D8-985B-47E63586E626}" srcOrd="1" destOrd="0" presId="urn:microsoft.com/office/officeart/2018/2/layout/IconVerticalSolidList"/>
    <dgm:cxn modelId="{244F3A92-F562-42CC-8A4E-172EA390F523}" type="presParOf" srcId="{47A97CC8-6F14-4A87-A3D7-7C1041B20696}" destId="{32147263-DD57-4AD9-A8E2-212F705894EF}" srcOrd="2" destOrd="0" presId="urn:microsoft.com/office/officeart/2018/2/layout/IconVerticalSolidList"/>
    <dgm:cxn modelId="{8666B04A-D9DB-44F5-A2A9-F83857A733BA}" type="presParOf" srcId="{32147263-DD57-4AD9-A8E2-212F705894EF}" destId="{D904D268-8A97-42F3-A60B-FA9B5F4220B9}" srcOrd="0" destOrd="0" presId="urn:microsoft.com/office/officeart/2018/2/layout/IconVerticalSolidList"/>
    <dgm:cxn modelId="{22F39FF6-1B6A-4BEF-B88F-F48F3854A9FC}" type="presParOf" srcId="{32147263-DD57-4AD9-A8E2-212F705894EF}" destId="{8306F313-5966-469E-A37C-2B8B4B444C39}" srcOrd="1" destOrd="0" presId="urn:microsoft.com/office/officeart/2018/2/layout/IconVerticalSolidList"/>
    <dgm:cxn modelId="{5B5BD611-4987-4BCF-ABC2-203146F2CB7D}" type="presParOf" srcId="{32147263-DD57-4AD9-A8E2-212F705894EF}" destId="{D075DB68-0C24-4D0E-82A0-99E5DC1D206F}" srcOrd="2" destOrd="0" presId="urn:microsoft.com/office/officeart/2018/2/layout/IconVerticalSolidList"/>
    <dgm:cxn modelId="{C2482D51-9327-4114-9072-52515162B49B}" type="presParOf" srcId="{32147263-DD57-4AD9-A8E2-212F705894EF}" destId="{AF7B3EFC-740E-46B1-A6EA-9E322D2F05B3}" srcOrd="3" destOrd="0" presId="urn:microsoft.com/office/officeart/2018/2/layout/IconVerticalSolidList"/>
    <dgm:cxn modelId="{24F576D3-4B01-4744-A132-FFE7890F94B2}" type="presParOf" srcId="{47A97CC8-6F14-4A87-A3D7-7C1041B20696}" destId="{BA448F6F-BDB3-430E-82D2-2D348A1C9442}" srcOrd="3" destOrd="0" presId="urn:microsoft.com/office/officeart/2018/2/layout/IconVerticalSolidList"/>
    <dgm:cxn modelId="{6058124A-2326-4FB4-8F88-096694C51F19}" type="presParOf" srcId="{47A97CC8-6F14-4A87-A3D7-7C1041B20696}" destId="{D3535956-9BD9-42DA-A86D-256A797EE2D6}" srcOrd="4" destOrd="0" presId="urn:microsoft.com/office/officeart/2018/2/layout/IconVerticalSolidList"/>
    <dgm:cxn modelId="{2E5D6296-A8BB-4CAD-B8C2-B2734C79D430}" type="presParOf" srcId="{D3535956-9BD9-42DA-A86D-256A797EE2D6}" destId="{4E5036EB-9E65-4213-A83E-D281E4130B59}" srcOrd="0" destOrd="0" presId="urn:microsoft.com/office/officeart/2018/2/layout/IconVerticalSolidList"/>
    <dgm:cxn modelId="{6F64EA06-48E3-4A7B-A382-9FC62D4A8C9C}" type="presParOf" srcId="{D3535956-9BD9-42DA-A86D-256A797EE2D6}" destId="{ECDB383D-FC26-47B1-A604-BA5B108EA7E9}" srcOrd="1" destOrd="0" presId="urn:microsoft.com/office/officeart/2018/2/layout/IconVerticalSolidList"/>
    <dgm:cxn modelId="{F42A75EF-4B5C-4193-9BB3-BA55406B66B4}" type="presParOf" srcId="{D3535956-9BD9-42DA-A86D-256A797EE2D6}" destId="{9C92431C-1BF7-4D56-AA9F-8A18DED7EE45}" srcOrd="2" destOrd="0" presId="urn:microsoft.com/office/officeart/2018/2/layout/IconVerticalSolidList"/>
    <dgm:cxn modelId="{3DCB69FD-5EAE-4DD0-B587-7F0AABC09009}" type="presParOf" srcId="{D3535956-9BD9-42DA-A86D-256A797EE2D6}" destId="{618923E4-2361-4A2C-96F8-90234E59D34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2FBDEC9-A716-4E0B-9A55-DA4BFED57CC1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5DF64D4F-3DC6-40E3-8F32-3F7C6501F03B}">
      <dgm:prSet/>
      <dgm:spPr/>
      <dgm:t>
        <a:bodyPr/>
        <a:lstStyle/>
        <a:p>
          <a:r>
            <a:rPr lang="en-GB"/>
            <a:t>Will not be classed as encouragement if the representee was not aware of the statement in the first place. </a:t>
          </a:r>
          <a:endParaRPr lang="en-US"/>
        </a:p>
      </dgm:t>
    </dgm:pt>
    <dgm:pt modelId="{692D6303-28DA-4103-B0D6-9947FD23F164}" type="parTrans" cxnId="{32ADADCF-92AE-45AE-8443-093AB0981A92}">
      <dgm:prSet/>
      <dgm:spPr/>
      <dgm:t>
        <a:bodyPr/>
        <a:lstStyle/>
        <a:p>
          <a:endParaRPr lang="en-US"/>
        </a:p>
      </dgm:t>
    </dgm:pt>
    <dgm:pt modelId="{9F7588A1-249E-4120-BC67-2A0EAB096248}" type="sibTrans" cxnId="{32ADADCF-92AE-45AE-8443-093AB0981A92}">
      <dgm:prSet/>
      <dgm:spPr/>
      <dgm:t>
        <a:bodyPr/>
        <a:lstStyle/>
        <a:p>
          <a:endParaRPr lang="en-US"/>
        </a:p>
      </dgm:t>
    </dgm:pt>
    <dgm:pt modelId="{F5874480-810F-4F81-AFA5-16C343DBE7B1}">
      <dgm:prSet/>
      <dgm:spPr/>
      <dgm:t>
        <a:bodyPr/>
        <a:lstStyle/>
        <a:p>
          <a:r>
            <a:rPr lang="en-GB"/>
            <a:t>If the representee knows about the false statement and still decides to enter the contract. </a:t>
          </a:r>
          <a:endParaRPr lang="en-US"/>
        </a:p>
      </dgm:t>
    </dgm:pt>
    <dgm:pt modelId="{EDB481E4-B385-4483-9FAA-CC3C3D0CCB62}" type="parTrans" cxnId="{E959AF8A-9445-45BC-9FD5-63D92A00BB16}">
      <dgm:prSet/>
      <dgm:spPr/>
      <dgm:t>
        <a:bodyPr/>
        <a:lstStyle/>
        <a:p>
          <a:endParaRPr lang="en-US"/>
        </a:p>
      </dgm:t>
    </dgm:pt>
    <dgm:pt modelId="{64009FFE-DBC9-4291-9784-D93981DE8355}" type="sibTrans" cxnId="{E959AF8A-9445-45BC-9FD5-63D92A00BB16}">
      <dgm:prSet/>
      <dgm:spPr/>
      <dgm:t>
        <a:bodyPr/>
        <a:lstStyle/>
        <a:p>
          <a:endParaRPr lang="en-US"/>
        </a:p>
      </dgm:t>
    </dgm:pt>
    <dgm:pt modelId="{75011A7F-25F3-499F-ACD6-999498D64EF2}">
      <dgm:prSet/>
      <dgm:spPr/>
      <dgm:t>
        <a:bodyPr/>
        <a:lstStyle/>
        <a:p>
          <a:r>
            <a:rPr lang="en-US" dirty="0"/>
            <a:t>No</a:t>
          </a:r>
          <a:r>
            <a:rPr lang="en-US" baseline="0" dirty="0"/>
            <a:t> reasonable to rely on the statement. </a:t>
          </a:r>
          <a:endParaRPr lang="en-US" dirty="0"/>
        </a:p>
      </dgm:t>
    </dgm:pt>
    <dgm:pt modelId="{9A227A63-F4E9-4E73-84A9-D0201585B51E}" type="parTrans" cxnId="{FEAFBC11-F10A-45DE-85BD-00C3DF2EF1C9}">
      <dgm:prSet/>
      <dgm:spPr/>
      <dgm:t>
        <a:bodyPr/>
        <a:lstStyle/>
        <a:p>
          <a:endParaRPr lang="en-US"/>
        </a:p>
      </dgm:t>
    </dgm:pt>
    <dgm:pt modelId="{B2C869BE-F48F-446B-B6BA-AC677696D58D}" type="sibTrans" cxnId="{FEAFBC11-F10A-45DE-85BD-00C3DF2EF1C9}">
      <dgm:prSet/>
      <dgm:spPr/>
      <dgm:t>
        <a:bodyPr/>
        <a:lstStyle/>
        <a:p>
          <a:endParaRPr lang="en-US"/>
        </a:p>
      </dgm:t>
    </dgm:pt>
    <dgm:pt modelId="{A1599E44-8C63-4AF5-AA31-F13121A0C076}" type="pres">
      <dgm:prSet presAssocID="{62FBDEC9-A716-4E0B-9A55-DA4BFED57CC1}" presName="linear" presStyleCnt="0">
        <dgm:presLayoutVars>
          <dgm:animLvl val="lvl"/>
          <dgm:resizeHandles val="exact"/>
        </dgm:presLayoutVars>
      </dgm:prSet>
      <dgm:spPr/>
    </dgm:pt>
    <dgm:pt modelId="{53C5F90A-1B56-4690-A306-7FA08305D635}" type="pres">
      <dgm:prSet presAssocID="{5DF64D4F-3DC6-40E3-8F32-3F7C6501F03B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F472FF25-E52F-4183-9288-AF7E52C1ACF4}" type="pres">
      <dgm:prSet presAssocID="{9F7588A1-249E-4120-BC67-2A0EAB096248}" presName="spacer" presStyleCnt="0"/>
      <dgm:spPr/>
    </dgm:pt>
    <dgm:pt modelId="{8B099DC9-F1A2-4C5E-86FE-C0D6023FF91C}" type="pres">
      <dgm:prSet presAssocID="{F5874480-810F-4F81-AFA5-16C343DBE7B1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552C482E-2C0E-469A-A78F-2346ABC69E69}" type="pres">
      <dgm:prSet presAssocID="{64009FFE-DBC9-4291-9784-D93981DE8355}" presName="spacer" presStyleCnt="0"/>
      <dgm:spPr/>
    </dgm:pt>
    <dgm:pt modelId="{18E844CA-5950-4A2A-9887-1CC6CB784B8A}" type="pres">
      <dgm:prSet presAssocID="{75011A7F-25F3-499F-ACD6-999498D64EF2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FEAFBC11-F10A-45DE-85BD-00C3DF2EF1C9}" srcId="{62FBDEC9-A716-4E0B-9A55-DA4BFED57CC1}" destId="{75011A7F-25F3-499F-ACD6-999498D64EF2}" srcOrd="2" destOrd="0" parTransId="{9A227A63-F4E9-4E73-84A9-D0201585B51E}" sibTransId="{B2C869BE-F48F-446B-B6BA-AC677696D58D}"/>
    <dgm:cxn modelId="{AF200113-1D59-4261-907B-A10C4226CFBC}" type="presOf" srcId="{F5874480-810F-4F81-AFA5-16C343DBE7B1}" destId="{8B099DC9-F1A2-4C5E-86FE-C0D6023FF91C}" srcOrd="0" destOrd="0" presId="urn:microsoft.com/office/officeart/2005/8/layout/vList2"/>
    <dgm:cxn modelId="{E959AF8A-9445-45BC-9FD5-63D92A00BB16}" srcId="{62FBDEC9-A716-4E0B-9A55-DA4BFED57CC1}" destId="{F5874480-810F-4F81-AFA5-16C343DBE7B1}" srcOrd="1" destOrd="0" parTransId="{EDB481E4-B385-4483-9FAA-CC3C3D0CCB62}" sibTransId="{64009FFE-DBC9-4291-9784-D93981DE8355}"/>
    <dgm:cxn modelId="{04D684BA-7BB7-42B8-9CC9-67D1046EB39F}" type="presOf" srcId="{62FBDEC9-A716-4E0B-9A55-DA4BFED57CC1}" destId="{A1599E44-8C63-4AF5-AA31-F13121A0C076}" srcOrd="0" destOrd="0" presId="urn:microsoft.com/office/officeart/2005/8/layout/vList2"/>
    <dgm:cxn modelId="{32ADADCF-92AE-45AE-8443-093AB0981A92}" srcId="{62FBDEC9-A716-4E0B-9A55-DA4BFED57CC1}" destId="{5DF64D4F-3DC6-40E3-8F32-3F7C6501F03B}" srcOrd="0" destOrd="0" parTransId="{692D6303-28DA-4103-B0D6-9947FD23F164}" sibTransId="{9F7588A1-249E-4120-BC67-2A0EAB096248}"/>
    <dgm:cxn modelId="{6F2A32D6-4C0D-48A0-8152-B927D3D03830}" type="presOf" srcId="{75011A7F-25F3-499F-ACD6-999498D64EF2}" destId="{18E844CA-5950-4A2A-9887-1CC6CB784B8A}" srcOrd="0" destOrd="0" presId="urn:microsoft.com/office/officeart/2005/8/layout/vList2"/>
    <dgm:cxn modelId="{5435B9D6-CB5F-4994-B42E-F769C11ECA61}" type="presOf" srcId="{5DF64D4F-3DC6-40E3-8F32-3F7C6501F03B}" destId="{53C5F90A-1B56-4690-A306-7FA08305D635}" srcOrd="0" destOrd="0" presId="urn:microsoft.com/office/officeart/2005/8/layout/vList2"/>
    <dgm:cxn modelId="{863FB6B2-1422-4D5B-8858-E3C0BA7EB660}" type="presParOf" srcId="{A1599E44-8C63-4AF5-AA31-F13121A0C076}" destId="{53C5F90A-1B56-4690-A306-7FA08305D635}" srcOrd="0" destOrd="0" presId="urn:microsoft.com/office/officeart/2005/8/layout/vList2"/>
    <dgm:cxn modelId="{99BB67B9-557A-4012-BF1E-B6038A08FF8D}" type="presParOf" srcId="{A1599E44-8C63-4AF5-AA31-F13121A0C076}" destId="{F472FF25-E52F-4183-9288-AF7E52C1ACF4}" srcOrd="1" destOrd="0" presId="urn:microsoft.com/office/officeart/2005/8/layout/vList2"/>
    <dgm:cxn modelId="{81F66AF8-A1E2-41D1-8163-FBD80D6295C2}" type="presParOf" srcId="{A1599E44-8C63-4AF5-AA31-F13121A0C076}" destId="{8B099DC9-F1A2-4C5E-86FE-C0D6023FF91C}" srcOrd="2" destOrd="0" presId="urn:microsoft.com/office/officeart/2005/8/layout/vList2"/>
    <dgm:cxn modelId="{D2BC3D6C-1525-4B3B-945E-EBE9397A5C76}" type="presParOf" srcId="{A1599E44-8C63-4AF5-AA31-F13121A0C076}" destId="{552C482E-2C0E-469A-A78F-2346ABC69E69}" srcOrd="3" destOrd="0" presId="urn:microsoft.com/office/officeart/2005/8/layout/vList2"/>
    <dgm:cxn modelId="{E3BABEB8-6334-4C5E-8CCF-32413F598568}" type="presParOf" srcId="{A1599E44-8C63-4AF5-AA31-F13121A0C076}" destId="{18E844CA-5950-4A2A-9887-1CC6CB784B8A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E693468-938A-426F-ADF0-4007C31FFA79}" type="doc">
      <dgm:prSet loTypeId="urn:microsoft.com/office/officeart/2005/8/layout/matrix2" loCatId="matrix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B89E306-0BAE-4DFF-A4ED-D2B6B6DFFB99}">
      <dgm:prSet/>
      <dgm:spPr/>
      <dgm:t>
        <a:bodyPr/>
        <a:lstStyle/>
        <a:p>
          <a:r>
            <a:rPr lang="en-GB"/>
            <a:t>Not need to meet but for test. </a:t>
          </a:r>
          <a:endParaRPr lang="en-US"/>
        </a:p>
      </dgm:t>
    </dgm:pt>
    <dgm:pt modelId="{7FD9C8E0-64D8-4764-872D-1BD22A06A497}" type="parTrans" cxnId="{B25222F9-A740-49C1-AAA4-D6B8229FEFD1}">
      <dgm:prSet/>
      <dgm:spPr/>
      <dgm:t>
        <a:bodyPr/>
        <a:lstStyle/>
        <a:p>
          <a:endParaRPr lang="en-US"/>
        </a:p>
      </dgm:t>
    </dgm:pt>
    <dgm:pt modelId="{4F004F30-9794-4A69-96AC-0F623F3DA7BC}" type="sibTrans" cxnId="{B25222F9-A740-49C1-AAA4-D6B8229FEFD1}">
      <dgm:prSet/>
      <dgm:spPr/>
      <dgm:t>
        <a:bodyPr/>
        <a:lstStyle/>
        <a:p>
          <a:endParaRPr lang="en-US"/>
        </a:p>
      </dgm:t>
    </dgm:pt>
    <dgm:pt modelId="{AFE11F2F-E49A-4DFE-84F6-1FF4F90F94DF}">
      <dgm:prSet/>
      <dgm:spPr/>
      <dgm:t>
        <a:bodyPr/>
        <a:lstStyle/>
        <a:p>
          <a:r>
            <a:rPr lang="en-GB"/>
            <a:t>Key case; Attwood v Small – encouraged in any way by the statement. </a:t>
          </a:r>
          <a:endParaRPr lang="en-US"/>
        </a:p>
      </dgm:t>
    </dgm:pt>
    <dgm:pt modelId="{3C27084F-FF5F-4A41-88B9-2E98DD693400}" type="parTrans" cxnId="{EB63616C-BE0D-42F5-BE78-3288C01BB821}">
      <dgm:prSet/>
      <dgm:spPr/>
      <dgm:t>
        <a:bodyPr/>
        <a:lstStyle/>
        <a:p>
          <a:endParaRPr lang="en-US"/>
        </a:p>
      </dgm:t>
    </dgm:pt>
    <dgm:pt modelId="{EB2F0209-E121-4B42-B9A7-DFD6E1529047}" type="sibTrans" cxnId="{EB63616C-BE0D-42F5-BE78-3288C01BB821}">
      <dgm:prSet/>
      <dgm:spPr/>
      <dgm:t>
        <a:bodyPr/>
        <a:lstStyle/>
        <a:p>
          <a:endParaRPr lang="en-US"/>
        </a:p>
      </dgm:t>
    </dgm:pt>
    <dgm:pt modelId="{A775195D-8BCC-4FED-B644-E0FA18DC0FE1}">
      <dgm:prSet/>
      <dgm:spPr/>
      <dgm:t>
        <a:bodyPr/>
        <a:lstStyle/>
        <a:p>
          <a:r>
            <a:rPr lang="en-GB"/>
            <a:t>Hayward v Zurich Insurance Co Plc [2016] – influenced. </a:t>
          </a:r>
          <a:endParaRPr lang="en-US"/>
        </a:p>
      </dgm:t>
    </dgm:pt>
    <dgm:pt modelId="{7237EA10-0FDE-454D-8D3B-9DA46CF236B0}" type="parTrans" cxnId="{DC7E08AB-AFA3-42A6-AF1D-D2BCEA46F640}">
      <dgm:prSet/>
      <dgm:spPr/>
      <dgm:t>
        <a:bodyPr/>
        <a:lstStyle/>
        <a:p>
          <a:endParaRPr lang="en-US"/>
        </a:p>
      </dgm:t>
    </dgm:pt>
    <dgm:pt modelId="{33C68D8D-34C8-42BC-8983-30A0D8FB21B4}" type="sibTrans" cxnId="{DC7E08AB-AFA3-42A6-AF1D-D2BCEA46F640}">
      <dgm:prSet/>
      <dgm:spPr/>
      <dgm:t>
        <a:bodyPr/>
        <a:lstStyle/>
        <a:p>
          <a:endParaRPr lang="en-US"/>
        </a:p>
      </dgm:t>
    </dgm:pt>
    <dgm:pt modelId="{059B4990-0CA8-4E44-B49E-4E2F1A98D3A1}">
      <dgm:prSet/>
      <dgm:spPr/>
      <dgm:t>
        <a:bodyPr/>
        <a:lstStyle/>
        <a:p>
          <a:r>
            <a:rPr lang="en-GB"/>
            <a:t>Key case; BV Nederlandse Industries v Rembrandt Enterprises [2019]</a:t>
          </a:r>
          <a:endParaRPr lang="en-US"/>
        </a:p>
      </dgm:t>
    </dgm:pt>
    <dgm:pt modelId="{7795E6A1-8B42-4B6E-925E-1B1313EBA3EB}" type="parTrans" cxnId="{8B58387E-7439-41DF-9175-000CA56953D3}">
      <dgm:prSet/>
      <dgm:spPr/>
      <dgm:t>
        <a:bodyPr/>
        <a:lstStyle/>
        <a:p>
          <a:endParaRPr lang="en-US"/>
        </a:p>
      </dgm:t>
    </dgm:pt>
    <dgm:pt modelId="{BF09C8F0-7100-4595-9368-7C4C151B990A}" type="sibTrans" cxnId="{8B58387E-7439-41DF-9175-000CA56953D3}">
      <dgm:prSet/>
      <dgm:spPr/>
      <dgm:t>
        <a:bodyPr/>
        <a:lstStyle/>
        <a:p>
          <a:endParaRPr lang="en-US"/>
        </a:p>
      </dgm:t>
    </dgm:pt>
    <dgm:pt modelId="{15E83AFE-9108-4175-AA70-D3F365AC4DEC}" type="pres">
      <dgm:prSet presAssocID="{7E693468-938A-426F-ADF0-4007C31FFA79}" presName="matrix" presStyleCnt="0">
        <dgm:presLayoutVars>
          <dgm:chMax val="1"/>
          <dgm:dir/>
          <dgm:resizeHandles val="exact"/>
        </dgm:presLayoutVars>
      </dgm:prSet>
      <dgm:spPr/>
    </dgm:pt>
    <dgm:pt modelId="{7D3BDC72-71EC-4F12-8ADF-515BF20D8CC2}" type="pres">
      <dgm:prSet presAssocID="{7E693468-938A-426F-ADF0-4007C31FFA79}" presName="axisShape" presStyleLbl="bgShp" presStyleIdx="0" presStyleCnt="1"/>
      <dgm:spPr/>
    </dgm:pt>
    <dgm:pt modelId="{A238EDA1-D67E-4DAF-BD10-9A714F91BF78}" type="pres">
      <dgm:prSet presAssocID="{7E693468-938A-426F-ADF0-4007C31FFA79}" presName="rect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546C8898-4AD0-4264-A60A-3D88A8703033}" type="pres">
      <dgm:prSet presAssocID="{7E693468-938A-426F-ADF0-4007C31FFA79}" presName="rect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6758B820-2AF8-4704-8396-F272AC5E3B97}" type="pres">
      <dgm:prSet presAssocID="{7E693468-938A-426F-ADF0-4007C31FFA79}" presName="rect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772C0A82-885B-40E8-BB8D-68C6CBA13E2D}" type="pres">
      <dgm:prSet presAssocID="{7E693468-938A-426F-ADF0-4007C31FFA79}" presName="rect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8FC8721B-38A2-4E55-9089-575ECAE13833}" type="presOf" srcId="{AFE11F2F-E49A-4DFE-84F6-1FF4F90F94DF}" destId="{546C8898-4AD0-4264-A60A-3D88A8703033}" srcOrd="0" destOrd="0" presId="urn:microsoft.com/office/officeart/2005/8/layout/matrix2"/>
    <dgm:cxn modelId="{03C3A45F-D52D-4FB2-A027-5172FC2B7CFF}" type="presOf" srcId="{A775195D-8BCC-4FED-B644-E0FA18DC0FE1}" destId="{6758B820-2AF8-4704-8396-F272AC5E3B97}" srcOrd="0" destOrd="0" presId="urn:microsoft.com/office/officeart/2005/8/layout/matrix2"/>
    <dgm:cxn modelId="{EB63616C-BE0D-42F5-BE78-3288C01BB821}" srcId="{7E693468-938A-426F-ADF0-4007C31FFA79}" destId="{AFE11F2F-E49A-4DFE-84F6-1FF4F90F94DF}" srcOrd="1" destOrd="0" parTransId="{3C27084F-FF5F-4A41-88B9-2E98DD693400}" sibTransId="{EB2F0209-E121-4B42-B9A7-DFD6E1529047}"/>
    <dgm:cxn modelId="{A9BB4750-EA30-435B-BCE0-6F06EC2BB254}" type="presOf" srcId="{059B4990-0CA8-4E44-B49E-4E2F1A98D3A1}" destId="{772C0A82-885B-40E8-BB8D-68C6CBA13E2D}" srcOrd="0" destOrd="0" presId="urn:microsoft.com/office/officeart/2005/8/layout/matrix2"/>
    <dgm:cxn modelId="{8B58387E-7439-41DF-9175-000CA56953D3}" srcId="{7E693468-938A-426F-ADF0-4007C31FFA79}" destId="{059B4990-0CA8-4E44-B49E-4E2F1A98D3A1}" srcOrd="3" destOrd="0" parTransId="{7795E6A1-8B42-4B6E-925E-1B1313EBA3EB}" sibTransId="{BF09C8F0-7100-4595-9368-7C4C151B990A}"/>
    <dgm:cxn modelId="{DC7E08AB-AFA3-42A6-AF1D-D2BCEA46F640}" srcId="{7E693468-938A-426F-ADF0-4007C31FFA79}" destId="{A775195D-8BCC-4FED-B644-E0FA18DC0FE1}" srcOrd="2" destOrd="0" parTransId="{7237EA10-0FDE-454D-8D3B-9DA46CF236B0}" sibTransId="{33C68D8D-34C8-42BC-8983-30A0D8FB21B4}"/>
    <dgm:cxn modelId="{4513CBC2-BE4B-4310-9C4D-2FFCEBB7607F}" type="presOf" srcId="{CB89E306-0BAE-4DFF-A4ED-D2B6B6DFFB99}" destId="{A238EDA1-D67E-4DAF-BD10-9A714F91BF78}" srcOrd="0" destOrd="0" presId="urn:microsoft.com/office/officeart/2005/8/layout/matrix2"/>
    <dgm:cxn modelId="{95ADC0F3-07C1-454A-93C1-5EEC1BE4D20E}" type="presOf" srcId="{7E693468-938A-426F-ADF0-4007C31FFA79}" destId="{15E83AFE-9108-4175-AA70-D3F365AC4DEC}" srcOrd="0" destOrd="0" presId="urn:microsoft.com/office/officeart/2005/8/layout/matrix2"/>
    <dgm:cxn modelId="{B25222F9-A740-49C1-AAA4-D6B8229FEFD1}" srcId="{7E693468-938A-426F-ADF0-4007C31FFA79}" destId="{CB89E306-0BAE-4DFF-A4ED-D2B6B6DFFB99}" srcOrd="0" destOrd="0" parTransId="{7FD9C8E0-64D8-4764-872D-1BD22A06A497}" sibTransId="{4F004F30-9794-4A69-96AC-0F623F3DA7BC}"/>
    <dgm:cxn modelId="{EAE7AA97-C6AF-4CFF-B78F-A90332393797}" type="presParOf" srcId="{15E83AFE-9108-4175-AA70-D3F365AC4DEC}" destId="{7D3BDC72-71EC-4F12-8ADF-515BF20D8CC2}" srcOrd="0" destOrd="0" presId="urn:microsoft.com/office/officeart/2005/8/layout/matrix2"/>
    <dgm:cxn modelId="{6EB19311-D5B1-4120-884D-2DB615090F7C}" type="presParOf" srcId="{15E83AFE-9108-4175-AA70-D3F365AC4DEC}" destId="{A238EDA1-D67E-4DAF-BD10-9A714F91BF78}" srcOrd="1" destOrd="0" presId="urn:microsoft.com/office/officeart/2005/8/layout/matrix2"/>
    <dgm:cxn modelId="{313AB1D7-01FE-46DF-91B3-206241B72AAF}" type="presParOf" srcId="{15E83AFE-9108-4175-AA70-D3F365AC4DEC}" destId="{546C8898-4AD0-4264-A60A-3D88A8703033}" srcOrd="2" destOrd="0" presId="urn:microsoft.com/office/officeart/2005/8/layout/matrix2"/>
    <dgm:cxn modelId="{08BE870D-DBE5-485C-8EEE-A60C308C1A55}" type="presParOf" srcId="{15E83AFE-9108-4175-AA70-D3F365AC4DEC}" destId="{6758B820-2AF8-4704-8396-F272AC5E3B97}" srcOrd="3" destOrd="0" presId="urn:microsoft.com/office/officeart/2005/8/layout/matrix2"/>
    <dgm:cxn modelId="{325538D5-3799-4552-8306-8CCA74B55FC2}" type="presParOf" srcId="{15E83AFE-9108-4175-AA70-D3F365AC4DEC}" destId="{772C0A82-885B-40E8-BB8D-68C6CBA13E2D}" srcOrd="4" destOrd="0" presId="urn:microsoft.com/office/officeart/2005/8/layout/matrix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0181912-A290-4FA4-AE88-838E4507E106}">
      <dsp:nvSpPr>
        <dsp:cNvPr id="0" name=""/>
        <dsp:cNvSpPr/>
      </dsp:nvSpPr>
      <dsp:spPr>
        <a:xfrm>
          <a:off x="0" y="531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EC8D7D5-40A3-4F55-96AF-C3E093A0FF7F}">
      <dsp:nvSpPr>
        <dsp:cNvPr id="0" name=""/>
        <dsp:cNvSpPr/>
      </dsp:nvSpPr>
      <dsp:spPr>
        <a:xfrm>
          <a:off x="375988" y="280191"/>
          <a:ext cx="683614" cy="6836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3A0B64-5E7A-4F78-BED0-C10B6294354F}">
      <dsp:nvSpPr>
        <dsp:cNvPr id="0" name=""/>
        <dsp:cNvSpPr/>
      </dsp:nvSpPr>
      <dsp:spPr>
        <a:xfrm>
          <a:off x="1435590" y="53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Key case; </a:t>
          </a:r>
          <a:r>
            <a:rPr lang="en-GB" sz="2500" kern="1200" dirty="0" err="1"/>
            <a:t>Pankhania</a:t>
          </a:r>
          <a:r>
            <a:rPr lang="en-GB" sz="2500" kern="1200" dirty="0"/>
            <a:t> v Hackney London Borough Council [2002] – False statement of fact or law. </a:t>
          </a:r>
          <a:endParaRPr lang="en-US" sz="2500" kern="1200" dirty="0"/>
        </a:p>
      </dsp:txBody>
      <dsp:txXfrm>
        <a:off x="1435590" y="531"/>
        <a:ext cx="9080009" cy="1242935"/>
      </dsp:txXfrm>
    </dsp:sp>
    <dsp:sp modelId="{D904D268-8A97-42F3-A60B-FA9B5F4220B9}">
      <dsp:nvSpPr>
        <dsp:cNvPr id="0" name=""/>
        <dsp:cNvSpPr/>
      </dsp:nvSpPr>
      <dsp:spPr>
        <a:xfrm>
          <a:off x="0" y="1554201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06F313-5966-469E-A37C-2B8B4B444C39}">
      <dsp:nvSpPr>
        <dsp:cNvPr id="0" name=""/>
        <dsp:cNvSpPr/>
      </dsp:nvSpPr>
      <dsp:spPr>
        <a:xfrm>
          <a:off x="375988" y="1833861"/>
          <a:ext cx="683614" cy="6836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7B3EFC-740E-46B1-A6EA-9E322D2F05B3}">
      <dsp:nvSpPr>
        <dsp:cNvPr id="0" name=""/>
        <dsp:cNvSpPr/>
      </dsp:nvSpPr>
      <dsp:spPr>
        <a:xfrm>
          <a:off x="1435590" y="155420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Statement can be made in a number ways. For example, through conduct. </a:t>
          </a:r>
          <a:endParaRPr lang="en-US" sz="2500" kern="1200" dirty="0"/>
        </a:p>
      </dsp:txBody>
      <dsp:txXfrm>
        <a:off x="1435590" y="1554201"/>
        <a:ext cx="9080009" cy="1242935"/>
      </dsp:txXfrm>
    </dsp:sp>
    <dsp:sp modelId="{4E5036EB-9E65-4213-A83E-D281E4130B59}">
      <dsp:nvSpPr>
        <dsp:cNvPr id="0" name=""/>
        <dsp:cNvSpPr/>
      </dsp:nvSpPr>
      <dsp:spPr>
        <a:xfrm>
          <a:off x="0" y="3107870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CDB383D-FC26-47B1-A604-BA5B108EA7E9}">
      <dsp:nvSpPr>
        <dsp:cNvPr id="0" name=""/>
        <dsp:cNvSpPr/>
      </dsp:nvSpPr>
      <dsp:spPr>
        <a:xfrm>
          <a:off x="375988" y="3387531"/>
          <a:ext cx="683614" cy="6836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8923E4-2361-4A2C-96F8-90234E59D344}">
      <dsp:nvSpPr>
        <dsp:cNvPr id="0" name=""/>
        <dsp:cNvSpPr/>
      </dsp:nvSpPr>
      <dsp:spPr>
        <a:xfrm>
          <a:off x="1435590" y="3107870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Key case examples; Walters v Morgan [1861] </a:t>
          </a:r>
          <a:endParaRPr lang="en-US" sz="2500" kern="1200"/>
        </a:p>
      </dsp:txBody>
      <dsp:txXfrm>
        <a:off x="1435590" y="3107870"/>
        <a:ext cx="9080009" cy="124293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3C5F90A-1B56-4690-A306-7FA08305D635}">
      <dsp:nvSpPr>
        <dsp:cNvPr id="0" name=""/>
        <dsp:cNvSpPr/>
      </dsp:nvSpPr>
      <dsp:spPr>
        <a:xfrm>
          <a:off x="0" y="378454"/>
          <a:ext cx="6301601" cy="16497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Will not be classed as encouragement if the representee was not aware of the statement in the first place. </a:t>
          </a:r>
          <a:endParaRPr lang="en-US" sz="3000" kern="1200"/>
        </a:p>
      </dsp:txBody>
      <dsp:txXfrm>
        <a:off x="80532" y="458986"/>
        <a:ext cx="6140537" cy="1488636"/>
      </dsp:txXfrm>
    </dsp:sp>
    <dsp:sp modelId="{8B099DC9-F1A2-4C5E-86FE-C0D6023FF91C}">
      <dsp:nvSpPr>
        <dsp:cNvPr id="0" name=""/>
        <dsp:cNvSpPr/>
      </dsp:nvSpPr>
      <dsp:spPr>
        <a:xfrm>
          <a:off x="0" y="2114554"/>
          <a:ext cx="6301601" cy="1649700"/>
        </a:xfrm>
        <a:prstGeom prst="roundRect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If the representee knows about the false statement and still decides to enter the contract. </a:t>
          </a:r>
          <a:endParaRPr lang="en-US" sz="3000" kern="1200"/>
        </a:p>
      </dsp:txBody>
      <dsp:txXfrm>
        <a:off x="80532" y="2195086"/>
        <a:ext cx="6140537" cy="1488636"/>
      </dsp:txXfrm>
    </dsp:sp>
    <dsp:sp modelId="{18E844CA-5950-4A2A-9887-1CC6CB784B8A}">
      <dsp:nvSpPr>
        <dsp:cNvPr id="0" name=""/>
        <dsp:cNvSpPr/>
      </dsp:nvSpPr>
      <dsp:spPr>
        <a:xfrm>
          <a:off x="0" y="3850654"/>
          <a:ext cx="6301601" cy="1649700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dirty="0"/>
            <a:t>No</a:t>
          </a:r>
          <a:r>
            <a:rPr lang="en-US" sz="3000" kern="1200" baseline="0" dirty="0"/>
            <a:t> reasonable to rely on the statement. </a:t>
          </a:r>
          <a:endParaRPr lang="en-US" sz="3000" kern="1200" dirty="0"/>
        </a:p>
      </dsp:txBody>
      <dsp:txXfrm>
        <a:off x="80532" y="3931186"/>
        <a:ext cx="6140537" cy="148863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D3BDC72-71EC-4F12-8ADF-515BF20D8CC2}">
      <dsp:nvSpPr>
        <dsp:cNvPr id="0" name=""/>
        <dsp:cNvSpPr/>
      </dsp:nvSpPr>
      <dsp:spPr>
        <a:xfrm>
          <a:off x="3082131" y="0"/>
          <a:ext cx="4351338" cy="4351338"/>
        </a:xfrm>
        <a:prstGeom prst="quadArrow">
          <a:avLst>
            <a:gd name="adj1" fmla="val 2000"/>
            <a:gd name="adj2" fmla="val 4000"/>
            <a:gd name="adj3" fmla="val 5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238EDA1-D67E-4DAF-BD10-9A714F91BF78}">
      <dsp:nvSpPr>
        <dsp:cNvPr id="0" name=""/>
        <dsp:cNvSpPr/>
      </dsp:nvSpPr>
      <dsp:spPr>
        <a:xfrm>
          <a:off x="3364967" y="282836"/>
          <a:ext cx="1740535" cy="174053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Not need to meet but for test. </a:t>
          </a:r>
          <a:endParaRPr lang="en-US" sz="1700" kern="1200"/>
        </a:p>
      </dsp:txBody>
      <dsp:txXfrm>
        <a:off x="3449933" y="367802"/>
        <a:ext cx="1570603" cy="1570603"/>
      </dsp:txXfrm>
    </dsp:sp>
    <dsp:sp modelId="{546C8898-4AD0-4264-A60A-3D88A8703033}">
      <dsp:nvSpPr>
        <dsp:cNvPr id="0" name=""/>
        <dsp:cNvSpPr/>
      </dsp:nvSpPr>
      <dsp:spPr>
        <a:xfrm>
          <a:off x="5410096" y="282836"/>
          <a:ext cx="1740535" cy="174053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Key case; Attwood v Small – encouraged in any way by the statement. </a:t>
          </a:r>
          <a:endParaRPr lang="en-US" sz="1700" kern="1200"/>
        </a:p>
      </dsp:txBody>
      <dsp:txXfrm>
        <a:off x="5495062" y="367802"/>
        <a:ext cx="1570603" cy="1570603"/>
      </dsp:txXfrm>
    </dsp:sp>
    <dsp:sp modelId="{6758B820-2AF8-4704-8396-F272AC5E3B97}">
      <dsp:nvSpPr>
        <dsp:cNvPr id="0" name=""/>
        <dsp:cNvSpPr/>
      </dsp:nvSpPr>
      <dsp:spPr>
        <a:xfrm>
          <a:off x="3364967" y="2327965"/>
          <a:ext cx="1740535" cy="174053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Hayward v Zurich Insurance Co Plc [2016] – influenced. </a:t>
          </a:r>
          <a:endParaRPr lang="en-US" sz="1700" kern="1200"/>
        </a:p>
      </dsp:txBody>
      <dsp:txXfrm>
        <a:off x="3449933" y="2412931"/>
        <a:ext cx="1570603" cy="1570603"/>
      </dsp:txXfrm>
    </dsp:sp>
    <dsp:sp modelId="{772C0A82-885B-40E8-BB8D-68C6CBA13E2D}">
      <dsp:nvSpPr>
        <dsp:cNvPr id="0" name=""/>
        <dsp:cNvSpPr/>
      </dsp:nvSpPr>
      <dsp:spPr>
        <a:xfrm>
          <a:off x="5410096" y="2327965"/>
          <a:ext cx="1740535" cy="174053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Key case; BV Nederlandse Industries v Rembrandt Enterprises [2019]</a:t>
          </a:r>
          <a:endParaRPr lang="en-US" sz="1700" kern="1200"/>
        </a:p>
      </dsp:txBody>
      <dsp:txXfrm>
        <a:off x="5495062" y="2412931"/>
        <a:ext cx="1570603" cy="157060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matrix2">
  <dgm:title val=""/>
  <dgm:desc val=""/>
  <dgm:catLst>
    <dgm:cat type="matrix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l" for="ch" forName="rect1" refType="w" fact="0.065"/>
          <dgm:constr type="t" for="ch" forName="rect1" refType="h" fact="0.065"/>
          <dgm:constr type="w" for="ch" forName="rect2" refType="w" fact="0.4"/>
          <dgm:constr type="h" for="ch" forName="rect2" refType="h" fact="0.4"/>
          <dgm:constr type="r" for="ch" forName="rect2" refType="w" fact="0.935"/>
          <dgm:constr type="t" for="ch" forName="rect2" refType="h" fact="0.065"/>
          <dgm:constr type="w" for="ch" forName="rect3" refType="w" fact="0.4"/>
          <dgm:constr type="h" for="ch" forName="rect3" refType="w" fact="0.4"/>
          <dgm:constr type="l" for="ch" forName="rect3" refType="w" fact="0.065"/>
          <dgm:constr type="b" for="ch" forName="rect3" refType="h" fact="0.935"/>
          <dgm:constr type="w" for="ch" forName="rect4" refType="w" fact="0.4"/>
          <dgm:constr type="h" for="ch" forName="rect4" refType="h" fact="0.4"/>
          <dgm:constr type="r" for="ch" forName="rect4" refType="w" fact="0.935"/>
          <dgm:constr type="b" for="ch" forName="rect4" refType="h" fact="0.935"/>
        </dgm:constrLst>
      </dgm:if>
      <dgm:else name="Name2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r" for="ch" forName="rect1" refType="w" fact="0.935"/>
          <dgm:constr type="t" for="ch" forName="rect1" refType="h" fact="0.065"/>
          <dgm:constr type="w" for="ch" forName="rect2" refType="w" fact="0.4"/>
          <dgm:constr type="h" for="ch" forName="rect2" refType="h" fact="0.4"/>
          <dgm:constr type="l" for="ch" forName="rect2" refType="w" fact="0.065"/>
          <dgm:constr type="t" for="ch" forName="rect2" refType="h" fact="0.065"/>
          <dgm:constr type="w" for="ch" forName="rect3" refType="w" fact="0.4"/>
          <dgm:constr type="h" for="ch" forName="rect3" refType="w" fact="0.4"/>
          <dgm:constr type="r" for="ch" forName="rect3" refType="w" fact="0.935"/>
          <dgm:constr type="b" for="ch" forName="rect3" refType="h" fact="0.935"/>
          <dgm:constr type="w" for="ch" forName="rect4" refType="w" fact="0.4"/>
          <dgm:constr type="h" for="ch" forName="rect4" refType="h" fact="0.4"/>
          <dgm:constr type="l" for="ch" forName="rect4" refType="w" fact="0.065"/>
          <dgm:constr type="b" for="ch" forName="rect4" refType="h" fact="0.935"/>
        </dgm:constrLst>
      </dgm:else>
    </dgm:choose>
    <dgm:ruleLst/>
    <dgm:choose name="Name3">
      <dgm:if name="Name4" axis="ch" ptType="node" func="cnt" op="gte" val="1">
        <dgm:layoutNode name="axisShape" styleLbl="bgShp">
          <dgm:alg type="sp"/>
          <dgm:shape xmlns:r="http://schemas.openxmlformats.org/officeDocument/2006/relationships" type="quadArrow" r:blip="">
            <dgm:adjLst>
              <dgm:adj idx="1" val="0.02"/>
              <dgm:adj idx="2" val="0.04"/>
              <dgm:adj idx="3" val="0.05"/>
            </dgm:adjLst>
          </dgm:shape>
          <dgm:presOf/>
          <dgm:constrLst/>
          <dgm:ruleLst/>
        </dgm:layoutNode>
        <dgm:layoutNode name="rect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1771829-A027-4690-893A-D2F4CF41A783}" type="datetimeFigureOut">
              <a:rPr lang="en-GB" smtClean="0"/>
              <a:t>23/04/2025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D254A2A-8EF0-4050-83B9-E826B171D2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49388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Key case ; </a:t>
            </a:r>
            <a:r>
              <a:rPr lang="en-GB" dirty="0" err="1"/>
              <a:t>Skyes</a:t>
            </a:r>
            <a:r>
              <a:rPr lang="en-GB" dirty="0"/>
              <a:t> v Taylor-rose [2004] – purchaser should have asked more questions. 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It is important to note that Reg 6 and 10 of the Consumer Protection from Unfair Trading Regulations 2008 – restricts this principle.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254A2A-8EF0-4050-83B9-E826B171D2B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043881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Key example of Utmost good faith contracts – is car insurance.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254A2A-8EF0-4050-83B9-E826B171D2B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232882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254A2A-8EF0-4050-83B9-E826B171D2BD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392139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Not the responsibility of the consumer to check that the statement is true.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254A2A-8EF0-4050-83B9-E826B171D2BD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538308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254A2A-8EF0-4050-83B9-E826B171D2BD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7937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506D39-B352-CB7B-1BE1-5DB9DE39C66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1F829E-10AD-A8CB-F6D6-E6B096A6F1D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4E878D-C807-ABF2-362C-1520A699FD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78D23-9386-42F2-B1EF-07687DA9AD9F}" type="datetimeFigureOut">
              <a:rPr lang="en-GB" smtClean="0"/>
              <a:t>23/04/2025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D2E656-FA2C-CDFE-B9D7-F9FD050531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C9A878-68B9-21D2-85E1-09E282C450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3422F-5961-474B-91FA-BC5DAAE096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28955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417347-0101-2CD0-478C-B9E0CDE936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7B8715-7ACE-854F-841B-D66F5D7DE8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CCDF87-48D3-1AAB-23BE-70CD622946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78D23-9386-42F2-B1EF-07687DA9AD9F}" type="datetimeFigureOut">
              <a:rPr lang="en-GB" smtClean="0"/>
              <a:t>23/04/2025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CA6256-CFC4-7BA8-AB52-987F077923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CF4112-1C7F-7CF5-8955-8A4EAC6910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3422F-5961-474B-91FA-BC5DAAE096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45190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29EB82-C41F-3A1B-FB29-FDEDFF1C39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2815D1A-849F-622A-7B08-FFB590C10B1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8A5608-82CE-EA76-33DD-FEBF5B802C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78D23-9386-42F2-B1EF-07687DA9AD9F}" type="datetimeFigureOut">
              <a:rPr lang="en-GB" smtClean="0"/>
              <a:t>23/04/2025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199E05-84B5-3231-DC68-913D43994D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8F2D49-468C-BEEF-9FD3-DB6CB9F888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3422F-5961-474B-91FA-BC5DAAE096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83072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B1A6A4-12D3-165D-9363-57CB6B35FA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A73E1F-D364-74D8-F83A-3CF5CA4CC6A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D96F7B-274D-3C85-C561-96E497DC11B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F4CC9C0-DF4D-FA79-0E9C-CB27AEFDC2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78D23-9386-42F2-B1EF-07687DA9AD9F}" type="datetimeFigureOut">
              <a:rPr lang="en-GB" smtClean="0"/>
              <a:t>23/04/2025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AF7242-936E-2943-016E-8FBE30022E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4FAE93B-D565-6BB7-C7D0-6A48A0F1BE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3422F-5961-474B-91FA-BC5DAAE096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47271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1E5FFF-9A51-EF55-61F2-D9D7F18581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C800DBA-FDE6-098C-5C84-E79D8F58696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20972A-B669-176D-117C-4B9903A8168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07570C0-8EF6-E608-4D48-8D9080E0744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9BBCB57-A7B7-1FB3-10C5-FC865651433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EBD64F7-A17B-B71D-8C1B-2BC6F07EB7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78D23-9386-42F2-B1EF-07687DA9AD9F}" type="datetimeFigureOut">
              <a:rPr lang="en-GB" smtClean="0"/>
              <a:t>23/04/2025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EB0EE26-1412-6A6C-A3DD-E83C2D5901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81B9A1E-3F7F-F49F-D0B5-D62FC87890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3422F-5961-474B-91FA-BC5DAAE096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23283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59E013-4D7D-59CC-7BBB-32A206AB6E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BA2C54E-0EBB-51CF-709C-D09E3F7E44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78D23-9386-42F2-B1EF-07687DA9AD9F}" type="datetimeFigureOut">
              <a:rPr lang="en-GB" smtClean="0"/>
              <a:t>23/04/2025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0103FA9-5F22-6BAA-522D-0DE60BC1A3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394B91C-E138-3FB7-D37E-33DE9DAC70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3422F-5961-474B-91FA-BC5DAAE096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70161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D6DE51E-95E9-21E4-BE6C-B0EF09CFF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78D23-9386-42F2-B1EF-07687DA9AD9F}" type="datetimeFigureOut">
              <a:rPr lang="en-GB" smtClean="0"/>
              <a:t>23/04/2025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D16BD2D-A6AA-0992-2CC0-29C8963F44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A46D102-F3FB-2913-6C9D-4AE2978591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3422F-5961-474B-91FA-BC5DAAE096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97546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8569EA-7D2C-1F73-2A72-5E15D248F7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3CAE2D-F63A-ACA0-BC48-73D2919367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7542C1-D22C-0760-4549-1BF012F672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D717CDE-6248-5E52-F6CA-66FCBDD55F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78D23-9386-42F2-B1EF-07687DA9AD9F}" type="datetimeFigureOut">
              <a:rPr lang="en-GB" smtClean="0"/>
              <a:t>23/04/2025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F8B022C-8A58-9332-C8D5-8C04896E6E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A2BFC1-90AC-0F86-1CBD-8A549FF142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3422F-5961-474B-91FA-BC5DAAE096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72224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29595C-7AAD-6D51-0A0A-BA3DB09D25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5D1EF76-0880-D0BE-F442-94B9B7C3A85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4845553-519B-62D8-7F41-A55FCD7D0A0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435E890-407D-A16E-E32E-FA36CDA9DD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78D23-9386-42F2-B1EF-07687DA9AD9F}" type="datetimeFigureOut">
              <a:rPr lang="en-GB" smtClean="0"/>
              <a:t>23/04/2025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FC8891-4BEF-84A8-3DB3-2CAC7269FE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877095-18F4-7AF6-B272-E2BA961A1B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3422F-5961-474B-91FA-BC5DAAE096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6245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24F4F2-507A-A26C-CF11-8BFFE98BFE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3AAE9AD-0DC7-96C1-4D64-433B797342E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CC0C3B-6E2A-6944-430A-CDBB7D2711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78D23-9386-42F2-B1EF-07687DA9AD9F}" type="datetimeFigureOut">
              <a:rPr lang="en-GB" smtClean="0"/>
              <a:t>23/04/2025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738B9C-6959-3D3F-62E7-0464451C63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37B745-DA53-F29C-57E9-BFD52FBF3C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3422F-5961-474B-91FA-BC5DAAE096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45870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3C6EF00-0069-FB22-567D-3F13F6EDD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F4369F0-D267-4101-0B87-5163F71E662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ADF6DC-FE85-285E-16EE-F55B02E054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78D23-9386-42F2-B1EF-07687DA9AD9F}" type="datetimeFigureOut">
              <a:rPr lang="en-GB" smtClean="0"/>
              <a:t>23/04/2025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BEB842-F828-372E-4CC6-CE2D31CD32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930B85-F397-3ED9-747C-8C6CA6D6CA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3422F-5961-474B-91FA-BC5DAAE096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39685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C6A5D8-251B-B875-A8E9-EE95385AF6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B0EDF4-6D64-A7B0-F89A-26311517CD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33BE95-C913-1FAB-F641-BBBB732838F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778D23-9386-42F2-B1EF-07687DA9AD9F}" type="datetimeFigureOut">
              <a:rPr lang="en-GB" smtClean="0"/>
              <a:t>23/04/2025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26ABC6-A8EA-8448-ECD5-DA1CCAD41D9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AEC4B8-CADA-EE4A-1B04-8848B7E6F54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43422F-5961-474B-91FA-BC5DAAE096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5340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FD60D9-67B5-0E9B-103E-6068F80280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Vitiating factors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44C54A-CBD6-3D17-C8E3-2B5534D85A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Factors that may make the contract void or voidable. </a:t>
            </a:r>
          </a:p>
          <a:p>
            <a:endParaRPr lang="en-GB" dirty="0"/>
          </a:p>
          <a:p>
            <a:r>
              <a:rPr lang="en-GB" dirty="0"/>
              <a:t>1. Misrepresentation. </a:t>
            </a:r>
          </a:p>
        </p:txBody>
      </p:sp>
    </p:spTree>
    <p:extLst>
      <p:ext uri="{BB962C8B-B14F-4D97-AF65-F5344CB8AC3E}">
        <p14:creationId xmlns:p14="http://schemas.microsoft.com/office/powerpoint/2010/main" val="3783376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ACE6DE-29B4-9E0E-03AB-C0E2B076BE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4881" y="1153572"/>
            <a:ext cx="3612353" cy="4461163"/>
          </a:xfrm>
        </p:spPr>
        <p:txBody>
          <a:bodyPr>
            <a:normAutofit/>
          </a:bodyPr>
          <a:lstStyle/>
          <a:p>
            <a:r>
              <a:rPr lang="en-GB" sz="3100" b="1" i="1" u="sng" dirty="0">
                <a:solidFill>
                  <a:srgbClr val="FFFFFF"/>
                </a:solidFill>
              </a:rPr>
              <a:t>1. Misrepresentation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9E88D7-908A-4188-35BE-15E427B6D1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False statement – Fact or law- makes the individual enter the contract – contract voidable and remedy usually damages or rescinding the contract. </a:t>
            </a:r>
          </a:p>
          <a:p>
            <a:endParaRPr lang="en-GB" dirty="0"/>
          </a:p>
          <a:p>
            <a:r>
              <a:rPr lang="en-GB" dirty="0"/>
              <a:t>3 types including innocent, fraudulent and negligent. </a:t>
            </a:r>
          </a:p>
          <a:p>
            <a:endParaRPr lang="en-GB" dirty="0"/>
          </a:p>
          <a:p>
            <a:r>
              <a:rPr lang="en-GB" dirty="0"/>
              <a:t>Common law and Misrepresentation Act 1967. 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79720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4CFF9E-9AE0-2B61-019F-CA0BF63D69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6600" b="1" i="1" u="sng" dirty="0"/>
              <a:t>How do we know when there is misrepresentation?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1A3B5D2-6E0A-4E8A-96F3-6CB543F1CD1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60412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365E18-95FC-4DEB-E711-28B296DC8E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sz="3100" b="1" i="1" u="sng">
                <a:solidFill>
                  <a:srgbClr val="FFFFFF"/>
                </a:solidFill>
              </a:rPr>
              <a:t>How do we know when there is misrepresentation?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370F9B-B52D-D6CB-9735-EDC84783AC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Not misrepresentation – Opinion.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However, there is an exception of honestly held opinion. </a:t>
            </a:r>
          </a:p>
          <a:p>
            <a:endParaRPr lang="en-GB" dirty="0"/>
          </a:p>
          <a:p>
            <a:r>
              <a:rPr lang="en-GB" dirty="0"/>
              <a:t>Intention – unless you intend not to do something. </a:t>
            </a:r>
          </a:p>
          <a:p>
            <a:endParaRPr lang="en-GB" dirty="0"/>
          </a:p>
          <a:p>
            <a:r>
              <a:rPr lang="en-GB" dirty="0"/>
              <a:t>Mere puffs – not classed as misrepresentation (Unless evidence of that there are based on facts and statistics)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378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A52C52-A70A-432D-93AA-DC2DDE345A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Not disclosing something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1D84C7-262B-36A3-D91E-925621EB2A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Key term; Caveat Emptor (Let the buyer beware) </a:t>
            </a:r>
          </a:p>
          <a:p>
            <a:endParaRPr lang="en-GB" dirty="0"/>
          </a:p>
          <a:p>
            <a:r>
              <a:rPr lang="en-GB" dirty="0"/>
              <a:t>No duty to disclose unless asked. </a:t>
            </a:r>
          </a:p>
          <a:p>
            <a:endParaRPr lang="en-GB" dirty="0"/>
          </a:p>
          <a:p>
            <a:r>
              <a:rPr lang="en-GB" dirty="0"/>
              <a:t>Responsibility is on the buyer. </a:t>
            </a:r>
          </a:p>
          <a:p>
            <a:endParaRPr lang="en-GB" dirty="0"/>
          </a:p>
          <a:p>
            <a:r>
              <a:rPr lang="en-GB" dirty="0"/>
              <a:t>But there needs to be compliance with the Consumer Rights Act 2015 and the Sale of Goods Act 1979.</a:t>
            </a:r>
          </a:p>
        </p:txBody>
      </p:sp>
    </p:spTree>
    <p:extLst>
      <p:ext uri="{BB962C8B-B14F-4D97-AF65-F5344CB8AC3E}">
        <p14:creationId xmlns:p14="http://schemas.microsoft.com/office/powerpoint/2010/main" val="13226955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63683B-0CC5-D07C-B773-A437F9A443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Continued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E12189-DA58-A1E4-0C6C-BD2DBD31F0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The are times when the party needs to disclose information but not to the other party; </a:t>
            </a:r>
          </a:p>
          <a:p>
            <a:endParaRPr lang="en-GB" dirty="0"/>
          </a:p>
          <a:p>
            <a:r>
              <a:rPr lang="en-GB" dirty="0"/>
              <a:t>When only half the truth has been told. </a:t>
            </a:r>
          </a:p>
          <a:p>
            <a:endParaRPr lang="en-GB" dirty="0"/>
          </a:p>
          <a:p>
            <a:r>
              <a:rPr lang="en-GB" dirty="0"/>
              <a:t>If there is a circumstantial change before the parties enter into a contract. </a:t>
            </a:r>
          </a:p>
          <a:p>
            <a:endParaRPr lang="en-GB" dirty="0"/>
          </a:p>
          <a:p>
            <a:r>
              <a:rPr lang="en-GB" dirty="0"/>
              <a:t>Utmost good faith contracts – all facts need to be disclosed. </a:t>
            </a:r>
          </a:p>
        </p:txBody>
      </p:sp>
    </p:spTree>
    <p:extLst>
      <p:ext uri="{BB962C8B-B14F-4D97-AF65-F5344CB8AC3E}">
        <p14:creationId xmlns:p14="http://schemas.microsoft.com/office/powerpoint/2010/main" val="13696808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2492BB-70A9-8586-A660-97681E0B85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Key piece of legislation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A5352B-E8BC-BC79-632D-9D662D3612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Consumer Insurance (Disclosure and representations) Act 2012 Section 2 – </a:t>
            </a:r>
          </a:p>
          <a:p>
            <a:endParaRPr lang="en-GB" dirty="0"/>
          </a:p>
          <a:p>
            <a:r>
              <a:rPr lang="en-GB" dirty="0"/>
              <a:t>Need to take reasonable care to not make a misrepresentation. 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81024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6DCDC1-484B-8763-5EE3-9F583EF2B2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Not disclosing something continued</a:t>
            </a:r>
            <a:endParaRPr lang="en-GB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E0B7C6-2FE4-D82E-0911-04499FF50F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Need to disclose; </a:t>
            </a:r>
          </a:p>
          <a:p>
            <a:endParaRPr lang="en-GB" dirty="0"/>
          </a:p>
          <a:p>
            <a:r>
              <a:rPr lang="en-GB" dirty="0"/>
              <a:t>Fiduciary Relationship. </a:t>
            </a:r>
          </a:p>
          <a:p>
            <a:endParaRPr lang="en-GB" dirty="0"/>
          </a:p>
          <a:p>
            <a:r>
              <a:rPr lang="en-GB" dirty="0"/>
              <a:t>Voluntary assumption of responsibility.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37578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6FE69C-9672-AFB4-1B32-8BE7349CA8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 sz="3700" b="1" i="1" u="sng">
                <a:solidFill>
                  <a:srgbClr val="FFFFFF"/>
                </a:solidFill>
              </a:rPr>
              <a:t>Encouragement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4759C4-47D5-2EEA-5448-083605D2E4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Key term; Inducement. </a:t>
            </a:r>
          </a:p>
          <a:p>
            <a:endParaRPr lang="en-GB" dirty="0"/>
          </a:p>
          <a:p>
            <a:r>
              <a:rPr lang="en-GB" dirty="0"/>
              <a:t>The false statement encourages the other party to enter into the contract. </a:t>
            </a:r>
          </a:p>
          <a:p>
            <a:endParaRPr lang="en-GB" dirty="0"/>
          </a:p>
          <a:p>
            <a:r>
              <a:rPr lang="en-GB" dirty="0"/>
              <a:t>There need to be intention.</a:t>
            </a:r>
          </a:p>
          <a:p>
            <a:endParaRPr lang="en-GB" dirty="0"/>
          </a:p>
          <a:p>
            <a:r>
              <a:rPr lang="en-GB" dirty="0"/>
              <a:t>For some types we use the but for test. </a:t>
            </a:r>
          </a:p>
          <a:p>
            <a:endParaRPr lang="en-GB" dirty="0"/>
          </a:p>
          <a:p>
            <a:r>
              <a:rPr lang="en-GB" dirty="0"/>
              <a:t>But not for fraudulent – just need to prove they relied on the statement.</a:t>
            </a:r>
          </a:p>
        </p:txBody>
      </p:sp>
    </p:spTree>
    <p:extLst>
      <p:ext uri="{BB962C8B-B14F-4D97-AF65-F5344CB8AC3E}">
        <p14:creationId xmlns:p14="http://schemas.microsoft.com/office/powerpoint/2010/main" val="149294599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C541B88-1AE9-40C3-AFD5-967787C19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5F17139-31EE-46AC-B04F-DBBD852DD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890596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E673E1-506F-8A1D-5BC5-F0864917A8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95697"/>
            <a:ext cx="3200400" cy="4238118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chemeClr val="bg1"/>
                </a:solidFill>
              </a:rPr>
              <a:t>Continued</a:t>
            </a:r>
          </a:p>
        </p:txBody>
      </p:sp>
      <p:grpSp>
        <p:nvGrpSpPr>
          <p:cNvPr id="13" name="Graphic 38">
            <a:extLst>
              <a:ext uri="{FF2B5EF4-FFF2-40B4-BE49-F238E27FC236}">
                <a16:creationId xmlns:a16="http://schemas.microsoft.com/office/drawing/2014/main" id="{7CF625D3-71A3-4F30-A096-8EF334E95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2912"/>
            <a:ext cx="1910252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6754E2F-F56E-4BA3-99DD-8EBF110E34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24A69059-7C49-49C6-B071-F2A9B558E0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id="{89D16701-DA76-4F72-BB63-E2C3FFBDF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1CC28BE1-9DC6-43FE-9582-39F091098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21" name="Graphic 4">
            <a:extLst>
              <a:ext uri="{FF2B5EF4-FFF2-40B4-BE49-F238E27FC236}">
                <a16:creationId xmlns:a16="http://schemas.microsoft.com/office/drawing/2014/main" id="{AF9AF3F3-CE0C-4125-BDD7-346487FA0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109667" y="5539935"/>
            <a:ext cx="975169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31DFBFA-CF4D-4940-9086-26F83E5C6B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7854033-BD20-4C77-8C5B-048F4B3BDD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BC93AA74-BEB3-444F-835B-7AA6ECE61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F00DF1C9-6952-4704-B8B3-95406E18E4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B34783FD-297C-40D2-964B-DBAE4DE28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E621623-0357-4FD5-A1AC-400501025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024F346E-10A0-458F-A9CA-8C0079472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7937A2F7-01A9-47F3-BED6-B61D998408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5B44DAF8-5073-441A-82E1-180385D35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52B0413D-0E36-4A90-8E6A-9EDC676A6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86059ECF-0D50-48AD-B67A-645EC29D3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B394906F-6BF2-447E-9886-F12708E128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45EB96B-215A-4EBF-A594-2B08222339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21F7AB9-AF2F-11CE-D299-9998256B580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2705233"/>
              </p:ext>
            </p:extLst>
          </p:nvPr>
        </p:nvGraphicFramePr>
        <p:xfrm>
          <a:off x="5484139" y="477540"/>
          <a:ext cx="6301601" cy="58788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91022685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6E6545-A1F6-E67F-E749-5623BDB803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/>
              <a:t>Inducement and Fraudulent misrepresentation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9436F8C-1D07-EBF8-8EC0-0712146DCFF8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60395217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109CE2-2571-EC14-307C-ED29A934FD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u="sng" dirty="0"/>
              <a:t>BV Nederlandse Industries v Rembrandt Enterprises [2019]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F6FEF4-F18C-B2B0-5121-225C118366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Burden is on the representee. </a:t>
            </a:r>
          </a:p>
          <a:p>
            <a:endParaRPr lang="en-GB" dirty="0"/>
          </a:p>
          <a:p>
            <a:r>
              <a:rPr lang="en-GB" dirty="0"/>
              <a:t>Presumption of inducement of material inducement. </a:t>
            </a:r>
          </a:p>
          <a:p>
            <a:endParaRPr lang="en-GB" dirty="0"/>
          </a:p>
          <a:p>
            <a:r>
              <a:rPr lang="en-GB" dirty="0"/>
              <a:t>Can be resubmitted if </a:t>
            </a:r>
            <a:r>
              <a:rPr lang="en-GB" dirty="0" err="1">
                <a:highlight>
                  <a:srgbClr val="FFFF00"/>
                </a:highlight>
              </a:rPr>
              <a:t>erogbjkbuowero</a:t>
            </a:r>
            <a:endParaRPr lang="en-GB" dirty="0">
              <a:highlight>
                <a:srgbClr val="FFFF00"/>
              </a:highlight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653595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F828D28-8E09-41CC-8229-3070B5467A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rainbow colored splatter&#10;&#10;Description automatically generated">
            <a:extLst>
              <a:ext uri="{FF2B5EF4-FFF2-40B4-BE49-F238E27FC236}">
                <a16:creationId xmlns:a16="http://schemas.microsoft.com/office/drawing/2014/main" id="{91E6E584-BB0C-F93C-4338-48A64962D6D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746"/>
          <a:stretch/>
        </p:blipFill>
        <p:spPr>
          <a:xfrm>
            <a:off x="3049" y="0"/>
            <a:ext cx="12191977" cy="6858022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5B012D8-7F27-4758-9AC6-C889B154BD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103377" y="1100316"/>
            <a:ext cx="6858003" cy="4657347"/>
          </a:xfrm>
          <a:prstGeom prst="rect">
            <a:avLst/>
          </a:prstGeom>
          <a:gradFill flip="none" rotWithShape="1">
            <a:gsLst>
              <a:gs pos="48000">
                <a:srgbClr val="000000">
                  <a:alpha val="24000"/>
                </a:srgbClr>
              </a:gs>
              <a:gs pos="85000">
                <a:srgbClr val="000000">
                  <a:alpha val="45000"/>
                </a:srgbClr>
              </a:gs>
              <a:gs pos="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EE015F3A-752C-E504-30A7-8B70CCC42C4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75554" y="133668"/>
            <a:ext cx="9350198" cy="958756"/>
          </a:xfrm>
        </p:spPr>
        <p:txBody>
          <a:bodyPr anchor="t">
            <a:normAutofit fontScale="90000"/>
          </a:bodyPr>
          <a:lstStyle/>
          <a:p>
            <a:pPr algn="l"/>
            <a:r>
              <a:rPr lang="en-GB" sz="6600" b="1" i="1" u="sng" dirty="0"/>
              <a:t>Types of misrepresentation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063B759-00FC-46D1-9898-8E8625268F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40187" y="2206184"/>
            <a:ext cx="6858003" cy="2445624"/>
          </a:xfrm>
          <a:prstGeom prst="rect">
            <a:avLst/>
          </a:prstGeom>
          <a:gradFill flip="none" rotWithShape="1">
            <a:gsLst>
              <a:gs pos="48000">
                <a:srgbClr val="000000">
                  <a:alpha val="24000"/>
                </a:srgbClr>
              </a:gs>
              <a:gs pos="85000">
                <a:srgbClr val="000000">
                  <a:alpha val="45000"/>
                </a:srgbClr>
              </a:gs>
              <a:gs pos="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16899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4E0A5C5C-2A95-428E-9F6A-0D29EBD57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8395" y="1040837"/>
            <a:ext cx="4754948" cy="4754948"/>
          </a:xfrm>
          <a:prstGeom prst="ellipse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1056F38F-7C4E-461D-8709-7D0024AE1F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9411" y="1029607"/>
            <a:ext cx="4754948" cy="4754948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C7278469-3C3C-49CE-AEEE-E176A4900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9960" y="934855"/>
            <a:ext cx="4754948" cy="4754948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4B36EC-ECF0-755B-9696-393B639B5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2368" y="1877492"/>
            <a:ext cx="4030132" cy="3215373"/>
          </a:xfrm>
        </p:spPr>
        <p:txBody>
          <a:bodyPr>
            <a:normAutofit/>
          </a:bodyPr>
          <a:lstStyle/>
          <a:p>
            <a:pPr algn="ctr"/>
            <a:r>
              <a:rPr lang="en-GB" b="1" i="1" u="sng">
                <a:solidFill>
                  <a:schemeClr val="bg1"/>
                </a:solidFill>
              </a:rPr>
              <a:t>Fraudulent 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93DC754C-7E09-422D-A8BB-AF632E90DF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77893"/>
            <a:ext cx="1861854" cy="717514"/>
            <a:chOff x="0" y="377893"/>
            <a:chExt cx="1861854" cy="717514"/>
          </a:xfrm>
          <a:solidFill>
            <a:schemeClr val="bg1"/>
          </a:solidFill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5A741B9-65EC-4C5B-9FE0-4A1857577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778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0BB4301-41FA-4453-956F-A11CC664B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1762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20" name="Graphic 212">
            <a:extLst>
              <a:ext uri="{FF2B5EF4-FFF2-40B4-BE49-F238E27FC236}">
                <a16:creationId xmlns:a16="http://schemas.microsoft.com/office/drawing/2014/main" id="{4C6598AB-1C17-4D54-951C-A082D94AC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2" name="Graphic 212">
            <a:extLst>
              <a:ext uri="{FF2B5EF4-FFF2-40B4-BE49-F238E27FC236}">
                <a16:creationId xmlns:a16="http://schemas.microsoft.com/office/drawing/2014/main" id="{C83B66D7-137D-4AC1-B172-53D60F08BE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F6B92503-6984-4D15-8B98-8718709B78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08DDF938-524E-4C18-A47D-C006278323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2EC926-7B85-0884-B965-474FADC07F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4868" y="1130846"/>
            <a:ext cx="5217173" cy="4351338"/>
          </a:xfrm>
        </p:spPr>
        <p:txBody>
          <a:bodyPr>
            <a:normAutofit/>
          </a:bodyPr>
          <a:lstStyle/>
          <a:p>
            <a:r>
              <a:rPr lang="en-GB" sz="2200">
                <a:solidFill>
                  <a:schemeClr val="bg1"/>
                </a:solidFill>
              </a:rPr>
              <a:t>Comes from the case of Derry v Peek [ 1889] </a:t>
            </a:r>
          </a:p>
          <a:p>
            <a:endParaRPr lang="en-GB" sz="2200">
              <a:solidFill>
                <a:schemeClr val="bg1"/>
              </a:solidFill>
            </a:endParaRPr>
          </a:p>
          <a:p>
            <a:r>
              <a:rPr lang="en-GB" sz="2200">
                <a:solidFill>
                  <a:schemeClr val="bg1"/>
                </a:solidFill>
              </a:rPr>
              <a:t>Fraudulent misrepresentation if; </a:t>
            </a:r>
          </a:p>
          <a:p>
            <a:endParaRPr lang="en-GB" sz="2200">
              <a:solidFill>
                <a:schemeClr val="bg1"/>
              </a:solidFill>
            </a:endParaRPr>
          </a:p>
          <a:p>
            <a:r>
              <a:rPr lang="en-GB" sz="2200">
                <a:solidFill>
                  <a:schemeClr val="bg1"/>
                </a:solidFill>
              </a:rPr>
              <a:t>1. They knowingly made a untrue statement. </a:t>
            </a:r>
          </a:p>
          <a:p>
            <a:r>
              <a:rPr lang="en-GB" sz="2200">
                <a:solidFill>
                  <a:schemeClr val="bg1"/>
                </a:solidFill>
              </a:rPr>
              <a:t>2. Statement is made without belief in its truth. </a:t>
            </a:r>
          </a:p>
          <a:p>
            <a:r>
              <a:rPr lang="en-GB" sz="2200">
                <a:solidFill>
                  <a:schemeClr val="bg1"/>
                </a:solidFill>
              </a:rPr>
              <a:t>3. Made with reckless carelessness as to whether it is true. </a:t>
            </a:r>
          </a:p>
        </p:txBody>
      </p:sp>
      <p:grpSp>
        <p:nvGrpSpPr>
          <p:cNvPr id="28" name="Graphic 185">
            <a:extLst>
              <a:ext uri="{FF2B5EF4-FFF2-40B4-BE49-F238E27FC236}">
                <a16:creationId xmlns:a16="http://schemas.microsoft.com/office/drawing/2014/main" id="{3773FAF5-C452-4455-9411-D6AF5EBD4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812239" y="61394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1ECA0D96-F63C-4F7B-BE16-0F3FE76D7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74F83A81-0546-400A-918A-90C9C48B81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9741F692-A5B6-4215-86D9-B1FD4FF2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CC0876CB-9C60-4580-8FED-CD64EC7664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A879B3B7-48DB-4D3A-BB33-02766EAD3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88802272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4E0A5C5C-2A95-428E-9F6A-0D29EBD57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8395" y="1040837"/>
            <a:ext cx="4754948" cy="4754948"/>
          </a:xfrm>
          <a:prstGeom prst="ellipse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1056F38F-7C4E-461D-8709-7D0024AE1F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9411" y="1029607"/>
            <a:ext cx="4754948" cy="4754948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C7278469-3C3C-49CE-AEEE-E176A4900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9960" y="934855"/>
            <a:ext cx="4754948" cy="4754948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2E358-4E58-FCA9-EAB1-1DB6657E68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2368" y="1877492"/>
            <a:ext cx="4030132" cy="3215373"/>
          </a:xfrm>
        </p:spPr>
        <p:txBody>
          <a:bodyPr>
            <a:normAutofit/>
          </a:bodyPr>
          <a:lstStyle/>
          <a:p>
            <a:pPr algn="ctr"/>
            <a:r>
              <a:rPr lang="en-GB" b="1" i="1" u="sng">
                <a:solidFill>
                  <a:schemeClr val="bg1"/>
                </a:solidFill>
              </a:rPr>
              <a:t>Continued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93DC754C-7E09-422D-A8BB-AF632E90DF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77893"/>
            <a:ext cx="1861854" cy="717514"/>
            <a:chOff x="0" y="377893"/>
            <a:chExt cx="1861854" cy="717514"/>
          </a:xfrm>
          <a:solidFill>
            <a:schemeClr val="bg1"/>
          </a:solidFill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5A741B9-65EC-4C5B-9FE0-4A1857577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778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0BB4301-41FA-4453-956F-A11CC664B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1762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20" name="Graphic 212">
            <a:extLst>
              <a:ext uri="{FF2B5EF4-FFF2-40B4-BE49-F238E27FC236}">
                <a16:creationId xmlns:a16="http://schemas.microsoft.com/office/drawing/2014/main" id="{4C6598AB-1C17-4D54-951C-A082D94AC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2" name="Graphic 212">
            <a:extLst>
              <a:ext uri="{FF2B5EF4-FFF2-40B4-BE49-F238E27FC236}">
                <a16:creationId xmlns:a16="http://schemas.microsoft.com/office/drawing/2014/main" id="{C83B66D7-137D-4AC1-B172-53D60F08BE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F6B92503-6984-4D15-8B98-8718709B78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08DDF938-524E-4C18-A47D-C006278323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7BDBD3-0144-CBC5-4F24-1ADCD0EDA9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4868" y="1130846"/>
            <a:ext cx="5217173" cy="4351338"/>
          </a:xfrm>
        </p:spPr>
        <p:txBody>
          <a:bodyPr>
            <a:norm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Types of damages available; Damages (Compensation through tort) and recission (Put back in the same position). </a:t>
            </a:r>
          </a:p>
          <a:p>
            <a:endParaRPr lang="en-GB" sz="2400">
              <a:solidFill>
                <a:schemeClr val="bg1"/>
              </a:solidFill>
            </a:endParaRPr>
          </a:p>
          <a:p>
            <a:r>
              <a:rPr lang="en-GB" sz="2400">
                <a:solidFill>
                  <a:schemeClr val="bg1"/>
                </a:solidFill>
              </a:rPr>
              <a:t>There are circumstances in which recission will not be available as a remedy for Fraudulent misrepresentation. </a:t>
            </a:r>
          </a:p>
          <a:p>
            <a:endParaRPr lang="en-GB" sz="2400">
              <a:solidFill>
                <a:schemeClr val="bg1"/>
              </a:solidFill>
            </a:endParaRPr>
          </a:p>
          <a:p>
            <a:r>
              <a:rPr lang="en-GB" sz="2400">
                <a:solidFill>
                  <a:schemeClr val="bg1"/>
                </a:solidFill>
              </a:rPr>
              <a:t>These include; </a:t>
            </a:r>
          </a:p>
          <a:p>
            <a:endParaRPr lang="en-GB" sz="2400">
              <a:solidFill>
                <a:schemeClr val="bg1"/>
              </a:solidFill>
            </a:endParaRPr>
          </a:p>
        </p:txBody>
      </p:sp>
      <p:grpSp>
        <p:nvGrpSpPr>
          <p:cNvPr id="28" name="Graphic 185">
            <a:extLst>
              <a:ext uri="{FF2B5EF4-FFF2-40B4-BE49-F238E27FC236}">
                <a16:creationId xmlns:a16="http://schemas.microsoft.com/office/drawing/2014/main" id="{3773FAF5-C452-4455-9411-D6AF5EBD4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812239" y="61394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1ECA0D96-F63C-4F7B-BE16-0F3FE76D7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74F83A81-0546-400A-918A-90C9C48B81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9741F692-A5B6-4215-86D9-B1FD4FF2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CC0876CB-9C60-4580-8FED-CD64EC7664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A879B3B7-48DB-4D3A-BB33-02766EAD3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8230079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4E0A5C5C-2A95-428E-9F6A-0D29EBD57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8395" y="1040837"/>
            <a:ext cx="4754948" cy="4754948"/>
          </a:xfrm>
          <a:prstGeom prst="ellipse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1056F38F-7C4E-461D-8709-7D0024AE1F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9411" y="1029607"/>
            <a:ext cx="4754948" cy="4754948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C7278469-3C3C-49CE-AEEE-E176A4900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9960" y="934855"/>
            <a:ext cx="4754948" cy="4754948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C5CE3B-A30B-15CB-0D12-4D8938C3A1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2368" y="1877492"/>
            <a:ext cx="4030132" cy="3215373"/>
          </a:xfrm>
        </p:spPr>
        <p:txBody>
          <a:bodyPr>
            <a:normAutofit/>
          </a:bodyPr>
          <a:lstStyle/>
          <a:p>
            <a:pPr algn="ctr"/>
            <a:r>
              <a:rPr lang="en-GB" b="1" i="1" u="sng">
                <a:solidFill>
                  <a:schemeClr val="bg1"/>
                </a:solidFill>
              </a:rPr>
              <a:t>Recission is not available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93DC754C-7E09-422D-A8BB-AF632E90DF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77893"/>
            <a:ext cx="1861854" cy="717514"/>
            <a:chOff x="0" y="377893"/>
            <a:chExt cx="1861854" cy="717514"/>
          </a:xfrm>
          <a:solidFill>
            <a:schemeClr val="bg1"/>
          </a:solidFill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5A741B9-65EC-4C5B-9FE0-4A1857577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778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0BB4301-41FA-4453-956F-A11CC664B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1762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20" name="Graphic 212">
            <a:extLst>
              <a:ext uri="{FF2B5EF4-FFF2-40B4-BE49-F238E27FC236}">
                <a16:creationId xmlns:a16="http://schemas.microsoft.com/office/drawing/2014/main" id="{4C6598AB-1C17-4D54-951C-A082D94AC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2" name="Graphic 212">
            <a:extLst>
              <a:ext uri="{FF2B5EF4-FFF2-40B4-BE49-F238E27FC236}">
                <a16:creationId xmlns:a16="http://schemas.microsoft.com/office/drawing/2014/main" id="{C83B66D7-137D-4AC1-B172-53D60F08BE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F6B92503-6984-4D15-8B98-8718709B78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08DDF938-524E-4C18-A47D-C006278323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FFEF64-6046-4777-0609-F57FEC6008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4868" y="1130846"/>
            <a:ext cx="5217173" cy="4351338"/>
          </a:xfrm>
        </p:spPr>
        <p:txBody>
          <a:bodyPr>
            <a:normAutofit/>
          </a:bodyPr>
          <a:lstStyle/>
          <a:p>
            <a:r>
              <a:rPr lang="en-GB" sz="1800">
                <a:solidFill>
                  <a:schemeClr val="bg1"/>
                </a:solidFill>
              </a:rPr>
              <a:t>Affirmed – carry on with the contract even though they are aware of the misrepresentation. </a:t>
            </a:r>
          </a:p>
          <a:p>
            <a:endParaRPr lang="en-GB" sz="1800">
              <a:solidFill>
                <a:schemeClr val="bg1"/>
              </a:solidFill>
            </a:endParaRPr>
          </a:p>
          <a:p>
            <a:r>
              <a:rPr lang="en-GB" sz="1800">
                <a:solidFill>
                  <a:schemeClr val="bg1"/>
                </a:solidFill>
              </a:rPr>
              <a:t>Delay – sufficient amount of time between the two. </a:t>
            </a:r>
          </a:p>
          <a:p>
            <a:endParaRPr lang="en-GB" sz="1800">
              <a:solidFill>
                <a:schemeClr val="bg1"/>
              </a:solidFill>
            </a:endParaRPr>
          </a:p>
          <a:p>
            <a:r>
              <a:rPr lang="en-GB" sz="1800">
                <a:solidFill>
                  <a:schemeClr val="bg1"/>
                </a:solidFill>
              </a:rPr>
              <a:t>No possibility of recission. </a:t>
            </a:r>
          </a:p>
          <a:p>
            <a:endParaRPr lang="en-GB" sz="1800">
              <a:solidFill>
                <a:schemeClr val="bg1"/>
              </a:solidFill>
            </a:endParaRPr>
          </a:p>
          <a:p>
            <a:r>
              <a:rPr lang="en-GB" sz="1800">
                <a:solidFill>
                  <a:schemeClr val="bg1"/>
                </a:solidFill>
              </a:rPr>
              <a:t>If an innocent third party has acquired rights in the subject matter of the contract, if they gave consideration for the goods and acted in good faith, unaware of the misrepresentation.</a:t>
            </a:r>
          </a:p>
        </p:txBody>
      </p:sp>
      <p:grpSp>
        <p:nvGrpSpPr>
          <p:cNvPr id="28" name="Graphic 185">
            <a:extLst>
              <a:ext uri="{FF2B5EF4-FFF2-40B4-BE49-F238E27FC236}">
                <a16:creationId xmlns:a16="http://schemas.microsoft.com/office/drawing/2014/main" id="{3773FAF5-C452-4455-9411-D6AF5EBD4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812239" y="61394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1ECA0D96-F63C-4F7B-BE16-0F3FE76D7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74F83A81-0546-400A-918A-90C9C48B81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9741F692-A5B6-4215-86D9-B1FD4FF2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CC0876CB-9C60-4580-8FED-CD64EC7664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A879B3B7-48DB-4D3A-BB33-02766EAD3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90104446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088868-1E49-DEF1-B69C-9AA690E165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Innocent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AF8951-9F15-DA84-BE3B-C2F4E717AD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Remedy is recission. </a:t>
            </a:r>
          </a:p>
          <a:p>
            <a:endParaRPr lang="en-GB" dirty="0"/>
          </a:p>
          <a:p>
            <a:r>
              <a:rPr lang="en-GB" dirty="0"/>
              <a:t>S.2 (2) can give damages in place of recission, but this is up to the courts. </a:t>
            </a:r>
          </a:p>
          <a:p>
            <a:endParaRPr lang="en-GB" dirty="0"/>
          </a:p>
          <a:p>
            <a:r>
              <a:rPr lang="en-GB" dirty="0"/>
              <a:t>No power to rescind – no right to recission.</a:t>
            </a:r>
          </a:p>
          <a:p>
            <a:endParaRPr lang="en-GB" dirty="0"/>
          </a:p>
          <a:p>
            <a:r>
              <a:rPr lang="en-GB" dirty="0"/>
              <a:t>No evidence of term, no misrepresentation, no remedy.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792596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92FEB64-6EEA-4759-B4A4-BD2C1E660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393" y="847600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7FC749-8DA5-73FD-8873-02F9ED4844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9278" y="1233241"/>
            <a:ext cx="3240506" cy="4064628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Negligent 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84A873-16F1-5122-9B2E-BA39C3A689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t">
            <a:normAutofit/>
          </a:bodyPr>
          <a:lstStyle/>
          <a:p>
            <a:pPr>
              <a:lnSpc>
                <a:spcPct val="200000"/>
              </a:lnSpc>
            </a:pPr>
            <a:r>
              <a:rPr lang="en-GB" dirty="0"/>
              <a:t>Misrepresentation Act 1967 – created negligent misrepresentation. </a:t>
            </a:r>
          </a:p>
          <a:p>
            <a:pPr>
              <a:lnSpc>
                <a:spcPct val="200000"/>
              </a:lnSpc>
            </a:pPr>
            <a:endParaRPr lang="en-GB" dirty="0"/>
          </a:p>
          <a:p>
            <a:pPr>
              <a:lnSpc>
                <a:spcPct val="200000"/>
              </a:lnSpc>
            </a:pPr>
            <a:r>
              <a:rPr lang="en-GB" dirty="0"/>
              <a:t>Claim; S.2(1). 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0505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17963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A99050EE-26AF-4253-BD50-F0FCD965A8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284" y="575361"/>
            <a:ext cx="5707277" cy="5707277"/>
          </a:xfrm>
          <a:prstGeom prst="ellipse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2374CB-0E5C-1705-E272-AF4DB24632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48452"/>
            <a:ext cx="4974771" cy="3587786"/>
          </a:xfrm>
        </p:spPr>
        <p:txBody>
          <a:bodyPr>
            <a:normAutofit/>
          </a:bodyPr>
          <a:lstStyle/>
          <a:p>
            <a:pPr algn="ctr"/>
            <a:r>
              <a:rPr lang="en-GB" b="1" i="1" u="sng">
                <a:solidFill>
                  <a:schemeClr val="bg1"/>
                </a:solidFill>
              </a:rPr>
              <a:t>Remedies </a:t>
            </a:r>
          </a:p>
        </p:txBody>
      </p:sp>
      <p:grpSp>
        <p:nvGrpSpPr>
          <p:cNvPr id="12" name="Graphic 190">
            <a:extLst>
              <a:ext uri="{FF2B5EF4-FFF2-40B4-BE49-F238E27FC236}">
                <a16:creationId xmlns:a16="http://schemas.microsoft.com/office/drawing/2014/main" id="{00E015F5-1A99-4E40-BC3D-770780299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93117" y="1193254"/>
            <a:ext cx="1291642" cy="429215"/>
            <a:chOff x="2504802" y="1755501"/>
            <a:chExt cx="1598829" cy="531293"/>
          </a:xfrm>
          <a:solidFill>
            <a:schemeClr val="bg1"/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E6F571-2BB7-46DA-A3D9-B32ADDC16A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2113855"/>
              <a:ext cx="1598614" cy="172939"/>
            </a:xfrm>
            <a:custGeom>
              <a:avLst/>
              <a:gdLst>
                <a:gd name="connsiteX0" fmla="*/ 1248648 w 1598614"/>
                <a:gd name="connsiteY0" fmla="*/ 172939 h 172939"/>
                <a:gd name="connsiteX1" fmla="*/ 1123031 w 1598614"/>
                <a:gd name="connsiteY1" fmla="*/ 92708 h 172939"/>
                <a:gd name="connsiteX2" fmla="*/ 1024085 w 1598614"/>
                <a:gd name="connsiteY2" fmla="*/ 29469 h 172939"/>
                <a:gd name="connsiteX3" fmla="*/ 925140 w 1598614"/>
                <a:gd name="connsiteY3" fmla="*/ 92708 h 172939"/>
                <a:gd name="connsiteX4" fmla="*/ 799522 w 1598614"/>
                <a:gd name="connsiteY4" fmla="*/ 172939 h 172939"/>
                <a:gd name="connsiteX5" fmla="*/ 799522 w 1598614"/>
                <a:gd name="connsiteY5" fmla="*/ 172939 h 172939"/>
                <a:gd name="connsiteX6" fmla="*/ 673905 w 1598614"/>
                <a:gd name="connsiteY6" fmla="*/ 92708 h 172939"/>
                <a:gd name="connsiteX7" fmla="*/ 574959 w 1598614"/>
                <a:gd name="connsiteY7" fmla="*/ 29469 h 172939"/>
                <a:gd name="connsiteX8" fmla="*/ 476014 w 1598614"/>
                <a:gd name="connsiteY8" fmla="*/ 92708 h 172939"/>
                <a:gd name="connsiteX9" fmla="*/ 350396 w 1598614"/>
                <a:gd name="connsiteY9" fmla="*/ 172939 h 172939"/>
                <a:gd name="connsiteX10" fmla="*/ 224778 w 1598614"/>
                <a:gd name="connsiteY10" fmla="*/ 92708 h 172939"/>
                <a:gd name="connsiteX11" fmla="*/ 125833 w 1598614"/>
                <a:gd name="connsiteY11" fmla="*/ 29469 h 172939"/>
                <a:gd name="connsiteX12" fmla="*/ 26887 w 1598614"/>
                <a:gd name="connsiteY12" fmla="*/ 92708 h 172939"/>
                <a:gd name="connsiteX13" fmla="*/ 0 w 1598614"/>
                <a:gd name="connsiteY13" fmla="*/ 80232 h 172939"/>
                <a:gd name="connsiteX14" fmla="*/ 125618 w 1598614"/>
                <a:gd name="connsiteY14" fmla="*/ 0 h 172939"/>
                <a:gd name="connsiteX15" fmla="*/ 251235 w 1598614"/>
                <a:gd name="connsiteY15" fmla="*/ 80232 h 172939"/>
                <a:gd name="connsiteX16" fmla="*/ 350181 w 1598614"/>
                <a:gd name="connsiteY16" fmla="*/ 143471 h 172939"/>
                <a:gd name="connsiteX17" fmla="*/ 449126 w 1598614"/>
                <a:gd name="connsiteY17" fmla="*/ 80232 h 172939"/>
                <a:gd name="connsiteX18" fmla="*/ 574744 w 1598614"/>
                <a:gd name="connsiteY18" fmla="*/ 0 h 172939"/>
                <a:gd name="connsiteX19" fmla="*/ 700362 w 1598614"/>
                <a:gd name="connsiteY19" fmla="*/ 80232 h 172939"/>
                <a:gd name="connsiteX20" fmla="*/ 799307 w 1598614"/>
                <a:gd name="connsiteY20" fmla="*/ 143471 h 172939"/>
                <a:gd name="connsiteX21" fmla="*/ 799307 w 1598614"/>
                <a:gd name="connsiteY21" fmla="*/ 143471 h 172939"/>
                <a:gd name="connsiteX22" fmla="*/ 898253 w 1598614"/>
                <a:gd name="connsiteY22" fmla="*/ 80232 h 172939"/>
                <a:gd name="connsiteX23" fmla="*/ 1023870 w 1598614"/>
                <a:gd name="connsiteY23" fmla="*/ 0 h 172939"/>
                <a:gd name="connsiteX24" fmla="*/ 1149488 w 1598614"/>
                <a:gd name="connsiteY24" fmla="*/ 80232 h 172939"/>
                <a:gd name="connsiteX25" fmla="*/ 1248433 w 1598614"/>
                <a:gd name="connsiteY25" fmla="*/ 143471 h 172939"/>
                <a:gd name="connsiteX26" fmla="*/ 1347379 w 1598614"/>
                <a:gd name="connsiteY26" fmla="*/ 80232 h 172939"/>
                <a:gd name="connsiteX27" fmla="*/ 1472997 w 1598614"/>
                <a:gd name="connsiteY27" fmla="*/ 0 h 172939"/>
                <a:gd name="connsiteX28" fmla="*/ 1598614 w 1598614"/>
                <a:gd name="connsiteY28" fmla="*/ 80232 h 172939"/>
                <a:gd name="connsiteX29" fmla="*/ 1571942 w 1598614"/>
                <a:gd name="connsiteY29" fmla="*/ 92708 h 172939"/>
                <a:gd name="connsiteX30" fmla="*/ 1472997 w 1598614"/>
                <a:gd name="connsiteY30" fmla="*/ 29469 h 172939"/>
                <a:gd name="connsiteX31" fmla="*/ 1374051 w 1598614"/>
                <a:gd name="connsiteY31" fmla="*/ 92708 h 172939"/>
                <a:gd name="connsiteX32" fmla="*/ 1248648 w 1598614"/>
                <a:gd name="connsiteY32" fmla="*/ 172939 h 172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614" h="172939">
                  <a:moveTo>
                    <a:pt x="1248648" y="172939"/>
                  </a:moveTo>
                  <a:cubicBezTo>
                    <a:pt x="1194229" y="172939"/>
                    <a:pt x="1146046" y="142180"/>
                    <a:pt x="1123031" y="92708"/>
                  </a:cubicBezTo>
                  <a:cubicBezTo>
                    <a:pt x="1104962" y="53775"/>
                    <a:pt x="1067105" y="29469"/>
                    <a:pt x="1024085" y="29469"/>
                  </a:cubicBezTo>
                  <a:cubicBezTo>
                    <a:pt x="981066" y="29469"/>
                    <a:pt x="943208" y="53775"/>
                    <a:pt x="925140" y="92708"/>
                  </a:cubicBezTo>
                  <a:cubicBezTo>
                    <a:pt x="902124" y="142180"/>
                    <a:pt x="853942" y="172939"/>
                    <a:pt x="799522" y="172939"/>
                  </a:cubicBezTo>
                  <a:cubicBezTo>
                    <a:pt x="799522" y="172939"/>
                    <a:pt x="799522" y="172939"/>
                    <a:pt x="799522" y="172939"/>
                  </a:cubicBezTo>
                  <a:cubicBezTo>
                    <a:pt x="744887" y="172939"/>
                    <a:pt x="696920" y="142180"/>
                    <a:pt x="673905" y="92708"/>
                  </a:cubicBezTo>
                  <a:cubicBezTo>
                    <a:pt x="655836" y="53775"/>
                    <a:pt x="617979" y="29469"/>
                    <a:pt x="574959" y="29469"/>
                  </a:cubicBezTo>
                  <a:cubicBezTo>
                    <a:pt x="531939" y="29469"/>
                    <a:pt x="494082" y="53775"/>
                    <a:pt x="476014" y="92708"/>
                  </a:cubicBezTo>
                  <a:cubicBezTo>
                    <a:pt x="452998" y="142180"/>
                    <a:pt x="405031" y="172939"/>
                    <a:pt x="350396" y="172939"/>
                  </a:cubicBezTo>
                  <a:cubicBezTo>
                    <a:pt x="295976" y="172939"/>
                    <a:pt x="247794" y="142180"/>
                    <a:pt x="224778" y="92708"/>
                  </a:cubicBezTo>
                  <a:cubicBezTo>
                    <a:pt x="206710" y="53775"/>
                    <a:pt x="168853" y="29469"/>
                    <a:pt x="125833" y="29469"/>
                  </a:cubicBezTo>
                  <a:cubicBezTo>
                    <a:pt x="82813" y="29469"/>
                    <a:pt x="44956" y="53775"/>
                    <a:pt x="26887" y="92708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268" y="30759"/>
                    <a:pt x="969235" y="0"/>
                    <a:pt x="1023870" y="0"/>
                  </a:cubicBezTo>
                  <a:cubicBezTo>
                    <a:pt x="1078505" y="0"/>
                    <a:pt x="1126472" y="30759"/>
                    <a:pt x="1149488" y="80232"/>
                  </a:cubicBezTo>
                  <a:cubicBezTo>
                    <a:pt x="1167556" y="119165"/>
                    <a:pt x="1205414" y="143471"/>
                    <a:pt x="1248433" y="143471"/>
                  </a:cubicBezTo>
                  <a:cubicBezTo>
                    <a:pt x="1291453" y="143471"/>
                    <a:pt x="1329311" y="119165"/>
                    <a:pt x="1347379" y="80232"/>
                  </a:cubicBezTo>
                  <a:cubicBezTo>
                    <a:pt x="1370394" y="30759"/>
                    <a:pt x="1418361" y="0"/>
                    <a:pt x="1472997" y="0"/>
                  </a:cubicBezTo>
                  <a:cubicBezTo>
                    <a:pt x="1527632" y="0"/>
                    <a:pt x="1575814" y="30759"/>
                    <a:pt x="1598614" y="80232"/>
                  </a:cubicBezTo>
                  <a:lnTo>
                    <a:pt x="1571942" y="92708"/>
                  </a:lnTo>
                  <a:cubicBezTo>
                    <a:pt x="1553874" y="53775"/>
                    <a:pt x="1515801" y="29469"/>
                    <a:pt x="1472997" y="29469"/>
                  </a:cubicBezTo>
                  <a:cubicBezTo>
                    <a:pt x="1429977" y="29469"/>
                    <a:pt x="1392119" y="53775"/>
                    <a:pt x="1374051" y="92708"/>
                  </a:cubicBezTo>
                  <a:cubicBezTo>
                    <a:pt x="1351251" y="142180"/>
                    <a:pt x="1303069" y="172939"/>
                    <a:pt x="1248648" y="172939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A905CC16-753C-4B9F-B3E2-C456795AE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1755501"/>
              <a:ext cx="1598829" cy="172724"/>
            </a:xfrm>
            <a:custGeom>
              <a:avLst/>
              <a:gdLst>
                <a:gd name="connsiteX0" fmla="*/ 1248648 w 1598829"/>
                <a:gd name="connsiteY0" fmla="*/ 172724 h 172724"/>
                <a:gd name="connsiteX1" fmla="*/ 1123031 w 1598829"/>
                <a:gd name="connsiteY1" fmla="*/ 92492 h 172724"/>
                <a:gd name="connsiteX2" fmla="*/ 1024085 w 1598829"/>
                <a:gd name="connsiteY2" fmla="*/ 29253 h 172724"/>
                <a:gd name="connsiteX3" fmla="*/ 925140 w 1598829"/>
                <a:gd name="connsiteY3" fmla="*/ 92492 h 172724"/>
                <a:gd name="connsiteX4" fmla="*/ 799522 w 1598829"/>
                <a:gd name="connsiteY4" fmla="*/ 172724 h 172724"/>
                <a:gd name="connsiteX5" fmla="*/ 799522 w 1598829"/>
                <a:gd name="connsiteY5" fmla="*/ 172724 h 172724"/>
                <a:gd name="connsiteX6" fmla="*/ 673905 w 1598829"/>
                <a:gd name="connsiteY6" fmla="*/ 92492 h 172724"/>
                <a:gd name="connsiteX7" fmla="*/ 574959 w 1598829"/>
                <a:gd name="connsiteY7" fmla="*/ 29253 h 172724"/>
                <a:gd name="connsiteX8" fmla="*/ 476014 w 1598829"/>
                <a:gd name="connsiteY8" fmla="*/ 92492 h 172724"/>
                <a:gd name="connsiteX9" fmla="*/ 350396 w 1598829"/>
                <a:gd name="connsiteY9" fmla="*/ 172724 h 172724"/>
                <a:gd name="connsiteX10" fmla="*/ 224778 w 1598829"/>
                <a:gd name="connsiteY10" fmla="*/ 92492 h 172724"/>
                <a:gd name="connsiteX11" fmla="*/ 125833 w 1598829"/>
                <a:gd name="connsiteY11" fmla="*/ 29253 h 172724"/>
                <a:gd name="connsiteX12" fmla="*/ 26887 w 1598829"/>
                <a:gd name="connsiteY12" fmla="*/ 92492 h 172724"/>
                <a:gd name="connsiteX13" fmla="*/ 0 w 1598829"/>
                <a:gd name="connsiteY13" fmla="*/ 80232 h 172724"/>
                <a:gd name="connsiteX14" fmla="*/ 125618 w 1598829"/>
                <a:gd name="connsiteY14" fmla="*/ 0 h 172724"/>
                <a:gd name="connsiteX15" fmla="*/ 251235 w 1598829"/>
                <a:gd name="connsiteY15" fmla="*/ 80232 h 172724"/>
                <a:gd name="connsiteX16" fmla="*/ 350181 w 1598829"/>
                <a:gd name="connsiteY16" fmla="*/ 143471 h 172724"/>
                <a:gd name="connsiteX17" fmla="*/ 449126 w 1598829"/>
                <a:gd name="connsiteY17" fmla="*/ 80232 h 172724"/>
                <a:gd name="connsiteX18" fmla="*/ 574744 w 1598829"/>
                <a:gd name="connsiteY18" fmla="*/ 0 h 172724"/>
                <a:gd name="connsiteX19" fmla="*/ 700362 w 1598829"/>
                <a:gd name="connsiteY19" fmla="*/ 80232 h 172724"/>
                <a:gd name="connsiteX20" fmla="*/ 799307 w 1598829"/>
                <a:gd name="connsiteY20" fmla="*/ 143471 h 172724"/>
                <a:gd name="connsiteX21" fmla="*/ 799307 w 1598829"/>
                <a:gd name="connsiteY21" fmla="*/ 143471 h 172724"/>
                <a:gd name="connsiteX22" fmla="*/ 898253 w 1598829"/>
                <a:gd name="connsiteY22" fmla="*/ 80232 h 172724"/>
                <a:gd name="connsiteX23" fmla="*/ 1024085 w 1598829"/>
                <a:gd name="connsiteY23" fmla="*/ 0 h 172724"/>
                <a:gd name="connsiteX24" fmla="*/ 1149703 w 1598829"/>
                <a:gd name="connsiteY24" fmla="*/ 80232 h 172724"/>
                <a:gd name="connsiteX25" fmla="*/ 1248648 w 1598829"/>
                <a:gd name="connsiteY25" fmla="*/ 143471 h 172724"/>
                <a:gd name="connsiteX26" fmla="*/ 1347594 w 1598829"/>
                <a:gd name="connsiteY26" fmla="*/ 80232 h 172724"/>
                <a:gd name="connsiteX27" fmla="*/ 1473212 w 1598829"/>
                <a:gd name="connsiteY27" fmla="*/ 0 h 172724"/>
                <a:gd name="connsiteX28" fmla="*/ 1598829 w 1598829"/>
                <a:gd name="connsiteY28" fmla="*/ 80232 h 172724"/>
                <a:gd name="connsiteX29" fmla="*/ 1572157 w 1598829"/>
                <a:gd name="connsiteY29" fmla="*/ 92492 h 172724"/>
                <a:gd name="connsiteX30" fmla="*/ 1473212 w 1598829"/>
                <a:gd name="connsiteY30" fmla="*/ 29253 h 172724"/>
                <a:gd name="connsiteX31" fmla="*/ 1374266 w 1598829"/>
                <a:gd name="connsiteY31" fmla="*/ 92492 h 172724"/>
                <a:gd name="connsiteX32" fmla="*/ 1248648 w 1598829"/>
                <a:gd name="connsiteY32" fmla="*/ 172724 h 17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829" h="172724">
                  <a:moveTo>
                    <a:pt x="1248648" y="172724"/>
                  </a:moveTo>
                  <a:cubicBezTo>
                    <a:pt x="1194229" y="172724"/>
                    <a:pt x="1146046" y="141965"/>
                    <a:pt x="1123031" y="92492"/>
                  </a:cubicBezTo>
                  <a:cubicBezTo>
                    <a:pt x="1104962" y="53560"/>
                    <a:pt x="1067105" y="29253"/>
                    <a:pt x="1024085" y="29253"/>
                  </a:cubicBezTo>
                  <a:cubicBezTo>
                    <a:pt x="981066" y="29253"/>
                    <a:pt x="943208" y="53560"/>
                    <a:pt x="925140" y="92492"/>
                  </a:cubicBezTo>
                  <a:cubicBezTo>
                    <a:pt x="902124" y="141965"/>
                    <a:pt x="853942" y="172724"/>
                    <a:pt x="799522" y="172724"/>
                  </a:cubicBezTo>
                  <a:cubicBezTo>
                    <a:pt x="799522" y="172724"/>
                    <a:pt x="799522" y="172724"/>
                    <a:pt x="799522" y="172724"/>
                  </a:cubicBezTo>
                  <a:cubicBezTo>
                    <a:pt x="744887" y="172724"/>
                    <a:pt x="696920" y="141965"/>
                    <a:pt x="673905" y="92492"/>
                  </a:cubicBezTo>
                  <a:cubicBezTo>
                    <a:pt x="655836" y="53560"/>
                    <a:pt x="617979" y="29253"/>
                    <a:pt x="574959" y="29253"/>
                  </a:cubicBezTo>
                  <a:cubicBezTo>
                    <a:pt x="531939" y="29253"/>
                    <a:pt x="494082" y="53560"/>
                    <a:pt x="476014" y="92492"/>
                  </a:cubicBezTo>
                  <a:cubicBezTo>
                    <a:pt x="452998" y="141965"/>
                    <a:pt x="405031" y="172724"/>
                    <a:pt x="350396" y="172724"/>
                  </a:cubicBezTo>
                  <a:cubicBezTo>
                    <a:pt x="295976" y="172724"/>
                    <a:pt x="247794" y="141965"/>
                    <a:pt x="224778" y="92492"/>
                  </a:cubicBezTo>
                  <a:cubicBezTo>
                    <a:pt x="206710" y="53560"/>
                    <a:pt x="168853" y="29253"/>
                    <a:pt x="125833" y="29253"/>
                  </a:cubicBezTo>
                  <a:cubicBezTo>
                    <a:pt x="82813" y="29253"/>
                    <a:pt x="44956" y="53560"/>
                    <a:pt x="26887" y="92492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483" y="30759"/>
                    <a:pt x="969450" y="0"/>
                    <a:pt x="1024085" y="0"/>
                  </a:cubicBezTo>
                  <a:cubicBezTo>
                    <a:pt x="1078720" y="0"/>
                    <a:pt x="1126688" y="30759"/>
                    <a:pt x="1149703" y="80232"/>
                  </a:cubicBezTo>
                  <a:cubicBezTo>
                    <a:pt x="1167771" y="119165"/>
                    <a:pt x="1205629" y="143471"/>
                    <a:pt x="1248648" y="143471"/>
                  </a:cubicBezTo>
                  <a:cubicBezTo>
                    <a:pt x="1291668" y="143471"/>
                    <a:pt x="1329526" y="119165"/>
                    <a:pt x="1347594" y="80232"/>
                  </a:cubicBezTo>
                  <a:cubicBezTo>
                    <a:pt x="1370610" y="30759"/>
                    <a:pt x="1418792" y="0"/>
                    <a:pt x="1473212" y="0"/>
                  </a:cubicBezTo>
                  <a:cubicBezTo>
                    <a:pt x="1527847" y="0"/>
                    <a:pt x="1576029" y="30759"/>
                    <a:pt x="1598829" y="80232"/>
                  </a:cubicBezTo>
                  <a:lnTo>
                    <a:pt x="1572157" y="92492"/>
                  </a:lnTo>
                  <a:cubicBezTo>
                    <a:pt x="1554089" y="53560"/>
                    <a:pt x="1516016" y="29253"/>
                    <a:pt x="1473212" y="29253"/>
                  </a:cubicBezTo>
                  <a:cubicBezTo>
                    <a:pt x="1430192" y="29253"/>
                    <a:pt x="1392335" y="53560"/>
                    <a:pt x="1374266" y="92492"/>
                  </a:cubicBezTo>
                  <a:cubicBezTo>
                    <a:pt x="1351251" y="141965"/>
                    <a:pt x="1303069" y="172724"/>
                    <a:pt x="1248648" y="172724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6" name="Graphic 212">
            <a:extLst>
              <a:ext uri="{FF2B5EF4-FFF2-40B4-BE49-F238E27FC236}">
                <a16:creationId xmlns:a16="http://schemas.microsoft.com/office/drawing/2014/main" id="{D0C78466-EB6E-45A0-99A6-A00789ACD9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7727" y="421588"/>
            <a:ext cx="1291468" cy="1291468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18" name="Graphic 212">
            <a:extLst>
              <a:ext uri="{FF2B5EF4-FFF2-40B4-BE49-F238E27FC236}">
                <a16:creationId xmlns:a16="http://schemas.microsoft.com/office/drawing/2014/main" id="{E99F76E4-5DFD-4DBE-B042-66FBCD118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7727" y="421588"/>
            <a:ext cx="1291468" cy="1291468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grpSp>
        <p:nvGrpSpPr>
          <p:cNvPr id="20" name="Graphic 4">
            <a:extLst>
              <a:ext uri="{FF2B5EF4-FFF2-40B4-BE49-F238E27FC236}">
                <a16:creationId xmlns:a16="http://schemas.microsoft.com/office/drawing/2014/main" id="{5468B3A9-705E-43C3-A742-0619B0D8F2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/>
          </a:solidFill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29D439AD-5D67-497C-B831-D17FC3E592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23F54BF2-C71C-45C5-9408-3B5E011B0F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BBABE17-DB56-44AB-934B-63C07C79F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CB483D20-A128-4076-AF54-88646172B8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E5EFA818-FDDA-49E9-B11F-E9DC1854A9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EA1F8728-F8F7-4828-A718-A15E7663EA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8DA1F73F-AA1D-41D7-BAAB-292FD94A3E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D9441DEA-C85E-4B9C-A48D-8437854C4C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15EBAA20-1368-4495-8D7C-820FAD8ECF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0FB92591-626C-4D2B-A3E6-EC8742D67B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D392448D-513F-4528-9D8D-A151982041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61946BAE-1546-4EA4-A108-A799BF5D2C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42A8EC93-6A35-4D37-A8CB-59362BF875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FC3ECA2-E914-4D83-ABF9-B9FFD96E92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12B1108-9AAC-4F10-A64F-0D6963E518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284CDA0C-B2AB-4791-83B1-C053C061D6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F857BF6B-E0CA-49C0-8827-B44CE8B928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6D7B06A7-ADDF-4F27-B11F-08422FC18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E8B0DA6C-71D7-4FCB-AE4C-035E0ADB50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EB078173-ADFB-480D-91A4-4D71C0109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AAA4027A-C97B-4C9A-B04C-EBE2112200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C06DA92D-C6D0-4C7D-98CF-D9576912E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D6601653-3941-4C9B-BD39-62EECE23A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2BC4A394-4FFE-4BFE-9A59-2B624E071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EB4EABA5-FDCF-4F6F-8FF1-6FDFF5058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10F3C940-2320-488A-B24C-AB0A4FB539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F525BA82-37D8-47ED-AFF6-AE57124A4E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C2D78955-C80F-4DA3-83AA-D28A5A6FAD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BC23DAAC-7C06-4012-8CBB-8E3126B68B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60D19F80-DC80-49EC-8EDD-7889092C18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11F50BB3-EA39-4693-BAE1-1101EF0A41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00EFD45B-69A8-47F6-A5BF-779F7EB49F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9E53C464-7272-4EBC-830B-CB29A96988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B6BF10CE-C2AD-487A-9402-8D5C746ECF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1064C7FE-F8EB-47EF-97FA-348A520599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A991C553-06A1-4F26-BBBC-80F7E11E7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BCE9C081-2191-4C84-956E-F106BB015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292F6F03-BC34-40C6-8F17-7A169CD72F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A5101B80-7351-4F0F-AB7D-3E40B4D266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0570EE1D-95AC-4660-8E96-7C8A36FEB6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385D9A56-2D15-4E0A-B981-E168F09064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28D0BA2F-9273-4EAA-AD17-C4EFE11403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512CC54E-7976-4DC9-984C-45C2A23A72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C8A3FC72-9FF9-41F6-97E0-45A0FEE946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48918C16-C9B6-40D5-93A0-DB547B644A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A05612C6-4858-4854-A3D3-90CF1E1C75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A8E88D77-C726-4008-849C-DA7361F885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24CFE7CA-C955-4365-90C3-6272CB9A3C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38B43FC8-B81C-490A-A346-4C6235DA8A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214D0221-0C97-4C71-B535-7506956EF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ED0C44EA-BD25-49A3-9EB8-9D8DED7C19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A3C9CCF2-15CC-4F7D-87F5-7FFEBAC9C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8AA321D8-1D2C-472C-A2DB-EBB74498D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724680C1-4BB5-45DB-A558-82514418CF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C94F4CEF-82DD-4CFB-8EE3-4AB115F6A0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4F186C9C-C620-4426-A674-E40F808F66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8929942C-BA3F-40EF-94DD-4A5C22C5B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D234974B-3555-465B-95A7-1C63CE7386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0E38F9FD-48AC-4C3E-9E75-D1C0B555E0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3AA72E26-5C3D-4231-9042-E00AE43E80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6684433D-3C9E-4C19-A801-D51CF3064F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DADB0C3D-A021-4F40-93B3-76B61334F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41781C18-F408-401D-8A86-99FFBB9895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9D958D9F-E4B0-48B1-ADA4-3053AFB5D9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43EFCD46-F0FB-499C-81B9-3508FE5C8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2B6A130F-CB85-4BDA-8DDF-8DAAB2F7D0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9359DA40-CA94-4B1F-9BE6-C800BEEC77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73304FCD-8DAD-4BC8-A16E-84DDCA07FF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BCB4864C-8F67-4BE7-89CC-664EA25EC5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845F543D-67FC-4640-A2A1-69DA6D052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DBDB2A9C-60E5-4F7E-BA2B-4DD1595FB9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72B10DA2-D88E-4952-BDB5-102E61B4B2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AC5F5BED-3698-4F52-9977-D8CA2DC031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E19CCEBC-AD20-45B2-A751-42B40BB31C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3A978AD9-9A35-4B89-B3BC-61E54AD9EB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77D8C808-AFC9-42DD-B253-0048903791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EECD0BF1-7C64-407E-8306-4C447B1D32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953B0F94-AC35-4CB2-878D-1DC7D68BE9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08EA50C2-BB5F-4368-AA91-67B207C1AB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DE45A7FE-0A45-45F6-8417-EBDA5A12D8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DA8B8DC8-F88C-432E-A8C2-8D13FE874F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D02C5430-233D-49F7-B852-181D2B2F61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76DB286F-9E15-441C-8697-57007B76C1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534DC0EE-15B7-44AE-A7DC-8B5E22688A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4FBE9900-F640-4248-9C4C-EDBE5E00A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37FF04AF-F86B-49F8-AAB5-DA696591A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710DCFEA-4572-47A3-A6BE-7B21F5758C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BA42ED8E-CCC8-478F-9EF4-625B633071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146DF8F4-DF09-4E6C-887F-C9269E56A5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7FF3916E-5C82-4956-A88B-81BFAC91B8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7E5CF7AE-ED45-4AB5-9AEB-56FC964BFA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7CFB132C-BEB1-4897-B1A4-97422811F6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4EE49F21-E336-41BC-8256-85A9AB597F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C62510EE-BDCD-4393-9AD7-2D0C9A722D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2420F94B-4F00-4C6C-97E3-BA5B5E6871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E712560A-A110-4132-85D5-21BBBFA8C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D1E3102B-23D5-43AE-A67D-583AAA52B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9D5ABE4E-EB80-423C-BBCE-9C1B77D9B0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BEB8CCC5-38F5-4892-A00B-14B645BBD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8860175F-F7D5-4464-AD61-5B435528FE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E28C20B0-98AA-4A5B-8CE1-236A3F6CAA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8A56719F-13F0-4B75-8C04-DAACD8FD86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B30555DA-285C-4859-83DE-B16FF6DB13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67AF00E9-C8D6-41C4-9703-5468F51639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D07F88BD-A2E8-4F25-BB43-9372C6C9F3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DFAE35DA-8283-4F4B-8C00-FF8EFE39B3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4340DEBE-A255-48E2-B7B2-AE881651CE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FE968FB9-507A-4F2E-B346-15995081B1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4DA99BD8-9C2B-46BF-AA27-ED405540D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50C84F67-D2C2-48DF-8537-DF99C6024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F5CAEB9A-26A6-4FBF-916B-19FC9B0BFC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E4DEDE1B-4819-4E4B-849E-330D7DF56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C441B73E-F19C-4313-8F46-F600603B36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014FE805-EF51-4859-A6DF-CF75F9A0F5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624CF2A5-BD9E-4570-8560-063BC70F26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6BEC415C-7946-43B2-9AC8-348B6B5CD0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1B615AD5-3365-43D4-8E16-377A2A2F97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9D184DFD-DD33-491E-90FF-6E4ECA2668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31B62FE1-0262-4B09-ABEA-8AA010137D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20C539C6-FAA9-4EBE-93D9-1F946E144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8C6EF3FF-09E5-4099-A49B-CA364A6E8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B3C5E06F-8F1E-4771-AAE4-B34B1D6A3D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538D5AE9-76CC-4AE4-B026-656EDCB01B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30F1A9B9-52AB-4527-BD4A-1802F7C960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46A57D78-C020-4EEF-971D-0C8802889A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7666D7A3-5ABF-4EDE-A0C5-F2099B2D86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13BC460A-E0FF-4658-A2FD-A3AF4D51DF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26467CC2-3AB3-4D37-8323-385B7399F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563A1F58-33CE-4EDF-B902-3F43F69DA2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DDCFAB2F-7E88-4A57-999A-2506A1FE71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571BEB66-3787-441F-BB54-80C05C6F13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641DC095-611E-4979-8664-6C0EB878F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210B9ECF-D859-4919-A9D6-3208548F00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4FBC31D4-7E98-452C-8A87-822DE0432C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E302346C-F328-435B-87ED-447C6F8542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B94F507E-9E94-432E-AE8A-A6CB2C5D05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1FFAC4F0-FD7F-4943-B60E-E276F8B23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A8A5D871-92FD-43C3-BF94-0B524FA7D3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6A79A241-1665-453E-ADD4-18892D4F8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81EABE18-4189-4E07-93C9-9B76673E3E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B658A0EE-6F09-4EF7-B5E7-F23A556BD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15EB019C-C95B-4DE3-BD17-DC20F8007A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2948B3ED-79C1-47C8-B712-0BFB5536C3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13387DB9-900B-422D-90F7-C5C7EB5D59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48FDCCF3-E6D6-4CD0-9D47-02FE785C7A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BC14E8F6-33F6-47CE-9A24-EA71D7149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F78CC38F-63FC-4552-B17B-8D79D3C8F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89042823-A002-49CE-B03D-ED1291DC13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96EFC6CE-198B-489B-B1EE-72CE842628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49FEA23D-54D9-45D7-9325-1E2F638C9C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2DB04EE3-370F-49CE-BCFE-C2999C3CF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8BCBCC34-797D-41A8-8AD1-7E03E1BBFF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AFF5C1F8-0EDE-4835-89E6-1FCB2EA395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6171D504-6300-457C-AFCC-064DBB3FC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62ACE739-C8C4-4495-B04C-C3AFC4481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3F4771CD-CDCA-4FFE-8EF5-E42D1781E7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A10C0BFE-A8F9-4E21-9DFD-37A4D26C62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4D8D4EF9-4EF7-4538-A4AE-439F9335EA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7E0500AB-5662-43B9-95C2-2EC80CC54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984021AD-A6A2-4CDA-A953-72FBA7598B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FD1FBF47-CAC8-4385-9DC7-C9BB6167E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FBAEE482-005F-4288-8D66-09EA246C45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2C5DCF49-33DE-4AFF-818E-42F59F280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866903F3-208B-46D5-925B-254DC74291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2550D219-E342-4A38-BB89-575C1EE7A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5B5485FC-95D0-4660-9594-2C9BD3B776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2EA358DA-C7E8-4DF8-B7D6-CC5829565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7990E8BB-4369-4845-8436-A6F3FE1D1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D6C050C5-1951-434B-A7FE-D271E73F82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191" name="Graphic 4">
            <a:extLst>
              <a:ext uri="{FF2B5EF4-FFF2-40B4-BE49-F238E27FC236}">
                <a16:creationId xmlns:a16="http://schemas.microsoft.com/office/drawing/2014/main" id="{773717CC-ECEE-4ABF-BA61-C59F468017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>
              <a:alpha val="60000"/>
            </a:schemeClr>
          </a:solidFill>
        </p:grpSpPr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9A4FAE41-62DF-4B8E-BD66-8EC206E0E3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564C7F1F-5546-40DC-A16B-C9A3E45777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45583216-FC24-4B75-9703-DBEC401FF8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2FD0A70D-2E7E-4048-8145-0F45EDBBCE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B703C78E-D176-4455-B7B5-2DB4F418DB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AD23B98E-D1FB-4BD9-BA4A-060BC8266E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C1541992-EEDB-4D6B-BDA9-B66E58A170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08072B3B-B852-4186-ACFE-F614251324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7B5DD2CA-BCBA-4F3E-B472-84006768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C7335DFE-05E4-4D45-B035-1D85E7648E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ADCF9375-A092-491A-960D-A4DBB376C3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95341599-7E99-490F-9AF8-07EAE5C8DB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E1C55EB0-818A-46E6-8D53-5503100290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319B036C-5BD8-4F3B-8935-96D50F410D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A8445880-106C-4DC8-A250-D132F0D6F3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952AA1DD-5DBE-43CD-9B85-63C7626929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2A412466-ED73-4944-83CE-224B1769C2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807E195A-10DB-494C-A547-E1D0C6F616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4CD4AECE-734D-4B90-984F-B2ABFA2B6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2927072E-8001-4AD1-A4C4-2EDBA3BF87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499D6F50-E593-46A3-81D8-73389276B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7A96E600-84B4-452B-AE40-295FC5807E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CBBA17AC-C1AB-4BFC-A051-457275D1D6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488E850C-90D5-4D0F-A57D-7809327EF3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9F98D808-AB13-4D8D-B4C5-9D32153462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95AFFBC0-FF37-4117-86FA-21ABDA17AB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ED0AC42A-17B0-4154-968C-CAE2A04C2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4A7A31A0-8490-4B9D-B9CC-7FF28053EB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8188899C-6A74-43D8-B36C-F86B278C89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1537EAA6-95B6-4674-A7B9-40F9AB7F59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F4B29507-C08F-4764-B703-0EB33A0FAC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4200E500-6A99-47FC-A30F-FA4C85DA8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9558677C-76AD-451F-AEEE-C5FEE4179C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79E472E5-A81A-44E7-AEBA-C3A593497B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5CD54F54-9E41-4635-A533-6CC6515E13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B22D6F46-74C0-49D9-8CD8-BC125E973D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C6FAA6EC-EDF6-4522-ACD8-8D4F7FF872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5F8364DC-ED1A-482D-A418-7941B199CB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1896D361-70A8-4528-940B-F306550F88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4D1CB00A-0CE1-4E25-ADCE-9562845F54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E1B6761E-B7C6-4218-B95F-F6DEC0066D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CA081177-DAC3-4667-91A1-4CC885D4A1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435007DC-BB8D-43BA-9598-AE79AA262E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46628B8A-02EC-44EF-B52C-5EBAFBCF9C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2DACEC99-8F4C-495C-8EAA-670A3A02ED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C8EFEAD4-1425-4357-9D8A-F326DABC6E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FDA70E94-A082-47D4-B4F8-142AEF1DC3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10E96E8A-1EEA-4F1D-8CFE-12DC9B9E7A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B12D7CC4-A548-4FF7-A6B2-9151CFA9E3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CB3F1C68-B597-4669-87F8-C80124ABE0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A57037D2-0958-4F34-815F-C8CA7F86AE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30AF3969-3F11-4157-B4B9-33B1314623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51D613E3-18F5-4426-ADEB-DEC123E16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1DC25548-A3A9-4018-A29B-6972D353F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7EDE6372-94D2-435D-BD43-A20072D807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729575A6-77E2-4199-8F0A-27C89330A0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12EB506D-59AD-4011-80F8-36A2BDB954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92FD46FA-14EB-46A2-B4A3-ECD1F49BAC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1CD84E07-49A9-40E3-B34C-91C156C9C6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F3090306-C384-44A0-8C38-77397133BA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3515E97E-31A4-4273-AB55-8EAD74CB9E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792F63CA-0494-43E2-A0AA-37C35C8326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5389A040-E4CC-4CE7-8B9F-40ECA9ACE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1BA51B23-705C-49BE-B606-8A9B623E0A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B16EF17A-F451-4B5B-9052-33A9116E9D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1B20B7D1-27D7-4E1A-A317-E9E7A105A9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1E3FADAF-FD1D-45B2-A40D-EBDD536E75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301257BA-BCE2-4479-A04F-A9DBFAF92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619D0ABC-04D9-405A-A52F-5EEC01762A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123AE5C7-608A-47A7-B7A1-55662B70BF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957BDA1A-3081-45EB-A31E-3F98EC6DC3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683DDA50-C794-4DC5-8297-CFDEB8DCB4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FA42024A-A832-4635-9CE6-B968232CE8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564D00AA-3E68-4F56-80A0-08D5DFFB61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D988A711-E3E8-4172-AFE1-60E93FF10A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7A89FF34-EE34-461C-A3EF-73AC3801B9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8" name="Freeform: Shape 267">
              <a:extLst>
                <a:ext uri="{FF2B5EF4-FFF2-40B4-BE49-F238E27FC236}">
                  <a16:creationId xmlns:a16="http://schemas.microsoft.com/office/drawing/2014/main" id="{80D55E43-BE59-444D-B32B-9C0306A126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9" name="Freeform: Shape 268">
              <a:extLst>
                <a:ext uri="{FF2B5EF4-FFF2-40B4-BE49-F238E27FC236}">
                  <a16:creationId xmlns:a16="http://schemas.microsoft.com/office/drawing/2014/main" id="{639C823F-B16B-4DF7-BA6E-0D832AAB2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0" name="Freeform: Shape 269">
              <a:extLst>
                <a:ext uri="{FF2B5EF4-FFF2-40B4-BE49-F238E27FC236}">
                  <a16:creationId xmlns:a16="http://schemas.microsoft.com/office/drawing/2014/main" id="{2E623C08-172F-41EA-90CB-59ED0D583B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1" name="Freeform: Shape 270">
              <a:extLst>
                <a:ext uri="{FF2B5EF4-FFF2-40B4-BE49-F238E27FC236}">
                  <a16:creationId xmlns:a16="http://schemas.microsoft.com/office/drawing/2014/main" id="{94C0577F-0FF9-47D5-8C6D-FC7B4CC318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2" name="Freeform: Shape 271">
              <a:extLst>
                <a:ext uri="{FF2B5EF4-FFF2-40B4-BE49-F238E27FC236}">
                  <a16:creationId xmlns:a16="http://schemas.microsoft.com/office/drawing/2014/main" id="{30C80E9D-7909-4C52-ACAD-80FF874F99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3" name="Freeform: Shape 272">
              <a:extLst>
                <a:ext uri="{FF2B5EF4-FFF2-40B4-BE49-F238E27FC236}">
                  <a16:creationId xmlns:a16="http://schemas.microsoft.com/office/drawing/2014/main" id="{2B9598CE-4E74-4A54-BAB8-59379D2114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4" name="Freeform: Shape 273">
              <a:extLst>
                <a:ext uri="{FF2B5EF4-FFF2-40B4-BE49-F238E27FC236}">
                  <a16:creationId xmlns:a16="http://schemas.microsoft.com/office/drawing/2014/main" id="{E7188EAA-47E1-4B73-8682-C74A0421BE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5" name="Freeform: Shape 274">
              <a:extLst>
                <a:ext uri="{FF2B5EF4-FFF2-40B4-BE49-F238E27FC236}">
                  <a16:creationId xmlns:a16="http://schemas.microsoft.com/office/drawing/2014/main" id="{36900E8B-61F2-411F-B29F-A9CDC6E811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6" name="Freeform: Shape 275">
              <a:extLst>
                <a:ext uri="{FF2B5EF4-FFF2-40B4-BE49-F238E27FC236}">
                  <a16:creationId xmlns:a16="http://schemas.microsoft.com/office/drawing/2014/main" id="{0A25598A-334A-487D-9604-4753EAE81E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7" name="Freeform: Shape 276">
              <a:extLst>
                <a:ext uri="{FF2B5EF4-FFF2-40B4-BE49-F238E27FC236}">
                  <a16:creationId xmlns:a16="http://schemas.microsoft.com/office/drawing/2014/main" id="{C8DBE472-045A-491C-AB7C-4153EE2B00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8" name="Freeform: Shape 277">
              <a:extLst>
                <a:ext uri="{FF2B5EF4-FFF2-40B4-BE49-F238E27FC236}">
                  <a16:creationId xmlns:a16="http://schemas.microsoft.com/office/drawing/2014/main" id="{2F6DD374-5D5F-48BB-8135-8F37EE2C2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9" name="Freeform: Shape 278">
              <a:extLst>
                <a:ext uri="{FF2B5EF4-FFF2-40B4-BE49-F238E27FC236}">
                  <a16:creationId xmlns:a16="http://schemas.microsoft.com/office/drawing/2014/main" id="{386B8A5A-00D0-4291-937B-931B3F19CD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0" name="Freeform: Shape 279">
              <a:extLst>
                <a:ext uri="{FF2B5EF4-FFF2-40B4-BE49-F238E27FC236}">
                  <a16:creationId xmlns:a16="http://schemas.microsoft.com/office/drawing/2014/main" id="{89C10BFA-8067-495D-810E-1F4085F7B4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1" name="Freeform: Shape 280">
              <a:extLst>
                <a:ext uri="{FF2B5EF4-FFF2-40B4-BE49-F238E27FC236}">
                  <a16:creationId xmlns:a16="http://schemas.microsoft.com/office/drawing/2014/main" id="{51F94E69-8294-4AB3-A457-3BD4ACF085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2" name="Freeform: Shape 281">
              <a:extLst>
                <a:ext uri="{FF2B5EF4-FFF2-40B4-BE49-F238E27FC236}">
                  <a16:creationId xmlns:a16="http://schemas.microsoft.com/office/drawing/2014/main" id="{AD2859C5-45C5-4EE2-8272-0FA7A02353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3" name="Freeform: Shape 282">
              <a:extLst>
                <a:ext uri="{FF2B5EF4-FFF2-40B4-BE49-F238E27FC236}">
                  <a16:creationId xmlns:a16="http://schemas.microsoft.com/office/drawing/2014/main" id="{14AFB321-1B9D-41AF-9686-8C689A3F4B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4" name="Freeform: Shape 283">
              <a:extLst>
                <a:ext uri="{FF2B5EF4-FFF2-40B4-BE49-F238E27FC236}">
                  <a16:creationId xmlns:a16="http://schemas.microsoft.com/office/drawing/2014/main" id="{5C4403F4-D893-4E4C-8DFE-E79AE6A62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5" name="Freeform: Shape 284">
              <a:extLst>
                <a:ext uri="{FF2B5EF4-FFF2-40B4-BE49-F238E27FC236}">
                  <a16:creationId xmlns:a16="http://schemas.microsoft.com/office/drawing/2014/main" id="{BA894316-677B-4B51-AF19-0D3FAF96A7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6" name="Freeform: Shape 285">
              <a:extLst>
                <a:ext uri="{FF2B5EF4-FFF2-40B4-BE49-F238E27FC236}">
                  <a16:creationId xmlns:a16="http://schemas.microsoft.com/office/drawing/2014/main" id="{07FDE9AD-8F5A-44B0-AC7E-30148150D0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7" name="Freeform: Shape 286">
              <a:extLst>
                <a:ext uri="{FF2B5EF4-FFF2-40B4-BE49-F238E27FC236}">
                  <a16:creationId xmlns:a16="http://schemas.microsoft.com/office/drawing/2014/main" id="{A4D0E6BA-489D-4EA4-994E-225F7D078B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8" name="Freeform: Shape 287">
              <a:extLst>
                <a:ext uri="{FF2B5EF4-FFF2-40B4-BE49-F238E27FC236}">
                  <a16:creationId xmlns:a16="http://schemas.microsoft.com/office/drawing/2014/main" id="{7EDFBCCB-EC92-4860-BBDB-2EC6355FEE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9" name="Freeform: Shape 288">
              <a:extLst>
                <a:ext uri="{FF2B5EF4-FFF2-40B4-BE49-F238E27FC236}">
                  <a16:creationId xmlns:a16="http://schemas.microsoft.com/office/drawing/2014/main" id="{459DBA8E-2EB0-4C51-A161-2C595B89D4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0" name="Freeform: Shape 289">
              <a:extLst>
                <a:ext uri="{FF2B5EF4-FFF2-40B4-BE49-F238E27FC236}">
                  <a16:creationId xmlns:a16="http://schemas.microsoft.com/office/drawing/2014/main" id="{FB1BA285-9A95-49B7-A098-F38400D92B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1" name="Freeform: Shape 290">
              <a:extLst>
                <a:ext uri="{FF2B5EF4-FFF2-40B4-BE49-F238E27FC236}">
                  <a16:creationId xmlns:a16="http://schemas.microsoft.com/office/drawing/2014/main" id="{D29C405E-90F5-4AB5-8B5F-3CA2F1815A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2" name="Freeform: Shape 291">
              <a:extLst>
                <a:ext uri="{FF2B5EF4-FFF2-40B4-BE49-F238E27FC236}">
                  <a16:creationId xmlns:a16="http://schemas.microsoft.com/office/drawing/2014/main" id="{F7214FFD-3321-412F-9CA5-4BC6E874F9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3" name="Freeform: Shape 292">
              <a:extLst>
                <a:ext uri="{FF2B5EF4-FFF2-40B4-BE49-F238E27FC236}">
                  <a16:creationId xmlns:a16="http://schemas.microsoft.com/office/drawing/2014/main" id="{5F16C3D8-64A1-443D-92A7-EA97518A63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4" name="Freeform: Shape 293">
              <a:extLst>
                <a:ext uri="{FF2B5EF4-FFF2-40B4-BE49-F238E27FC236}">
                  <a16:creationId xmlns:a16="http://schemas.microsoft.com/office/drawing/2014/main" id="{7E4EFAB9-436A-4B6B-A16B-8DA3F614A8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5" name="Freeform: Shape 294">
              <a:extLst>
                <a:ext uri="{FF2B5EF4-FFF2-40B4-BE49-F238E27FC236}">
                  <a16:creationId xmlns:a16="http://schemas.microsoft.com/office/drawing/2014/main" id="{037DDFC3-D7A5-443D-8417-D723296DA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6" name="Freeform: Shape 295">
              <a:extLst>
                <a:ext uri="{FF2B5EF4-FFF2-40B4-BE49-F238E27FC236}">
                  <a16:creationId xmlns:a16="http://schemas.microsoft.com/office/drawing/2014/main" id="{253AC142-F4B4-47E8-BBEE-F7D0F8547F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7" name="Freeform: Shape 296">
              <a:extLst>
                <a:ext uri="{FF2B5EF4-FFF2-40B4-BE49-F238E27FC236}">
                  <a16:creationId xmlns:a16="http://schemas.microsoft.com/office/drawing/2014/main" id="{890AAA82-94E2-41D0-AE92-9C87195CC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8" name="Freeform: Shape 297">
              <a:extLst>
                <a:ext uri="{FF2B5EF4-FFF2-40B4-BE49-F238E27FC236}">
                  <a16:creationId xmlns:a16="http://schemas.microsoft.com/office/drawing/2014/main" id="{FD33B856-EF4E-40FC-BDA0-9E26203D03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9" name="Freeform: Shape 298">
              <a:extLst>
                <a:ext uri="{FF2B5EF4-FFF2-40B4-BE49-F238E27FC236}">
                  <a16:creationId xmlns:a16="http://schemas.microsoft.com/office/drawing/2014/main" id="{24AEBF58-C8A2-4D00-9AFB-B5012AEA36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0" name="Freeform: Shape 299">
              <a:extLst>
                <a:ext uri="{FF2B5EF4-FFF2-40B4-BE49-F238E27FC236}">
                  <a16:creationId xmlns:a16="http://schemas.microsoft.com/office/drawing/2014/main" id="{21270E55-4211-4529-BDC3-29B80BDF5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1" name="Freeform: Shape 300">
              <a:extLst>
                <a:ext uri="{FF2B5EF4-FFF2-40B4-BE49-F238E27FC236}">
                  <a16:creationId xmlns:a16="http://schemas.microsoft.com/office/drawing/2014/main" id="{16DD7E91-EFBB-4DD7-B30F-4A13C20BED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2" name="Freeform: Shape 301">
              <a:extLst>
                <a:ext uri="{FF2B5EF4-FFF2-40B4-BE49-F238E27FC236}">
                  <a16:creationId xmlns:a16="http://schemas.microsoft.com/office/drawing/2014/main" id="{96260F31-66FB-4E2C-801E-701C2B859A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3" name="Freeform: Shape 302">
              <a:extLst>
                <a:ext uri="{FF2B5EF4-FFF2-40B4-BE49-F238E27FC236}">
                  <a16:creationId xmlns:a16="http://schemas.microsoft.com/office/drawing/2014/main" id="{B5FEE1C9-3961-4400-AD3E-B5AD93A474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4" name="Freeform: Shape 303">
              <a:extLst>
                <a:ext uri="{FF2B5EF4-FFF2-40B4-BE49-F238E27FC236}">
                  <a16:creationId xmlns:a16="http://schemas.microsoft.com/office/drawing/2014/main" id="{34E1BE05-269F-4A13-99FE-2A973A0E77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5" name="Freeform: Shape 304">
              <a:extLst>
                <a:ext uri="{FF2B5EF4-FFF2-40B4-BE49-F238E27FC236}">
                  <a16:creationId xmlns:a16="http://schemas.microsoft.com/office/drawing/2014/main" id="{2D591FBD-65C6-46C4-AF19-875D652DCF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6" name="Freeform: Shape 305">
              <a:extLst>
                <a:ext uri="{FF2B5EF4-FFF2-40B4-BE49-F238E27FC236}">
                  <a16:creationId xmlns:a16="http://schemas.microsoft.com/office/drawing/2014/main" id="{85F7E635-CB45-4346-BBFB-10FF0576AF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7" name="Freeform: Shape 306">
              <a:extLst>
                <a:ext uri="{FF2B5EF4-FFF2-40B4-BE49-F238E27FC236}">
                  <a16:creationId xmlns:a16="http://schemas.microsoft.com/office/drawing/2014/main" id="{3BDAC885-F0B3-4D66-8587-438465298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8" name="Freeform: Shape 307">
              <a:extLst>
                <a:ext uri="{FF2B5EF4-FFF2-40B4-BE49-F238E27FC236}">
                  <a16:creationId xmlns:a16="http://schemas.microsoft.com/office/drawing/2014/main" id="{3427A7E1-71C9-42CC-9CAF-53642DC4D0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9" name="Freeform: Shape 308">
              <a:extLst>
                <a:ext uri="{FF2B5EF4-FFF2-40B4-BE49-F238E27FC236}">
                  <a16:creationId xmlns:a16="http://schemas.microsoft.com/office/drawing/2014/main" id="{20BF60C4-2E5D-473E-96B6-D22BB8536F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0" name="Freeform: Shape 309">
              <a:extLst>
                <a:ext uri="{FF2B5EF4-FFF2-40B4-BE49-F238E27FC236}">
                  <a16:creationId xmlns:a16="http://schemas.microsoft.com/office/drawing/2014/main" id="{C4703732-1088-4448-ACC0-D8BD901B2C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1" name="Freeform: Shape 310">
              <a:extLst>
                <a:ext uri="{FF2B5EF4-FFF2-40B4-BE49-F238E27FC236}">
                  <a16:creationId xmlns:a16="http://schemas.microsoft.com/office/drawing/2014/main" id="{6777D706-23BF-4962-98D3-D5AE7DF4EC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2" name="Freeform: Shape 311">
              <a:extLst>
                <a:ext uri="{FF2B5EF4-FFF2-40B4-BE49-F238E27FC236}">
                  <a16:creationId xmlns:a16="http://schemas.microsoft.com/office/drawing/2014/main" id="{783FF777-4C59-44D0-9441-2B40E0A70E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3" name="Freeform: Shape 312">
              <a:extLst>
                <a:ext uri="{FF2B5EF4-FFF2-40B4-BE49-F238E27FC236}">
                  <a16:creationId xmlns:a16="http://schemas.microsoft.com/office/drawing/2014/main" id="{2037F33C-65F4-44B6-9CB2-D32D1552C6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4" name="Freeform: Shape 313">
              <a:extLst>
                <a:ext uri="{FF2B5EF4-FFF2-40B4-BE49-F238E27FC236}">
                  <a16:creationId xmlns:a16="http://schemas.microsoft.com/office/drawing/2014/main" id="{E73BA403-F3FD-4D76-A516-5698375D64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5" name="Freeform: Shape 314">
              <a:extLst>
                <a:ext uri="{FF2B5EF4-FFF2-40B4-BE49-F238E27FC236}">
                  <a16:creationId xmlns:a16="http://schemas.microsoft.com/office/drawing/2014/main" id="{0AF0D29B-415A-4327-A4B4-B5DC8F0AC0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6" name="Freeform: Shape 315">
              <a:extLst>
                <a:ext uri="{FF2B5EF4-FFF2-40B4-BE49-F238E27FC236}">
                  <a16:creationId xmlns:a16="http://schemas.microsoft.com/office/drawing/2014/main" id="{374A9388-F55E-4F94-817D-5BFF0B59E7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7" name="Freeform: Shape 316">
              <a:extLst>
                <a:ext uri="{FF2B5EF4-FFF2-40B4-BE49-F238E27FC236}">
                  <a16:creationId xmlns:a16="http://schemas.microsoft.com/office/drawing/2014/main" id="{30C52183-F223-4E0A-B713-C91589CEB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8" name="Freeform: Shape 317">
              <a:extLst>
                <a:ext uri="{FF2B5EF4-FFF2-40B4-BE49-F238E27FC236}">
                  <a16:creationId xmlns:a16="http://schemas.microsoft.com/office/drawing/2014/main" id="{A6BEE030-DC6B-4CB1-A01B-95CC82552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9" name="Freeform: Shape 318">
              <a:extLst>
                <a:ext uri="{FF2B5EF4-FFF2-40B4-BE49-F238E27FC236}">
                  <a16:creationId xmlns:a16="http://schemas.microsoft.com/office/drawing/2014/main" id="{2D41CF67-37BB-443C-85CF-2A05174FD4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0" name="Freeform: Shape 319">
              <a:extLst>
                <a:ext uri="{FF2B5EF4-FFF2-40B4-BE49-F238E27FC236}">
                  <a16:creationId xmlns:a16="http://schemas.microsoft.com/office/drawing/2014/main" id="{65A449CF-396F-45B8-B268-6824A4E89B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1" name="Freeform: Shape 320">
              <a:extLst>
                <a:ext uri="{FF2B5EF4-FFF2-40B4-BE49-F238E27FC236}">
                  <a16:creationId xmlns:a16="http://schemas.microsoft.com/office/drawing/2014/main" id="{9C20A7EF-7013-4D6C-ADD8-868A931DF2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2" name="Freeform: Shape 321">
              <a:extLst>
                <a:ext uri="{FF2B5EF4-FFF2-40B4-BE49-F238E27FC236}">
                  <a16:creationId xmlns:a16="http://schemas.microsoft.com/office/drawing/2014/main" id="{F787692C-3BA9-4D4D-82F8-E497797AAE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3" name="Freeform: Shape 322">
              <a:extLst>
                <a:ext uri="{FF2B5EF4-FFF2-40B4-BE49-F238E27FC236}">
                  <a16:creationId xmlns:a16="http://schemas.microsoft.com/office/drawing/2014/main" id="{A6D539D6-A55E-40F5-83AC-A77340524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4" name="Freeform: Shape 323">
              <a:extLst>
                <a:ext uri="{FF2B5EF4-FFF2-40B4-BE49-F238E27FC236}">
                  <a16:creationId xmlns:a16="http://schemas.microsoft.com/office/drawing/2014/main" id="{D4D7922F-CA55-4202-B99F-ED303E7044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5" name="Freeform: Shape 324">
              <a:extLst>
                <a:ext uri="{FF2B5EF4-FFF2-40B4-BE49-F238E27FC236}">
                  <a16:creationId xmlns:a16="http://schemas.microsoft.com/office/drawing/2014/main" id="{4120C846-A602-4B6C-9C07-11D2B0F8A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6" name="Freeform: Shape 325">
              <a:extLst>
                <a:ext uri="{FF2B5EF4-FFF2-40B4-BE49-F238E27FC236}">
                  <a16:creationId xmlns:a16="http://schemas.microsoft.com/office/drawing/2014/main" id="{84B5D527-4684-45F5-84CE-73642492DB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7" name="Freeform: Shape 326">
              <a:extLst>
                <a:ext uri="{FF2B5EF4-FFF2-40B4-BE49-F238E27FC236}">
                  <a16:creationId xmlns:a16="http://schemas.microsoft.com/office/drawing/2014/main" id="{FF31CF21-8169-4D45-A115-9CF8D37189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8" name="Freeform: Shape 327">
              <a:extLst>
                <a:ext uri="{FF2B5EF4-FFF2-40B4-BE49-F238E27FC236}">
                  <a16:creationId xmlns:a16="http://schemas.microsoft.com/office/drawing/2014/main" id="{DA8762B9-9CD8-4676-93F5-6C9358A94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9" name="Freeform: Shape 328">
              <a:extLst>
                <a:ext uri="{FF2B5EF4-FFF2-40B4-BE49-F238E27FC236}">
                  <a16:creationId xmlns:a16="http://schemas.microsoft.com/office/drawing/2014/main" id="{A183E80A-70D1-4F52-A92D-D396648CCB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0" name="Freeform: Shape 329">
              <a:extLst>
                <a:ext uri="{FF2B5EF4-FFF2-40B4-BE49-F238E27FC236}">
                  <a16:creationId xmlns:a16="http://schemas.microsoft.com/office/drawing/2014/main" id="{83FBB0F7-E17E-4890-9B66-3625BA1468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1" name="Freeform: Shape 330">
              <a:extLst>
                <a:ext uri="{FF2B5EF4-FFF2-40B4-BE49-F238E27FC236}">
                  <a16:creationId xmlns:a16="http://schemas.microsoft.com/office/drawing/2014/main" id="{708E7BF1-2D4D-44AB-A5CC-0ED91B8462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2" name="Freeform: Shape 331">
              <a:extLst>
                <a:ext uri="{FF2B5EF4-FFF2-40B4-BE49-F238E27FC236}">
                  <a16:creationId xmlns:a16="http://schemas.microsoft.com/office/drawing/2014/main" id="{4B468C4E-6F63-4172-AE1F-8965744DBC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3" name="Freeform: Shape 332">
              <a:extLst>
                <a:ext uri="{FF2B5EF4-FFF2-40B4-BE49-F238E27FC236}">
                  <a16:creationId xmlns:a16="http://schemas.microsoft.com/office/drawing/2014/main" id="{974C7149-F567-4D55-8F48-511DCF3A81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4" name="Freeform: Shape 333">
              <a:extLst>
                <a:ext uri="{FF2B5EF4-FFF2-40B4-BE49-F238E27FC236}">
                  <a16:creationId xmlns:a16="http://schemas.microsoft.com/office/drawing/2014/main" id="{54A551FA-7E10-4D28-9A10-B9A06C0780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5" name="Freeform: Shape 334">
              <a:extLst>
                <a:ext uri="{FF2B5EF4-FFF2-40B4-BE49-F238E27FC236}">
                  <a16:creationId xmlns:a16="http://schemas.microsoft.com/office/drawing/2014/main" id="{1D04F3C0-CE2C-4B8D-A5BD-0E994FD8D9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6" name="Freeform: Shape 335">
              <a:extLst>
                <a:ext uri="{FF2B5EF4-FFF2-40B4-BE49-F238E27FC236}">
                  <a16:creationId xmlns:a16="http://schemas.microsoft.com/office/drawing/2014/main" id="{D2EA9230-DD52-48A9-B268-56744EA506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7" name="Freeform: Shape 336">
              <a:extLst>
                <a:ext uri="{FF2B5EF4-FFF2-40B4-BE49-F238E27FC236}">
                  <a16:creationId xmlns:a16="http://schemas.microsoft.com/office/drawing/2014/main" id="{043A05F5-A8CF-4D01-AF12-95D1ECAE46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8" name="Freeform: Shape 337">
              <a:extLst>
                <a:ext uri="{FF2B5EF4-FFF2-40B4-BE49-F238E27FC236}">
                  <a16:creationId xmlns:a16="http://schemas.microsoft.com/office/drawing/2014/main" id="{1F47C6BC-BD1A-4291-B018-05E5A72E4B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9" name="Freeform: Shape 338">
              <a:extLst>
                <a:ext uri="{FF2B5EF4-FFF2-40B4-BE49-F238E27FC236}">
                  <a16:creationId xmlns:a16="http://schemas.microsoft.com/office/drawing/2014/main" id="{E5B89844-FD17-4048-A3F5-35E390C6EF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0" name="Freeform: Shape 339">
              <a:extLst>
                <a:ext uri="{FF2B5EF4-FFF2-40B4-BE49-F238E27FC236}">
                  <a16:creationId xmlns:a16="http://schemas.microsoft.com/office/drawing/2014/main" id="{B5593F34-8B0E-4D34-9781-B594E2F5D7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1" name="Freeform: Shape 340">
              <a:extLst>
                <a:ext uri="{FF2B5EF4-FFF2-40B4-BE49-F238E27FC236}">
                  <a16:creationId xmlns:a16="http://schemas.microsoft.com/office/drawing/2014/main" id="{4428E4BB-2263-4D19-8254-C9B54B8565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2" name="Freeform: Shape 341">
              <a:extLst>
                <a:ext uri="{FF2B5EF4-FFF2-40B4-BE49-F238E27FC236}">
                  <a16:creationId xmlns:a16="http://schemas.microsoft.com/office/drawing/2014/main" id="{2366216E-6EA2-4872-8370-C5EC22520F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3" name="Freeform: Shape 342">
              <a:extLst>
                <a:ext uri="{FF2B5EF4-FFF2-40B4-BE49-F238E27FC236}">
                  <a16:creationId xmlns:a16="http://schemas.microsoft.com/office/drawing/2014/main" id="{D66F8E3F-BF33-4F99-A1F0-EB5885BF2C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4" name="Freeform: Shape 343">
              <a:extLst>
                <a:ext uri="{FF2B5EF4-FFF2-40B4-BE49-F238E27FC236}">
                  <a16:creationId xmlns:a16="http://schemas.microsoft.com/office/drawing/2014/main" id="{EB506747-ED9D-43EA-BD67-DF7971849E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5" name="Freeform: Shape 344">
              <a:extLst>
                <a:ext uri="{FF2B5EF4-FFF2-40B4-BE49-F238E27FC236}">
                  <a16:creationId xmlns:a16="http://schemas.microsoft.com/office/drawing/2014/main" id="{AC803CE8-FFF7-40EA-AF62-102724C324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6" name="Freeform: Shape 345">
              <a:extLst>
                <a:ext uri="{FF2B5EF4-FFF2-40B4-BE49-F238E27FC236}">
                  <a16:creationId xmlns:a16="http://schemas.microsoft.com/office/drawing/2014/main" id="{7EF6FFCA-06CC-4395-AEB0-425719A42D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7" name="Freeform: Shape 346">
              <a:extLst>
                <a:ext uri="{FF2B5EF4-FFF2-40B4-BE49-F238E27FC236}">
                  <a16:creationId xmlns:a16="http://schemas.microsoft.com/office/drawing/2014/main" id="{0D95F285-AAC0-4F32-8665-2677878BD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8" name="Freeform: Shape 347">
              <a:extLst>
                <a:ext uri="{FF2B5EF4-FFF2-40B4-BE49-F238E27FC236}">
                  <a16:creationId xmlns:a16="http://schemas.microsoft.com/office/drawing/2014/main" id="{8DFCCA2E-BF12-4D26-A5A4-A03387546A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9" name="Freeform: Shape 348">
              <a:extLst>
                <a:ext uri="{FF2B5EF4-FFF2-40B4-BE49-F238E27FC236}">
                  <a16:creationId xmlns:a16="http://schemas.microsoft.com/office/drawing/2014/main" id="{2ABEAC60-6AC3-4D6A-95F9-2E79F6BE00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0" name="Freeform: Shape 349">
              <a:extLst>
                <a:ext uri="{FF2B5EF4-FFF2-40B4-BE49-F238E27FC236}">
                  <a16:creationId xmlns:a16="http://schemas.microsoft.com/office/drawing/2014/main" id="{FA6015B7-49FE-4729-B2F4-585F0F305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1" name="Freeform: Shape 350">
              <a:extLst>
                <a:ext uri="{FF2B5EF4-FFF2-40B4-BE49-F238E27FC236}">
                  <a16:creationId xmlns:a16="http://schemas.microsoft.com/office/drawing/2014/main" id="{D611DEB1-76FE-4625-9449-88E52D15F4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2" name="Freeform: Shape 351">
              <a:extLst>
                <a:ext uri="{FF2B5EF4-FFF2-40B4-BE49-F238E27FC236}">
                  <a16:creationId xmlns:a16="http://schemas.microsoft.com/office/drawing/2014/main" id="{97F031C1-1AA7-4CA7-ADD3-E0577626E1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3" name="Freeform: Shape 352">
              <a:extLst>
                <a:ext uri="{FF2B5EF4-FFF2-40B4-BE49-F238E27FC236}">
                  <a16:creationId xmlns:a16="http://schemas.microsoft.com/office/drawing/2014/main" id="{96F5D0CB-22E6-4536-8403-F42527F31F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4" name="Freeform: Shape 353">
              <a:extLst>
                <a:ext uri="{FF2B5EF4-FFF2-40B4-BE49-F238E27FC236}">
                  <a16:creationId xmlns:a16="http://schemas.microsoft.com/office/drawing/2014/main" id="{A32718AB-7401-4F66-9C77-E06C3CF7CD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5" name="Freeform: Shape 354">
              <a:extLst>
                <a:ext uri="{FF2B5EF4-FFF2-40B4-BE49-F238E27FC236}">
                  <a16:creationId xmlns:a16="http://schemas.microsoft.com/office/drawing/2014/main" id="{85B6B5F1-D1E4-45A3-8117-348D02D2A3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6" name="Freeform: Shape 355">
              <a:extLst>
                <a:ext uri="{FF2B5EF4-FFF2-40B4-BE49-F238E27FC236}">
                  <a16:creationId xmlns:a16="http://schemas.microsoft.com/office/drawing/2014/main" id="{534869FD-184C-42DB-B9DA-293DB67E5E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7" name="Freeform: Shape 356">
              <a:extLst>
                <a:ext uri="{FF2B5EF4-FFF2-40B4-BE49-F238E27FC236}">
                  <a16:creationId xmlns:a16="http://schemas.microsoft.com/office/drawing/2014/main" id="{A781504F-CAFD-4201-B288-8B4A809B43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8" name="Freeform: Shape 357">
              <a:extLst>
                <a:ext uri="{FF2B5EF4-FFF2-40B4-BE49-F238E27FC236}">
                  <a16:creationId xmlns:a16="http://schemas.microsoft.com/office/drawing/2014/main" id="{D9FC8348-2BA6-4631-8AA7-D63CD898C5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9" name="Freeform: Shape 358">
              <a:extLst>
                <a:ext uri="{FF2B5EF4-FFF2-40B4-BE49-F238E27FC236}">
                  <a16:creationId xmlns:a16="http://schemas.microsoft.com/office/drawing/2014/main" id="{C1AF95A2-64EA-45E2-A43B-1EBD56910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0" name="Freeform: Shape 359">
              <a:extLst>
                <a:ext uri="{FF2B5EF4-FFF2-40B4-BE49-F238E27FC236}">
                  <a16:creationId xmlns:a16="http://schemas.microsoft.com/office/drawing/2014/main" id="{CFC80050-240D-434A-BFCB-DE4DA4FAFB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2DD3B3-20E1-7D43-D40B-FB9E9776D1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270" y="1130846"/>
            <a:ext cx="4974771" cy="4351338"/>
          </a:xfrm>
        </p:spPr>
        <p:txBody>
          <a:bodyPr>
            <a:normAutofit fontScale="92500"/>
          </a:bodyPr>
          <a:lstStyle/>
          <a:p>
            <a:pPr>
              <a:lnSpc>
                <a:spcPct val="200000"/>
              </a:lnSpc>
            </a:pPr>
            <a:r>
              <a:rPr lang="en-GB" dirty="0">
                <a:solidFill>
                  <a:schemeClr val="bg1"/>
                </a:solidFill>
              </a:rPr>
              <a:t>Damages under S.2 (1)  or recission.</a:t>
            </a:r>
          </a:p>
          <a:p>
            <a:pPr>
              <a:lnSpc>
                <a:spcPct val="200000"/>
              </a:lnSpc>
            </a:pPr>
            <a:r>
              <a:rPr lang="en-GB" dirty="0">
                <a:solidFill>
                  <a:schemeClr val="bg1"/>
                </a:solidFill>
              </a:rPr>
              <a:t>Right to recission can be lost. </a:t>
            </a:r>
          </a:p>
          <a:p>
            <a:pPr>
              <a:lnSpc>
                <a:spcPct val="200000"/>
              </a:lnSpc>
            </a:pPr>
            <a:r>
              <a:rPr lang="en-GB" dirty="0">
                <a:solidFill>
                  <a:schemeClr val="bg1"/>
                </a:solidFill>
              </a:rPr>
              <a:t>Leaf v International Galleries [1950] 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490024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808</Words>
  <Application>Microsoft Office PowerPoint</Application>
  <PresentationFormat>Widescreen</PresentationFormat>
  <Paragraphs>123</Paragraphs>
  <Slides>19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3" baseType="lpstr">
      <vt:lpstr>Arial</vt:lpstr>
      <vt:lpstr>Calibri</vt:lpstr>
      <vt:lpstr>Calibri Light</vt:lpstr>
      <vt:lpstr>Office Theme</vt:lpstr>
      <vt:lpstr>Vitiating factors</vt:lpstr>
      <vt:lpstr>1. Misrepresentation </vt:lpstr>
      <vt:lpstr>How do we know when there is misrepresentation?</vt:lpstr>
      <vt:lpstr>How do we know when there is misrepresentation?</vt:lpstr>
      <vt:lpstr>Not disclosing something </vt:lpstr>
      <vt:lpstr>Continued</vt:lpstr>
      <vt:lpstr>Key piece of legislation</vt:lpstr>
      <vt:lpstr>Not disclosing something continued</vt:lpstr>
      <vt:lpstr>Encouragement </vt:lpstr>
      <vt:lpstr>Continued</vt:lpstr>
      <vt:lpstr>Inducement and Fraudulent misrepresentation</vt:lpstr>
      <vt:lpstr>BV Nederlandse Industries v Rembrandt Enterprises [2019]</vt:lpstr>
      <vt:lpstr>Types of misrepresentation</vt:lpstr>
      <vt:lpstr>Fraudulent </vt:lpstr>
      <vt:lpstr>Continued</vt:lpstr>
      <vt:lpstr>Recission is not available</vt:lpstr>
      <vt:lpstr>Innocent </vt:lpstr>
      <vt:lpstr>Negligent </vt:lpstr>
      <vt:lpstr>Remedies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8</dc:title>
  <dc:creator>Zita Draper</dc:creator>
  <cp:lastModifiedBy>Zita Draper</cp:lastModifiedBy>
  <cp:revision>12</cp:revision>
  <dcterms:created xsi:type="dcterms:W3CDTF">2024-04-09T12:04:42Z</dcterms:created>
  <dcterms:modified xsi:type="dcterms:W3CDTF">2025-04-23T08:16:30Z</dcterms:modified>
</cp:coreProperties>
</file>