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5"/>
  </p:notesMasterIdLst>
  <p:sldIdLst>
    <p:sldId id="719" r:id="rId6"/>
    <p:sldId id="873" r:id="rId7"/>
    <p:sldId id="857" r:id="rId8"/>
    <p:sldId id="859" r:id="rId9"/>
    <p:sldId id="867" r:id="rId10"/>
    <p:sldId id="890" r:id="rId11"/>
    <p:sldId id="869" r:id="rId12"/>
    <p:sldId id="870" r:id="rId13"/>
    <p:sldId id="871" r:id="rId14"/>
    <p:sldId id="872" r:id="rId15"/>
    <p:sldId id="860" r:id="rId16"/>
    <p:sldId id="892" r:id="rId17"/>
    <p:sldId id="893" r:id="rId18"/>
    <p:sldId id="830" r:id="rId19"/>
    <p:sldId id="884" r:id="rId20"/>
    <p:sldId id="886" r:id="rId21"/>
    <p:sldId id="887" r:id="rId22"/>
    <p:sldId id="891" r:id="rId23"/>
    <p:sldId id="72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9BB1BE-4513-4306-83AE-C701C7DE78FF}" v="56" dt="2026-10-14T09:44:11.6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214" autoAdjust="0"/>
  </p:normalViewPr>
  <p:slideViewPr>
    <p:cSldViewPr snapToGrid="0">
      <p:cViewPr varScale="1">
        <p:scale>
          <a:sx n="75" d="100"/>
          <a:sy n="75" d="100"/>
        </p:scale>
        <p:origin x="365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modSld">
      <pc:chgData name="Jenifer Prince Devaraj" userId="c3fb109c-09d1-42a6-93f4-69472d709861" providerId="ADAL" clId="{09A26AFE-3578-4143-B1B0-81DF391638B0}" dt="2026-10-14T09:45:04.075" v="190" actId="6549"/>
      <pc:docMkLst>
        <pc:docMk/>
      </pc:docMkLst>
      <pc:sldChg chg="modSp mod">
        <pc:chgData name="Jenifer Prince Devaraj" userId="c3fb109c-09d1-42a6-93f4-69472d709861" providerId="ADAL" clId="{09A26AFE-3578-4143-B1B0-81DF391638B0}" dt="2026-10-14T09:41:14.471" v="123" actId="20577"/>
        <pc:sldMkLst>
          <pc:docMk/>
          <pc:sldMk cId="3021723675" sldId="859"/>
        </pc:sldMkLst>
        <pc:spChg chg="mod">
          <ac:chgData name="Jenifer Prince Devaraj" userId="c3fb109c-09d1-42a6-93f4-69472d709861" providerId="ADAL" clId="{09A26AFE-3578-4143-B1B0-81DF391638B0}" dt="2026-10-14T09:41:14.471" v="123" actId="20577"/>
          <ac:spMkLst>
            <pc:docMk/>
            <pc:sldMk cId="3021723675" sldId="859"/>
            <ac:spMk id="2" creationId="{D728537F-215B-84F2-AE7F-11083A0F6FBC}"/>
          </ac:spMkLst>
        </pc:spChg>
      </pc:sldChg>
      <pc:sldChg chg="modNotesTx">
        <pc:chgData name="Jenifer Prince Devaraj" userId="c3fb109c-09d1-42a6-93f4-69472d709861" providerId="ADAL" clId="{09A26AFE-3578-4143-B1B0-81DF391638B0}" dt="2026-09-21T19:29:22.807" v="9" actId="20577"/>
        <pc:sldMkLst>
          <pc:docMk/>
          <pc:sldMk cId="4087386522" sldId="891"/>
        </pc:sldMkLst>
      </pc:sldChg>
      <pc:sldChg chg="modSp mod">
        <pc:chgData name="Jenifer Prince Devaraj" userId="c3fb109c-09d1-42a6-93f4-69472d709861" providerId="ADAL" clId="{09A26AFE-3578-4143-B1B0-81DF391638B0}" dt="2026-10-14T09:44:57.969" v="189" actId="20577"/>
        <pc:sldMkLst>
          <pc:docMk/>
          <pc:sldMk cId="3510021521" sldId="892"/>
        </pc:sldMkLst>
        <pc:spChg chg="mod">
          <ac:chgData name="Jenifer Prince Devaraj" userId="c3fb109c-09d1-42a6-93f4-69472d709861" providerId="ADAL" clId="{09A26AFE-3578-4143-B1B0-81DF391638B0}" dt="2026-10-14T09:44:57.969" v="189" actId="20577"/>
          <ac:spMkLst>
            <pc:docMk/>
            <pc:sldMk cId="3510021521" sldId="892"/>
            <ac:spMk id="4" creationId="{C063E935-A7A1-3300-DB0D-D16CCF8DBE7B}"/>
          </ac:spMkLst>
        </pc:spChg>
      </pc:sldChg>
      <pc:sldChg chg="modSp add mod modNotesTx">
        <pc:chgData name="Jenifer Prince Devaraj" userId="c3fb109c-09d1-42a6-93f4-69472d709861" providerId="ADAL" clId="{09A26AFE-3578-4143-B1B0-81DF391638B0}" dt="2026-10-14T09:45:04.075" v="190" actId="6549"/>
        <pc:sldMkLst>
          <pc:docMk/>
          <pc:sldMk cId="1765624649" sldId="893"/>
        </pc:sldMkLst>
        <pc:spChg chg="mod">
          <ac:chgData name="Jenifer Prince Devaraj" userId="c3fb109c-09d1-42a6-93f4-69472d709861" providerId="ADAL" clId="{09A26AFE-3578-4143-B1B0-81DF391638B0}" dt="2026-10-14T09:42:07.854" v="146" actId="20577"/>
          <ac:spMkLst>
            <pc:docMk/>
            <pc:sldMk cId="1765624649" sldId="893"/>
            <ac:spMk id="4" creationId="{FD4B625F-91EE-4F58-257A-BD5275C96817}"/>
          </ac:spMkLst>
        </pc:spChg>
        <pc:spChg chg="mod">
          <ac:chgData name="Jenifer Prince Devaraj" userId="c3fb109c-09d1-42a6-93f4-69472d709861" providerId="ADAL" clId="{09A26AFE-3578-4143-B1B0-81DF391638B0}" dt="2026-10-14T09:44:11.671" v="181" actId="20577"/>
          <ac:spMkLst>
            <pc:docMk/>
            <pc:sldMk cId="1765624649" sldId="893"/>
            <ac:spMk id="18" creationId="{1E4BD693-C250-F8B6-01E2-E922C8DEC73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7960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094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413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482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1746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1671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3590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278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3732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2983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S₁(t) = (AₘA꜀/2)[cos 2π(f꜀ − fₘ)t + cos 2π(f꜀ + fₘ)t]</a:t>
            </a:r>
          </a:p>
          <a:p>
            <a:r>
              <a:rPr lang="en-GB" dirty="0"/>
              <a:t>S₂(t) = (AₘA꜀/2)[cos 2π(f꜀ − fₘ)t − cos 2π(f꜀ + fₘ)t]</a:t>
            </a:r>
          </a:p>
          <a:p>
            <a:r>
              <a:rPr lang="en-GB" dirty="0"/>
              <a:t>SSB-SC: s(t) = S₁(t) − S₂(t)</a:t>
            </a:r>
          </a:p>
          <a:p>
            <a:r>
              <a:rPr lang="en-GB" dirty="0"/>
              <a:t>s(t) = AₘA꜀ cos 2π(f꜀ + fₘ)t → USB</a:t>
            </a:r>
          </a:p>
          <a:p>
            <a:r>
              <a:rPr lang="en-GB" dirty="0"/>
              <a:t>Aₘ = 1, A꜀ = 2, R = 1 Ω</a:t>
            </a:r>
          </a:p>
          <a:p>
            <a:r>
              <a:rPr lang="en-GB" dirty="0"/>
              <a:t>SSB peak amplitude = AₘA꜀ = 2 V</a:t>
            </a:r>
          </a:p>
          <a:p>
            <a:r>
              <a:rPr lang="en-GB" dirty="0"/>
              <a:t>Pₛₛᵦ = Aₘ²A꜀²/(2R) = 1² × 2²/(2 × 1) = 2 W</a:t>
            </a:r>
          </a:p>
          <a:p>
            <a:r>
              <a:rPr lang="en-GB" dirty="0"/>
              <a:t>Two-sided spectrum: +110 Hz → 1 W; −110 Hz → 1 W</a:t>
            </a:r>
          </a:p>
          <a:p>
            <a:r>
              <a:rPr lang="en-GB" dirty="0"/>
              <a:t>Total power = 1 + 1 = 2 W</a:t>
            </a:r>
          </a:p>
          <a:p>
            <a:r>
              <a:rPr lang="en-GB" dirty="0"/>
              <a:t>±110 Hz → mirrored components of one real sinusoid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4500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E12624-A025-2DBC-251A-70086275E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C3E118-C944-809A-5DEF-4DFBB2E767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D107DF-34E9-D0AB-2A17-41AC68FD18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CCEA0B6-9D13-4996-8BBE-8C0187DCFA6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F300FB-371D-013B-9EF5-A3A9E583B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3E102-718E-212A-8E03-6CC1F604E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7686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0563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9719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678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1463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901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AM- SSBSC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SSBSC -AM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1120479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 – SSB SC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17" y="1975078"/>
            <a:ext cx="6253943" cy="387500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The process of suppressing one of the sidebands along with the carrier, and transmitting only a single sideband, is known as the Single Sideband  Suppressed Carrier (SSB-SC) system.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In an SSB-SC system, the power normally used for both the carrier and the other sideband is concentrated on transmitting the single sideband, resulting in higher power efficiency.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443921-EEFE-F5F3-C036-2CA2A45B4A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015" y="2066448"/>
            <a:ext cx="5396244" cy="272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330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6550" y="1376850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 – SSB SC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91440" y="2314222"/>
                <a:ext cx="6448097" cy="2827415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dirty="0"/>
                  <a:t>The carrier Signal , </a:t>
                </a:r>
                <a14:m>
                  <m:oMath xmlns:m="http://schemas.openxmlformats.org/officeDocument/2006/math">
                    <m:r>
                      <a:rPr lang="en-GB" sz="23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</m:t>
                    </m:r>
                    <m:d>
                      <m:d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3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300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3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3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nd</m:t>
                    </m:r>
                    <m:r>
                      <a:rPr lang="en-GB" sz="23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endParaRPr lang="en-GB" sz="2300" b="0" i="0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14:m>
                  <m:oMath xmlns:m="http://schemas.openxmlformats.org/officeDocument/2006/math">
                    <m:r>
                      <a:rPr lang="en-GB" sz="23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3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3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3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3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is the  modulating Signal.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that the Modulating Signal of </a:t>
                </a:r>
                <a:r>
                  <a:rPr lang="en-GB" sz="2300" b="1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DSB SC </a:t>
                </a:r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can be written as    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3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</m:t>
                    </m:r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3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                                             </a:t>
                </a:r>
                <a:endParaRPr lang="en-GB" sz="2300" dirty="0"/>
              </a:p>
            </p:txBody>
          </p:sp>
        </mc:Choice>
        <mc:Fallback xmlns="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1440" y="2314222"/>
                <a:ext cx="6448097" cy="2827415"/>
              </a:xfrm>
              <a:blipFill>
                <a:blip r:embed="rId3"/>
                <a:stretch>
                  <a:fillRect l="-1323" b="-179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97D529BD-8FF2-40EF-8398-5FB7C134E550}"/>
                  </a:ext>
                </a:extLst>
              </p:cNvPr>
              <p:cNvSpPr txBox="1"/>
              <p:nvPr/>
            </p:nvSpPr>
            <p:spPr>
              <a:xfrm>
                <a:off x="6611010" y="2201833"/>
                <a:ext cx="5420182" cy="366844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the expected SSB SC Signal will be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3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</m:t>
                    </m:r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3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  or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endChr m:val="]"/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𝐶𝑜𝑠</m:t>
                        </m:r>
                        <m:d>
                          <m:d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300" kern="100" dirty="0"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above equation is written considering a single side band only. </a:t>
                </a:r>
                <a:endParaRPr lang="en-GB" sz="2300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97D529BD-8FF2-40EF-8398-5FB7C134E5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1010" y="2201833"/>
                <a:ext cx="5420182" cy="3668440"/>
              </a:xfrm>
              <a:prstGeom prst="rect">
                <a:avLst/>
              </a:prstGeom>
              <a:blipFill>
                <a:blip r:embed="rId4"/>
                <a:stretch>
                  <a:fillRect l="-1573" r="-1910" b="-26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B06967C-633A-4C27-B241-11B7BD963C82}"/>
              </a:ext>
            </a:extLst>
          </p:cNvPr>
          <p:cNvCxnSpPr/>
          <p:nvPr/>
        </p:nvCxnSpPr>
        <p:spPr>
          <a:xfrm>
            <a:off x="6470168" y="2043055"/>
            <a:ext cx="0" cy="416225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8705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935730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 – SSB SC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3254" y="2928767"/>
            <a:ext cx="11816080" cy="2827415"/>
          </a:xfrm>
        </p:spPr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  <a:tabLst>
                <a:tab pos="2509838" algn="l"/>
                <a:tab pos="2778125" algn="l"/>
              </a:tabLst>
            </a:pPr>
            <a:r>
              <a:rPr lang="en-GB" sz="2400" dirty="0"/>
              <a:t>Phase Discrimination method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  <a:tabLst>
                <a:tab pos="2509838" algn="l"/>
                <a:tab pos="2778125" algn="l"/>
              </a:tabLst>
            </a:pPr>
            <a:r>
              <a:rPr lang="en-GB" sz="2400" dirty="0"/>
              <a:t>Frequency discrimination method (Filter method)</a:t>
            </a:r>
          </a:p>
        </p:txBody>
      </p:sp>
    </p:spTree>
    <p:extLst>
      <p:ext uri="{BB962C8B-B14F-4D97-AF65-F5344CB8AC3E}">
        <p14:creationId xmlns:p14="http://schemas.microsoft.com/office/powerpoint/2010/main" val="3021723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243975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936" y="2174341"/>
            <a:ext cx="5650964" cy="198110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dirty="0"/>
              <a:t>This method of two product modulators, two phase shifters, one local oscillator and one summer block.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dirty="0"/>
              <a:t>A wideband phase-shifter is a device that shifts the phase of a signal by a constant angle (typically -90 degrees) over a wide range of frequencies.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A46971-A27E-4A16-AAD3-AFACE4349A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5175" y="1974076"/>
            <a:ext cx="5868219" cy="394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756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" y="1144083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70568" y="1774291"/>
                <a:ext cx="10963976" cy="1981100"/>
              </a:xfrm>
            </p:spPr>
            <p:txBody>
              <a:bodyPr>
                <a:no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product modulator generates an output that is the product of its two input signals. </a:t>
                </a: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24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400" dirty="0"/>
                  <a:t>phase shifter produces an output that is phase-shifted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−90</m:t>
                        </m:r>
                      </m:e>
                      <m:sup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24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400" dirty="0"/>
                  <a:t>relative to its input signal. </a:t>
                </a: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local oscillator generates the carrier signal. </a:t>
                </a: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summing block combines two inputs, producing either their sum or their difference, depending on the polarity of the inputs.</a:t>
                </a:r>
                <a:endParaRPr lang="en-GB" sz="2200" dirty="0"/>
              </a:p>
            </p:txBody>
          </p:sp>
        </mc:Choice>
        <mc:Fallback xmlns="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70568" y="1774291"/>
                <a:ext cx="10963976" cy="1981100"/>
              </a:xfrm>
              <a:blipFill>
                <a:blip r:embed="rId3"/>
                <a:stretch>
                  <a:fillRect l="-779" r="-834" b="-1378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82514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3400" y="1741282"/>
                <a:ext cx="10734040" cy="4390278"/>
              </a:xfrm>
            </p:spPr>
            <p:txBody>
              <a:bodyPr>
                <a:no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The modulating signal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  <m:sub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sz="2000" b="1" i="1">
                        <a:latin typeface="Cambria Math" panose="02040503050406030204" pitchFamily="18" charset="0"/>
                      </a:rPr>
                      <m:t>𝒔𝒊𝒏</m:t>
                    </m:r>
                    <m:sSub>
                      <m:sSubPr>
                        <m:ctrlPr>
                          <a:rPr lang="en-GB" sz="20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1" i="1">
                            <a:latin typeface="Cambria Math" panose="02040503050406030204" pitchFamily="18" charset="0"/>
                          </a:rPr>
                          <m:t>𝝎</m:t>
                        </m:r>
                      </m:e>
                      <m:sub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sz="2000" b="1" i="1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000" b="1" dirty="0"/>
                  <a:t> </a:t>
                </a:r>
                <a:r>
                  <a:rPr lang="en-GB" sz="2200" dirty="0"/>
                  <a:t>and the carrier signal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  <m:sub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𝒄</m:t>
                        </m:r>
                      </m:sub>
                    </m:sSub>
                    <m:r>
                      <a:rPr lang="en-GB" sz="2200" b="1" i="1">
                        <a:latin typeface="Cambria Math" panose="02040503050406030204" pitchFamily="18" charset="0"/>
                      </a:rPr>
                      <m:t>𝒔𝒊𝒏</m:t>
                    </m:r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𝝎</m:t>
                        </m:r>
                      </m:e>
                      <m:sub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𝒄</m:t>
                        </m:r>
                      </m:sub>
                    </m:sSub>
                    <m:r>
                      <a:rPr lang="en-GB" sz="2200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200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are directly applied as inputs to the upper product modulator.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As a result, the upper product modulator generates an output, which is the product of these two input signals. 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dirty="0"/>
                  <a:t>	The output of the upper product modulator is</a:t>
                </a:r>
              </a:p>
              <a:p>
                <a:pPr marL="152241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---&gt;(1)</a:t>
                </a:r>
              </a:p>
              <a:p>
                <a:pPr marL="152241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b="0" i="1" kern="100" smtClean="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func>
                      <m:funcPr>
                        <m:ctrl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b="0" i="1" kern="100" smtClean="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]}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---&gt;(2)</a:t>
                </a:r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 xmlns="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741282"/>
                <a:ext cx="10734040" cy="4390278"/>
              </a:xfrm>
              <a:blipFill>
                <a:blip r:embed="rId3"/>
                <a:stretch>
                  <a:fillRect l="-682" r="-7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8238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08000" y="1939402"/>
                <a:ext cx="10179050" cy="4390278"/>
              </a:xfrm>
            </p:spPr>
            <p:txBody>
              <a:bodyPr>
                <a:no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The modulating signal</a:t>
                </a:r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200" dirty="0"/>
                  <a:t> and the carrier signal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000" dirty="0"/>
                  <a:t> </a:t>
                </a:r>
                <a:r>
                  <a:rPr lang="en-GB" sz="2200" dirty="0"/>
                  <a:t>are phase-shifted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−90</m:t>
                        </m:r>
                      </m:e>
                      <m:sup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</m:oMath>
                </a14:m>
                <a:r>
                  <a:rPr lang="en-GB" sz="2200" dirty="0"/>
                  <a:t> before being applied as inputs to the lower product modulator.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As a result, the lower product modulator generates an output that is the product of these two phase-shifted input signals. The output of the lower product modulator is</a:t>
                </a:r>
              </a:p>
              <a:p>
                <a:pPr marL="269875" indent="0" algn="just">
                  <a:lnSpc>
                    <a:spcPct val="150000"/>
                  </a:lnSpc>
                  <a:buNone/>
                </a:pPr>
                <a:r>
                  <a:rPr lang="en-GB" sz="18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p>
                      <m:sSup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p>
                      <m:sSup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---&gt;(3)       </a:t>
                </a:r>
              </a:p>
              <a:p>
                <a:pPr marL="269875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18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][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---&gt;(4)</a:t>
                </a:r>
              </a:p>
              <a:p>
                <a:pPr marL="269875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d>
                      <m:dPr>
                        <m:begChr m:val="["/>
                        <m:ctrlPr>
                          <a:rPr lang="en-GB" sz="18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</a:rPr>
                          <m:t>𝑐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𝑜𝑠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dirty="0"/>
                  <a:t>]---&gt;(5)</a:t>
                </a:r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dirty="0"/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 xmlns="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08000" y="1939402"/>
                <a:ext cx="10179050" cy="4390278"/>
              </a:xfrm>
              <a:blipFill>
                <a:blip r:embed="rId3"/>
                <a:stretch>
                  <a:fillRect l="-659" r="-7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23157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901428" y="2282302"/>
                <a:ext cx="11290572" cy="2378598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]---&gt;(6)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When Summing both the modulator we get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  <m:d>
                          <m:d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= 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---&gt;(7)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</a:t>
                </a: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func>
                      <m:funcPr>
                        <m:ctrlPr>
                          <a:rPr lang="en-GB" sz="1800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]+</m:t>
                    </m:r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}</m:t>
                    </m:r>
                  </m:oMath>
                </a14:m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---&gt;(8)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---&gt;(9)</a:t>
                </a:r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2400" dirty="0"/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dirty="0"/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 xmlns="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1428" y="2282302"/>
                <a:ext cx="11290572" cy="2378598"/>
              </a:xfrm>
              <a:blipFill>
                <a:blip r:embed="rId3"/>
                <a:stretch>
                  <a:fillRect l="-486" b="-447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Rectangle 1">
            <a:extLst>
              <a:ext uri="{FF2B5EF4-FFF2-40B4-BE49-F238E27FC236}">
                <a16:creationId xmlns:a16="http://schemas.microsoft.com/office/drawing/2014/main" id="{230D7892-D584-4871-9A1E-9A1009A3F21F}"/>
              </a:ext>
            </a:extLst>
          </p:cNvPr>
          <p:cNvSpPr/>
          <p:nvPr/>
        </p:nvSpPr>
        <p:spPr>
          <a:xfrm>
            <a:off x="851338" y="5253071"/>
            <a:ext cx="3247696" cy="504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058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4645" y="2239701"/>
                <a:ext cx="11290572" cy="2378598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When subtracting both the modulator we get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  <m:d>
                          <m:d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=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func>
                      <m:funcPr>
                        <m:ctrl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]−</m:t>
                    </m:r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}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strike="sngStrike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strike="sngStrike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strike="sngStrike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func>
                      <m:funcPr>
                        <m:ctrl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]−</m:t>
                    </m:r>
                    <m:d>
                      <m:dPr>
                        <m:begChr m:val="["/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}  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m:rPr>
                            <m:sty m:val="p"/>
                          </m:rPr>
                          <a:rPr lang="en-GB" sz="18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fun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9</a:t>
                </a:r>
              </a:p>
              <a:p>
                <a:pPr marL="0" indent="0">
                  <a:buNone/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Hence, by properly choosing the polarities of inputs at summer block, we will get SSBSC wave having </a:t>
                </a: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an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upper sideband or a lower sideband.</a:t>
                </a:r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2400" dirty="0"/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dirty="0"/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 xmlns="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4645" y="2239701"/>
                <a:ext cx="11290572" cy="2378598"/>
              </a:xfrm>
              <a:blipFill>
                <a:blip r:embed="rId3"/>
                <a:stretch>
                  <a:fillRect l="-432" t="-1023" b="-693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6">
            <a:extLst>
              <a:ext uri="{FF2B5EF4-FFF2-40B4-BE49-F238E27FC236}">
                <a16:creationId xmlns:a16="http://schemas.microsoft.com/office/drawing/2014/main" id="{4C74BAA9-D02E-405D-9CB9-1A47E462566F}"/>
              </a:ext>
            </a:extLst>
          </p:cNvPr>
          <p:cNvSpPr/>
          <p:nvPr/>
        </p:nvSpPr>
        <p:spPr>
          <a:xfrm>
            <a:off x="684645" y="5116718"/>
            <a:ext cx="3247696" cy="504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995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366723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Frequency discrimination method (Filter method)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0F20BB0-79F5-7C5A-D9C5-3DB3FAB41D2A}"/>
              </a:ext>
            </a:extLst>
          </p:cNvPr>
          <p:cNvSpPr txBox="1"/>
          <p:nvPr/>
        </p:nvSpPr>
        <p:spPr>
          <a:xfrm>
            <a:off x="91440" y="2219572"/>
            <a:ext cx="6487306" cy="3594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First, the DSB-SC wave is generated using the product modulator. This DSB-SC wave is then applied as the input to a filter.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The filter's output is the SSB-SC wave. The filter can be tuned to either the upper sideband or the lower sideband frequencies to produce the respective SSB-SC wave.</a:t>
            </a:r>
            <a:endParaRPr lang="en-GB" sz="2200" dirty="0">
              <a:latin typeface="Calibri 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DEB233-8984-0269-A4A8-7FA38BC10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2798" y="3119540"/>
            <a:ext cx="5439573" cy="170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386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818" y="1956615"/>
            <a:ext cx="11594969" cy="614741"/>
          </a:xfrm>
        </p:spPr>
        <p:txBody>
          <a:bodyPr>
            <a:normAutofit fontScale="90000"/>
          </a:bodyPr>
          <a:lstStyle/>
          <a:p>
            <a:pPr marL="176213"/>
            <a: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Theory: Power of SSBSC</a:t>
            </a:r>
            <a:b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		</a:t>
            </a:r>
            <a:br>
              <a:rPr lang="en-GB" sz="2200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r>
              <a:rPr lang="en-GB" sz="22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br>
              <a:rPr lang="en-GB" sz="2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2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endParaRPr lang="en-GB" sz="2200" b="1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40EFCC4-7473-1D50-E6E8-5DD56FDC38BD}"/>
              </a:ext>
            </a:extLst>
          </p:cNvPr>
          <p:cNvCxnSpPr>
            <a:cxnSpLocks/>
          </p:cNvCxnSpPr>
          <p:nvPr/>
        </p:nvCxnSpPr>
        <p:spPr>
          <a:xfrm>
            <a:off x="3634039" y="1286466"/>
            <a:ext cx="0" cy="541691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6B3D8D8-222B-45F5-A5BA-DE7E25DF800D}"/>
                  </a:ext>
                </a:extLst>
              </p:cNvPr>
              <p:cNvSpPr txBox="1"/>
              <p:nvPr/>
            </p:nvSpPr>
            <p:spPr>
              <a:xfrm>
                <a:off x="390983" y="1956615"/>
                <a:ext cx="6098101" cy="41086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tabLst>
                    <a:tab pos="806450" algn="l"/>
                    <a:tab pos="1885950" algn="l"/>
                  </a:tabLs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sz="1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𝑟𝑚𝑠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</a:t>
                </a: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where,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</m:oMath>
                </a14:m>
                <a:r>
                  <a:rPr lang="en-GB" sz="1800" b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√2</m:t>
                        </m:r>
                      </m:den>
                    </m:f>
                  </m:oMath>
                </a14:m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Therefore,</a:t>
                </a: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f>
                              <m:f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√2</m:t>
                                </m:r>
                              </m:den>
                            </m:f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sz="18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 -------(1)</a:t>
                </a: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endParaRPr lang="en-GB" sz="18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895350">
                  <a:tabLst>
                    <a:tab pos="806450" algn="l"/>
                    <a:tab pos="1885950" algn="l"/>
                  </a:tabLst>
                </a:pP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  <m:sup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------(2)</a:t>
                </a:r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6B3D8D8-222B-45F5-A5BA-DE7E25DF80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83" y="1956615"/>
                <a:ext cx="6098101" cy="4108625"/>
              </a:xfrm>
              <a:prstGeom prst="rect">
                <a:avLst/>
              </a:prstGeom>
              <a:blipFill>
                <a:blip r:embed="rId3"/>
                <a:stretch>
                  <a:fillRect l="-8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906E3F3A-E477-4571-8EA9-CE06E9B8DA39}"/>
              </a:ext>
            </a:extLst>
          </p:cNvPr>
          <p:cNvSpPr/>
          <p:nvPr/>
        </p:nvSpPr>
        <p:spPr>
          <a:xfrm>
            <a:off x="1254935" y="3429000"/>
            <a:ext cx="1154035" cy="8576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D1C5EC-F753-4756-B262-56096C20D15D}"/>
              </a:ext>
            </a:extLst>
          </p:cNvPr>
          <p:cNvSpPr/>
          <p:nvPr/>
        </p:nvSpPr>
        <p:spPr>
          <a:xfrm>
            <a:off x="1254934" y="4410275"/>
            <a:ext cx="1154035" cy="8576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2B02C96-186B-4E38-AF90-77F17BA4E140}"/>
                  </a:ext>
                </a:extLst>
              </p:cNvPr>
              <p:cNvSpPr txBox="1"/>
              <p:nvPr/>
            </p:nvSpPr>
            <p:spPr>
              <a:xfrm>
                <a:off x="3828046" y="1817923"/>
                <a:ext cx="4275430" cy="46628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Generally the total power is 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sz="18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dirty="0"/>
                  <a:t> is zero for a SSBSC Signal.</a:t>
                </a:r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Therefore,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(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OR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The total power of DSBSC could be written as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𝑆𝑆𝐵𝑆𝐶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m:rPr>
                        <m:sty m:val="p"/>
                      </m:rP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OR</m:t>
                    </m:r>
                    <m: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2B02C96-186B-4E38-AF90-77F17BA4E14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8046" y="1817923"/>
                <a:ext cx="4275430" cy="4662815"/>
              </a:xfrm>
              <a:prstGeom prst="rect">
                <a:avLst/>
              </a:prstGeom>
              <a:blipFill>
                <a:blip r:embed="rId4"/>
                <a:stretch>
                  <a:fillRect l="-12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E931491-B70F-4770-A216-4B4CDA75B771}"/>
              </a:ext>
            </a:extLst>
          </p:cNvPr>
          <p:cNvCxnSpPr>
            <a:cxnSpLocks/>
          </p:cNvCxnSpPr>
          <p:nvPr/>
        </p:nvCxnSpPr>
        <p:spPr>
          <a:xfrm>
            <a:off x="8103476" y="1286466"/>
            <a:ext cx="0" cy="547869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685A33D-60C9-4578-B0D6-0E9DFD4A6F65}"/>
              </a:ext>
            </a:extLst>
          </p:cNvPr>
          <p:cNvSpPr/>
          <p:nvPr/>
        </p:nvSpPr>
        <p:spPr>
          <a:xfrm>
            <a:off x="5108028" y="5112811"/>
            <a:ext cx="2497258" cy="6825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49A0FFBA-81C8-467C-9E02-E42E2BB833B9}"/>
                  </a:ext>
                </a:extLst>
              </p:cNvPr>
              <p:cNvSpPr txBox="1"/>
              <p:nvPr/>
            </p:nvSpPr>
            <p:spPr>
              <a:xfrm>
                <a:off x="8226209" y="1366537"/>
                <a:ext cx="3759740" cy="492942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𝑈𝑆𝐵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>
                      <m: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OR</m:t>
                      </m:r>
                      <m: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𝐿𝑆𝐵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Therefore, the power of SSBSC is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𝑆𝑆𝐵𝑆𝐶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.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.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∗1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=0.5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𝑊</m:t>
                    </m:r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49A0FFBA-81C8-467C-9E02-E42E2BB833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6209" y="1366537"/>
                <a:ext cx="3759740" cy="4929426"/>
              </a:xfrm>
              <a:prstGeom prst="rect">
                <a:avLst/>
              </a:prstGeom>
              <a:blipFill>
                <a:blip r:embed="rId5"/>
                <a:stretch>
                  <a:fillRect l="-12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Rectangle 20">
            <a:extLst>
              <a:ext uri="{FF2B5EF4-FFF2-40B4-BE49-F238E27FC236}">
                <a16:creationId xmlns:a16="http://schemas.microsoft.com/office/drawing/2014/main" id="{F36E5133-93CE-4331-B841-9FCD707553AA}"/>
              </a:ext>
            </a:extLst>
          </p:cNvPr>
          <p:cNvSpPr/>
          <p:nvPr/>
        </p:nvSpPr>
        <p:spPr>
          <a:xfrm>
            <a:off x="8297482" y="4126024"/>
            <a:ext cx="3299631" cy="4775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0215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6BD8AF-8F50-572F-8D80-98E8CBF64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5144021-79D4-BBB6-E4F3-0340CC6698FA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1885AC18-3F40-B832-48DF-A76BBA631F29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BA1E5BD9-3194-3DD5-5AA5-CA768689DC2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D4B625F-91EE-4F58-257A-BD5275C96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818" y="1956615"/>
            <a:ext cx="11594969" cy="614741"/>
          </a:xfrm>
        </p:spPr>
        <p:txBody>
          <a:bodyPr>
            <a:normAutofit fontScale="90000"/>
          </a:bodyPr>
          <a:lstStyle/>
          <a:p>
            <a:pPr marL="176213"/>
            <a: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Power of SSBSC: Phase Discrimination</a:t>
            </a:r>
            <a:b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		</a:t>
            </a:r>
            <a:br>
              <a:rPr lang="en-GB" sz="2200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r>
              <a:rPr lang="en-GB" sz="22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br>
              <a:rPr lang="en-GB" sz="2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2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endParaRPr lang="en-GB" sz="2200" b="1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253F4C6-F806-B539-4B53-E7ECD16C0228}"/>
              </a:ext>
            </a:extLst>
          </p:cNvPr>
          <p:cNvCxnSpPr>
            <a:cxnSpLocks/>
          </p:cNvCxnSpPr>
          <p:nvPr/>
        </p:nvCxnSpPr>
        <p:spPr>
          <a:xfrm>
            <a:off x="3634039" y="1286466"/>
            <a:ext cx="0" cy="541691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C51B546-89F8-CD48-47C2-E004EDCF3DC0}"/>
                  </a:ext>
                </a:extLst>
              </p:cNvPr>
              <p:cNvSpPr txBox="1"/>
              <p:nvPr/>
            </p:nvSpPr>
            <p:spPr>
              <a:xfrm>
                <a:off x="390983" y="1956615"/>
                <a:ext cx="6098101" cy="41086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tabLst>
                    <a:tab pos="806450" algn="l"/>
                    <a:tab pos="1885950" algn="l"/>
                  </a:tabLs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sz="1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𝑟𝑚𝑠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</a:t>
                </a: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where,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</m:oMath>
                </a14:m>
                <a:r>
                  <a:rPr lang="en-GB" sz="1800" b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√2</m:t>
                        </m:r>
                      </m:den>
                    </m:f>
                  </m:oMath>
                </a14:m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Therefore,</a:t>
                </a: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f>
                              <m:f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√2</m:t>
                                </m:r>
                              </m:den>
                            </m:f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sz="18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 -------(1)</a:t>
                </a: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endParaRPr lang="en-GB" sz="18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895350">
                  <a:tabLst>
                    <a:tab pos="806450" algn="l"/>
                    <a:tab pos="1885950" algn="l"/>
                  </a:tabLst>
                </a:pP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  <m:sup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------(2)</a:t>
                </a:r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C51B546-89F8-CD48-47C2-E004EDCF3DC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83" y="1956615"/>
                <a:ext cx="6098101" cy="4108625"/>
              </a:xfrm>
              <a:prstGeom prst="rect">
                <a:avLst/>
              </a:prstGeom>
              <a:blipFill>
                <a:blip r:embed="rId3"/>
                <a:stretch>
                  <a:fillRect l="-8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2A67C77B-BAF4-C741-EE7A-8AF423C42F16}"/>
              </a:ext>
            </a:extLst>
          </p:cNvPr>
          <p:cNvSpPr/>
          <p:nvPr/>
        </p:nvSpPr>
        <p:spPr>
          <a:xfrm>
            <a:off x="1254935" y="3429000"/>
            <a:ext cx="1154035" cy="8576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BACD1D-5139-9175-32D5-11D398F5842E}"/>
              </a:ext>
            </a:extLst>
          </p:cNvPr>
          <p:cNvSpPr/>
          <p:nvPr/>
        </p:nvSpPr>
        <p:spPr>
          <a:xfrm>
            <a:off x="1254934" y="4410275"/>
            <a:ext cx="1154035" cy="8576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88791DB-9083-EB57-3BC7-8828E5208A50}"/>
                  </a:ext>
                </a:extLst>
              </p:cNvPr>
              <p:cNvSpPr txBox="1"/>
              <p:nvPr/>
            </p:nvSpPr>
            <p:spPr>
              <a:xfrm>
                <a:off x="3828046" y="1817923"/>
                <a:ext cx="4275430" cy="46628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Generally the total power is 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sz="18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dirty="0"/>
                  <a:t> is zero for a SSBSC Signal.</a:t>
                </a:r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Therefore,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(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OR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The total power of DSBSC could be written as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𝑆𝑆𝐵𝑆𝐶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m:rPr>
                        <m:sty m:val="p"/>
                      </m:rP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OR</m:t>
                    </m:r>
                    <m: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388791DB-9083-EB57-3BC7-8828E5208A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8046" y="1817923"/>
                <a:ext cx="4275430" cy="4662815"/>
              </a:xfrm>
              <a:prstGeom prst="rect">
                <a:avLst/>
              </a:prstGeom>
              <a:blipFill>
                <a:blip r:embed="rId4"/>
                <a:stretch>
                  <a:fillRect l="-12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524184D-CCCA-41C8-44BF-44478C5E9CCA}"/>
              </a:ext>
            </a:extLst>
          </p:cNvPr>
          <p:cNvCxnSpPr>
            <a:cxnSpLocks/>
          </p:cNvCxnSpPr>
          <p:nvPr/>
        </p:nvCxnSpPr>
        <p:spPr>
          <a:xfrm>
            <a:off x="8103476" y="1286466"/>
            <a:ext cx="0" cy="547869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5B9D8D20-1874-971A-71D6-8A73CECF2A8A}"/>
              </a:ext>
            </a:extLst>
          </p:cNvPr>
          <p:cNvSpPr/>
          <p:nvPr/>
        </p:nvSpPr>
        <p:spPr>
          <a:xfrm>
            <a:off x="5108028" y="5112811"/>
            <a:ext cx="2497258" cy="6825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E4BD693-C250-F8B6-01E2-E922C8DEC73F}"/>
                  </a:ext>
                </a:extLst>
              </p:cNvPr>
              <p:cNvSpPr txBox="1"/>
              <p:nvPr/>
            </p:nvSpPr>
            <p:spPr>
              <a:xfrm>
                <a:off x="8226209" y="1366537"/>
                <a:ext cx="3759740" cy="492942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𝑈𝑆𝐵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>
                      <m: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OR</m:t>
                      </m:r>
                      <m: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𝐿𝑆𝐵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Therefore, the power of SSBSC is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𝑆𝑆𝐵𝑆𝐶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.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𝑐</m:t>
                                </m:r>
                              </m:sub>
                            </m:sSub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.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∗1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2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𝑊</m:t>
                    </m:r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E4BD693-C250-F8B6-01E2-E922C8DEC7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6209" y="1366537"/>
                <a:ext cx="3759740" cy="4929426"/>
              </a:xfrm>
              <a:prstGeom prst="rect">
                <a:avLst/>
              </a:prstGeom>
              <a:blipFill>
                <a:blip r:embed="rId5"/>
                <a:stretch>
                  <a:fillRect l="-12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Rectangle 20">
            <a:extLst>
              <a:ext uri="{FF2B5EF4-FFF2-40B4-BE49-F238E27FC236}">
                <a16:creationId xmlns:a16="http://schemas.microsoft.com/office/drawing/2014/main" id="{B431B191-CCA7-C188-E487-95E0A64B6B6D}"/>
              </a:ext>
            </a:extLst>
          </p:cNvPr>
          <p:cNvSpPr/>
          <p:nvPr/>
        </p:nvSpPr>
        <p:spPr>
          <a:xfrm>
            <a:off x="8297482" y="4126024"/>
            <a:ext cx="3299631" cy="4775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6246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1120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F4E5BB67-115F-290D-7162-68B431571A3F}"/>
                  </a:ext>
                </a:extLst>
              </p:cNvPr>
              <p:cNvSpPr txBox="1"/>
              <p:nvPr/>
            </p:nvSpPr>
            <p:spPr>
              <a:xfrm>
                <a:off x="363913" y="2533130"/>
                <a:ext cx="6083646" cy="261943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solidFill>
                      <a:srgbClr val="000000"/>
                    </a:solidFill>
                    <a:latin typeface="Calibri "/>
                  </a:rPr>
                  <a:t>Using the provided block diagram and the previously applied expressions for a coherent detector in DSB-SC, determine the demodulated signal.	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solidFill>
                      <a:srgbClr val="000000"/>
                    </a:solidFill>
                    <a:latin typeface="Calibri "/>
                  </a:rPr>
                  <a:t> 	Assume the carrier to be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2 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fun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endParaRPr lang="en-GB" sz="2200" dirty="0">
                  <a:latin typeface="Calibri 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F4E5BB67-115F-290D-7162-68B431571A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913" y="2533130"/>
                <a:ext cx="6083646" cy="2619435"/>
              </a:xfrm>
              <a:prstGeom prst="rect">
                <a:avLst/>
              </a:prstGeom>
              <a:blipFill>
                <a:blip r:embed="rId3"/>
                <a:stretch>
                  <a:fillRect l="-1202" r="-802" b="-37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35945842-F5D8-49B6-986D-C995B4C3D3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0652" y="2299057"/>
            <a:ext cx="5359609" cy="2725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5649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9C15B05-6105-AD01-A48A-43B9130ED7A4}"/>
                  </a:ext>
                </a:extLst>
              </p:cNvPr>
              <p:cNvSpPr txBox="1"/>
              <p:nvPr/>
            </p:nvSpPr>
            <p:spPr>
              <a:xfrm>
                <a:off x="2270413" y="1776844"/>
                <a:ext cx="10453255" cy="59890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dirty="0"/>
                  <a:t>The transmitted SSBSC Signal is 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sz="2200" b="0" i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200" b="0" i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200" b="0" i="1" smtClean="0">
                                    <a:effectLst/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200" b="0" i="1" smtClean="0">
                                    <a:effectLst/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200" b="0" i="1" smtClean="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2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2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2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And the local oscillator output is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	</a:t>
                </a:r>
                <a:r>
                  <a:rPr lang="en-GB" sz="2200" dirty="0">
                    <a:ea typeface="DengXian" panose="02010600030101010101" pitchFamily="2" charset="-122"/>
                    <a:cs typeface="Arial" panose="020B0604020202020204" pitchFamily="34" charset="0"/>
                  </a:rPr>
                  <a:t>c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The output signal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dirty="0"/>
                  <a:t>of the product modulator is the product of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200" b="0" dirty="0"/>
              </a:p>
              <a:p>
                <a:pPr>
                  <a:lnSpc>
                    <a:spcPct val="150000"/>
                  </a:lnSpc>
                </a:pPr>
                <a:r>
                  <a:rPr lang="en-GB" sz="2200" b="0" dirty="0"/>
                  <a:t>		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.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200" b="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Substituting the values of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dirty="0"/>
                  <a:t>,</a:t>
                </a:r>
              </a:p>
              <a:p>
                <a:pPr>
                  <a:lnSpc>
                    <a:spcPct val="150000"/>
                  </a:lnSpc>
                </a:pPr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b="0" dirty="0"/>
                  <a:t>		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func>
                      <m:funcPr>
                        <m:ctrlPr>
                          <a:rPr lang="en-GB" sz="22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2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2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2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2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2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2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2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2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2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2200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dirty="0"/>
                  <a:t>.</a:t>
                </a:r>
                <a:r>
                  <a:rPr lang="en-GB" sz="22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2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9C15B05-6105-AD01-A48A-43B9130ED7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0413" y="1776844"/>
                <a:ext cx="10453255" cy="5989012"/>
              </a:xfrm>
              <a:prstGeom prst="rect">
                <a:avLst/>
              </a:prstGeom>
              <a:blipFill>
                <a:blip r:embed="rId3"/>
                <a:stretch>
                  <a:fillRect l="-7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3">
            <a:extLst>
              <a:ext uri="{FF2B5EF4-FFF2-40B4-BE49-F238E27FC236}">
                <a16:creationId xmlns:a16="http://schemas.microsoft.com/office/drawing/2014/main" id="{19DF3BBF-572A-BA56-6DE8-94F9D4CA1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5925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</p:spTree>
    <p:extLst>
      <p:ext uri="{BB962C8B-B14F-4D97-AF65-F5344CB8AC3E}">
        <p14:creationId xmlns:p14="http://schemas.microsoft.com/office/powerpoint/2010/main" val="40558832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9AD891F-E4E2-A86C-2B78-AAA6F122917F}"/>
                  </a:ext>
                </a:extLst>
              </p:cNvPr>
              <p:cNvSpPr txBox="1"/>
              <p:nvPr/>
            </p:nvSpPr>
            <p:spPr>
              <a:xfrm>
                <a:off x="2148262" y="1825048"/>
                <a:ext cx="10110355" cy="51544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100" dirty="0"/>
                  <a:t>We know that 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𝑐𝑜𝑠𝐴𝑠𝑖𝑛𝐵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 [</m:t>
                      </m:r>
                      <m:r>
                        <m:rPr>
                          <m:sty m:val="p"/>
                        </m:rPr>
                        <a:rPr lang="en-GB" sz="2100" b="0" i="0" smtClean="0">
                          <a:latin typeface="Cambria Math" panose="02040503050406030204" pitchFamily="18" charset="0"/>
                        </a:rPr>
                        <m:t>sin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⁡(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)−</m:t>
                      </m:r>
                      <m:r>
                        <m:rPr>
                          <m:sty m:val="p"/>
                        </m:rPr>
                        <a:rPr lang="en-GB" sz="2100" b="0" i="0" smtClean="0">
                          <a:latin typeface="Cambria Math" panose="02040503050406030204" pitchFamily="18" charset="0"/>
                        </a:rPr>
                        <m:t>sin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⁡(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)]</m:t>
                      </m:r>
                    </m:oMath>
                  </m:oMathPara>
                </a14:m>
                <a:endParaRPr lang="en-GB" sz="2100" dirty="0"/>
              </a:p>
              <a:p>
                <a:pPr>
                  <a:lnSpc>
                    <a:spcPct val="150000"/>
                  </a:lnSpc>
                </a:pPr>
                <a:r>
                  <a:rPr lang="en-GB" sz="2100" dirty="0"/>
                  <a:t>Here, </a:t>
                </a:r>
                <a14:m>
                  <m:oMath xmlns:m="http://schemas.openxmlformats.org/officeDocument/2006/math"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1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and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B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100" dirty="0"/>
                  <a:t>. Therefore, </a:t>
                </a:r>
                <a14:m>
                  <m:oMath xmlns:m="http://schemas.openxmlformats.org/officeDocument/2006/math"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1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1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𝑖𝑠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100" b="0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.</m:t>
                      </m:r>
                      <m:f>
                        <m:f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[</m:t>
                      </m:r>
                      <m:func>
                        <m:funcPr>
                          <m:ctrlPr>
                            <a:rPr lang="en-GB" sz="2100" b="0" i="0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1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1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d>
                                <m:dPr>
                                  <m:ctrlPr>
                                    <a:rPr lang="en-GB" sz="21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+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</m:e>
                              </m:d>
                              <m:r>
                                <a:rPr lang="en-GB" sz="2100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1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</m:t>
                      </m:r>
                      <m:func>
                        <m:funcPr>
                          <m:ctrlPr>
                            <a:rPr lang="en-GB" sz="2100" b="0" i="0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100" b="0" i="0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1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d>
                                <m:dPr>
                                  <m:ctrlPr>
                                    <a:rPr lang="en-GB" sz="21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</m:e>
                              </m:d>
                              <m:r>
                                <a:rPr lang="en-GB" sz="2100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1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]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sz="2100" b="0" dirty="0"/>
              </a:p>
              <a:p>
                <a:pPr>
                  <a:lnSpc>
                    <a:spcPct val="150000"/>
                  </a:lnSpc>
                </a:pPr>
                <a:endParaRPr lang="en-GB" sz="2100" dirty="0"/>
              </a:p>
              <a:p>
                <a:pPr>
                  <a:lnSpc>
                    <a:spcPct val="150000"/>
                  </a:lnSpc>
                </a:pPr>
                <a:r>
                  <a:rPr lang="en-GB" sz="2100" dirty="0"/>
                  <a:t>Simplifying the sine terms,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100" b="0" dirty="0"/>
                  <a:t>		</a:t>
                </a:r>
                <a:r>
                  <a:rPr lang="en-GB" sz="2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d>
                    <m:r>
                      <a:rPr lang="en-GB" sz="21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=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sin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((</m:t>
                    </m:r>
                  </m:oMath>
                </a14:m>
                <a:r>
                  <a:rPr lang="en-GB" sz="2100" dirty="0"/>
                  <a:t>2</a:t>
                </a:r>
                <a:r>
                  <a:rPr lang="en-GB" sz="2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sz="2100" dirty="0"/>
                  <a:t>-</a:t>
                </a:r>
                <a:r>
                  <a:rPr lang="en-GB" sz="2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100" b="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100" b="0" dirty="0">
                    <a:ea typeface="DengXian" panose="02010600030101010101" pitchFamily="2" charset="-122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d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unc>
                      <m:funcPr>
                        <m:ctrlPr>
                          <a:rPr lang="en-GB" sz="21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1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sz="2100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1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1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1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sin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⁡(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100" dirty="0"/>
              </a:p>
              <a:p>
                <a:endParaRPr lang="en-GB" sz="22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9AD891F-E4E2-A86C-2B78-AAA6F12291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8262" y="1825048"/>
                <a:ext cx="10110355" cy="5154488"/>
              </a:xfrm>
              <a:prstGeom prst="rect">
                <a:avLst/>
              </a:prstGeom>
              <a:blipFill>
                <a:blip r:embed="rId3"/>
                <a:stretch>
                  <a:fillRect l="-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3">
            <a:extLst>
              <a:ext uri="{FF2B5EF4-FFF2-40B4-BE49-F238E27FC236}">
                <a16:creationId xmlns:a16="http://schemas.microsoft.com/office/drawing/2014/main" id="{AB165832-F5B4-67B4-2BD2-9CD703E9B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5925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</p:spTree>
    <p:extLst>
      <p:ext uri="{BB962C8B-B14F-4D97-AF65-F5344CB8AC3E}">
        <p14:creationId xmlns:p14="http://schemas.microsoft.com/office/powerpoint/2010/main" val="2812528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7B3F762-C9C6-A6F5-BAAE-18C917A7E5D1}"/>
                  </a:ext>
                </a:extLst>
              </p:cNvPr>
              <p:cNvSpPr txBox="1"/>
              <p:nvPr/>
            </p:nvSpPr>
            <p:spPr>
              <a:xfrm>
                <a:off x="597031" y="1753806"/>
                <a:ext cx="10172700" cy="4974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expression becomes,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[</m:t>
                      </m:r>
                      <m:r>
                        <m:rPr>
                          <m:sty m:val="p"/>
                        </m:rPr>
                        <a:rPr lang="en-GB" sz="20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sin</m:t>
                      </m:r>
                      <m:r>
                        <a:rPr lang="en-GB" sz="20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((</m:t>
                      </m:r>
                      <m:r>
                        <m:rPr>
                          <m:nor/>
                        </m:rPr>
                        <a:rPr lang="en-GB" sz="2000" i="0" dirty="0"/>
                        <m:t>2</m:t>
                      </m:r>
                      <m:r>
                        <m:rPr>
                          <m:nor/>
                        </m:rPr>
                        <a:rPr lang="en-GB" sz="2000" i="0" dirty="0"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m:rPr>
                          <m:nor/>
                        </m:rPr>
                        <a:rPr lang="en-GB" sz="2000" i="0" dirty="0"/>
                        <m:t>−</m:t>
                      </m:r>
                      <m:r>
                        <m:rPr>
                          <m:nor/>
                        </m:rPr>
                        <a:rPr lang="en-GB" sz="2000" i="0" dirty="0"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)+</m:t>
                      </m:r>
                      <m:r>
                        <m:rPr>
                          <m:sty m:val="p"/>
                        </m:rPr>
                        <a:rPr lang="en-GB" sz="20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sin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⁡(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)]</m:t>
                      </m:r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term (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sz="2000" i="0" dirty="0" smtClean="0"/>
                      <m:t>2</m:t>
                    </m:r>
                    <m:r>
                      <m:rPr>
                        <m:nor/>
                      </m:rPr>
                      <a:rPr lang="en-GB" sz="2000" i="0" dirty="0" smtClean="0"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m:rPr>
                        <m:nor/>
                      </m:rPr>
                      <a:rPr lang="en-GB" sz="2000" i="0" dirty="0"/>
                      <m:t>−</m:t>
                    </m:r>
                    <m:r>
                      <m:rPr>
                        <m:nor/>
                      </m:rPr>
                      <a:rPr lang="en-GB" sz="2000" i="0" dirty="0"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dirty="0"/>
                  <a:t> represents the high frequency component and the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0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sin</m:t>
                    </m:r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⁡(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dirty="0"/>
                  <a:t>)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 represents the baseband message signal.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After passing through LPF which removes the high frequency term we get,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m:rPr>
                          <m:sty m:val="p"/>
                        </m:rPr>
                        <a:rPr lang="en-GB" sz="20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sin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⁡(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00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</m:t>
                      </m:r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</m:sSub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sz="2000" b="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			This is the recovered message signal</a:t>
                </a: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7B3F762-C9C6-A6F5-BAAE-18C917A7E5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031" y="1753806"/>
                <a:ext cx="10172700" cy="4974439"/>
              </a:xfrm>
              <a:prstGeom prst="rect">
                <a:avLst/>
              </a:prstGeom>
              <a:blipFill>
                <a:blip r:embed="rId3"/>
                <a:stretch>
                  <a:fillRect l="-659" b="-6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3">
            <a:extLst>
              <a:ext uri="{FF2B5EF4-FFF2-40B4-BE49-F238E27FC236}">
                <a16:creationId xmlns:a16="http://schemas.microsoft.com/office/drawing/2014/main" id="{A24E97B6-9D49-1D73-639C-896153286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5925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</p:spTree>
    <p:extLst>
      <p:ext uri="{BB962C8B-B14F-4D97-AF65-F5344CB8AC3E}">
        <p14:creationId xmlns:p14="http://schemas.microsoft.com/office/powerpoint/2010/main" val="21774055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2" name="Slide Number Placeholder 32">
            <a:extLst>
              <a:ext uri="{FF2B5EF4-FFF2-40B4-BE49-F238E27FC236}">
                <a16:creationId xmlns:a16="http://schemas.microsoft.com/office/drawing/2014/main" id="{B0EDCBD9-EAE1-3586-EFDB-F5117BBE0A8B}"/>
              </a:ext>
            </a:extLst>
          </p:cNvPr>
          <p:cNvSpPr txBox="1">
            <a:spLocks/>
          </p:cNvSpPr>
          <p:nvPr/>
        </p:nvSpPr>
        <p:spPr>
          <a:xfrm>
            <a:off x="431223" y="5196"/>
            <a:ext cx="0" cy="0"/>
          </a:xfr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2685A-BD3A-4230-8D85-804689F67293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A862ACA-00A7-F408-A75A-D4B6DCCBA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90" y="1855749"/>
            <a:ext cx="1160780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References</a:t>
            </a:r>
            <a:endParaRPr lang="en-GB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0A828C-759F-24FE-1029-3B321728A6A7}"/>
              </a:ext>
            </a:extLst>
          </p:cNvPr>
          <p:cNvSpPr txBox="1"/>
          <p:nvPr/>
        </p:nvSpPr>
        <p:spPr>
          <a:xfrm>
            <a:off x="708415" y="3012500"/>
            <a:ext cx="10265245" cy="2579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[1] S. </a:t>
            </a:r>
            <a:r>
              <a:rPr lang="en-GB" sz="2200" dirty="0" err="1"/>
              <a:t>Haykin</a:t>
            </a:r>
            <a:r>
              <a:rPr lang="en-GB" sz="2200" dirty="0"/>
              <a:t> and M. Moher, Introduction to Analog and Digital Communications, 2nd ed. Hoboken, NJ, USA: Wiley, 2007.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[2] "Analog Communication - DSBSC Modulators," Tutorials Point, Oct. 2023. [Online]. </a:t>
            </a:r>
            <a:r>
              <a:rPr lang="en-GB" sz="2200" dirty="0" err="1"/>
              <a:t>Available:https</a:t>
            </a:r>
            <a:r>
              <a:rPr lang="en-GB" sz="2200" dirty="0"/>
              <a:t>://www.tutorialspoint.com/analog_communication/analog_communication_dsbsc_modulators.htm.</a:t>
            </a:r>
          </a:p>
        </p:txBody>
      </p:sp>
    </p:spTree>
    <p:extLst>
      <p:ext uri="{BB962C8B-B14F-4D97-AF65-F5344CB8AC3E}">
        <p14:creationId xmlns:p14="http://schemas.microsoft.com/office/powerpoint/2010/main" val="40873865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purl.org/dc/terms/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elements/1.1/"/>
    <ds:schemaRef ds:uri="04c7059f-bde8-4ce9-bb0f-e52888740953"/>
    <ds:schemaRef ds:uri="http://schemas.openxmlformats.org/package/2006/metadata/core-properties"/>
    <ds:schemaRef ds:uri="d8e79d84-78fb-44a9-92e9-d04bdd8f0359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3214</TotalTime>
  <Words>1747</Words>
  <Application>Microsoft Office PowerPoint</Application>
  <PresentationFormat>Widescreen</PresentationFormat>
  <Paragraphs>235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Calibri </vt:lpstr>
      <vt:lpstr>DengXian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Amplitude Modulation – SSB SC</vt:lpstr>
      <vt:lpstr>Amplitude Modulation – SSB SC</vt:lpstr>
      <vt:lpstr>Amplitude Modulation – SSB SC</vt:lpstr>
      <vt:lpstr>Phase Discrimination method</vt:lpstr>
      <vt:lpstr>Phase Discrimination method</vt:lpstr>
      <vt:lpstr>Phase Discrimination method</vt:lpstr>
      <vt:lpstr>Phase Discrimination method</vt:lpstr>
      <vt:lpstr>Phase Discrimination method</vt:lpstr>
      <vt:lpstr>Phase Discrimination method</vt:lpstr>
      <vt:lpstr>Frequency discrimination method (Filter method)</vt:lpstr>
      <vt:lpstr>Theory: Power of SSBSC        </vt:lpstr>
      <vt:lpstr>Power of SSBSC: Phase Discrimination        </vt:lpstr>
      <vt:lpstr>SSB- SC Demodulation -Coherent Detector</vt:lpstr>
      <vt:lpstr>SSB- SC Demodulation -Coherent Detector</vt:lpstr>
      <vt:lpstr>SSB- SC Demodulation -Coherent Detector</vt:lpstr>
      <vt:lpstr>SSB- SC Demodulation -Coherent Detector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44</cp:revision>
  <dcterms:created xsi:type="dcterms:W3CDTF">2021-03-09T15:35:42Z</dcterms:created>
  <dcterms:modified xsi:type="dcterms:W3CDTF">2026-10-14T09:45:06Z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