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629" autoAdjust="0"/>
  </p:normalViewPr>
  <p:slideViewPr>
    <p:cSldViewPr snapToGrid="0">
      <p:cViewPr varScale="1">
        <p:scale>
          <a:sx n="98" d="100"/>
          <a:sy n="98" d="100"/>
        </p:scale>
        <p:origin x="107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zim Alam" userId="390fa7bbdaca9772" providerId="LiveId" clId="{AA3625E2-C4AC-4EB3-BD34-B6D6898FCCA0}"/>
    <pc:docChg chg="undo redo custSel addSld modSld">
      <pc:chgData name="Tanzim Alam" userId="390fa7bbdaca9772" providerId="LiveId" clId="{AA3625E2-C4AC-4EB3-BD34-B6D6898FCCA0}" dt="2021-11-06T07:45:49.063" v="4443" actId="20577"/>
      <pc:docMkLst>
        <pc:docMk/>
      </pc:docMkLst>
      <pc:sldChg chg="modNotesTx">
        <pc:chgData name="Tanzim Alam" userId="390fa7bbdaca9772" providerId="LiveId" clId="{AA3625E2-C4AC-4EB3-BD34-B6D6898FCCA0}" dt="2021-11-06T05:00:25.169" v="1619"/>
        <pc:sldMkLst>
          <pc:docMk/>
          <pc:sldMk cId="4078885803" sldId="256"/>
        </pc:sldMkLst>
      </pc:sldChg>
      <pc:sldChg chg="modSp mod modNotesTx">
        <pc:chgData name="Tanzim Alam" userId="390fa7bbdaca9772" providerId="LiveId" clId="{AA3625E2-C4AC-4EB3-BD34-B6D6898FCCA0}" dt="2021-11-06T05:01:28.938" v="1628" actId="20577"/>
        <pc:sldMkLst>
          <pc:docMk/>
          <pc:sldMk cId="2158610785" sldId="257"/>
        </pc:sldMkLst>
        <pc:spChg chg="mod">
          <ac:chgData name="Tanzim Alam" userId="390fa7bbdaca9772" providerId="LiveId" clId="{AA3625E2-C4AC-4EB3-BD34-B6D6898FCCA0}" dt="2021-11-06T03:13:30.850" v="955" actId="20577"/>
          <ac:spMkLst>
            <pc:docMk/>
            <pc:sldMk cId="2158610785" sldId="257"/>
            <ac:spMk id="3" creationId="{C93AD279-06EB-42F0-B57F-6CA09411DA35}"/>
          </ac:spMkLst>
        </pc:spChg>
      </pc:sldChg>
      <pc:sldChg chg="modSp new mod modNotesTx">
        <pc:chgData name="Tanzim Alam" userId="390fa7bbdaca9772" providerId="LiveId" clId="{AA3625E2-C4AC-4EB3-BD34-B6D6898FCCA0}" dt="2021-11-06T07:40:32.332" v="4399" actId="20577"/>
        <pc:sldMkLst>
          <pc:docMk/>
          <pc:sldMk cId="733110570" sldId="258"/>
        </pc:sldMkLst>
        <pc:spChg chg="mod">
          <ac:chgData name="Tanzim Alam" userId="390fa7bbdaca9772" providerId="LiveId" clId="{AA3625E2-C4AC-4EB3-BD34-B6D6898FCCA0}" dt="2021-11-06T05:06:39.129" v="1886" actId="14100"/>
          <ac:spMkLst>
            <pc:docMk/>
            <pc:sldMk cId="733110570" sldId="258"/>
            <ac:spMk id="2" creationId="{48EB1D0F-AD36-4971-98FD-94BFA7BA0313}"/>
          </ac:spMkLst>
        </pc:spChg>
        <pc:spChg chg="mod">
          <ac:chgData name="Tanzim Alam" userId="390fa7bbdaca9772" providerId="LiveId" clId="{AA3625E2-C4AC-4EB3-BD34-B6D6898FCCA0}" dt="2021-11-06T07:40:32.332" v="4399" actId="20577"/>
          <ac:spMkLst>
            <pc:docMk/>
            <pc:sldMk cId="733110570" sldId="258"/>
            <ac:spMk id="3" creationId="{AB6F86DE-438F-4914-894D-DF38ECCE3F01}"/>
          </ac:spMkLst>
        </pc:spChg>
      </pc:sldChg>
      <pc:sldChg chg="modSp new mod chgLayout modNotesTx">
        <pc:chgData name="Tanzim Alam" userId="390fa7bbdaca9772" providerId="LiveId" clId="{AA3625E2-C4AC-4EB3-BD34-B6D6898FCCA0}" dt="2021-11-06T07:41:13.240" v="4402" actId="20577"/>
        <pc:sldMkLst>
          <pc:docMk/>
          <pc:sldMk cId="125882277" sldId="259"/>
        </pc:sldMkLst>
        <pc:spChg chg="mod ord">
          <ac:chgData name="Tanzim Alam" userId="390fa7bbdaca9772" providerId="LiveId" clId="{AA3625E2-C4AC-4EB3-BD34-B6D6898FCCA0}" dt="2021-11-06T05:06:28.840" v="1884" actId="1076"/>
          <ac:spMkLst>
            <pc:docMk/>
            <pc:sldMk cId="125882277" sldId="259"/>
            <ac:spMk id="2" creationId="{96B1F113-EC37-469D-9D44-35B544FE0A1E}"/>
          </ac:spMkLst>
        </pc:spChg>
        <pc:spChg chg="mod ord">
          <ac:chgData name="Tanzim Alam" userId="390fa7bbdaca9772" providerId="LiveId" clId="{AA3625E2-C4AC-4EB3-BD34-B6D6898FCCA0}" dt="2021-11-06T07:41:13.240" v="4402" actId="20577"/>
          <ac:spMkLst>
            <pc:docMk/>
            <pc:sldMk cId="125882277" sldId="259"/>
            <ac:spMk id="3" creationId="{CF353E23-D32D-42C4-9E40-BDD35C02EA87}"/>
          </ac:spMkLst>
        </pc:spChg>
      </pc:sldChg>
      <pc:sldChg chg="modSp new mod modNotesTx">
        <pc:chgData name="Tanzim Alam" userId="390fa7bbdaca9772" providerId="LiveId" clId="{AA3625E2-C4AC-4EB3-BD34-B6D6898FCCA0}" dt="2021-11-06T07:41:51.126" v="4408" actId="20577"/>
        <pc:sldMkLst>
          <pc:docMk/>
          <pc:sldMk cId="3164286995" sldId="260"/>
        </pc:sldMkLst>
        <pc:spChg chg="mod">
          <ac:chgData name="Tanzim Alam" userId="390fa7bbdaca9772" providerId="LiveId" clId="{AA3625E2-C4AC-4EB3-BD34-B6D6898FCCA0}" dt="2021-11-06T05:47:41.280" v="2835" actId="20577"/>
          <ac:spMkLst>
            <pc:docMk/>
            <pc:sldMk cId="3164286995" sldId="260"/>
            <ac:spMk id="2" creationId="{250B18C5-A8F4-41AE-9C59-9BE9AA96928F}"/>
          </ac:spMkLst>
        </pc:spChg>
        <pc:spChg chg="mod">
          <ac:chgData name="Tanzim Alam" userId="390fa7bbdaca9772" providerId="LiveId" clId="{AA3625E2-C4AC-4EB3-BD34-B6D6898FCCA0}" dt="2021-11-06T07:41:51.126" v="4408" actId="20577"/>
          <ac:spMkLst>
            <pc:docMk/>
            <pc:sldMk cId="3164286995" sldId="260"/>
            <ac:spMk id="3" creationId="{AF6262DC-1A39-4F8D-8BF3-47C6613D59FE}"/>
          </ac:spMkLst>
        </pc:spChg>
      </pc:sldChg>
      <pc:sldChg chg="modSp new mod modNotesTx">
        <pc:chgData name="Tanzim Alam" userId="390fa7bbdaca9772" providerId="LiveId" clId="{AA3625E2-C4AC-4EB3-BD34-B6D6898FCCA0}" dt="2021-11-06T07:42:23.239" v="4412" actId="20577"/>
        <pc:sldMkLst>
          <pc:docMk/>
          <pc:sldMk cId="861074059" sldId="261"/>
        </pc:sldMkLst>
        <pc:spChg chg="mod">
          <ac:chgData name="Tanzim Alam" userId="390fa7bbdaca9772" providerId="LiveId" clId="{AA3625E2-C4AC-4EB3-BD34-B6D6898FCCA0}" dt="2021-11-06T05:47:45.535" v="2836" actId="20577"/>
          <ac:spMkLst>
            <pc:docMk/>
            <pc:sldMk cId="861074059" sldId="261"/>
            <ac:spMk id="2" creationId="{2E9FD5A4-1900-45A9-94AC-A808B54629E2}"/>
          </ac:spMkLst>
        </pc:spChg>
        <pc:spChg chg="mod">
          <ac:chgData name="Tanzim Alam" userId="390fa7bbdaca9772" providerId="LiveId" clId="{AA3625E2-C4AC-4EB3-BD34-B6D6898FCCA0}" dt="2021-11-06T07:42:23.239" v="4412" actId="20577"/>
          <ac:spMkLst>
            <pc:docMk/>
            <pc:sldMk cId="861074059" sldId="261"/>
            <ac:spMk id="3" creationId="{75DF6F3C-A4B1-4EB5-9574-7BF9541D7599}"/>
          </ac:spMkLst>
        </pc:spChg>
      </pc:sldChg>
      <pc:sldChg chg="modSp new mod modNotesTx">
        <pc:chgData name="Tanzim Alam" userId="390fa7bbdaca9772" providerId="LiveId" clId="{AA3625E2-C4AC-4EB3-BD34-B6D6898FCCA0}" dt="2021-11-06T07:42:40.529" v="4416" actId="20577"/>
        <pc:sldMkLst>
          <pc:docMk/>
          <pc:sldMk cId="2446748701" sldId="262"/>
        </pc:sldMkLst>
        <pc:spChg chg="mod">
          <ac:chgData name="Tanzim Alam" userId="390fa7bbdaca9772" providerId="LiveId" clId="{AA3625E2-C4AC-4EB3-BD34-B6D6898FCCA0}" dt="2021-11-06T05:47:32.488" v="2827" actId="20577"/>
          <ac:spMkLst>
            <pc:docMk/>
            <pc:sldMk cId="2446748701" sldId="262"/>
            <ac:spMk id="2" creationId="{AD3576B0-3C0B-41B6-935A-60D38A498C96}"/>
          </ac:spMkLst>
        </pc:spChg>
        <pc:spChg chg="mod">
          <ac:chgData name="Tanzim Alam" userId="390fa7bbdaca9772" providerId="LiveId" clId="{AA3625E2-C4AC-4EB3-BD34-B6D6898FCCA0}" dt="2021-11-06T07:42:40.529" v="4416" actId="20577"/>
          <ac:spMkLst>
            <pc:docMk/>
            <pc:sldMk cId="2446748701" sldId="262"/>
            <ac:spMk id="3" creationId="{F9DA7DF0-9480-4E46-9A43-84E9DB4AF928}"/>
          </ac:spMkLst>
        </pc:spChg>
      </pc:sldChg>
      <pc:sldChg chg="modSp new mod modNotesTx">
        <pc:chgData name="Tanzim Alam" userId="390fa7bbdaca9772" providerId="LiveId" clId="{AA3625E2-C4AC-4EB3-BD34-B6D6898FCCA0}" dt="2021-11-06T07:43:50.995" v="4422" actId="20577"/>
        <pc:sldMkLst>
          <pc:docMk/>
          <pc:sldMk cId="3287004516" sldId="263"/>
        </pc:sldMkLst>
        <pc:spChg chg="mod">
          <ac:chgData name="Tanzim Alam" userId="390fa7bbdaca9772" providerId="LiveId" clId="{AA3625E2-C4AC-4EB3-BD34-B6D6898FCCA0}" dt="2021-11-06T06:27:34.751" v="3163" actId="404"/>
          <ac:spMkLst>
            <pc:docMk/>
            <pc:sldMk cId="3287004516" sldId="263"/>
            <ac:spMk id="2" creationId="{7344EF21-7BEA-4B76-8FF9-BA418CB1923C}"/>
          </ac:spMkLst>
        </pc:spChg>
        <pc:spChg chg="mod">
          <ac:chgData name="Tanzim Alam" userId="390fa7bbdaca9772" providerId="LiveId" clId="{AA3625E2-C4AC-4EB3-BD34-B6D6898FCCA0}" dt="2021-11-06T07:43:50.995" v="4422" actId="20577"/>
          <ac:spMkLst>
            <pc:docMk/>
            <pc:sldMk cId="3287004516" sldId="263"/>
            <ac:spMk id="3" creationId="{511AAB39-0F55-4D23-81DB-FC9C13F0E0DE}"/>
          </ac:spMkLst>
        </pc:spChg>
      </pc:sldChg>
      <pc:sldChg chg="modSp new mod modNotesTx">
        <pc:chgData name="Tanzim Alam" userId="390fa7bbdaca9772" providerId="LiveId" clId="{AA3625E2-C4AC-4EB3-BD34-B6D6898FCCA0}" dt="2021-11-06T07:44:25.903" v="4430" actId="14100"/>
        <pc:sldMkLst>
          <pc:docMk/>
          <pc:sldMk cId="3335606493" sldId="264"/>
        </pc:sldMkLst>
        <pc:spChg chg="mod">
          <ac:chgData name="Tanzim Alam" userId="390fa7bbdaca9772" providerId="LiveId" clId="{AA3625E2-C4AC-4EB3-BD34-B6D6898FCCA0}" dt="2021-11-06T06:27:29.575" v="3162" actId="404"/>
          <ac:spMkLst>
            <pc:docMk/>
            <pc:sldMk cId="3335606493" sldId="264"/>
            <ac:spMk id="2" creationId="{4BEC0443-5308-4CF8-823A-B4CA4ADDF395}"/>
          </ac:spMkLst>
        </pc:spChg>
        <pc:spChg chg="mod">
          <ac:chgData name="Tanzim Alam" userId="390fa7bbdaca9772" providerId="LiveId" clId="{AA3625E2-C4AC-4EB3-BD34-B6D6898FCCA0}" dt="2021-11-06T07:44:25.903" v="4430" actId="14100"/>
          <ac:spMkLst>
            <pc:docMk/>
            <pc:sldMk cId="3335606493" sldId="264"/>
            <ac:spMk id="3" creationId="{6983A0A9-A91B-407D-A1B9-A7F8387566D9}"/>
          </ac:spMkLst>
        </pc:spChg>
      </pc:sldChg>
      <pc:sldChg chg="modSp new mod modNotesTx">
        <pc:chgData name="Tanzim Alam" userId="390fa7bbdaca9772" providerId="LiveId" clId="{AA3625E2-C4AC-4EB3-BD34-B6D6898FCCA0}" dt="2021-11-06T07:45:27.287" v="4437" actId="20577"/>
        <pc:sldMkLst>
          <pc:docMk/>
          <pc:sldMk cId="2990358201" sldId="265"/>
        </pc:sldMkLst>
        <pc:spChg chg="mod">
          <ac:chgData name="Tanzim Alam" userId="390fa7bbdaca9772" providerId="LiveId" clId="{AA3625E2-C4AC-4EB3-BD34-B6D6898FCCA0}" dt="2021-11-06T06:33:49.173" v="3287" actId="14100"/>
          <ac:spMkLst>
            <pc:docMk/>
            <pc:sldMk cId="2990358201" sldId="265"/>
            <ac:spMk id="2" creationId="{1A981FB4-5B4E-4988-A86B-09204FE719B7}"/>
          </ac:spMkLst>
        </pc:spChg>
        <pc:spChg chg="mod">
          <ac:chgData name="Tanzim Alam" userId="390fa7bbdaca9772" providerId="LiveId" clId="{AA3625E2-C4AC-4EB3-BD34-B6D6898FCCA0}" dt="2021-11-06T07:45:27.287" v="4437" actId="20577"/>
          <ac:spMkLst>
            <pc:docMk/>
            <pc:sldMk cId="2990358201" sldId="265"/>
            <ac:spMk id="3" creationId="{D7B6D731-DCDF-485A-A862-29B27166B52A}"/>
          </ac:spMkLst>
        </pc:spChg>
      </pc:sldChg>
      <pc:sldChg chg="modSp new mod modNotesTx">
        <pc:chgData name="Tanzim Alam" userId="390fa7bbdaca9772" providerId="LiveId" clId="{AA3625E2-C4AC-4EB3-BD34-B6D6898FCCA0}" dt="2021-11-06T07:45:49.063" v="4443" actId="20577"/>
        <pc:sldMkLst>
          <pc:docMk/>
          <pc:sldMk cId="1472295755" sldId="266"/>
        </pc:sldMkLst>
        <pc:spChg chg="mod">
          <ac:chgData name="Tanzim Alam" userId="390fa7bbdaca9772" providerId="LiveId" clId="{AA3625E2-C4AC-4EB3-BD34-B6D6898FCCA0}" dt="2021-11-06T06:34:30.043" v="3296"/>
          <ac:spMkLst>
            <pc:docMk/>
            <pc:sldMk cId="1472295755" sldId="266"/>
            <ac:spMk id="2" creationId="{2DF829B8-FB60-46CB-9682-783B67B1B11C}"/>
          </ac:spMkLst>
        </pc:spChg>
        <pc:spChg chg="mod">
          <ac:chgData name="Tanzim Alam" userId="390fa7bbdaca9772" providerId="LiveId" clId="{AA3625E2-C4AC-4EB3-BD34-B6D6898FCCA0}" dt="2021-11-06T07:45:49.063" v="4443" actId="20577"/>
          <ac:spMkLst>
            <pc:docMk/>
            <pc:sldMk cId="1472295755" sldId="266"/>
            <ac:spMk id="3" creationId="{4A84BECE-710B-4102-BFFE-CBDEBF214F88}"/>
          </ac:spMkLst>
        </pc:spChg>
      </pc:sldChg>
      <pc:sldChg chg="modSp new mod modNotesTx">
        <pc:chgData name="Tanzim Alam" userId="390fa7bbdaca9772" providerId="LiveId" clId="{AA3625E2-C4AC-4EB3-BD34-B6D6898FCCA0}" dt="2021-11-06T07:07:23.660" v="4369" actId="20577"/>
        <pc:sldMkLst>
          <pc:docMk/>
          <pc:sldMk cId="4266928069" sldId="267"/>
        </pc:sldMkLst>
        <pc:spChg chg="mod">
          <ac:chgData name="Tanzim Alam" userId="390fa7bbdaca9772" providerId="LiveId" clId="{AA3625E2-C4AC-4EB3-BD34-B6D6898FCCA0}" dt="2021-11-06T07:02:09.274" v="3796" actId="20577"/>
          <ac:spMkLst>
            <pc:docMk/>
            <pc:sldMk cId="4266928069" sldId="267"/>
            <ac:spMk id="2" creationId="{8945FA68-C2FD-40B1-A613-F7ED7FC4E95B}"/>
          </ac:spMkLst>
        </pc:spChg>
        <pc:spChg chg="mod">
          <ac:chgData name="Tanzim Alam" userId="390fa7bbdaca9772" providerId="LiveId" clId="{AA3625E2-C4AC-4EB3-BD34-B6D6898FCCA0}" dt="2021-11-06T07:06:40.640" v="4307" actId="313"/>
          <ac:spMkLst>
            <pc:docMk/>
            <pc:sldMk cId="4266928069" sldId="267"/>
            <ac:spMk id="3" creationId="{A19B5FD3-163D-463F-9A9E-455A232C3E72}"/>
          </ac:spMkLst>
        </pc:spChg>
      </pc:sldChg>
      <pc:sldChg chg="modSp new mod">
        <pc:chgData name="Tanzim Alam" userId="390fa7bbdaca9772" providerId="LiveId" clId="{AA3625E2-C4AC-4EB3-BD34-B6D6898FCCA0}" dt="2021-11-06T07:35:19.442" v="4395" actId="27636"/>
        <pc:sldMkLst>
          <pc:docMk/>
          <pc:sldMk cId="2336032422" sldId="268"/>
        </pc:sldMkLst>
        <pc:spChg chg="mod">
          <ac:chgData name="Tanzim Alam" userId="390fa7bbdaca9772" providerId="LiveId" clId="{AA3625E2-C4AC-4EB3-BD34-B6D6898FCCA0}" dt="2021-11-06T07:35:17.734" v="4393" actId="1076"/>
          <ac:spMkLst>
            <pc:docMk/>
            <pc:sldMk cId="2336032422" sldId="268"/>
            <ac:spMk id="2" creationId="{3BBAC179-5724-4E94-8C31-E9601A8C29C0}"/>
          </ac:spMkLst>
        </pc:spChg>
        <pc:spChg chg="mod">
          <ac:chgData name="Tanzim Alam" userId="390fa7bbdaca9772" providerId="LiveId" clId="{AA3625E2-C4AC-4EB3-BD34-B6D6898FCCA0}" dt="2021-11-06T07:35:19.442" v="4395" actId="27636"/>
          <ac:spMkLst>
            <pc:docMk/>
            <pc:sldMk cId="2336032422" sldId="268"/>
            <ac:spMk id="3" creationId="{9B18DC19-F142-41FA-B294-CBF89004BB6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022CA-C513-49C0-B523-9FCC853CCB51}" type="datetimeFigureOut">
              <a:rPr lang="en-US" smtClean="0"/>
              <a:t>11/8/2021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FFFC38-1F14-4802-A6CF-174B8F18F4ED}" type="slidenum">
              <a:rPr lang="en-US" smtClean="0"/>
              <a:t>‹#›</a:t>
            </a:fld>
            <a:endParaRPr lang="en-US"/>
          </a:p>
        </p:txBody>
      </p:sp>
    </p:spTree>
    <p:extLst>
      <p:ext uri="{BB962C8B-B14F-4D97-AF65-F5344CB8AC3E}">
        <p14:creationId xmlns:p14="http://schemas.microsoft.com/office/powerpoint/2010/main" val="19123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the presentation on Marketing Plan on Arosa Kulm Hotel &amp; </a:t>
            </a:r>
            <a:r>
              <a:rPr lang="en-US" dirty="0" err="1"/>
              <a:t>Alpin</a:t>
            </a:r>
            <a:r>
              <a:rPr lang="en-US" dirty="0"/>
              <a:t> Spa </a:t>
            </a:r>
          </a:p>
          <a:p>
            <a:endParaRPr lang="en-US" dirty="0"/>
          </a:p>
        </p:txBody>
      </p:sp>
      <p:sp>
        <p:nvSpPr>
          <p:cNvPr id="4" name="Slide Number Placeholder 3"/>
          <p:cNvSpPr>
            <a:spLocks noGrp="1"/>
          </p:cNvSpPr>
          <p:nvPr>
            <p:ph type="sldNum" sz="quarter" idx="5"/>
          </p:nvPr>
        </p:nvSpPr>
        <p:spPr/>
        <p:txBody>
          <a:bodyPr/>
          <a:lstStyle/>
          <a:p>
            <a:fld id="{A6FFFC38-1F14-4802-A6CF-174B8F18F4ED}" type="slidenum">
              <a:rPr lang="en-US" smtClean="0"/>
              <a:t>1</a:t>
            </a:fld>
            <a:endParaRPr lang="en-US"/>
          </a:p>
        </p:txBody>
      </p:sp>
    </p:spTree>
    <p:extLst>
      <p:ext uri="{BB962C8B-B14F-4D97-AF65-F5344CB8AC3E}">
        <p14:creationId xmlns:p14="http://schemas.microsoft.com/office/powerpoint/2010/main" val="89379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part, I am going to talk about the introduction of the plan.</a:t>
            </a:r>
          </a:p>
          <a:p>
            <a:endParaRPr lang="en-US" dirty="0"/>
          </a:p>
          <a:p>
            <a:r>
              <a:rPr lang="en-US" dirty="0"/>
              <a:t>Current pandemic situation had a badly impact on the hotel industry. This marketing plan is based on Arosa Kulm Hotel &amp; </a:t>
            </a:r>
            <a:r>
              <a:rPr lang="en-US" dirty="0" err="1"/>
              <a:t>Alpin</a:t>
            </a:r>
            <a:r>
              <a:rPr lang="en-US" dirty="0"/>
              <a:t> Spa hotel located in Switzerland.</a:t>
            </a:r>
          </a:p>
          <a:p>
            <a:r>
              <a:rPr lang="en-US" dirty="0"/>
              <a:t>London, UK is the geographical area for the hotel marketing plan. Affluent, knowledgeable, and self-defined travelers, as well as corporate travelers, are the intended consumers of the marketing strategy. It is hopeful that this strategy will bring in more customers after the shutdown.</a:t>
            </a:r>
          </a:p>
          <a:p>
            <a:endParaRPr lang="en-US" dirty="0"/>
          </a:p>
          <a:p>
            <a:endParaRPr lang="en-US" dirty="0"/>
          </a:p>
        </p:txBody>
      </p:sp>
      <p:sp>
        <p:nvSpPr>
          <p:cNvPr id="4" name="Slide Number Placeholder 3"/>
          <p:cNvSpPr>
            <a:spLocks noGrp="1"/>
          </p:cNvSpPr>
          <p:nvPr>
            <p:ph type="sldNum" sz="quarter" idx="5"/>
          </p:nvPr>
        </p:nvSpPr>
        <p:spPr/>
        <p:txBody>
          <a:bodyPr/>
          <a:lstStyle/>
          <a:p>
            <a:fld id="{A6FFFC38-1F14-4802-A6CF-174B8F18F4ED}" type="slidenum">
              <a:rPr lang="en-US" smtClean="0"/>
              <a:t>2</a:t>
            </a:fld>
            <a:endParaRPr lang="en-US"/>
          </a:p>
        </p:txBody>
      </p:sp>
    </p:spTree>
    <p:extLst>
      <p:ext uri="{BB962C8B-B14F-4D97-AF65-F5344CB8AC3E}">
        <p14:creationId xmlns:p14="http://schemas.microsoft.com/office/powerpoint/2010/main" val="3619597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part we are going to talk about the marketing mix of the plan.</a:t>
            </a:r>
          </a:p>
          <a:p>
            <a:endParaRPr lang="en-US" dirty="0"/>
          </a:p>
          <a:p>
            <a:pPr marL="0" indent="0">
              <a:buNone/>
            </a:pPr>
            <a:r>
              <a:rPr lang="en-US" sz="1400" b="0" dirty="0"/>
              <a:t>Marketing mix is a consists of product, price, place and promotion. These are given below:</a:t>
            </a:r>
          </a:p>
          <a:p>
            <a:pPr marL="0" indent="0">
              <a:buNone/>
            </a:pPr>
            <a:endParaRPr lang="en-US" sz="1400" b="1" dirty="0"/>
          </a:p>
          <a:p>
            <a:pPr marL="0" indent="0">
              <a:buNone/>
            </a:pPr>
            <a:r>
              <a:rPr lang="en-US" sz="1400" b="1" dirty="0"/>
              <a:t>Product</a:t>
            </a:r>
          </a:p>
          <a:p>
            <a:r>
              <a:rPr lang="en-US" sz="1200" dirty="0"/>
              <a:t>The main service is the hotel service and Spa will be there secondary service.</a:t>
            </a:r>
          </a:p>
          <a:p>
            <a:r>
              <a:rPr lang="en-US" sz="1200" dirty="0"/>
              <a:t>According to the category, consumers can easily choose their services.</a:t>
            </a:r>
          </a:p>
          <a:p>
            <a:r>
              <a:rPr lang="en-US" sz="1200" dirty="0"/>
              <a:t>Thy will be offering winter event and new year event on special occasion.</a:t>
            </a:r>
          </a:p>
          <a:p>
            <a:pPr marL="0" indent="0">
              <a:buNone/>
            </a:pPr>
            <a:r>
              <a:rPr lang="en-US" sz="1400" b="1" dirty="0"/>
              <a:t>Price</a:t>
            </a:r>
            <a:r>
              <a:rPr lang="en-US" sz="1400" dirty="0"/>
              <a:t>:</a:t>
            </a:r>
          </a:p>
          <a:p>
            <a:r>
              <a:rPr lang="en-US" sz="1200" dirty="0"/>
              <a:t>Price segments will be arranged based on consumers level from higher end to middle end.</a:t>
            </a:r>
          </a:p>
          <a:p>
            <a:r>
              <a:rPr lang="en-US" sz="1200" dirty="0"/>
              <a:t>The company's pricing strategy is based on the fact that visitors expect and are willing to pay for high-quality products and services.</a:t>
            </a:r>
          </a:p>
          <a:p>
            <a:r>
              <a:rPr lang="en-US" sz="1200" dirty="0"/>
              <a:t>They hope to give a reasonable price strategy for the UK people to gather more </a:t>
            </a:r>
            <a:r>
              <a:rPr lang="en-US" sz="1200" dirty="0" err="1"/>
              <a:t>ocnsumers</a:t>
            </a:r>
            <a:r>
              <a:rPr lang="en-US" sz="1200" dirty="0"/>
              <a:t>.</a:t>
            </a:r>
          </a:p>
          <a:p>
            <a:endParaRPr lang="en-US" dirty="0"/>
          </a:p>
        </p:txBody>
      </p:sp>
      <p:sp>
        <p:nvSpPr>
          <p:cNvPr id="4" name="Slide Number Placeholder 3"/>
          <p:cNvSpPr>
            <a:spLocks noGrp="1"/>
          </p:cNvSpPr>
          <p:nvPr>
            <p:ph type="sldNum" sz="quarter" idx="5"/>
          </p:nvPr>
        </p:nvSpPr>
        <p:spPr/>
        <p:txBody>
          <a:bodyPr/>
          <a:lstStyle/>
          <a:p>
            <a:fld id="{A6FFFC38-1F14-4802-A6CF-174B8F18F4ED}" type="slidenum">
              <a:rPr lang="en-US" smtClean="0"/>
              <a:t>3</a:t>
            </a:fld>
            <a:endParaRPr lang="en-US"/>
          </a:p>
        </p:txBody>
      </p:sp>
    </p:spTree>
    <p:extLst>
      <p:ext uri="{BB962C8B-B14F-4D97-AF65-F5344CB8AC3E}">
        <p14:creationId xmlns:p14="http://schemas.microsoft.com/office/powerpoint/2010/main" val="1103616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400" b="1" dirty="0"/>
              <a:t>Place</a:t>
            </a:r>
          </a:p>
          <a:p>
            <a:r>
              <a:rPr lang="en-US" sz="1200" dirty="0"/>
              <a:t>Providing the service in London is the perfect option for the Asora to capture more consumers.</a:t>
            </a:r>
          </a:p>
          <a:p>
            <a:r>
              <a:rPr lang="en-US" sz="1200" dirty="0"/>
              <a:t>Consumers can  get menu, location, product/service information may be conveniently accessed through websites and social media platforms.</a:t>
            </a:r>
          </a:p>
          <a:p>
            <a:r>
              <a:rPr lang="en-US" sz="1200" dirty="0"/>
              <a:t>As part of its expansion plan, it would use a combination of direct and third-party channels for growth. </a:t>
            </a:r>
          </a:p>
          <a:p>
            <a:pPr marL="0" indent="0">
              <a:buNone/>
            </a:pPr>
            <a:r>
              <a:rPr lang="en-US" sz="1400" b="1" dirty="0"/>
              <a:t>Promotion</a:t>
            </a:r>
          </a:p>
          <a:p>
            <a:r>
              <a:rPr lang="en-US" sz="1200" dirty="0"/>
              <a:t>Asora will mainly promote their service on their social media sites and also they would design  websites which will be monitoring by their staffs.</a:t>
            </a:r>
          </a:p>
          <a:p>
            <a:r>
              <a:rPr lang="en-US" sz="1200" dirty="0"/>
              <a:t>Customers at Arosa Kulm Hotel &amp; </a:t>
            </a:r>
            <a:r>
              <a:rPr lang="en-US" sz="1200" dirty="0" err="1"/>
              <a:t>Alpin</a:t>
            </a:r>
            <a:r>
              <a:rPr lang="en-US" sz="1200" dirty="0"/>
              <a:t> Spa may expect a variety of promotions and new products to keep them satisfied.</a:t>
            </a:r>
          </a:p>
          <a:p>
            <a:r>
              <a:rPr lang="en-US" sz="1200" dirty="0"/>
              <a:t>Influencer marketing is a successful digital marketing approach for hotels, and Arosa intends to adopt this method.</a:t>
            </a:r>
          </a:p>
          <a:p>
            <a:endParaRPr lang="en-US" dirty="0"/>
          </a:p>
        </p:txBody>
      </p:sp>
      <p:sp>
        <p:nvSpPr>
          <p:cNvPr id="4" name="Slide Number Placeholder 3"/>
          <p:cNvSpPr>
            <a:spLocks noGrp="1"/>
          </p:cNvSpPr>
          <p:nvPr>
            <p:ph type="sldNum" sz="quarter" idx="5"/>
          </p:nvPr>
        </p:nvSpPr>
        <p:spPr/>
        <p:txBody>
          <a:bodyPr/>
          <a:lstStyle/>
          <a:p>
            <a:fld id="{A6FFFC38-1F14-4802-A6CF-174B8F18F4ED}" type="slidenum">
              <a:rPr lang="en-US" smtClean="0"/>
              <a:t>4</a:t>
            </a:fld>
            <a:endParaRPr lang="en-US"/>
          </a:p>
        </p:txBody>
      </p:sp>
    </p:spTree>
    <p:extLst>
      <p:ext uri="{BB962C8B-B14F-4D97-AF65-F5344CB8AC3E}">
        <p14:creationId xmlns:p14="http://schemas.microsoft.com/office/powerpoint/2010/main" val="1969623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part, we are going to talk about the micro marketing environment also known as SWOT analysis</a:t>
            </a:r>
          </a:p>
          <a:p>
            <a:endParaRPr lang="en-US" sz="1200" dirty="0"/>
          </a:p>
          <a:p>
            <a:r>
              <a:rPr lang="en-US" sz="1200" dirty="0"/>
              <a:t>SWOT Analysis is the process to know the country’s internal factors which is also known as micro environment factors. These are given below</a:t>
            </a:r>
            <a:endParaRPr lang="en-US" dirty="0"/>
          </a:p>
          <a:p>
            <a:pPr marL="0" indent="0">
              <a:buNone/>
            </a:pPr>
            <a:endParaRPr lang="en-US" sz="1200" b="1" dirty="0"/>
          </a:p>
          <a:p>
            <a:pPr marL="0" indent="0">
              <a:buNone/>
            </a:pPr>
            <a:r>
              <a:rPr lang="en-US" sz="1200" b="1" dirty="0"/>
              <a:t>Strengths</a:t>
            </a:r>
          </a:p>
          <a:p>
            <a:r>
              <a:rPr lang="en-US" sz="1200" dirty="0"/>
              <a:t>They are highly innovative.</a:t>
            </a:r>
          </a:p>
          <a:p>
            <a:r>
              <a:rPr lang="en-US" sz="1100" dirty="0"/>
              <a:t>Strong economics of scale.</a:t>
            </a:r>
          </a:p>
          <a:p>
            <a:r>
              <a:rPr lang="en-US" sz="1100" dirty="0"/>
              <a:t>Wide selection of brands, from affordable to awe-inspiring.</a:t>
            </a:r>
          </a:p>
          <a:p>
            <a:r>
              <a:rPr lang="en-US" sz="1100" dirty="0"/>
              <a:t>High retention of employee.</a:t>
            </a:r>
          </a:p>
          <a:p>
            <a:pPr marL="0" indent="0">
              <a:buNone/>
            </a:pPr>
            <a:r>
              <a:rPr lang="en-US" sz="1200" b="1" dirty="0"/>
              <a:t>Weakness</a:t>
            </a:r>
          </a:p>
          <a:p>
            <a:r>
              <a:rPr lang="en-US" sz="1200" dirty="0"/>
              <a:t>Market share is constrained due to competition from well-known hotel groups.</a:t>
            </a:r>
          </a:p>
          <a:p>
            <a:r>
              <a:rPr lang="en-US" sz="1200" dirty="0"/>
              <a:t>The proliferation of hotels throughout the world might dilute the brand's identity.</a:t>
            </a:r>
          </a:p>
          <a:p>
            <a:r>
              <a:rPr lang="en-US" sz="1200" dirty="0"/>
              <a:t>Low on credit score.</a:t>
            </a:r>
          </a:p>
          <a:p>
            <a:r>
              <a:rPr lang="en-US" sz="1200" dirty="0"/>
              <a:t>Were harmed by the absence of legislation.</a:t>
            </a:r>
          </a:p>
          <a:p>
            <a:endParaRPr lang="en-US" dirty="0"/>
          </a:p>
        </p:txBody>
      </p:sp>
      <p:sp>
        <p:nvSpPr>
          <p:cNvPr id="4" name="Slide Number Placeholder 3"/>
          <p:cNvSpPr>
            <a:spLocks noGrp="1"/>
          </p:cNvSpPr>
          <p:nvPr>
            <p:ph type="sldNum" sz="quarter" idx="5"/>
          </p:nvPr>
        </p:nvSpPr>
        <p:spPr/>
        <p:txBody>
          <a:bodyPr/>
          <a:lstStyle/>
          <a:p>
            <a:fld id="{A6FFFC38-1F14-4802-A6CF-174B8F18F4ED}" type="slidenum">
              <a:rPr lang="en-US" smtClean="0"/>
              <a:t>5</a:t>
            </a:fld>
            <a:endParaRPr lang="en-US"/>
          </a:p>
        </p:txBody>
      </p:sp>
    </p:spTree>
    <p:extLst>
      <p:ext uri="{BB962C8B-B14F-4D97-AF65-F5344CB8AC3E}">
        <p14:creationId xmlns:p14="http://schemas.microsoft.com/office/powerpoint/2010/main" val="4192286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a:t>Opportunities</a:t>
            </a:r>
            <a:endParaRPr lang="en-US" sz="1400" b="1" dirty="0"/>
          </a:p>
          <a:p>
            <a:r>
              <a:rPr lang="en-US" sz="1200" dirty="0"/>
              <a:t>Markets in developing countries have a lot of potential.</a:t>
            </a:r>
          </a:p>
          <a:p>
            <a:r>
              <a:rPr lang="en-US" sz="1200" dirty="0"/>
              <a:t>Innovation in the customer service</a:t>
            </a:r>
          </a:p>
          <a:p>
            <a:r>
              <a:rPr lang="en-US" sz="1200" dirty="0"/>
              <a:t>Demand for accommodation in the UK should be increased.</a:t>
            </a:r>
          </a:p>
          <a:p>
            <a:r>
              <a:rPr lang="en-US" sz="1200" dirty="0"/>
              <a:t>The world's hospitality industries are on the verge of a major expansion.</a:t>
            </a:r>
          </a:p>
          <a:p>
            <a:pPr marL="0" indent="0">
              <a:buNone/>
            </a:pPr>
            <a:r>
              <a:rPr lang="en-US" b="1" dirty="0"/>
              <a:t>Threats</a:t>
            </a:r>
            <a:endParaRPr lang="en-US" sz="1400" b="1" dirty="0"/>
          </a:p>
          <a:p>
            <a:r>
              <a:rPr lang="en-US" sz="1200" dirty="0"/>
              <a:t>In addition to the long-standing, well-established Indian brands, some multinational companies have entered the market.</a:t>
            </a:r>
          </a:p>
          <a:p>
            <a:r>
              <a:rPr lang="en-US" sz="1200" dirty="0"/>
              <a:t>There is a lot of pricing competition which is a concerning matter.</a:t>
            </a:r>
          </a:p>
          <a:p>
            <a:r>
              <a:rPr lang="en-US" sz="1200" dirty="0"/>
              <a:t>Growth that has become stale that results in threat in revenue generating.</a:t>
            </a:r>
          </a:p>
          <a:p>
            <a:r>
              <a:rPr lang="en-US" sz="1200" dirty="0"/>
              <a:t>Economy is uncertain which is considered as a threat.</a:t>
            </a:r>
            <a:endParaRPr lang="en-US" dirty="0"/>
          </a:p>
          <a:p>
            <a:endParaRPr lang="en-US" dirty="0"/>
          </a:p>
        </p:txBody>
      </p:sp>
      <p:sp>
        <p:nvSpPr>
          <p:cNvPr id="4" name="Slide Number Placeholder 3"/>
          <p:cNvSpPr>
            <a:spLocks noGrp="1"/>
          </p:cNvSpPr>
          <p:nvPr>
            <p:ph type="sldNum" sz="quarter" idx="5"/>
          </p:nvPr>
        </p:nvSpPr>
        <p:spPr/>
        <p:txBody>
          <a:bodyPr/>
          <a:lstStyle/>
          <a:p>
            <a:fld id="{A6FFFC38-1F14-4802-A6CF-174B8F18F4ED}" type="slidenum">
              <a:rPr lang="en-US" smtClean="0"/>
              <a:t>6</a:t>
            </a:fld>
            <a:endParaRPr lang="en-US"/>
          </a:p>
        </p:txBody>
      </p:sp>
    </p:spTree>
    <p:extLst>
      <p:ext uri="{BB962C8B-B14F-4D97-AF65-F5344CB8AC3E}">
        <p14:creationId xmlns:p14="http://schemas.microsoft.com/office/powerpoint/2010/main" val="1113391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part, we are going to talk about Macro Marketing Environment.</a:t>
            </a:r>
          </a:p>
          <a:p>
            <a:pPr marL="0" indent="0">
              <a:buNone/>
            </a:pPr>
            <a:r>
              <a:rPr lang="en-US" sz="1200" dirty="0"/>
              <a:t>PESTLE Analysis is the process to know what are the external factors that affected the company. And it Is the macro environment. PESTLE analysis consists of Political, Economic, Social, Technological, Legal and Environmental. These are given below:</a:t>
            </a:r>
          </a:p>
          <a:p>
            <a:pPr marL="0" indent="0">
              <a:buNone/>
            </a:pPr>
            <a:r>
              <a:rPr lang="en-US" sz="1400" b="1" dirty="0"/>
              <a:t>Political Factors</a:t>
            </a:r>
          </a:p>
          <a:p>
            <a:r>
              <a:rPr lang="en-US" sz="1200" dirty="0"/>
              <a:t>Stability in the political arena creates a corporate climate that is favourable and predictable in terms of market growth.</a:t>
            </a:r>
          </a:p>
          <a:p>
            <a:r>
              <a:rPr lang="en-US" sz="1200" dirty="0"/>
              <a:t>Environmental uncertainty is exacerbated by frequent policy changes from the government.</a:t>
            </a:r>
          </a:p>
          <a:p>
            <a:r>
              <a:rPr lang="en-US" sz="1200" dirty="0"/>
              <a:t>Marriott International's bottom line will suffer if it expands into nations with high tax rates.</a:t>
            </a:r>
          </a:p>
          <a:p>
            <a:pPr marL="0" indent="0">
              <a:buNone/>
            </a:pPr>
            <a:r>
              <a:rPr lang="en-US" sz="1200" b="1" dirty="0"/>
              <a:t>Economic Factors</a:t>
            </a:r>
          </a:p>
          <a:p>
            <a:r>
              <a:rPr lang="en-US" sz="1200" dirty="0"/>
              <a:t>Arosa Kulm Hotel is well-positioned to benefit from expanding economies across the world.</a:t>
            </a:r>
          </a:p>
          <a:p>
            <a:r>
              <a:rPr lang="en-US" sz="1200" dirty="0"/>
              <a:t>International commerce and profitability may also be affected by currency fluctuations.</a:t>
            </a:r>
          </a:p>
          <a:p>
            <a:r>
              <a:rPr lang="en-US" sz="1200" dirty="0"/>
              <a:t>Arosa Kulm Hotel may be concerned about the wide swings in local currency.</a:t>
            </a:r>
          </a:p>
          <a:p>
            <a:endParaRPr lang="en-US" dirty="0"/>
          </a:p>
        </p:txBody>
      </p:sp>
      <p:sp>
        <p:nvSpPr>
          <p:cNvPr id="4" name="Slide Number Placeholder 3"/>
          <p:cNvSpPr>
            <a:spLocks noGrp="1"/>
          </p:cNvSpPr>
          <p:nvPr>
            <p:ph type="sldNum" sz="quarter" idx="5"/>
          </p:nvPr>
        </p:nvSpPr>
        <p:spPr/>
        <p:txBody>
          <a:bodyPr/>
          <a:lstStyle/>
          <a:p>
            <a:fld id="{A6FFFC38-1F14-4802-A6CF-174B8F18F4ED}" type="slidenum">
              <a:rPr lang="en-US" smtClean="0"/>
              <a:t>7</a:t>
            </a:fld>
            <a:endParaRPr lang="en-US"/>
          </a:p>
        </p:txBody>
      </p:sp>
    </p:spTree>
    <p:extLst>
      <p:ext uri="{BB962C8B-B14F-4D97-AF65-F5344CB8AC3E}">
        <p14:creationId xmlns:p14="http://schemas.microsoft.com/office/powerpoint/2010/main" val="27044283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a:t>Social Factors</a:t>
            </a:r>
          </a:p>
          <a:p>
            <a:r>
              <a:rPr lang="en-US" sz="1200" dirty="0"/>
              <a:t>In order for Arosa Kulm Hotel. to be able to attract foreign management, it is vital to grasp the general public's opinion regarding migration.</a:t>
            </a:r>
          </a:p>
          <a:p>
            <a:r>
              <a:rPr lang="en-US" sz="1200" dirty="0"/>
              <a:t>The Arosa Kulm Hotel. has to research gender roles in order to adjust its marketing and communication tactics.</a:t>
            </a:r>
          </a:p>
          <a:p>
            <a:r>
              <a:rPr lang="en-US" sz="1200" dirty="0"/>
              <a:t>The Arosa Kulm Hotel has to learn about internet buying habits in order to succeed in the business.</a:t>
            </a:r>
          </a:p>
          <a:p>
            <a:pPr marL="0" indent="0">
              <a:buNone/>
            </a:pPr>
            <a:r>
              <a:rPr lang="en-US" b="1" dirty="0"/>
              <a:t>Technological Factors</a:t>
            </a:r>
          </a:p>
          <a:p>
            <a:r>
              <a:rPr lang="en-US" sz="1200" dirty="0"/>
              <a:t>The Arosa Kulm Hotel has to keep up with the latest technology advancements in order to keep up with the competition.</a:t>
            </a:r>
          </a:p>
          <a:p>
            <a:r>
              <a:rPr lang="en-US" sz="1200" dirty="0"/>
              <a:t>When it comes to current business practices, Arosa Kulm Hotel employs the use of social media.</a:t>
            </a:r>
          </a:p>
          <a:p>
            <a:r>
              <a:rPr lang="en-US" sz="1200" dirty="0"/>
              <a:t>Technological innovations should be invested in by Arosa Kulm Hotel in maximising earnings and reinvestment the revenues into upcoming technological innovations.</a:t>
            </a:r>
          </a:p>
          <a:p>
            <a:pPr marL="0" indent="0">
              <a:buNone/>
            </a:pPr>
            <a:endParaRPr lang="en-US" sz="1200" b="1" dirty="0"/>
          </a:p>
          <a:p>
            <a:endParaRPr lang="en-US" dirty="0"/>
          </a:p>
        </p:txBody>
      </p:sp>
      <p:sp>
        <p:nvSpPr>
          <p:cNvPr id="4" name="Slide Number Placeholder 3"/>
          <p:cNvSpPr>
            <a:spLocks noGrp="1"/>
          </p:cNvSpPr>
          <p:nvPr>
            <p:ph type="sldNum" sz="quarter" idx="5"/>
          </p:nvPr>
        </p:nvSpPr>
        <p:spPr/>
        <p:txBody>
          <a:bodyPr/>
          <a:lstStyle/>
          <a:p>
            <a:fld id="{A6FFFC38-1F14-4802-A6CF-174B8F18F4ED}" type="slidenum">
              <a:rPr lang="en-US" smtClean="0"/>
              <a:t>8</a:t>
            </a:fld>
            <a:endParaRPr lang="en-US"/>
          </a:p>
        </p:txBody>
      </p:sp>
    </p:spTree>
    <p:extLst>
      <p:ext uri="{BB962C8B-B14F-4D97-AF65-F5344CB8AC3E}">
        <p14:creationId xmlns:p14="http://schemas.microsoft.com/office/powerpoint/2010/main" val="557232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a:t>Legal Factors</a:t>
            </a:r>
          </a:p>
          <a:p>
            <a:r>
              <a:rPr lang="en-US" sz="1200" dirty="0"/>
              <a:t>The Arosa Kulm Hotel must abide by the safety regulations for its employees.</a:t>
            </a:r>
          </a:p>
          <a:p>
            <a:r>
              <a:rPr lang="en-US" sz="1200" dirty="0"/>
              <a:t>Customers' personal information must be safeguarded by Arosa Kulm Hotel.</a:t>
            </a:r>
          </a:p>
          <a:p>
            <a:r>
              <a:rPr lang="en-US" sz="1200" dirty="0"/>
              <a:t>Arosa Kulm Hotel places a high value on the safety and well-being of its employees.</a:t>
            </a:r>
          </a:p>
          <a:p>
            <a:pPr marL="0" indent="0">
              <a:buNone/>
            </a:pPr>
            <a:r>
              <a:rPr lang="en-US" b="1" dirty="0"/>
              <a:t>Environmental Factors</a:t>
            </a:r>
          </a:p>
          <a:p>
            <a:r>
              <a:rPr lang="en-US" sz="1200" dirty="0"/>
              <a:t>It is essential for Arosa Kulm Hotel to implement waste management procedures that are environmentally friendly in its urbanized areas.</a:t>
            </a:r>
          </a:p>
          <a:p>
            <a:r>
              <a:rPr lang="en-US" sz="1200" dirty="0"/>
              <a:t>To guarantee long-term sustainability, Arosa Kulm Hotel may take advantage of it and invest in renewable technology.</a:t>
            </a:r>
          </a:p>
          <a:p>
            <a:r>
              <a:rPr lang="en-US" sz="1200" dirty="0"/>
              <a:t>The Arosa Kulm Hotel must be aware of the country's special environmental standards.</a:t>
            </a:r>
            <a:endParaRPr lang="en-US" sz="1200" b="1" dirty="0"/>
          </a:p>
          <a:p>
            <a:endParaRPr lang="en-US" dirty="0"/>
          </a:p>
        </p:txBody>
      </p:sp>
      <p:sp>
        <p:nvSpPr>
          <p:cNvPr id="4" name="Slide Number Placeholder 3"/>
          <p:cNvSpPr>
            <a:spLocks noGrp="1"/>
          </p:cNvSpPr>
          <p:nvPr>
            <p:ph type="sldNum" sz="quarter" idx="5"/>
          </p:nvPr>
        </p:nvSpPr>
        <p:spPr/>
        <p:txBody>
          <a:bodyPr/>
          <a:lstStyle/>
          <a:p>
            <a:fld id="{A6FFFC38-1F14-4802-A6CF-174B8F18F4ED}" type="slidenum">
              <a:rPr lang="en-US" smtClean="0"/>
              <a:t>9</a:t>
            </a:fld>
            <a:endParaRPr lang="en-US"/>
          </a:p>
        </p:txBody>
      </p:sp>
    </p:spTree>
    <p:extLst>
      <p:ext uri="{BB962C8B-B14F-4D97-AF65-F5344CB8AC3E}">
        <p14:creationId xmlns:p14="http://schemas.microsoft.com/office/powerpoint/2010/main" val="3228602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part, we are going to talk about the hotel’s way of creating consumer value and engagement.</a:t>
            </a:r>
          </a:p>
          <a:p>
            <a:endParaRPr lang="en-US" dirty="0"/>
          </a:p>
          <a:p>
            <a:r>
              <a:rPr lang="en-US" dirty="0"/>
              <a:t>Hospitality customers' expectations are evolving, too. Choosing a hotel is no longer limited to luxuries like fluffy towels and a beautiful lobby. It is imperative that Arosa Kulm Hotel understands the thinking of its customers. They need to use data to provide a highly personalized and consistent experience.</a:t>
            </a:r>
          </a:p>
          <a:p>
            <a:r>
              <a:rPr lang="en-US" dirty="0"/>
              <a:t>Reduce wait times for guests by offering self-service kiosks and online guest amenities via the Arosa Kulm Hotel's concept of a "connected visitor."</a:t>
            </a:r>
          </a:p>
          <a:p>
            <a:r>
              <a:rPr lang="en-US" dirty="0"/>
              <a:t>Facebook, YouTube, Instagram, Twitter, and a slew of other social media sites are excellent marketing channels since they're where most of your customers are spending their time.</a:t>
            </a:r>
          </a:p>
          <a:p>
            <a:endParaRPr lang="en-US" dirty="0"/>
          </a:p>
        </p:txBody>
      </p:sp>
      <p:sp>
        <p:nvSpPr>
          <p:cNvPr id="4" name="Slide Number Placeholder 3"/>
          <p:cNvSpPr>
            <a:spLocks noGrp="1"/>
          </p:cNvSpPr>
          <p:nvPr>
            <p:ph type="sldNum" sz="quarter" idx="5"/>
          </p:nvPr>
        </p:nvSpPr>
        <p:spPr/>
        <p:txBody>
          <a:bodyPr/>
          <a:lstStyle/>
          <a:p>
            <a:fld id="{A6FFFC38-1F14-4802-A6CF-174B8F18F4ED}" type="slidenum">
              <a:rPr lang="en-US" smtClean="0"/>
              <a:t>10</a:t>
            </a:fld>
            <a:endParaRPr lang="en-US"/>
          </a:p>
        </p:txBody>
      </p:sp>
    </p:spTree>
    <p:extLst>
      <p:ext uri="{BB962C8B-B14F-4D97-AF65-F5344CB8AC3E}">
        <p14:creationId xmlns:p14="http://schemas.microsoft.com/office/powerpoint/2010/main" val="2583899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we are going to talk about the effective use of digital marketing</a:t>
            </a:r>
          </a:p>
          <a:p>
            <a:endParaRPr lang="en-US" dirty="0"/>
          </a:p>
          <a:p>
            <a:r>
              <a:rPr lang="en-US" dirty="0"/>
              <a:t>For a hotel, digital marketing may be quite beneficial. When it comes to making up for lost income and making more money, hotels of all sizes may benefit from using this service. Arosa Kulm Hotel will be using their official websites to attract the consumers. They will also use all the social media platforms to promote their offers and services to the consumers. Marketing the company on all of the social media platforms is a great opportunity for the hotel. They can also use influencing marketing as it is now popular this days and it will draw a lot of consumer's attention.</a:t>
            </a:r>
          </a:p>
        </p:txBody>
      </p:sp>
      <p:sp>
        <p:nvSpPr>
          <p:cNvPr id="4" name="Slide Number Placeholder 3"/>
          <p:cNvSpPr>
            <a:spLocks noGrp="1"/>
          </p:cNvSpPr>
          <p:nvPr>
            <p:ph type="sldNum" sz="quarter" idx="5"/>
          </p:nvPr>
        </p:nvSpPr>
        <p:spPr/>
        <p:txBody>
          <a:bodyPr/>
          <a:lstStyle/>
          <a:p>
            <a:fld id="{A6FFFC38-1F14-4802-A6CF-174B8F18F4ED}" type="slidenum">
              <a:rPr lang="en-US" smtClean="0"/>
              <a:t>11</a:t>
            </a:fld>
            <a:endParaRPr lang="en-US"/>
          </a:p>
        </p:txBody>
      </p:sp>
    </p:spTree>
    <p:extLst>
      <p:ext uri="{BB962C8B-B14F-4D97-AF65-F5344CB8AC3E}">
        <p14:creationId xmlns:p14="http://schemas.microsoft.com/office/powerpoint/2010/main" val="35219615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we are going to talk about the conclusion</a:t>
            </a:r>
          </a:p>
          <a:p>
            <a:endParaRPr lang="en-US" dirty="0"/>
          </a:p>
          <a:p>
            <a:r>
              <a:rPr lang="en-US" dirty="0"/>
              <a:t>For an effective marketing plan, it is important to make the proper use of the company’s strengths and opportunities. This will help the company to overcome the weaknesses and </a:t>
            </a:r>
            <a:r>
              <a:rPr lang="en-US"/>
              <a:t>threats. SEO </a:t>
            </a:r>
            <a:r>
              <a:rPr lang="en-US" dirty="0"/>
              <a:t>and Google AdWords should be used by Arosa Kulm Hotel  to spread the word about a company's products and services.</a:t>
            </a:r>
          </a:p>
          <a:p>
            <a:r>
              <a:rPr lang="en-US" dirty="0"/>
              <a:t>This marketing plan is well designed and will be beneficial for the company.</a:t>
            </a:r>
          </a:p>
          <a:p>
            <a:endParaRPr lang="en-US" dirty="0"/>
          </a:p>
        </p:txBody>
      </p:sp>
      <p:sp>
        <p:nvSpPr>
          <p:cNvPr id="4" name="Slide Number Placeholder 3"/>
          <p:cNvSpPr>
            <a:spLocks noGrp="1"/>
          </p:cNvSpPr>
          <p:nvPr>
            <p:ph type="sldNum" sz="quarter" idx="5"/>
          </p:nvPr>
        </p:nvSpPr>
        <p:spPr/>
        <p:txBody>
          <a:bodyPr/>
          <a:lstStyle/>
          <a:p>
            <a:fld id="{A6FFFC38-1F14-4802-A6CF-174B8F18F4ED}" type="slidenum">
              <a:rPr lang="en-US" smtClean="0"/>
              <a:t>12</a:t>
            </a:fld>
            <a:endParaRPr lang="en-US"/>
          </a:p>
        </p:txBody>
      </p:sp>
    </p:spTree>
    <p:extLst>
      <p:ext uri="{BB962C8B-B14F-4D97-AF65-F5344CB8AC3E}">
        <p14:creationId xmlns:p14="http://schemas.microsoft.com/office/powerpoint/2010/main" val="2596760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11/8/2021</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CB7D0-24B7-4BD7-8CD4-814642C497BD}"/>
              </a:ext>
            </a:extLst>
          </p:cNvPr>
          <p:cNvSpPr>
            <a:spLocks noGrp="1"/>
          </p:cNvSpPr>
          <p:nvPr>
            <p:ph type="ctrTitle"/>
          </p:nvPr>
        </p:nvSpPr>
        <p:spPr>
          <a:xfrm>
            <a:off x="1595268" y="2316163"/>
            <a:ext cx="9001462" cy="2387600"/>
          </a:xfrm>
        </p:spPr>
        <p:txBody>
          <a:bodyPr/>
          <a:lstStyle/>
          <a:p>
            <a:r>
              <a:rPr lang="en-US" dirty="0"/>
              <a:t>Presentation on</a:t>
            </a:r>
          </a:p>
        </p:txBody>
      </p:sp>
      <p:sp>
        <p:nvSpPr>
          <p:cNvPr id="3" name="Subtitle 2">
            <a:extLst>
              <a:ext uri="{FF2B5EF4-FFF2-40B4-BE49-F238E27FC236}">
                <a16:creationId xmlns:a16="http://schemas.microsoft.com/office/drawing/2014/main" id="{0B63FF17-AAE0-4437-839E-B4EEB03C9BA3}"/>
              </a:ext>
            </a:extLst>
          </p:cNvPr>
          <p:cNvSpPr>
            <a:spLocks noGrp="1"/>
          </p:cNvSpPr>
          <p:nvPr>
            <p:ph type="subTitle" idx="1"/>
          </p:nvPr>
        </p:nvSpPr>
        <p:spPr>
          <a:xfrm>
            <a:off x="1595268" y="4999876"/>
            <a:ext cx="9001462" cy="1655762"/>
          </a:xfrm>
        </p:spPr>
        <p:txBody>
          <a:bodyPr/>
          <a:lstStyle/>
          <a:p>
            <a:r>
              <a:rPr lang="en-US" dirty="0"/>
              <a:t>Marketing Plan on Arosa Kulm Hotel &amp; </a:t>
            </a:r>
            <a:r>
              <a:rPr lang="en-US" dirty="0" err="1"/>
              <a:t>Alpin</a:t>
            </a:r>
            <a:r>
              <a:rPr lang="en-US" dirty="0"/>
              <a:t> Spa </a:t>
            </a:r>
          </a:p>
        </p:txBody>
      </p:sp>
      <p:pic>
        <p:nvPicPr>
          <p:cNvPr id="10242" name="Picture 2" descr="Arosa Kulm Hotel &amp;amp; Alpin Spa, Arosa – Updated 2021 Pr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7646" y="177198"/>
            <a:ext cx="4996707" cy="3332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8885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5D62A-B14E-4EF6-A53F-5B2D5D5069C0}"/>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C93AD279-06EB-42F0-B57F-6CA09411DA35}"/>
              </a:ext>
            </a:extLst>
          </p:cNvPr>
          <p:cNvSpPr>
            <a:spLocks noGrp="1"/>
          </p:cNvSpPr>
          <p:nvPr>
            <p:ph idx="1"/>
          </p:nvPr>
        </p:nvSpPr>
        <p:spPr>
          <a:xfrm>
            <a:off x="913795" y="2096064"/>
            <a:ext cx="6975337" cy="4022634"/>
          </a:xfrm>
        </p:spPr>
        <p:txBody>
          <a:bodyPr>
            <a:normAutofit fontScale="92500" lnSpcReduction="20000"/>
          </a:bodyPr>
          <a:lstStyle/>
          <a:p>
            <a:r>
              <a:rPr lang="en-US" dirty="0"/>
              <a:t>Current pandemic situation had a badly impact on the hotel industry.</a:t>
            </a:r>
          </a:p>
          <a:p>
            <a:r>
              <a:rPr lang="en-US" dirty="0"/>
              <a:t>This marketing plan is based on Arosa Kulm Hotel &amp; </a:t>
            </a:r>
            <a:r>
              <a:rPr lang="en-US" dirty="0" err="1"/>
              <a:t>Alpin</a:t>
            </a:r>
            <a:r>
              <a:rPr lang="en-US" dirty="0"/>
              <a:t> Spa hotel located in Switzerland.</a:t>
            </a:r>
          </a:p>
          <a:p>
            <a:r>
              <a:rPr lang="en-US" dirty="0"/>
              <a:t>London, UK is the geographical area for the hotel marketing plan.</a:t>
            </a:r>
          </a:p>
          <a:p>
            <a:r>
              <a:rPr lang="en-US" dirty="0"/>
              <a:t>Affluent, knowledgeable, and self-defined travelers, as well as corporate travelers, are the intended consumers of the marketing strategy.</a:t>
            </a:r>
          </a:p>
          <a:p>
            <a:r>
              <a:rPr lang="en-US" dirty="0"/>
              <a:t>It is hopeful that this strategy will bring in more customers after the shutdown.</a:t>
            </a:r>
          </a:p>
        </p:txBody>
      </p:sp>
      <p:pic>
        <p:nvPicPr>
          <p:cNvPr id="1026" name="Picture 2" descr="Arosa Kulm Hotel &amp;amp; Alpin Spa – HOTEL INF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4158" y="2377698"/>
            <a:ext cx="3923016" cy="2519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610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B1D0F-AD36-4971-98FD-94BFA7BA0313}"/>
              </a:ext>
            </a:extLst>
          </p:cNvPr>
          <p:cNvSpPr>
            <a:spLocks noGrp="1"/>
          </p:cNvSpPr>
          <p:nvPr>
            <p:ph type="title"/>
          </p:nvPr>
        </p:nvSpPr>
        <p:spPr>
          <a:xfrm>
            <a:off x="785006" y="418564"/>
            <a:ext cx="10353761" cy="790304"/>
          </a:xfrm>
        </p:spPr>
        <p:txBody>
          <a:bodyPr/>
          <a:lstStyle/>
          <a:p>
            <a:r>
              <a:rPr lang="en-US" dirty="0"/>
              <a:t>Marketing Mix</a:t>
            </a:r>
          </a:p>
        </p:txBody>
      </p:sp>
      <p:sp>
        <p:nvSpPr>
          <p:cNvPr id="3" name="Content Placeholder 2">
            <a:extLst>
              <a:ext uri="{FF2B5EF4-FFF2-40B4-BE49-F238E27FC236}">
                <a16:creationId xmlns:a16="http://schemas.microsoft.com/office/drawing/2014/main" id="{AB6F86DE-438F-4914-894D-DF38ECCE3F01}"/>
              </a:ext>
            </a:extLst>
          </p:cNvPr>
          <p:cNvSpPr>
            <a:spLocks noGrp="1"/>
          </p:cNvSpPr>
          <p:nvPr>
            <p:ph idx="1"/>
          </p:nvPr>
        </p:nvSpPr>
        <p:spPr>
          <a:xfrm>
            <a:off x="926673" y="1441343"/>
            <a:ext cx="6933276" cy="4998094"/>
          </a:xfrm>
        </p:spPr>
        <p:txBody>
          <a:bodyPr>
            <a:normAutofit fontScale="92500" lnSpcReduction="10000"/>
          </a:bodyPr>
          <a:lstStyle/>
          <a:p>
            <a:pPr marL="0" indent="0">
              <a:buNone/>
            </a:pPr>
            <a:r>
              <a:rPr lang="en-US" sz="1800" dirty="0"/>
              <a:t>Marketing mix </a:t>
            </a:r>
            <a:r>
              <a:rPr lang="en-US" sz="1800" dirty="0" smtClean="0"/>
              <a:t>consists </a:t>
            </a:r>
            <a:r>
              <a:rPr lang="en-US" sz="1800" dirty="0"/>
              <a:t>of product, price, place and promotion. These are given below:</a:t>
            </a:r>
          </a:p>
          <a:p>
            <a:pPr marL="0" indent="0">
              <a:buNone/>
            </a:pPr>
            <a:r>
              <a:rPr lang="en-US" sz="1800" b="1" dirty="0"/>
              <a:t>Product</a:t>
            </a:r>
          </a:p>
          <a:p>
            <a:r>
              <a:rPr lang="en-US" sz="1600" dirty="0"/>
              <a:t>The main service is the hotel service and Spa will be there secondary </a:t>
            </a:r>
            <a:r>
              <a:rPr lang="en-US" sz="1600" dirty="0" smtClean="0"/>
              <a:t>service </a:t>
            </a:r>
            <a:r>
              <a:rPr lang="fr-FR" sz="1600" dirty="0" smtClean="0"/>
              <a:t>(</a:t>
            </a:r>
            <a:r>
              <a:rPr lang="fr-FR" sz="1600" dirty="0"/>
              <a:t>Javed Parvez, 2021)</a:t>
            </a:r>
            <a:r>
              <a:rPr lang="en-US" sz="1600" dirty="0"/>
              <a:t>.</a:t>
            </a:r>
          </a:p>
          <a:p>
            <a:r>
              <a:rPr lang="en-US" sz="1600" dirty="0"/>
              <a:t>According to the category, consumers can easily choose their services.</a:t>
            </a:r>
          </a:p>
          <a:p>
            <a:r>
              <a:rPr lang="en-US" sz="1600" dirty="0"/>
              <a:t>Thy will be offering winter event and new year event on special occasion.</a:t>
            </a:r>
          </a:p>
          <a:p>
            <a:pPr marL="0" indent="0">
              <a:buNone/>
            </a:pPr>
            <a:r>
              <a:rPr lang="en-US" sz="1800" b="1" dirty="0"/>
              <a:t>Price</a:t>
            </a:r>
            <a:r>
              <a:rPr lang="en-US" sz="1800" dirty="0"/>
              <a:t>:</a:t>
            </a:r>
          </a:p>
          <a:p>
            <a:r>
              <a:rPr lang="en-US" sz="1600" dirty="0"/>
              <a:t>Price segments will be arranged based on consumers level from higher end to middle end.</a:t>
            </a:r>
          </a:p>
          <a:p>
            <a:r>
              <a:rPr lang="en-US" sz="1600" dirty="0"/>
              <a:t>The company's pricing strategy is based on the fact that visitors expect and are willing to pay for high-quality products and services(Hung, 2020).</a:t>
            </a:r>
          </a:p>
          <a:p>
            <a:r>
              <a:rPr lang="en-US" sz="1600" dirty="0"/>
              <a:t>They hope to give a reasonable price strategy for the UK people to gather more </a:t>
            </a:r>
            <a:r>
              <a:rPr lang="en-US" sz="1600" dirty="0" smtClean="0"/>
              <a:t>consumers.</a:t>
            </a:r>
            <a:endParaRPr lang="en-US" sz="1600" dirty="0"/>
          </a:p>
          <a:p>
            <a:endParaRPr lang="en-US" sz="1400" dirty="0"/>
          </a:p>
        </p:txBody>
      </p:sp>
      <p:pic>
        <p:nvPicPr>
          <p:cNvPr id="2050" name="Picture 2" descr="10 Steps To Building A Successful Marketing Mix Strate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8437" y="2597285"/>
            <a:ext cx="3637451" cy="1909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3110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1F113-EC37-469D-9D44-35B544FE0A1E}"/>
              </a:ext>
            </a:extLst>
          </p:cNvPr>
          <p:cNvSpPr>
            <a:spLocks noGrp="1"/>
          </p:cNvSpPr>
          <p:nvPr>
            <p:ph type="title"/>
          </p:nvPr>
        </p:nvSpPr>
        <p:spPr>
          <a:xfrm>
            <a:off x="913795" y="410706"/>
            <a:ext cx="10353761" cy="955729"/>
          </a:xfrm>
        </p:spPr>
        <p:txBody>
          <a:bodyPr/>
          <a:lstStyle/>
          <a:p>
            <a:r>
              <a:rPr lang="en-US" dirty="0"/>
              <a:t>Marketing Mix (Cont.)</a:t>
            </a:r>
          </a:p>
        </p:txBody>
      </p:sp>
      <p:sp>
        <p:nvSpPr>
          <p:cNvPr id="3" name="Content Placeholder 2">
            <a:extLst>
              <a:ext uri="{FF2B5EF4-FFF2-40B4-BE49-F238E27FC236}">
                <a16:creationId xmlns:a16="http://schemas.microsoft.com/office/drawing/2014/main" id="{CF353E23-D32D-42C4-9E40-BDD35C02EA87}"/>
              </a:ext>
            </a:extLst>
          </p:cNvPr>
          <p:cNvSpPr>
            <a:spLocks noGrp="1"/>
          </p:cNvSpPr>
          <p:nvPr>
            <p:ph idx="1"/>
          </p:nvPr>
        </p:nvSpPr>
        <p:spPr>
          <a:xfrm>
            <a:off x="913795" y="1565329"/>
            <a:ext cx="7626302" cy="4881965"/>
          </a:xfrm>
        </p:spPr>
        <p:txBody>
          <a:bodyPr>
            <a:normAutofit fontScale="92500" lnSpcReduction="10000"/>
          </a:bodyPr>
          <a:lstStyle/>
          <a:p>
            <a:pPr marL="0" indent="0">
              <a:buNone/>
            </a:pPr>
            <a:r>
              <a:rPr lang="en-US" sz="1800" b="1" dirty="0"/>
              <a:t>Place</a:t>
            </a:r>
          </a:p>
          <a:p>
            <a:r>
              <a:rPr lang="en-US" sz="1600" dirty="0"/>
              <a:t>Providing the service in London is the perfect option for the Asora to capture more consumers.</a:t>
            </a:r>
          </a:p>
          <a:p>
            <a:r>
              <a:rPr lang="en-US" sz="1600" dirty="0"/>
              <a:t>Consumers can  get menu, location, product/service information may be conveniently accessed through websites and social media platforms(Hung, 2020).</a:t>
            </a:r>
          </a:p>
          <a:p>
            <a:r>
              <a:rPr lang="en-US" sz="1600" dirty="0"/>
              <a:t>As part of its expansion plan, it would use a combination of direct and third-party channels for growth. </a:t>
            </a:r>
          </a:p>
          <a:p>
            <a:pPr marL="0" indent="0">
              <a:buNone/>
            </a:pPr>
            <a:r>
              <a:rPr lang="en-US" sz="1800" b="1" dirty="0"/>
              <a:t>Promotion</a:t>
            </a:r>
          </a:p>
          <a:p>
            <a:r>
              <a:rPr lang="en-US" sz="1600" dirty="0"/>
              <a:t>Asora will mainly promote their service on their social media sites and also they would design  websites which will be monitoring by their staffs.</a:t>
            </a:r>
          </a:p>
          <a:p>
            <a:r>
              <a:rPr lang="en-US" sz="1600" dirty="0"/>
              <a:t>Customers at Arosa Kulm Hotel &amp; </a:t>
            </a:r>
            <a:r>
              <a:rPr lang="en-US" sz="1600" dirty="0" err="1"/>
              <a:t>Alpin</a:t>
            </a:r>
            <a:r>
              <a:rPr lang="en-US" sz="1600" dirty="0"/>
              <a:t> Spa may expect a variety of promotions and new products to keep them satisfied.</a:t>
            </a:r>
          </a:p>
          <a:p>
            <a:r>
              <a:rPr lang="en-US" sz="1600" dirty="0"/>
              <a:t>Influencer marketing is a successful digital marketing approach for hotels, and Arosa intends to adopt this </a:t>
            </a:r>
            <a:r>
              <a:rPr lang="en-US" sz="1600" dirty="0" smtClean="0"/>
              <a:t>method (</a:t>
            </a:r>
            <a:r>
              <a:rPr lang="en-US" sz="1600" dirty="0"/>
              <a:t>Nasution, 2021).</a:t>
            </a:r>
          </a:p>
          <a:p>
            <a:endParaRPr lang="en-US" sz="1400" dirty="0"/>
          </a:p>
        </p:txBody>
      </p:sp>
      <p:pic>
        <p:nvPicPr>
          <p:cNvPr id="3074" name="Picture 2" descr="Arosa Kulm Hotel &amp;amp; Alpin Spa, Plessur Price, Address &amp;amp; Revi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0097" y="2906055"/>
            <a:ext cx="3304071" cy="2200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882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B18C5-A8F4-41AE-9C59-9BE9AA96928F}"/>
              </a:ext>
            </a:extLst>
          </p:cNvPr>
          <p:cNvSpPr>
            <a:spLocks noGrp="1"/>
          </p:cNvSpPr>
          <p:nvPr>
            <p:ph type="title"/>
          </p:nvPr>
        </p:nvSpPr>
        <p:spPr>
          <a:xfrm>
            <a:off x="913795" y="609600"/>
            <a:ext cx="10353761" cy="754251"/>
          </a:xfrm>
        </p:spPr>
        <p:txBody>
          <a:bodyPr>
            <a:normAutofit fontScale="90000"/>
          </a:bodyPr>
          <a:lstStyle/>
          <a:p>
            <a:r>
              <a:rPr lang="en-US" dirty="0"/>
              <a:t>The Micro Marketing Environment (SWOT)</a:t>
            </a:r>
          </a:p>
        </p:txBody>
      </p:sp>
      <p:sp>
        <p:nvSpPr>
          <p:cNvPr id="3" name="Content Placeholder 2">
            <a:extLst>
              <a:ext uri="{FF2B5EF4-FFF2-40B4-BE49-F238E27FC236}">
                <a16:creationId xmlns:a16="http://schemas.microsoft.com/office/drawing/2014/main" id="{AF6262DC-1A39-4F8D-8BF3-47C6613D59FE}"/>
              </a:ext>
            </a:extLst>
          </p:cNvPr>
          <p:cNvSpPr>
            <a:spLocks noGrp="1"/>
          </p:cNvSpPr>
          <p:nvPr>
            <p:ph idx="1"/>
          </p:nvPr>
        </p:nvSpPr>
        <p:spPr>
          <a:xfrm>
            <a:off x="913795" y="1627322"/>
            <a:ext cx="10031709" cy="4912964"/>
          </a:xfrm>
        </p:spPr>
        <p:txBody>
          <a:bodyPr/>
          <a:lstStyle/>
          <a:p>
            <a:pPr marL="0" indent="0">
              <a:buNone/>
            </a:pPr>
            <a:r>
              <a:rPr lang="en-US" sz="1800" dirty="0"/>
              <a:t>SWOT Analysis is the process to know the country’s internal factors which is also known as micro environment factors. These are given below:</a:t>
            </a:r>
          </a:p>
          <a:p>
            <a:pPr marL="0" indent="0">
              <a:buNone/>
            </a:pPr>
            <a:r>
              <a:rPr lang="en-US" sz="1600" b="1" dirty="0"/>
              <a:t>Strengths</a:t>
            </a:r>
          </a:p>
          <a:p>
            <a:r>
              <a:rPr lang="en-US" sz="1600" dirty="0"/>
              <a:t>They are highly innovative.</a:t>
            </a:r>
          </a:p>
          <a:p>
            <a:r>
              <a:rPr lang="en-US" sz="1400" dirty="0"/>
              <a:t>Strong economics of scale.</a:t>
            </a:r>
          </a:p>
          <a:p>
            <a:r>
              <a:rPr lang="en-US" sz="1400" dirty="0"/>
              <a:t>Wide selection of brands, from affordable to awe-inspiring(Nasution, 2021).</a:t>
            </a:r>
          </a:p>
          <a:p>
            <a:r>
              <a:rPr lang="en-US" sz="1400" dirty="0"/>
              <a:t>High retention of employee.</a:t>
            </a:r>
          </a:p>
          <a:p>
            <a:pPr marL="0" indent="0">
              <a:buNone/>
            </a:pPr>
            <a:r>
              <a:rPr lang="en-US" sz="1600" b="1" dirty="0"/>
              <a:t>Weakness</a:t>
            </a:r>
          </a:p>
          <a:p>
            <a:r>
              <a:rPr lang="en-US" sz="1600" dirty="0"/>
              <a:t>Market share is constrained due to competition from well-known hotel groups.</a:t>
            </a:r>
          </a:p>
          <a:p>
            <a:r>
              <a:rPr lang="en-US" sz="1600" dirty="0"/>
              <a:t>The proliferation of hotels throughout the world might dilute the brand's identity.</a:t>
            </a:r>
          </a:p>
          <a:p>
            <a:r>
              <a:rPr lang="en-US" sz="1600" dirty="0"/>
              <a:t>Low on credit score.</a:t>
            </a:r>
          </a:p>
          <a:p>
            <a:r>
              <a:rPr lang="en-US" sz="1600" dirty="0"/>
              <a:t>Were harmed by the absence of legislation(Mavondo, 2021).</a:t>
            </a:r>
          </a:p>
          <a:p>
            <a:endParaRPr lang="en-US" sz="1600" b="1" dirty="0"/>
          </a:p>
          <a:p>
            <a:pPr marL="0" indent="0">
              <a:buNone/>
            </a:pPr>
            <a:endParaRPr lang="en-US" sz="1400" b="1" dirty="0"/>
          </a:p>
          <a:p>
            <a:pPr marL="0" indent="0">
              <a:buNone/>
            </a:pPr>
            <a:endParaRPr lang="en-US" sz="1600" dirty="0"/>
          </a:p>
          <a:p>
            <a:endParaRPr lang="en-US" sz="1600" dirty="0"/>
          </a:p>
          <a:p>
            <a:endParaRPr lang="en-US" sz="1600" dirty="0"/>
          </a:p>
          <a:p>
            <a:pPr marL="0" indent="0">
              <a:buNone/>
            </a:pPr>
            <a:endParaRPr lang="en-US" sz="1400" dirty="0"/>
          </a:p>
          <a:p>
            <a:endParaRPr lang="en-US" sz="1400" dirty="0"/>
          </a:p>
        </p:txBody>
      </p:sp>
      <p:pic>
        <p:nvPicPr>
          <p:cNvPr id="4098" name="Picture 2" descr="Arosa Kulm Hotel &amp;amp; Alpin Spa, Arosa, Switzerland | Emirates Holiday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9841" y="2324911"/>
            <a:ext cx="3664156" cy="2446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4286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FD5A4-1900-45A9-94AC-A808B54629E2}"/>
              </a:ext>
            </a:extLst>
          </p:cNvPr>
          <p:cNvSpPr>
            <a:spLocks noGrp="1"/>
          </p:cNvSpPr>
          <p:nvPr>
            <p:ph type="title"/>
          </p:nvPr>
        </p:nvSpPr>
        <p:spPr>
          <a:xfrm>
            <a:off x="557334" y="357145"/>
            <a:ext cx="10353761" cy="991208"/>
          </a:xfrm>
        </p:spPr>
        <p:txBody>
          <a:bodyPr>
            <a:normAutofit fontScale="90000"/>
          </a:bodyPr>
          <a:lstStyle/>
          <a:p>
            <a:r>
              <a:rPr lang="en-US" dirty="0"/>
              <a:t>The Micro Marketing Environment (Cont.)</a:t>
            </a:r>
          </a:p>
        </p:txBody>
      </p:sp>
      <p:sp>
        <p:nvSpPr>
          <p:cNvPr id="3" name="Content Placeholder 2">
            <a:extLst>
              <a:ext uri="{FF2B5EF4-FFF2-40B4-BE49-F238E27FC236}">
                <a16:creationId xmlns:a16="http://schemas.microsoft.com/office/drawing/2014/main" id="{75DF6F3C-A4B1-4EB5-9574-7BF9541D7599}"/>
              </a:ext>
            </a:extLst>
          </p:cNvPr>
          <p:cNvSpPr>
            <a:spLocks noGrp="1"/>
          </p:cNvSpPr>
          <p:nvPr>
            <p:ph idx="1"/>
          </p:nvPr>
        </p:nvSpPr>
        <p:spPr>
          <a:xfrm>
            <a:off x="417561" y="1534332"/>
            <a:ext cx="10896202" cy="5176434"/>
          </a:xfrm>
        </p:spPr>
        <p:txBody>
          <a:bodyPr>
            <a:normAutofit/>
          </a:bodyPr>
          <a:lstStyle/>
          <a:p>
            <a:pPr marL="0" indent="0">
              <a:buNone/>
            </a:pPr>
            <a:r>
              <a:rPr lang="en-US" b="1" dirty="0"/>
              <a:t>Opportunities</a:t>
            </a:r>
            <a:endParaRPr lang="en-US" sz="2000" b="1" dirty="0"/>
          </a:p>
          <a:p>
            <a:r>
              <a:rPr lang="en-US" sz="1800" dirty="0"/>
              <a:t>Markets in developing countries have a lot of potential.</a:t>
            </a:r>
          </a:p>
          <a:p>
            <a:r>
              <a:rPr lang="en-US" sz="1800" dirty="0"/>
              <a:t>Innovation in the customer service</a:t>
            </a:r>
          </a:p>
          <a:p>
            <a:r>
              <a:rPr lang="en-US" sz="1800" dirty="0"/>
              <a:t>Demand for accommodation in the UK should be </a:t>
            </a:r>
            <a:r>
              <a:rPr lang="en-US" sz="1800" dirty="0" smtClean="0"/>
              <a:t>increased (</a:t>
            </a:r>
            <a:r>
              <a:rPr lang="en-US" sz="1800" dirty="0"/>
              <a:t>Sudarmawan, 2021).</a:t>
            </a:r>
          </a:p>
          <a:p>
            <a:r>
              <a:rPr lang="en-US" sz="1800" dirty="0"/>
              <a:t>The world's hospitality industries are on the verge of a major expansion.</a:t>
            </a:r>
          </a:p>
          <a:p>
            <a:pPr marL="0" indent="0">
              <a:buNone/>
            </a:pPr>
            <a:r>
              <a:rPr lang="en-US" b="1" dirty="0"/>
              <a:t>Threats</a:t>
            </a:r>
            <a:endParaRPr lang="en-US" sz="2000" b="1" dirty="0"/>
          </a:p>
          <a:p>
            <a:r>
              <a:rPr lang="en-US" sz="1800" dirty="0"/>
              <a:t>In addition to the long-standing, well-established Indian brands, some multinational companies have entered the </a:t>
            </a:r>
            <a:r>
              <a:rPr lang="en-US" sz="1800" dirty="0" smtClean="0"/>
              <a:t>market (</a:t>
            </a:r>
            <a:r>
              <a:rPr lang="en-US" sz="1800" dirty="0" err="1"/>
              <a:t>Harnani</a:t>
            </a:r>
            <a:r>
              <a:rPr lang="en-US" sz="1800" dirty="0"/>
              <a:t>, 2021).</a:t>
            </a:r>
          </a:p>
          <a:p>
            <a:r>
              <a:rPr lang="en-US" sz="1800" dirty="0"/>
              <a:t>There is a lot of pricing competition which is a concerning matter.</a:t>
            </a:r>
          </a:p>
          <a:p>
            <a:r>
              <a:rPr lang="en-US" sz="1800" dirty="0"/>
              <a:t>Growth that has become stale that results in threat in revenue generating.</a:t>
            </a:r>
          </a:p>
          <a:p>
            <a:r>
              <a:rPr lang="en-US" sz="1800" dirty="0"/>
              <a:t>Economy is uncertain which is considered as a threat.</a:t>
            </a:r>
            <a:endParaRPr lang="en-US" dirty="0"/>
          </a:p>
        </p:txBody>
      </p:sp>
    </p:spTree>
    <p:extLst>
      <p:ext uri="{BB962C8B-B14F-4D97-AF65-F5344CB8AC3E}">
        <p14:creationId xmlns:p14="http://schemas.microsoft.com/office/powerpoint/2010/main" val="861074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76B0-3C0B-41B6-935A-60D38A498C96}"/>
              </a:ext>
            </a:extLst>
          </p:cNvPr>
          <p:cNvSpPr>
            <a:spLocks noGrp="1"/>
          </p:cNvSpPr>
          <p:nvPr>
            <p:ph type="title"/>
          </p:nvPr>
        </p:nvSpPr>
        <p:spPr>
          <a:xfrm>
            <a:off x="604434" y="403640"/>
            <a:ext cx="10492641" cy="805228"/>
          </a:xfrm>
        </p:spPr>
        <p:txBody>
          <a:bodyPr>
            <a:normAutofit fontScale="90000"/>
          </a:bodyPr>
          <a:lstStyle/>
          <a:p>
            <a:r>
              <a:rPr lang="en-US" dirty="0"/>
              <a:t>Macro Marketing Environment (PESTLE)</a:t>
            </a:r>
          </a:p>
        </p:txBody>
      </p:sp>
      <p:sp>
        <p:nvSpPr>
          <p:cNvPr id="3" name="Content Placeholder 2">
            <a:extLst>
              <a:ext uri="{FF2B5EF4-FFF2-40B4-BE49-F238E27FC236}">
                <a16:creationId xmlns:a16="http://schemas.microsoft.com/office/drawing/2014/main" id="{F9DA7DF0-9480-4E46-9A43-84E9DB4AF928}"/>
              </a:ext>
            </a:extLst>
          </p:cNvPr>
          <p:cNvSpPr>
            <a:spLocks noGrp="1"/>
          </p:cNvSpPr>
          <p:nvPr>
            <p:ph idx="1"/>
          </p:nvPr>
        </p:nvSpPr>
        <p:spPr>
          <a:xfrm>
            <a:off x="604434" y="1208869"/>
            <a:ext cx="8208825" cy="5245492"/>
          </a:xfrm>
        </p:spPr>
        <p:txBody>
          <a:bodyPr>
            <a:normAutofit fontScale="92500" lnSpcReduction="10000"/>
          </a:bodyPr>
          <a:lstStyle/>
          <a:p>
            <a:pPr marL="0" indent="0">
              <a:buNone/>
            </a:pPr>
            <a:r>
              <a:rPr lang="en-US" sz="1600" dirty="0"/>
              <a:t>PESTLE Analysis is the process to know what are the external factors that affected the company. And it Is the macro environment. PESTLE analysis consists of Political, Economic, Social, Technological, Legal and Environmental. These are given below:</a:t>
            </a:r>
          </a:p>
          <a:p>
            <a:pPr marL="0" indent="0">
              <a:buNone/>
            </a:pPr>
            <a:r>
              <a:rPr lang="en-US" sz="1800" b="1" dirty="0"/>
              <a:t>Political Factors</a:t>
            </a:r>
          </a:p>
          <a:p>
            <a:r>
              <a:rPr lang="en-US" sz="1600" dirty="0"/>
              <a:t>Stability in the political arena creates a corporate climate that is favourable and predictable in terms of market growth(Sudarmawan, 2021).</a:t>
            </a:r>
          </a:p>
          <a:p>
            <a:r>
              <a:rPr lang="en-US" sz="1600" dirty="0"/>
              <a:t>Environmental uncertainty is exacerbated by frequent policy changes from the government.</a:t>
            </a:r>
          </a:p>
          <a:p>
            <a:r>
              <a:rPr lang="en-US" sz="1600" dirty="0"/>
              <a:t>Marriott International's bottom line will suffer if it expands into nations with high tax rates.</a:t>
            </a:r>
          </a:p>
          <a:p>
            <a:pPr marL="0" indent="0">
              <a:buNone/>
            </a:pPr>
            <a:r>
              <a:rPr lang="en-US" sz="1600" b="1" dirty="0"/>
              <a:t>Economic Factors</a:t>
            </a:r>
          </a:p>
          <a:p>
            <a:r>
              <a:rPr lang="en-US" sz="1600" dirty="0"/>
              <a:t>Arosa Kulm Hotel is well-positioned to benefit from expanding economies across the world.</a:t>
            </a:r>
          </a:p>
          <a:p>
            <a:r>
              <a:rPr lang="en-US" sz="1600" dirty="0"/>
              <a:t>International commerce and profitability may also be affected by currency </a:t>
            </a:r>
            <a:r>
              <a:rPr lang="en-US" sz="1600" dirty="0" smtClean="0"/>
              <a:t>fluctuations (</a:t>
            </a:r>
            <a:r>
              <a:rPr lang="en-US" sz="1600" dirty="0" err="1"/>
              <a:t>Harnani</a:t>
            </a:r>
            <a:r>
              <a:rPr lang="en-US" sz="1600" dirty="0"/>
              <a:t>, 2021).</a:t>
            </a:r>
          </a:p>
          <a:p>
            <a:r>
              <a:rPr lang="en-US" sz="1600" dirty="0"/>
              <a:t>Arosa Kulm Hotel may be concerned about the wide swings in local currency.</a:t>
            </a:r>
          </a:p>
          <a:p>
            <a:pPr marL="0" indent="0">
              <a:buNone/>
            </a:pPr>
            <a:endParaRPr lang="en-US" dirty="0"/>
          </a:p>
        </p:txBody>
      </p:sp>
      <p:pic>
        <p:nvPicPr>
          <p:cNvPr id="5122" name="Picture 2" descr="PDF] Effects of Economic Factors on Demand for Luxury Hotel Rooms in the  U.S. | Semantic Scholar"/>
          <p:cNvPicPr>
            <a:picLocks noChangeAspect="1" noChangeArrowheads="1"/>
          </p:cNvPicPr>
          <p:nvPr/>
        </p:nvPicPr>
        <p:blipFill rotWithShape="1">
          <a:blip r:embed="rId3">
            <a:extLst>
              <a:ext uri="{28A0092B-C50C-407E-A947-70E740481C1C}">
                <a14:useLocalDpi xmlns:a14="http://schemas.microsoft.com/office/drawing/2010/main" val="0"/>
              </a:ext>
            </a:extLst>
          </a:blip>
          <a:srcRect l="8635" t="5321" r="3071" b="18742"/>
          <a:stretch/>
        </p:blipFill>
        <p:spPr bwMode="auto">
          <a:xfrm>
            <a:off x="8813259" y="3318890"/>
            <a:ext cx="2986390" cy="1447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6748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4EF21-7BEA-4B76-8FF9-BA418CB1923C}"/>
              </a:ext>
            </a:extLst>
          </p:cNvPr>
          <p:cNvSpPr>
            <a:spLocks noGrp="1"/>
          </p:cNvSpPr>
          <p:nvPr>
            <p:ph type="title"/>
          </p:nvPr>
        </p:nvSpPr>
        <p:spPr>
          <a:xfrm>
            <a:off x="681320" y="237642"/>
            <a:ext cx="10353761" cy="955728"/>
          </a:xfrm>
        </p:spPr>
        <p:txBody>
          <a:bodyPr>
            <a:normAutofit/>
          </a:bodyPr>
          <a:lstStyle/>
          <a:p>
            <a:r>
              <a:rPr lang="en-US" sz="3200" dirty="0"/>
              <a:t>Macro Marketing Environment (Cont.)</a:t>
            </a:r>
          </a:p>
        </p:txBody>
      </p:sp>
      <p:sp>
        <p:nvSpPr>
          <p:cNvPr id="3" name="Content Placeholder 2">
            <a:extLst>
              <a:ext uri="{FF2B5EF4-FFF2-40B4-BE49-F238E27FC236}">
                <a16:creationId xmlns:a16="http://schemas.microsoft.com/office/drawing/2014/main" id="{511AAB39-0F55-4D23-81DB-FC9C13F0E0DE}"/>
              </a:ext>
            </a:extLst>
          </p:cNvPr>
          <p:cNvSpPr>
            <a:spLocks noGrp="1"/>
          </p:cNvSpPr>
          <p:nvPr>
            <p:ph idx="1"/>
          </p:nvPr>
        </p:nvSpPr>
        <p:spPr>
          <a:xfrm>
            <a:off x="542441" y="1193370"/>
            <a:ext cx="8407006" cy="5426989"/>
          </a:xfrm>
        </p:spPr>
        <p:txBody>
          <a:bodyPr>
            <a:normAutofit fontScale="92500" lnSpcReduction="10000"/>
          </a:bodyPr>
          <a:lstStyle/>
          <a:p>
            <a:pPr marL="0" indent="0">
              <a:buNone/>
            </a:pPr>
            <a:r>
              <a:rPr lang="en-US" b="1" dirty="0"/>
              <a:t>Social Factors</a:t>
            </a:r>
          </a:p>
          <a:p>
            <a:r>
              <a:rPr lang="en-US" sz="1800" dirty="0"/>
              <a:t>In order for Arosa Kulm Hotel. to be able to attract foreign management, it is vital to grasp the general public's opinion regarding migration(Tarrant, 2020).</a:t>
            </a:r>
          </a:p>
          <a:p>
            <a:r>
              <a:rPr lang="en-US" sz="1800" dirty="0"/>
              <a:t>The Arosa Kulm Hotel. has to research gender roles in order to adjust its marketing and communication tactics.</a:t>
            </a:r>
          </a:p>
          <a:p>
            <a:r>
              <a:rPr lang="en-US" sz="1800" dirty="0"/>
              <a:t>The Arosa Kulm Hotel has to learn about internet buying habits in order to succeed in the business.</a:t>
            </a:r>
          </a:p>
          <a:p>
            <a:pPr marL="0" indent="0">
              <a:buNone/>
            </a:pPr>
            <a:r>
              <a:rPr lang="en-US" b="1" dirty="0"/>
              <a:t>Technological Factors</a:t>
            </a:r>
          </a:p>
          <a:p>
            <a:r>
              <a:rPr lang="en-US" sz="1800" dirty="0"/>
              <a:t>The Arosa Kulm Hotel has to keep up with the latest technology advancements in order to keep up with the competition.</a:t>
            </a:r>
          </a:p>
          <a:p>
            <a:r>
              <a:rPr lang="en-US" sz="1800" dirty="0"/>
              <a:t>When it comes to current business practices, Arosa Kulm Hotel employs the use of social media.</a:t>
            </a:r>
          </a:p>
          <a:p>
            <a:r>
              <a:rPr lang="en-US" sz="1800" dirty="0"/>
              <a:t>Technological innovations should be invested in by Arosa Kulm Hotel in maximising earnings and reinvestment the revenues into upcoming technological innovations (Ushakov, 2021).</a:t>
            </a:r>
          </a:p>
          <a:p>
            <a:pPr marL="0" indent="0">
              <a:buNone/>
            </a:pPr>
            <a:endParaRPr lang="en-US" sz="1800" b="1" dirty="0"/>
          </a:p>
          <a:p>
            <a:pPr marL="0" indent="0">
              <a:buNone/>
            </a:pPr>
            <a:endParaRPr lang="en-US" sz="1600" b="1" dirty="0"/>
          </a:p>
        </p:txBody>
      </p:sp>
      <p:pic>
        <p:nvPicPr>
          <p:cNvPr id="6146" name="Picture 2" descr="5 factors propelling hotel distribu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6145" y="2869449"/>
            <a:ext cx="2685863" cy="2074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7004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C0443-5308-4CF8-823A-B4CA4ADDF395}"/>
              </a:ext>
            </a:extLst>
          </p:cNvPr>
          <p:cNvSpPr>
            <a:spLocks noGrp="1"/>
          </p:cNvSpPr>
          <p:nvPr>
            <p:ph type="title"/>
          </p:nvPr>
        </p:nvSpPr>
        <p:spPr>
          <a:xfrm>
            <a:off x="743313" y="284136"/>
            <a:ext cx="10353761" cy="878237"/>
          </a:xfrm>
        </p:spPr>
        <p:txBody>
          <a:bodyPr>
            <a:normAutofit/>
          </a:bodyPr>
          <a:lstStyle/>
          <a:p>
            <a:r>
              <a:rPr lang="en-US" sz="3200" dirty="0"/>
              <a:t>Macro Marketing Environment (Cont.)</a:t>
            </a:r>
          </a:p>
        </p:txBody>
      </p:sp>
      <p:sp>
        <p:nvSpPr>
          <p:cNvPr id="3" name="Content Placeholder 2">
            <a:extLst>
              <a:ext uri="{FF2B5EF4-FFF2-40B4-BE49-F238E27FC236}">
                <a16:creationId xmlns:a16="http://schemas.microsoft.com/office/drawing/2014/main" id="{6983A0A9-A91B-407D-A1B9-A7F8387566D9}"/>
              </a:ext>
            </a:extLst>
          </p:cNvPr>
          <p:cNvSpPr>
            <a:spLocks noGrp="1"/>
          </p:cNvSpPr>
          <p:nvPr>
            <p:ph idx="1"/>
          </p:nvPr>
        </p:nvSpPr>
        <p:spPr>
          <a:xfrm>
            <a:off x="743313" y="1410346"/>
            <a:ext cx="8595240" cy="5163518"/>
          </a:xfrm>
        </p:spPr>
        <p:txBody>
          <a:bodyPr>
            <a:normAutofit fontScale="92500" lnSpcReduction="20000"/>
          </a:bodyPr>
          <a:lstStyle/>
          <a:p>
            <a:pPr marL="0" indent="0">
              <a:buNone/>
            </a:pPr>
            <a:r>
              <a:rPr lang="en-US" b="1" dirty="0"/>
              <a:t>Legal Factors</a:t>
            </a:r>
          </a:p>
          <a:p>
            <a:r>
              <a:rPr lang="en-US" sz="2000" dirty="0"/>
              <a:t>The Arosa Kulm Hotel must abide by the safety regulations for its employees.</a:t>
            </a:r>
          </a:p>
          <a:p>
            <a:r>
              <a:rPr lang="en-US" sz="2000" dirty="0"/>
              <a:t>Customers' personal information must be safeguarded by Arosa Kulm Hotel.</a:t>
            </a:r>
          </a:p>
          <a:p>
            <a:r>
              <a:rPr lang="en-US" sz="2000" dirty="0"/>
              <a:t>Arosa Kulm Hotel places a high value on the safety and well-being of its employees(Hung, 2020).</a:t>
            </a:r>
          </a:p>
          <a:p>
            <a:pPr marL="0" indent="0">
              <a:buNone/>
            </a:pPr>
            <a:r>
              <a:rPr lang="en-US" b="1" dirty="0"/>
              <a:t>Environmental Factors</a:t>
            </a:r>
          </a:p>
          <a:p>
            <a:r>
              <a:rPr lang="en-US" sz="2000" dirty="0"/>
              <a:t>It is essential for Arosa Kulm Hotel to implement waste management procedures that are environmentally friendly in its urbanized areas.</a:t>
            </a:r>
          </a:p>
          <a:p>
            <a:r>
              <a:rPr lang="en-US" sz="2000" dirty="0"/>
              <a:t>To guarantee long-term sustainability, Arosa Kulm Hotel may take advantage of it and invest in renewable technology</a:t>
            </a:r>
            <a:r>
              <a:rPr lang="fr-FR" sz="2000" dirty="0"/>
              <a:t>(Javed Parvez, 2021)</a:t>
            </a:r>
            <a:r>
              <a:rPr lang="en-US" sz="2000" dirty="0"/>
              <a:t>.</a:t>
            </a:r>
          </a:p>
          <a:p>
            <a:r>
              <a:rPr lang="en-US" sz="2000" dirty="0"/>
              <a:t>The Arosa Kulm Hotel must be aware of the country's special environmental standards.</a:t>
            </a:r>
            <a:endParaRPr lang="en-US" sz="2000" b="1" dirty="0"/>
          </a:p>
          <a:p>
            <a:pPr marL="0" indent="0">
              <a:buNone/>
            </a:pPr>
            <a:endParaRPr lang="en-US" dirty="0"/>
          </a:p>
        </p:txBody>
      </p:sp>
      <p:pic>
        <p:nvPicPr>
          <p:cNvPr id="7170" name="Picture 2" descr="3 Eco-Friendly and Sustainable Initiatives for Conscious Hote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9222" y="2879388"/>
            <a:ext cx="3102778" cy="1833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5606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81FB4-5B4E-4988-A86B-09204FE719B7}"/>
              </a:ext>
            </a:extLst>
          </p:cNvPr>
          <p:cNvSpPr>
            <a:spLocks noGrp="1"/>
          </p:cNvSpPr>
          <p:nvPr>
            <p:ph type="title"/>
          </p:nvPr>
        </p:nvSpPr>
        <p:spPr>
          <a:xfrm>
            <a:off x="247974" y="348712"/>
            <a:ext cx="11592731" cy="1092630"/>
          </a:xfrm>
        </p:spPr>
        <p:txBody>
          <a:bodyPr>
            <a:normAutofit/>
          </a:bodyPr>
          <a:lstStyle/>
          <a:p>
            <a:r>
              <a:rPr lang="en-US" sz="3200" dirty="0"/>
              <a:t>Creating value and engagement of Customer</a:t>
            </a:r>
          </a:p>
        </p:txBody>
      </p:sp>
      <p:sp>
        <p:nvSpPr>
          <p:cNvPr id="3" name="Content Placeholder 2">
            <a:extLst>
              <a:ext uri="{FF2B5EF4-FFF2-40B4-BE49-F238E27FC236}">
                <a16:creationId xmlns:a16="http://schemas.microsoft.com/office/drawing/2014/main" id="{D7B6D731-DCDF-485A-A862-29B27166B52A}"/>
              </a:ext>
            </a:extLst>
          </p:cNvPr>
          <p:cNvSpPr>
            <a:spLocks noGrp="1"/>
          </p:cNvSpPr>
          <p:nvPr>
            <p:ph idx="1"/>
          </p:nvPr>
        </p:nvSpPr>
        <p:spPr>
          <a:xfrm>
            <a:off x="976394" y="1983783"/>
            <a:ext cx="7875775" cy="4525505"/>
          </a:xfrm>
        </p:spPr>
        <p:txBody>
          <a:bodyPr>
            <a:normAutofit/>
          </a:bodyPr>
          <a:lstStyle/>
          <a:p>
            <a:r>
              <a:rPr lang="en-US" dirty="0"/>
              <a:t>It is imperative that Arosa Kulm Hotel understands the thinking of its customers.</a:t>
            </a:r>
          </a:p>
          <a:p>
            <a:r>
              <a:rPr lang="en-US" dirty="0"/>
              <a:t>They need to use data to provide a highly personalized and consistent experience.</a:t>
            </a:r>
          </a:p>
          <a:p>
            <a:r>
              <a:rPr lang="en-US" dirty="0"/>
              <a:t>Reduce wait times for guests by offering self-service kiosks and online guest amenities via the Arosa Kulm Hotel's concept of a connected visitor(Mavondo, 2021).</a:t>
            </a:r>
          </a:p>
          <a:p>
            <a:r>
              <a:rPr lang="en-US" dirty="0"/>
              <a:t>Facebook, YouTube, Instagram, Twitter, and a slew of other social media sites are excellent marketing channels since they're where most of your customers are spending their time(Nasution, 2021).</a:t>
            </a:r>
          </a:p>
        </p:txBody>
      </p:sp>
      <p:pic>
        <p:nvPicPr>
          <p:cNvPr id="8194" name="Picture 2" descr="Creating More Customer Value | Infosurv | Infosurv"/>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52169" y="3039894"/>
            <a:ext cx="32004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0358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829B8-FB60-46CB-9682-783B67B1B11C}"/>
              </a:ext>
            </a:extLst>
          </p:cNvPr>
          <p:cNvSpPr>
            <a:spLocks noGrp="1"/>
          </p:cNvSpPr>
          <p:nvPr>
            <p:ph type="title"/>
          </p:nvPr>
        </p:nvSpPr>
        <p:spPr>
          <a:xfrm>
            <a:off x="789809" y="403640"/>
            <a:ext cx="10353761" cy="851724"/>
          </a:xfrm>
        </p:spPr>
        <p:txBody>
          <a:bodyPr/>
          <a:lstStyle/>
          <a:p>
            <a:r>
              <a:rPr lang="en-US" dirty="0"/>
              <a:t>Effective Use of Digital Marketing</a:t>
            </a:r>
          </a:p>
        </p:txBody>
      </p:sp>
      <p:sp>
        <p:nvSpPr>
          <p:cNvPr id="3" name="Content Placeholder 2">
            <a:extLst>
              <a:ext uri="{FF2B5EF4-FFF2-40B4-BE49-F238E27FC236}">
                <a16:creationId xmlns:a16="http://schemas.microsoft.com/office/drawing/2014/main" id="{4A84BECE-710B-4102-BFFE-CBDEBF214F88}"/>
              </a:ext>
            </a:extLst>
          </p:cNvPr>
          <p:cNvSpPr>
            <a:spLocks noGrp="1"/>
          </p:cNvSpPr>
          <p:nvPr>
            <p:ph idx="1"/>
          </p:nvPr>
        </p:nvSpPr>
        <p:spPr>
          <a:xfrm>
            <a:off x="789809" y="2061274"/>
            <a:ext cx="8130455" cy="4393085"/>
          </a:xfrm>
        </p:spPr>
        <p:txBody>
          <a:bodyPr>
            <a:normAutofit fontScale="92500"/>
          </a:bodyPr>
          <a:lstStyle/>
          <a:p>
            <a:r>
              <a:rPr lang="en-US" sz="2400" dirty="0"/>
              <a:t>Arosa Kulm Hotel will be using their official websites to attract the consumers.</a:t>
            </a:r>
          </a:p>
          <a:p>
            <a:r>
              <a:rPr lang="en-US" sz="2400" dirty="0"/>
              <a:t>They will also use all the social media platforms to promote their offers and services to the consumers(</a:t>
            </a:r>
            <a:r>
              <a:rPr lang="en-US" sz="2400" dirty="0" err="1"/>
              <a:t>Mavondo</a:t>
            </a:r>
            <a:r>
              <a:rPr lang="en-US" sz="2400" dirty="0"/>
              <a:t>, 2021).</a:t>
            </a:r>
          </a:p>
          <a:p>
            <a:r>
              <a:rPr lang="en-US" sz="2400" dirty="0"/>
              <a:t>Marketing the company on all of the social media platforms is a great opportunity for the hotel(Nasution, 2021).</a:t>
            </a:r>
          </a:p>
          <a:p>
            <a:r>
              <a:rPr lang="en-US" sz="2400" dirty="0"/>
              <a:t>They can also use influencing marketing as it is now popular this days and it will draw a lot of consumer's attention.</a:t>
            </a:r>
          </a:p>
          <a:p>
            <a:endParaRPr lang="en-US" dirty="0"/>
          </a:p>
          <a:p>
            <a:endParaRPr lang="en-US" dirty="0"/>
          </a:p>
        </p:txBody>
      </p:sp>
      <p:pic>
        <p:nvPicPr>
          <p:cNvPr id="9218" name="Picture 2" descr="Digital Marketing &amp;amp; Practical SEO + Freelancing – Softbit Institute of I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425" y="2898842"/>
            <a:ext cx="3338924" cy="1708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2295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5FA68-C2FD-40B1-A613-F7ED7FC4E95B}"/>
              </a:ext>
            </a:extLst>
          </p:cNvPr>
          <p:cNvSpPr>
            <a:spLocks noGrp="1"/>
          </p:cNvSpPr>
          <p:nvPr>
            <p:ph type="title"/>
          </p:nvPr>
        </p:nvSpPr>
        <p:spPr>
          <a:xfrm>
            <a:off x="743313" y="403639"/>
            <a:ext cx="10353761" cy="1022205"/>
          </a:xfrm>
        </p:spPr>
        <p:txBody>
          <a:bodyPr/>
          <a:lstStyle/>
          <a:p>
            <a:r>
              <a:rPr lang="en-US" dirty="0"/>
              <a:t>Conclusion</a:t>
            </a:r>
          </a:p>
        </p:txBody>
      </p:sp>
      <p:sp>
        <p:nvSpPr>
          <p:cNvPr id="3" name="Content Placeholder 2">
            <a:extLst>
              <a:ext uri="{FF2B5EF4-FFF2-40B4-BE49-F238E27FC236}">
                <a16:creationId xmlns:a16="http://schemas.microsoft.com/office/drawing/2014/main" id="{A19B5FD3-163D-463F-9A9E-455A232C3E72}"/>
              </a:ext>
            </a:extLst>
          </p:cNvPr>
          <p:cNvSpPr>
            <a:spLocks noGrp="1"/>
          </p:cNvSpPr>
          <p:nvPr>
            <p:ph idx="1"/>
          </p:nvPr>
        </p:nvSpPr>
        <p:spPr>
          <a:xfrm>
            <a:off x="913795" y="2096063"/>
            <a:ext cx="10183279" cy="4134255"/>
          </a:xfrm>
        </p:spPr>
        <p:txBody>
          <a:bodyPr/>
          <a:lstStyle/>
          <a:p>
            <a:r>
              <a:rPr lang="en-US" dirty="0"/>
              <a:t>For an effective marketing plan, it is important to make the proper use of the company’s strengths and opportunities.</a:t>
            </a:r>
          </a:p>
          <a:p>
            <a:r>
              <a:rPr lang="en-US" dirty="0"/>
              <a:t>This will help the company to overcome the weaknesses and threats.</a:t>
            </a:r>
          </a:p>
          <a:p>
            <a:r>
              <a:rPr lang="en-US" dirty="0"/>
              <a:t>SEO and Google AdWords should be used by Arosa Kulm Hotel  to spread the word about a company's products and services.</a:t>
            </a:r>
          </a:p>
          <a:p>
            <a:r>
              <a:rPr lang="en-US" dirty="0"/>
              <a:t>This marketing plan is well designed and will be beneficial for the company.</a:t>
            </a:r>
          </a:p>
          <a:p>
            <a:endParaRPr lang="en-US" dirty="0"/>
          </a:p>
        </p:txBody>
      </p:sp>
    </p:spTree>
    <p:extLst>
      <p:ext uri="{BB962C8B-B14F-4D97-AF65-F5344CB8AC3E}">
        <p14:creationId xmlns:p14="http://schemas.microsoft.com/office/powerpoint/2010/main" val="4266928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AC179-5724-4E94-8C31-E9601A8C29C0}"/>
              </a:ext>
            </a:extLst>
          </p:cNvPr>
          <p:cNvSpPr>
            <a:spLocks noGrp="1"/>
          </p:cNvSpPr>
          <p:nvPr>
            <p:ph type="title"/>
          </p:nvPr>
        </p:nvSpPr>
        <p:spPr>
          <a:xfrm>
            <a:off x="665821" y="317716"/>
            <a:ext cx="10353761" cy="534692"/>
          </a:xfrm>
        </p:spPr>
        <p:txBody>
          <a:bodyPr>
            <a:normAutofit/>
          </a:bodyPr>
          <a:lstStyle/>
          <a:p>
            <a:r>
              <a:rPr lang="en-US" sz="3200" dirty="0"/>
              <a:t>References</a:t>
            </a:r>
          </a:p>
        </p:txBody>
      </p:sp>
      <p:sp>
        <p:nvSpPr>
          <p:cNvPr id="3" name="Content Placeholder 2">
            <a:extLst>
              <a:ext uri="{FF2B5EF4-FFF2-40B4-BE49-F238E27FC236}">
                <a16:creationId xmlns:a16="http://schemas.microsoft.com/office/drawing/2014/main" id="{9B18DC19-F142-41FA-B294-CBF89004BB69}"/>
              </a:ext>
            </a:extLst>
          </p:cNvPr>
          <p:cNvSpPr>
            <a:spLocks noGrp="1"/>
          </p:cNvSpPr>
          <p:nvPr>
            <p:ph idx="1"/>
          </p:nvPr>
        </p:nvSpPr>
        <p:spPr>
          <a:xfrm>
            <a:off x="913795" y="1038387"/>
            <a:ext cx="10353762" cy="5501898"/>
          </a:xfrm>
        </p:spPr>
        <p:txBody>
          <a:bodyPr>
            <a:normAutofit fontScale="70000" lnSpcReduction="20000"/>
          </a:bodyPr>
          <a:lstStyle/>
          <a:p>
            <a:r>
              <a:rPr lang="en-US" dirty="0"/>
              <a:t>Hung, K. (2020) "Understanding UK's Hotel Industry: A SWOT Analysis", Journal of UK Tourism Research, 9(1), pp. 81-93. doi: 10.1080/19388160.2013.756771.</a:t>
            </a:r>
          </a:p>
          <a:p>
            <a:endParaRPr lang="en-US" dirty="0"/>
          </a:p>
          <a:p>
            <a:r>
              <a:rPr lang="en-US" dirty="0"/>
              <a:t>Javed Parvez, S. et al. (2021) "Digital marketing in hotel industry", International Journal of Engineering &amp; Technology, 7(2.21), p. 288. doi: 10.14419/ijet.v7i2.21.12383.</a:t>
            </a:r>
          </a:p>
          <a:p>
            <a:endParaRPr lang="en-US" dirty="0"/>
          </a:p>
          <a:p>
            <a:r>
              <a:rPr lang="en-US" dirty="0"/>
              <a:t>Nasution, H. and Mavondo, F. (2021) "Customer value in the hotel industry: What managers believe they deliver and what customer experience", International Journal of Hospitality Management, 27(2), pp. 204-213. doi: 10.1016/j.ijhm.2007.02.003.</a:t>
            </a:r>
          </a:p>
          <a:p>
            <a:endParaRPr lang="en-US" dirty="0"/>
          </a:p>
          <a:p>
            <a:r>
              <a:rPr lang="en-US" dirty="0"/>
              <a:t>Sudarmawan, A. and </a:t>
            </a:r>
            <a:r>
              <a:rPr lang="en-US" dirty="0" err="1"/>
              <a:t>Harnani</a:t>
            </a:r>
            <a:r>
              <a:rPr lang="en-US" dirty="0"/>
              <a:t>, S. (2021) "Analysis of Solow Growth Model in Hotel Industry In Pandemic Era, Case Study: UK", ASIAN Economic and Business Development, 1(1), pp. 65-82. doi: 10.54204/27761116.</a:t>
            </a:r>
          </a:p>
          <a:p>
            <a:endParaRPr lang="en-US" dirty="0"/>
          </a:p>
          <a:p>
            <a:r>
              <a:rPr lang="en-US" dirty="0"/>
              <a:t>Tarrant, C. (2020) "UK hotel industry — market restructuring and the need to respond to customer demands", Tourism Management, 10(3), pp. 187-191. doi: 10.1016/0261-5177(89)90068-x.</a:t>
            </a:r>
          </a:p>
          <a:p>
            <a:endParaRPr lang="en-US" dirty="0"/>
          </a:p>
          <a:p>
            <a:r>
              <a:rPr lang="en-US" dirty="0"/>
              <a:t>Ushakov, D. (2021) "TOURISM INDUSTRY OF UK: THROUGH CRISIS, LOCKDOWN AND SANDBOX - TO SELF-SUFFICIENCY", The EUrASEANs: journal on global socio-economic dynamics, (4(29), pp. 18-28. doi: 10.35678/2539-5645.4(29).2021.18-28.</a:t>
            </a:r>
          </a:p>
        </p:txBody>
      </p:sp>
    </p:spTree>
    <p:extLst>
      <p:ext uri="{BB962C8B-B14F-4D97-AF65-F5344CB8AC3E}">
        <p14:creationId xmlns:p14="http://schemas.microsoft.com/office/powerpoint/2010/main" val="23360324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42332"/>
      </a:dk2>
      <a:lt2>
        <a:srgbClr val="EE91A0"/>
      </a:lt2>
      <a:accent1>
        <a:srgbClr val="E03754"/>
      </a:accent1>
      <a:accent2>
        <a:srgbClr val="E86C2E"/>
      </a:accent2>
      <a:accent3>
        <a:srgbClr val="DAB250"/>
      </a:accent3>
      <a:accent4>
        <a:srgbClr val="60C4AA"/>
      </a:accent4>
      <a:accent5>
        <a:srgbClr val="51A9DB"/>
      </a:accent5>
      <a:accent6>
        <a:srgbClr val="976AC9"/>
      </a:accent6>
      <a:hlink>
        <a:srgbClr val="D5445E"/>
      </a:hlink>
      <a:folHlink>
        <a:srgbClr val="E17C8E"/>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6B2E858E-683F-40D9-B4CB-284D097F3AC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349</TotalTime>
  <Words>2759</Words>
  <PresentationFormat>Widescreen</PresentationFormat>
  <Paragraphs>209</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Bookman Old Style</vt:lpstr>
      <vt:lpstr>Calibri</vt:lpstr>
      <vt:lpstr>Rockwell</vt:lpstr>
      <vt:lpstr>Damask</vt:lpstr>
      <vt:lpstr>Presentation on</vt:lpstr>
      <vt:lpstr>Introduction</vt:lpstr>
      <vt:lpstr>Marketing Mix</vt:lpstr>
      <vt:lpstr>Marketing Mix (Cont.)</vt:lpstr>
      <vt:lpstr>The Micro Marketing Environment (SWOT)</vt:lpstr>
      <vt:lpstr>The Micro Marketing Environment (Cont.)</vt:lpstr>
      <vt:lpstr>Macro Marketing Environment (PESTLE)</vt:lpstr>
      <vt:lpstr>Macro Marketing Environment (Cont.)</vt:lpstr>
      <vt:lpstr>Macro Marketing Environment (Cont.)</vt:lpstr>
      <vt:lpstr>Creating value and engagement of Customer</vt:lpstr>
      <vt:lpstr>Effective Use of Digital Marketing</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2021-11-06T01:57:32Z</dcterms:created>
  <dcterms:modified xsi:type="dcterms:W3CDTF">2021-11-08T13:00:45Z</dcterms:modified>
</cp:coreProperties>
</file>