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535247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1627688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505784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E75076D-F49F-415F-A711-15B88EE61B09}" type="datetimeFigureOut">
              <a:rPr lang="en-US" smtClean="0"/>
              <a:t>2/19/2019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556814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E75076D-F49F-415F-A711-15B88EE61B09}" type="datetimeFigureOut">
              <a:rPr lang="en-US" smtClean="0"/>
              <a:t>2/19/2019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1202359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2449607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2789186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641118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E75076D-F49F-415F-A711-15B88EE61B09}" type="datetimeFigureOut">
              <a:rPr lang="en-US" smtClean="0"/>
              <a:t>2/19/2019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232776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E75076D-F49F-415F-A711-15B88EE61B09}" type="datetimeFigureOut">
              <a:rPr lang="en-US" smtClean="0"/>
              <a:t>2/19/2019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931816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4283957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289146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10954139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2229596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768140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32718263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E75076D-F49F-415F-A711-15B88EE61B09}" type="datetimeFigureOut">
              <a:rPr lang="en-US" smtClean="0"/>
              <a:t>2/19/2019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62080-44BF-4C4A-AC8D-C64BD91AA194}" type="slidenum">
              <a:rPr lang="en-GB" smtClean="0"/>
              <a:t>‹#›</a:t>
            </a:fld>
            <a:endParaRPr lang="en-GB"/>
          </a:p>
        </p:txBody>
      </p:sp>
    </p:spTree>
    <p:extLst>
      <p:ext uri="{BB962C8B-B14F-4D97-AF65-F5344CB8AC3E}">
        <p14:creationId xmlns:p14="http://schemas.microsoft.com/office/powerpoint/2010/main" val="165961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grpSp>
        <p:nvGrpSpPr>
          <p:cNvPr id="2" name="Group 84"/>
          <p:cNvGrpSpPr>
            <a:grpSpLocks/>
          </p:cNvGrpSpPr>
          <p:nvPr userDrawn="1"/>
        </p:nvGrpSpPr>
        <p:grpSpPr bwMode="auto">
          <a:xfrm>
            <a:off x="0" y="0"/>
            <a:ext cx="9144000" cy="6858000"/>
            <a:chOff x="0" y="0"/>
            <a:chExt cx="5760" cy="4320"/>
          </a:xfrm>
        </p:grpSpPr>
        <p:sp>
          <p:nvSpPr>
            <p:cNvPr id="3" name="Line 85"/>
            <p:cNvSpPr>
              <a:spLocks noChangeShapeType="1"/>
            </p:cNvSpPr>
            <p:nvPr userDrawn="1"/>
          </p:nvSpPr>
          <p:spPr bwMode="white">
            <a:xfrm>
              <a:off x="0" y="192"/>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 name="Line 86"/>
            <p:cNvSpPr>
              <a:spLocks noChangeShapeType="1"/>
            </p:cNvSpPr>
            <p:nvPr userDrawn="1"/>
          </p:nvSpPr>
          <p:spPr bwMode="white">
            <a:xfrm>
              <a:off x="0" y="384"/>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5" name="Line 87"/>
            <p:cNvSpPr>
              <a:spLocks noChangeShapeType="1"/>
            </p:cNvSpPr>
            <p:nvPr userDrawn="1"/>
          </p:nvSpPr>
          <p:spPr bwMode="white">
            <a:xfrm>
              <a:off x="0" y="576"/>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6" name="Line 88"/>
            <p:cNvSpPr>
              <a:spLocks noChangeShapeType="1"/>
            </p:cNvSpPr>
            <p:nvPr userDrawn="1"/>
          </p:nvSpPr>
          <p:spPr bwMode="white">
            <a:xfrm>
              <a:off x="0" y="768"/>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7" name="Line 89"/>
            <p:cNvSpPr>
              <a:spLocks noChangeShapeType="1"/>
            </p:cNvSpPr>
            <p:nvPr userDrawn="1"/>
          </p:nvSpPr>
          <p:spPr bwMode="white">
            <a:xfrm>
              <a:off x="0" y="960"/>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8" name="Line 90"/>
            <p:cNvSpPr>
              <a:spLocks noChangeShapeType="1"/>
            </p:cNvSpPr>
            <p:nvPr userDrawn="1"/>
          </p:nvSpPr>
          <p:spPr bwMode="white">
            <a:xfrm>
              <a:off x="0" y="1152"/>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9" name="Line 91"/>
            <p:cNvSpPr>
              <a:spLocks noChangeShapeType="1"/>
            </p:cNvSpPr>
            <p:nvPr userDrawn="1"/>
          </p:nvSpPr>
          <p:spPr bwMode="white">
            <a:xfrm>
              <a:off x="0" y="1344"/>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0" name="Line 92"/>
            <p:cNvSpPr>
              <a:spLocks noChangeShapeType="1"/>
            </p:cNvSpPr>
            <p:nvPr userDrawn="1"/>
          </p:nvSpPr>
          <p:spPr bwMode="white">
            <a:xfrm>
              <a:off x="0" y="1536"/>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1" name="Line 93"/>
            <p:cNvSpPr>
              <a:spLocks noChangeShapeType="1"/>
            </p:cNvSpPr>
            <p:nvPr userDrawn="1"/>
          </p:nvSpPr>
          <p:spPr bwMode="white">
            <a:xfrm>
              <a:off x="0" y="1728"/>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2" name="Line 94"/>
            <p:cNvSpPr>
              <a:spLocks noChangeShapeType="1"/>
            </p:cNvSpPr>
            <p:nvPr userDrawn="1"/>
          </p:nvSpPr>
          <p:spPr bwMode="white">
            <a:xfrm>
              <a:off x="0" y="1920"/>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3" name="Line 95"/>
            <p:cNvSpPr>
              <a:spLocks noChangeShapeType="1"/>
            </p:cNvSpPr>
            <p:nvPr userDrawn="1"/>
          </p:nvSpPr>
          <p:spPr bwMode="white">
            <a:xfrm>
              <a:off x="0" y="2112"/>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4" name="Line 96"/>
            <p:cNvSpPr>
              <a:spLocks noChangeShapeType="1"/>
            </p:cNvSpPr>
            <p:nvPr userDrawn="1"/>
          </p:nvSpPr>
          <p:spPr bwMode="white">
            <a:xfrm>
              <a:off x="0" y="2304"/>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5" name="Line 97"/>
            <p:cNvSpPr>
              <a:spLocks noChangeShapeType="1"/>
            </p:cNvSpPr>
            <p:nvPr userDrawn="1"/>
          </p:nvSpPr>
          <p:spPr bwMode="white">
            <a:xfrm>
              <a:off x="0" y="2496"/>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6" name="Line 98"/>
            <p:cNvSpPr>
              <a:spLocks noChangeShapeType="1"/>
            </p:cNvSpPr>
            <p:nvPr userDrawn="1"/>
          </p:nvSpPr>
          <p:spPr bwMode="white">
            <a:xfrm>
              <a:off x="0" y="2688"/>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7" name="Line 99"/>
            <p:cNvSpPr>
              <a:spLocks noChangeShapeType="1"/>
            </p:cNvSpPr>
            <p:nvPr userDrawn="1"/>
          </p:nvSpPr>
          <p:spPr bwMode="white">
            <a:xfrm>
              <a:off x="0" y="2880"/>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8" name="Line 100"/>
            <p:cNvSpPr>
              <a:spLocks noChangeShapeType="1"/>
            </p:cNvSpPr>
            <p:nvPr userDrawn="1"/>
          </p:nvSpPr>
          <p:spPr bwMode="white">
            <a:xfrm>
              <a:off x="0" y="3072"/>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19" name="Line 101"/>
            <p:cNvSpPr>
              <a:spLocks noChangeShapeType="1"/>
            </p:cNvSpPr>
            <p:nvPr userDrawn="1"/>
          </p:nvSpPr>
          <p:spPr bwMode="white">
            <a:xfrm>
              <a:off x="0" y="3264"/>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0" name="Line 102"/>
            <p:cNvSpPr>
              <a:spLocks noChangeShapeType="1"/>
            </p:cNvSpPr>
            <p:nvPr userDrawn="1"/>
          </p:nvSpPr>
          <p:spPr bwMode="white">
            <a:xfrm>
              <a:off x="0" y="3456"/>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1" name="Line 103"/>
            <p:cNvSpPr>
              <a:spLocks noChangeShapeType="1"/>
            </p:cNvSpPr>
            <p:nvPr userDrawn="1"/>
          </p:nvSpPr>
          <p:spPr bwMode="white">
            <a:xfrm>
              <a:off x="0" y="3648"/>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2" name="Line 104"/>
            <p:cNvSpPr>
              <a:spLocks noChangeShapeType="1"/>
            </p:cNvSpPr>
            <p:nvPr userDrawn="1"/>
          </p:nvSpPr>
          <p:spPr bwMode="white">
            <a:xfrm>
              <a:off x="0" y="3840"/>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3" name="Line 105"/>
            <p:cNvSpPr>
              <a:spLocks noChangeShapeType="1"/>
            </p:cNvSpPr>
            <p:nvPr userDrawn="1"/>
          </p:nvSpPr>
          <p:spPr bwMode="white">
            <a:xfrm>
              <a:off x="0" y="4032"/>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4" name="Line 106"/>
            <p:cNvSpPr>
              <a:spLocks noChangeShapeType="1"/>
            </p:cNvSpPr>
            <p:nvPr userDrawn="1"/>
          </p:nvSpPr>
          <p:spPr bwMode="white">
            <a:xfrm>
              <a:off x="0" y="4224"/>
              <a:ext cx="5760" cy="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5" name="Line 107"/>
            <p:cNvSpPr>
              <a:spLocks noChangeShapeType="1"/>
            </p:cNvSpPr>
            <p:nvPr userDrawn="1"/>
          </p:nvSpPr>
          <p:spPr bwMode="white">
            <a:xfrm>
              <a:off x="192"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6" name="Line 108"/>
            <p:cNvSpPr>
              <a:spLocks noChangeShapeType="1"/>
            </p:cNvSpPr>
            <p:nvPr userDrawn="1"/>
          </p:nvSpPr>
          <p:spPr bwMode="white">
            <a:xfrm>
              <a:off x="384"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7" name="Line 109"/>
            <p:cNvSpPr>
              <a:spLocks noChangeShapeType="1"/>
            </p:cNvSpPr>
            <p:nvPr userDrawn="1"/>
          </p:nvSpPr>
          <p:spPr bwMode="white">
            <a:xfrm>
              <a:off x="576"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8" name="Line 110"/>
            <p:cNvSpPr>
              <a:spLocks noChangeShapeType="1"/>
            </p:cNvSpPr>
            <p:nvPr userDrawn="1"/>
          </p:nvSpPr>
          <p:spPr bwMode="white">
            <a:xfrm>
              <a:off x="768"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29" name="Line 111"/>
            <p:cNvSpPr>
              <a:spLocks noChangeShapeType="1"/>
            </p:cNvSpPr>
            <p:nvPr userDrawn="1"/>
          </p:nvSpPr>
          <p:spPr bwMode="white">
            <a:xfrm>
              <a:off x="960"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0" name="Line 112"/>
            <p:cNvSpPr>
              <a:spLocks noChangeShapeType="1"/>
            </p:cNvSpPr>
            <p:nvPr userDrawn="1"/>
          </p:nvSpPr>
          <p:spPr bwMode="white">
            <a:xfrm>
              <a:off x="1152"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1" name="Line 113"/>
            <p:cNvSpPr>
              <a:spLocks noChangeShapeType="1"/>
            </p:cNvSpPr>
            <p:nvPr userDrawn="1"/>
          </p:nvSpPr>
          <p:spPr bwMode="white">
            <a:xfrm>
              <a:off x="1344"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2" name="Line 114"/>
            <p:cNvSpPr>
              <a:spLocks noChangeShapeType="1"/>
            </p:cNvSpPr>
            <p:nvPr userDrawn="1"/>
          </p:nvSpPr>
          <p:spPr bwMode="white">
            <a:xfrm>
              <a:off x="1536"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3" name="Line 115"/>
            <p:cNvSpPr>
              <a:spLocks noChangeShapeType="1"/>
            </p:cNvSpPr>
            <p:nvPr userDrawn="1"/>
          </p:nvSpPr>
          <p:spPr bwMode="white">
            <a:xfrm>
              <a:off x="1728"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4" name="Line 116"/>
            <p:cNvSpPr>
              <a:spLocks noChangeShapeType="1"/>
            </p:cNvSpPr>
            <p:nvPr userDrawn="1"/>
          </p:nvSpPr>
          <p:spPr bwMode="white">
            <a:xfrm>
              <a:off x="1920"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5" name="Line 117"/>
            <p:cNvSpPr>
              <a:spLocks noChangeShapeType="1"/>
            </p:cNvSpPr>
            <p:nvPr userDrawn="1"/>
          </p:nvSpPr>
          <p:spPr bwMode="white">
            <a:xfrm>
              <a:off x="2112"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6" name="Line 118"/>
            <p:cNvSpPr>
              <a:spLocks noChangeShapeType="1"/>
            </p:cNvSpPr>
            <p:nvPr userDrawn="1"/>
          </p:nvSpPr>
          <p:spPr bwMode="white">
            <a:xfrm>
              <a:off x="2304"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7" name="Line 119"/>
            <p:cNvSpPr>
              <a:spLocks noChangeShapeType="1"/>
            </p:cNvSpPr>
            <p:nvPr userDrawn="1"/>
          </p:nvSpPr>
          <p:spPr bwMode="white">
            <a:xfrm>
              <a:off x="2496"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8" name="Line 120"/>
            <p:cNvSpPr>
              <a:spLocks noChangeShapeType="1"/>
            </p:cNvSpPr>
            <p:nvPr userDrawn="1"/>
          </p:nvSpPr>
          <p:spPr bwMode="white">
            <a:xfrm>
              <a:off x="2688"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39" name="Line 121"/>
            <p:cNvSpPr>
              <a:spLocks noChangeShapeType="1"/>
            </p:cNvSpPr>
            <p:nvPr userDrawn="1"/>
          </p:nvSpPr>
          <p:spPr bwMode="white">
            <a:xfrm>
              <a:off x="2880"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0" name="Line 122"/>
            <p:cNvSpPr>
              <a:spLocks noChangeShapeType="1"/>
            </p:cNvSpPr>
            <p:nvPr userDrawn="1"/>
          </p:nvSpPr>
          <p:spPr bwMode="white">
            <a:xfrm>
              <a:off x="3072"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1" name="Line 123"/>
            <p:cNvSpPr>
              <a:spLocks noChangeShapeType="1"/>
            </p:cNvSpPr>
            <p:nvPr userDrawn="1"/>
          </p:nvSpPr>
          <p:spPr bwMode="white">
            <a:xfrm>
              <a:off x="3264"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2" name="Line 124"/>
            <p:cNvSpPr>
              <a:spLocks noChangeShapeType="1"/>
            </p:cNvSpPr>
            <p:nvPr userDrawn="1"/>
          </p:nvSpPr>
          <p:spPr bwMode="white">
            <a:xfrm>
              <a:off x="3456"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3" name="Line 125"/>
            <p:cNvSpPr>
              <a:spLocks noChangeShapeType="1"/>
            </p:cNvSpPr>
            <p:nvPr userDrawn="1"/>
          </p:nvSpPr>
          <p:spPr bwMode="white">
            <a:xfrm>
              <a:off x="3648"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4" name="Line 126"/>
            <p:cNvSpPr>
              <a:spLocks noChangeShapeType="1"/>
            </p:cNvSpPr>
            <p:nvPr userDrawn="1"/>
          </p:nvSpPr>
          <p:spPr bwMode="white">
            <a:xfrm>
              <a:off x="3840"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5" name="Line 127"/>
            <p:cNvSpPr>
              <a:spLocks noChangeShapeType="1"/>
            </p:cNvSpPr>
            <p:nvPr userDrawn="1"/>
          </p:nvSpPr>
          <p:spPr bwMode="white">
            <a:xfrm>
              <a:off x="4032"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6" name="Line 128"/>
            <p:cNvSpPr>
              <a:spLocks noChangeShapeType="1"/>
            </p:cNvSpPr>
            <p:nvPr userDrawn="1"/>
          </p:nvSpPr>
          <p:spPr bwMode="white">
            <a:xfrm>
              <a:off x="4224"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7" name="Line 129"/>
            <p:cNvSpPr>
              <a:spLocks noChangeShapeType="1"/>
            </p:cNvSpPr>
            <p:nvPr userDrawn="1"/>
          </p:nvSpPr>
          <p:spPr bwMode="white">
            <a:xfrm>
              <a:off x="4416"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8" name="Line 130"/>
            <p:cNvSpPr>
              <a:spLocks noChangeShapeType="1"/>
            </p:cNvSpPr>
            <p:nvPr userDrawn="1"/>
          </p:nvSpPr>
          <p:spPr bwMode="white">
            <a:xfrm>
              <a:off x="4608"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49" name="Line 131"/>
            <p:cNvSpPr>
              <a:spLocks noChangeShapeType="1"/>
            </p:cNvSpPr>
            <p:nvPr userDrawn="1"/>
          </p:nvSpPr>
          <p:spPr bwMode="white">
            <a:xfrm>
              <a:off x="4800"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50" name="Line 132"/>
            <p:cNvSpPr>
              <a:spLocks noChangeShapeType="1"/>
            </p:cNvSpPr>
            <p:nvPr userDrawn="1"/>
          </p:nvSpPr>
          <p:spPr bwMode="white">
            <a:xfrm>
              <a:off x="4992"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51" name="Line 133"/>
            <p:cNvSpPr>
              <a:spLocks noChangeShapeType="1"/>
            </p:cNvSpPr>
            <p:nvPr userDrawn="1"/>
          </p:nvSpPr>
          <p:spPr bwMode="white">
            <a:xfrm>
              <a:off x="5184"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52" name="Line 134"/>
            <p:cNvSpPr>
              <a:spLocks noChangeShapeType="1"/>
            </p:cNvSpPr>
            <p:nvPr userDrawn="1"/>
          </p:nvSpPr>
          <p:spPr bwMode="white">
            <a:xfrm>
              <a:off x="5376"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sp>
          <p:nvSpPr>
            <p:cNvPr id="53" name="Line 135"/>
            <p:cNvSpPr>
              <a:spLocks noChangeShapeType="1"/>
            </p:cNvSpPr>
            <p:nvPr userDrawn="1"/>
          </p:nvSpPr>
          <p:spPr bwMode="white">
            <a:xfrm>
              <a:off x="5568" y="0"/>
              <a:ext cx="0" cy="4320"/>
            </a:xfrm>
            <a:prstGeom prst="line">
              <a:avLst/>
            </a:prstGeom>
            <a:noFill/>
            <a:ln w="9525">
              <a:pattFill prst="pct30">
                <a:fgClr>
                  <a:schemeClr val="folHlink"/>
                </a:fgClr>
                <a:bgClr>
                  <a:schemeClr val="bg1"/>
                </a:bgClr>
              </a:pattFill>
              <a:round/>
              <a:headEnd/>
              <a:tailEnd/>
            </a:ln>
            <a:effectLst/>
          </p:spPr>
          <p:txBody>
            <a:bodyPr wrap="none" anchor="ctr"/>
            <a:lstStyle/>
            <a:p>
              <a:endParaRPr lang="en-GB"/>
            </a:p>
          </p:txBody>
        </p:sp>
      </p:grpSp>
      <p:sp>
        <p:nvSpPr>
          <p:cNvPr id="54" name="Text Box 138"/>
          <p:cNvSpPr txBox="1">
            <a:spLocks noChangeArrowheads="1"/>
          </p:cNvSpPr>
          <p:nvPr userDrawn="1"/>
        </p:nvSpPr>
        <p:spPr bwMode="auto">
          <a:xfrm>
            <a:off x="7010400" y="6583363"/>
            <a:ext cx="457200" cy="274637"/>
          </a:xfrm>
          <a:prstGeom prst="rect">
            <a:avLst/>
          </a:prstGeom>
          <a:noFill/>
          <a:ln w="9525">
            <a:noFill/>
            <a:miter lim="800000"/>
            <a:headEnd/>
            <a:tailEnd/>
          </a:ln>
          <a:effectLst/>
        </p:spPr>
        <p:txBody>
          <a:bodyPr>
            <a:spAutoFit/>
          </a:bodyPr>
          <a:lstStyle/>
          <a:p>
            <a:pPr algn="ctr">
              <a:spcBef>
                <a:spcPct val="50000"/>
              </a:spcBef>
            </a:pPr>
            <a:fld id="{BD5EDF59-ABB4-4143-A54C-5387036EF3A6}" type="slidenum">
              <a:rPr lang="en-GB" altLang="en-US" sz="1200" b="1">
                <a:solidFill>
                  <a:srgbClr val="003399"/>
                </a:solidFill>
                <a:latin typeface="Arial" charset="0"/>
              </a:rPr>
              <a:pPr algn="ctr">
                <a:spcBef>
                  <a:spcPct val="50000"/>
                </a:spcBef>
              </a:pPr>
              <a:t>‹#›</a:t>
            </a:fld>
            <a:endParaRPr lang="en-GB" altLang="en-US" sz="1200" b="1">
              <a:solidFill>
                <a:srgbClr val="003399"/>
              </a:solidFill>
              <a:latin typeface="Arial" charset="0"/>
            </a:endParaRPr>
          </a:p>
        </p:txBody>
      </p:sp>
      <p:grpSp>
        <p:nvGrpSpPr>
          <p:cNvPr id="55" name="Group 140"/>
          <p:cNvGrpSpPr>
            <a:grpSpLocks/>
          </p:cNvGrpSpPr>
          <p:nvPr userDrawn="1"/>
        </p:nvGrpSpPr>
        <p:grpSpPr bwMode="auto">
          <a:xfrm>
            <a:off x="381000" y="1295400"/>
            <a:ext cx="1784350" cy="2324100"/>
            <a:chOff x="96" y="916"/>
            <a:chExt cx="2208" cy="2876"/>
          </a:xfrm>
        </p:grpSpPr>
        <p:sp>
          <p:nvSpPr>
            <p:cNvPr id="56" name="Line 141"/>
            <p:cNvSpPr>
              <a:spLocks noChangeShapeType="1"/>
            </p:cNvSpPr>
            <p:nvPr/>
          </p:nvSpPr>
          <p:spPr bwMode="ltGray">
            <a:xfrm flipH="1">
              <a:off x="96" y="1037"/>
              <a:ext cx="2208" cy="0"/>
            </a:xfrm>
            <a:prstGeom prst="line">
              <a:avLst/>
            </a:prstGeom>
            <a:noFill/>
            <a:ln w="9525">
              <a:solidFill>
                <a:srgbClr val="003399"/>
              </a:solidFill>
              <a:round/>
              <a:headEnd/>
              <a:tailEnd/>
            </a:ln>
            <a:effectLst/>
          </p:spPr>
          <p:txBody>
            <a:bodyPr wrap="none" anchor="ctr"/>
            <a:lstStyle/>
            <a:p>
              <a:endParaRPr lang="en-GB"/>
            </a:p>
          </p:txBody>
        </p:sp>
        <p:sp>
          <p:nvSpPr>
            <p:cNvPr id="57" name="Line 142"/>
            <p:cNvSpPr>
              <a:spLocks noChangeShapeType="1"/>
            </p:cNvSpPr>
            <p:nvPr/>
          </p:nvSpPr>
          <p:spPr bwMode="ltGray">
            <a:xfrm>
              <a:off x="336" y="920"/>
              <a:ext cx="0" cy="2872"/>
            </a:xfrm>
            <a:prstGeom prst="line">
              <a:avLst/>
            </a:prstGeom>
            <a:noFill/>
            <a:ln w="9525">
              <a:solidFill>
                <a:srgbClr val="003399"/>
              </a:solidFill>
              <a:round/>
              <a:headEnd/>
              <a:tailEnd/>
            </a:ln>
            <a:effectLst/>
          </p:spPr>
          <p:txBody>
            <a:bodyPr wrap="none" anchor="ctr"/>
            <a:lstStyle/>
            <a:p>
              <a:endParaRPr lang="en-GB"/>
            </a:p>
          </p:txBody>
        </p:sp>
        <p:sp>
          <p:nvSpPr>
            <p:cNvPr id="58" name="Arc 143"/>
            <p:cNvSpPr>
              <a:spLocks/>
            </p:cNvSpPr>
            <p:nvPr/>
          </p:nvSpPr>
          <p:spPr bwMode="ltGray">
            <a:xfrm flipH="1">
              <a:off x="217" y="916"/>
              <a:ext cx="239" cy="239"/>
            </a:xfrm>
            <a:custGeom>
              <a:avLst/>
              <a:gdLst>
                <a:gd name="T0" fmla="*/ 117 w 43195"/>
                <a:gd name="T1" fmla="*/ 0 h 43200"/>
                <a:gd name="T2" fmla="*/ 0 w 43195"/>
                <a:gd name="T3" fmla="*/ 122 h 43200"/>
                <a:gd name="T4" fmla="*/ 119 w 43195"/>
                <a:gd name="T5" fmla="*/ 120 h 43200"/>
                <a:gd name="T6" fmla="*/ 0 60000 65536"/>
                <a:gd name="T7" fmla="*/ 0 60000 65536"/>
                <a:gd name="T8" fmla="*/ 0 60000 65536"/>
              </a:gdLst>
              <a:ahLst/>
              <a:cxnLst>
                <a:cxn ang="T6">
                  <a:pos x="T0" y="T1"/>
                </a:cxn>
                <a:cxn ang="T7">
                  <a:pos x="T2" y="T3"/>
                </a:cxn>
                <a:cxn ang="T8">
                  <a:pos x="T4" y="T5"/>
                </a:cxn>
              </a:cxnLst>
              <a:rect l="0" t="0" r="r" b="b"/>
              <a:pathLst>
                <a:path w="43195" h="43200" fill="none"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path>
                <a:path w="43195" h="43200" stroke="0"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lnTo>
                    <a:pt x="21595" y="21600"/>
                  </a:lnTo>
                  <a:lnTo>
                    <a:pt x="21114" y="5"/>
                  </a:lnTo>
                  <a:close/>
                </a:path>
              </a:pathLst>
            </a:custGeom>
            <a:noFill/>
            <a:ln w="9525">
              <a:solidFill>
                <a:srgbClr val="003399"/>
              </a:solidFill>
              <a:round/>
              <a:headEnd/>
              <a:tailEnd/>
            </a:ln>
            <a:effectLst/>
          </p:spPr>
          <p:txBody>
            <a:bodyPr wrap="none" anchor="ctr"/>
            <a:lstStyle/>
            <a:p>
              <a:endParaRPr lang="en-GB"/>
            </a:p>
          </p:txBody>
        </p:sp>
      </p:grpSp>
      <p:sp>
        <p:nvSpPr>
          <p:cNvPr id="59" name="Rectangle 144"/>
          <p:cNvSpPr>
            <a:spLocks noChangeArrowheads="1"/>
          </p:cNvSpPr>
          <p:nvPr userDrawn="1"/>
        </p:nvSpPr>
        <p:spPr bwMode="auto">
          <a:xfrm>
            <a:off x="0" y="6324600"/>
            <a:ext cx="9144000" cy="533400"/>
          </a:xfrm>
          <a:prstGeom prst="rect">
            <a:avLst/>
          </a:prstGeom>
          <a:solidFill>
            <a:srgbClr val="FFFF66"/>
          </a:solidFill>
          <a:ln w="9525">
            <a:solidFill>
              <a:schemeClr val="bg1"/>
            </a:solidFill>
            <a:miter lim="800000"/>
            <a:headEnd/>
            <a:tailEnd/>
          </a:ln>
          <a:effectLst/>
        </p:spPr>
        <p:txBody>
          <a:bodyPr wrap="none" anchor="ctr"/>
          <a:lstStyle/>
          <a:p>
            <a:pPr algn="ctr"/>
            <a:endParaRPr lang="es-ES" altLang="en-US"/>
          </a:p>
        </p:txBody>
      </p:sp>
      <p:sp>
        <p:nvSpPr>
          <p:cNvPr id="60" name="Text Box 145"/>
          <p:cNvSpPr txBox="1">
            <a:spLocks noChangeArrowheads="1"/>
          </p:cNvSpPr>
          <p:nvPr userDrawn="1"/>
        </p:nvSpPr>
        <p:spPr bwMode="auto">
          <a:xfrm>
            <a:off x="0" y="6450013"/>
            <a:ext cx="9144000" cy="336550"/>
          </a:xfrm>
          <a:prstGeom prst="rect">
            <a:avLst/>
          </a:prstGeom>
          <a:noFill/>
          <a:ln w="9525">
            <a:noFill/>
            <a:miter lim="800000"/>
            <a:headEnd/>
            <a:tailEnd/>
          </a:ln>
          <a:effectLst/>
        </p:spPr>
        <p:txBody>
          <a:bodyPr>
            <a:spAutoFit/>
          </a:bodyPr>
          <a:lstStyle/>
          <a:p>
            <a:pPr algn="ctr">
              <a:spcBef>
                <a:spcPct val="50000"/>
              </a:spcBef>
            </a:pPr>
            <a:r>
              <a:rPr lang="es-ES" altLang="en-US" sz="1600" b="1">
                <a:latin typeface="Arial" charset="0"/>
              </a:rPr>
              <a:t>ETIV - EMAS Technical Implementation and Verification</a:t>
            </a:r>
          </a:p>
        </p:txBody>
      </p:sp>
      <p:sp>
        <p:nvSpPr>
          <p:cNvPr id="61" name="Text Box 146"/>
          <p:cNvSpPr txBox="1">
            <a:spLocks noChangeArrowheads="1"/>
          </p:cNvSpPr>
          <p:nvPr userDrawn="1"/>
        </p:nvSpPr>
        <p:spPr bwMode="auto">
          <a:xfrm>
            <a:off x="914400" y="6400800"/>
            <a:ext cx="6477000" cy="274638"/>
          </a:xfrm>
          <a:prstGeom prst="rect">
            <a:avLst/>
          </a:prstGeom>
          <a:noFill/>
          <a:ln w="9525">
            <a:noFill/>
            <a:miter lim="800000"/>
            <a:headEnd/>
            <a:tailEnd/>
          </a:ln>
          <a:effectLst/>
        </p:spPr>
        <p:txBody>
          <a:bodyPr>
            <a:spAutoFit/>
          </a:bodyPr>
          <a:lstStyle/>
          <a:p>
            <a:pPr>
              <a:spcBef>
                <a:spcPct val="50000"/>
              </a:spcBef>
            </a:pPr>
            <a:endParaRPr lang="es-ES" altLang="en-US" sz="1200"/>
          </a:p>
        </p:txBody>
      </p:sp>
      <p:sp>
        <p:nvSpPr>
          <p:cNvPr id="62" name="Text Box 147"/>
          <p:cNvSpPr txBox="1">
            <a:spLocks noChangeArrowheads="1"/>
          </p:cNvSpPr>
          <p:nvPr userDrawn="1"/>
        </p:nvSpPr>
        <p:spPr bwMode="auto">
          <a:xfrm>
            <a:off x="8305800" y="6483350"/>
            <a:ext cx="685800" cy="274638"/>
          </a:xfrm>
          <a:prstGeom prst="rect">
            <a:avLst/>
          </a:prstGeom>
          <a:noFill/>
          <a:ln w="9525">
            <a:noFill/>
            <a:miter lim="800000"/>
            <a:headEnd/>
            <a:tailEnd/>
          </a:ln>
          <a:effectLst/>
        </p:spPr>
        <p:txBody>
          <a:bodyPr>
            <a:spAutoFit/>
          </a:bodyPr>
          <a:lstStyle/>
          <a:p>
            <a:pPr algn="ctr">
              <a:spcBef>
                <a:spcPct val="50000"/>
              </a:spcBef>
            </a:pPr>
            <a:fld id="{AD2F7717-98D3-4FD7-8378-AB81BEB35385}" type="slidenum">
              <a:rPr lang="en-GB" altLang="en-US" sz="1200" b="1">
                <a:solidFill>
                  <a:srgbClr val="003399"/>
                </a:solidFill>
                <a:latin typeface="Arial" charset="0"/>
              </a:rPr>
              <a:pPr algn="ctr">
                <a:spcBef>
                  <a:spcPct val="50000"/>
                </a:spcBef>
              </a:pPr>
              <a:t>‹#›</a:t>
            </a:fld>
            <a:endParaRPr lang="en-GB" altLang="en-US" sz="1200" b="1">
              <a:solidFill>
                <a:srgbClr val="003399"/>
              </a:solidFill>
              <a:latin typeface="Arial" charset="0"/>
            </a:endParaRPr>
          </a:p>
        </p:txBody>
      </p:sp>
      <p:pic>
        <p:nvPicPr>
          <p:cNvPr id="63" name="Picture 148"/>
          <p:cNvPicPr>
            <a:picLocks noChangeAspect="1" noChangeArrowheads="1"/>
          </p:cNvPicPr>
          <p:nvPr userDrawn="1"/>
        </p:nvPicPr>
        <p:blipFill>
          <a:blip r:embed="rId2"/>
          <a:srcRect/>
          <a:stretch>
            <a:fillRect/>
          </a:stretch>
        </p:blipFill>
        <p:spPr bwMode="auto">
          <a:xfrm>
            <a:off x="152400" y="76200"/>
            <a:ext cx="1339850" cy="685800"/>
          </a:xfrm>
          <a:prstGeom prst="rect">
            <a:avLst/>
          </a:prstGeom>
          <a:noFill/>
          <a:ln w="9525">
            <a:noFill/>
            <a:miter lim="800000"/>
            <a:headEnd/>
            <a:tailEnd/>
          </a:ln>
          <a:effectLst/>
        </p:spPr>
      </p:pic>
      <p:pic>
        <p:nvPicPr>
          <p:cNvPr id="64" name="Picture 149" descr="H:\Claudia\ETIV - Emas Technical Implementation and Verification\WP4\Logo\etiv.jpg"/>
          <p:cNvPicPr>
            <a:picLocks noChangeAspect="1" noChangeArrowheads="1"/>
          </p:cNvPicPr>
          <p:nvPr userDrawn="1"/>
        </p:nvPicPr>
        <p:blipFill>
          <a:blip r:embed="rId3"/>
          <a:srcRect/>
          <a:stretch>
            <a:fillRect/>
          </a:stretch>
        </p:blipFill>
        <p:spPr bwMode="auto">
          <a:xfrm>
            <a:off x="7748588" y="47625"/>
            <a:ext cx="1371600" cy="779463"/>
          </a:xfrm>
          <a:prstGeom prst="rect">
            <a:avLst/>
          </a:prstGeom>
          <a:noFill/>
          <a:ln w="9525">
            <a:noFill/>
            <a:miter lim="800000"/>
            <a:headEnd/>
            <a:tailEnd/>
          </a:ln>
        </p:spPr>
      </p:pic>
      <p:sp>
        <p:nvSpPr>
          <p:cNvPr id="65" name="Text Box 150"/>
          <p:cNvSpPr txBox="1">
            <a:spLocks noChangeArrowheads="1"/>
          </p:cNvSpPr>
          <p:nvPr userDrawn="1"/>
        </p:nvSpPr>
        <p:spPr bwMode="auto">
          <a:xfrm>
            <a:off x="1600200" y="0"/>
            <a:ext cx="6096000" cy="838200"/>
          </a:xfrm>
          <a:prstGeom prst="rect">
            <a:avLst/>
          </a:prstGeom>
          <a:solidFill>
            <a:srgbClr val="333399"/>
          </a:solidFill>
          <a:ln w="9525">
            <a:solidFill>
              <a:srgbClr val="333399"/>
            </a:solidFill>
            <a:miter lim="800000"/>
            <a:headEnd/>
            <a:tailEnd/>
          </a:ln>
        </p:spPr>
        <p:txBody>
          <a:bodyPr/>
          <a:lstStyle/>
          <a:p>
            <a:pPr algn="ctr" eaLnBrk="0" hangingPunct="0">
              <a:lnSpc>
                <a:spcPct val="125000"/>
              </a:lnSpc>
            </a:pPr>
            <a:r>
              <a:rPr lang="en-US" altLang="en-US" sz="1800" b="1">
                <a:solidFill>
                  <a:srgbClr val="FFFFFF"/>
                </a:solidFill>
                <a:latin typeface="Arial" charset="0"/>
                <a:cs typeface="Arial" charset="0"/>
              </a:rPr>
              <a:t>MODULE 5 - EMAS INTERNAL AUDIT AND VERIFICATION</a:t>
            </a:r>
            <a:endParaRPr lang="en-GB" altLang="en-US" sz="1800" b="1">
              <a:solidFill>
                <a:srgbClr val="FFFFFF"/>
              </a:solidFill>
              <a:latin typeface="Arial" charset="0"/>
              <a:cs typeface="Arial" charset="0"/>
            </a:endParaRPr>
          </a:p>
        </p:txBody>
      </p:sp>
    </p:spTree>
    <p:extLst>
      <p:ext uri="{BB962C8B-B14F-4D97-AF65-F5344CB8AC3E}">
        <p14:creationId xmlns:p14="http://schemas.microsoft.com/office/powerpoint/2010/main" val="38931848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GB" noProof="0" smtClean="0"/>
          </a:p>
        </p:txBody>
      </p:sp>
    </p:spTree>
    <p:extLst>
      <p:ext uri="{BB962C8B-B14F-4D97-AF65-F5344CB8AC3E}">
        <p14:creationId xmlns:p14="http://schemas.microsoft.com/office/powerpoint/2010/main" val="3690077873"/>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E75076D-F49F-415F-A711-15B88EE61B09}" type="datetimeFigureOut">
              <a:rPr lang="en-US" smtClean="0"/>
              <a:t>2/19/2019</a:t>
            </a:fld>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92B62080-44BF-4C4A-AC8D-C64BD91AA194}" type="slidenum">
              <a:rPr lang="en-GB" smtClean="0"/>
              <a:t>‹#›</a:t>
            </a:fld>
            <a:endParaRPr lang="en-GB"/>
          </a:p>
        </p:txBody>
      </p:sp>
    </p:spTree>
    <p:extLst>
      <p:ext uri="{BB962C8B-B14F-4D97-AF65-F5344CB8AC3E}">
        <p14:creationId xmlns:p14="http://schemas.microsoft.com/office/powerpoint/2010/main" val="2069605432"/>
      </p:ext>
    </p:extLst>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dirty="0" smtClean="0">
                <a:latin typeface="Arial" charset="0"/>
                <a:ea typeface="Arial Unicode MS" pitchFamily="34" charset="-128"/>
                <a:cs typeface="Arial Unicode MS" pitchFamily="34" charset="-128"/>
              </a:rPr>
              <a:t>Elements and requirements regarding environmental audits</a:t>
            </a:r>
            <a:r>
              <a:rPr lang="it-IT" altLang="en-US" dirty="0" smtClean="0"/>
              <a:t> </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7620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Scope of the audit</a:t>
            </a:r>
          </a:p>
        </p:txBody>
      </p:sp>
      <p:sp>
        <p:nvSpPr>
          <p:cNvPr id="409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400" smtClean="0"/>
              <a:t>Audits carried out in an Organisation, (they can be of the 1st, 2nd or 3rd party), have as a main scope </a:t>
            </a:r>
            <a:r>
              <a:rPr lang="it-IT" altLang="en-US" sz="2400" b="1" smtClean="0"/>
              <a:t>judgement</a:t>
            </a:r>
            <a:r>
              <a:rPr lang="it-IT" altLang="en-US" sz="2400" smtClean="0"/>
              <a:t>, through </a:t>
            </a:r>
            <a:r>
              <a:rPr lang="it-IT" altLang="en-US" sz="2400" b="1" smtClean="0"/>
              <a:t>sample</a:t>
            </a:r>
            <a:r>
              <a:rPr lang="it-IT" altLang="en-US" sz="2400" smtClean="0"/>
              <a:t> </a:t>
            </a:r>
            <a:r>
              <a:rPr lang="it-IT" altLang="en-US" sz="2400" b="1" smtClean="0"/>
              <a:t>method</a:t>
            </a:r>
            <a:r>
              <a:rPr lang="it-IT" altLang="en-US" sz="2400" smtClean="0"/>
              <a:t>, of the conformity of the implemented management system with the established requirements. </a:t>
            </a:r>
          </a:p>
          <a:p>
            <a:pPr marL="0" indent="0" eaLnBrk="1" hangingPunct="1">
              <a:lnSpc>
                <a:spcPct val="90000"/>
              </a:lnSpc>
              <a:buFont typeface="Wingdings" pitchFamily="2" charset="2"/>
              <a:buNone/>
            </a:pPr>
            <a:r>
              <a:rPr lang="it-IT" altLang="en-US" sz="2400" smtClean="0"/>
              <a:t>The definition of the audit given in UNI EN ISO 19011 Ed. 2003, helps to understand better the </a:t>
            </a:r>
            <a:r>
              <a:rPr lang="it-IT" altLang="en-US" sz="2400" b="1" smtClean="0"/>
              <a:t>meaning</a:t>
            </a:r>
            <a:r>
              <a:rPr lang="it-IT" altLang="en-US" sz="2400" smtClean="0"/>
              <a:t> of an audit : </a:t>
            </a:r>
          </a:p>
          <a:p>
            <a:pPr marL="0" indent="0" eaLnBrk="1" hangingPunct="1">
              <a:lnSpc>
                <a:spcPct val="90000"/>
              </a:lnSpc>
              <a:buFont typeface="Wingdings" pitchFamily="2" charset="2"/>
              <a:buNone/>
            </a:pPr>
            <a:r>
              <a:rPr lang="it-IT" altLang="en-US" sz="2400" smtClean="0"/>
              <a:t>“Systematic process, independent and documented for obtaining audit evidence and evaluate objectively, in order to establish to what extent are audit criteria met”.</a:t>
            </a:r>
          </a:p>
          <a:p>
            <a:pPr marL="0" indent="0" eaLnBrk="1" hangingPunct="1">
              <a:lnSpc>
                <a:spcPct val="90000"/>
              </a:lnSpc>
              <a:buFont typeface="Wingdings" pitchFamily="2" charset="2"/>
              <a:buNone/>
            </a:pPr>
            <a:endParaRPr lang="it-IT" altLang="en-US" sz="24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7620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Extension - Cycles and frequencies  - Components of the audit team </a:t>
            </a:r>
          </a:p>
        </p:txBody>
      </p:sp>
      <p:sp>
        <p:nvSpPr>
          <p:cNvPr id="512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Detailed knowledge of the </a:t>
            </a:r>
            <a:r>
              <a:rPr lang="it-IT" altLang="en-US" sz="2400" b="1" smtClean="0"/>
              <a:t>extension</a:t>
            </a:r>
            <a:r>
              <a:rPr lang="it-IT" altLang="en-US" sz="2400" smtClean="0"/>
              <a:t> of the audit is an imperative condition for the </a:t>
            </a:r>
            <a:r>
              <a:rPr lang="it-IT" altLang="en-US" sz="2400" b="1" smtClean="0"/>
              <a:t>preparation</a:t>
            </a:r>
            <a:r>
              <a:rPr lang="it-IT" altLang="en-US" sz="2400" smtClean="0"/>
              <a:t> of an effective and efficient audit, tightly connected to the objectives established by the audit itself. </a:t>
            </a:r>
          </a:p>
          <a:p>
            <a:pPr marL="0" indent="0" eaLnBrk="1" hangingPunct="1">
              <a:buFont typeface="Wingdings" pitchFamily="2" charset="2"/>
              <a:buNone/>
            </a:pPr>
            <a:r>
              <a:rPr lang="it-IT" altLang="en-US" sz="2400" b="1" smtClean="0"/>
              <a:t>Verification group</a:t>
            </a:r>
            <a:r>
              <a:rPr lang="it-IT" altLang="en-US" sz="2400" smtClean="0"/>
              <a:t>, also called audit team, should always have a person in charge who is assigned a role of guidance and reporting. </a:t>
            </a:r>
          </a:p>
          <a:p>
            <a:pPr marL="0" indent="0" eaLnBrk="1" hangingPunct="1">
              <a:buFont typeface="Wingdings" pitchFamily="2" charset="2"/>
              <a:buNone/>
            </a:pPr>
            <a:r>
              <a:rPr lang="it-IT" altLang="en-US" sz="2400" smtClean="0"/>
              <a:t>In addition to this role, the team may also be composed of other figures identified as: </a:t>
            </a:r>
            <a:r>
              <a:rPr lang="it-IT" altLang="en-US" sz="2400" b="1" smtClean="0"/>
              <a:t>evaluator</a:t>
            </a:r>
            <a:r>
              <a:rPr lang="it-IT" altLang="en-US" sz="2400" smtClean="0"/>
              <a:t> (auditor), </a:t>
            </a:r>
            <a:r>
              <a:rPr lang="it-IT" altLang="en-US" sz="2400" b="1" smtClean="0"/>
              <a:t>technical expert</a:t>
            </a:r>
            <a:r>
              <a:rPr lang="it-IT" altLang="en-US" sz="2400" smtClean="0"/>
              <a:t>, and </a:t>
            </a:r>
            <a:r>
              <a:rPr lang="it-IT" altLang="en-US" sz="2400" b="1" smtClean="0"/>
              <a:t>observer</a:t>
            </a:r>
            <a:r>
              <a:rPr lang="it-IT" altLang="en-US" sz="2400" smtClean="0"/>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762000" y="900113"/>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a:t>
            </a:r>
          </a:p>
        </p:txBody>
      </p:sp>
      <p:sp>
        <p:nvSpPr>
          <p:cNvPr id="6147" name="Rectangle 3"/>
          <p:cNvSpPr>
            <a:spLocks noGrp="1" noChangeArrowheads="1"/>
          </p:cNvSpPr>
          <p:nvPr>
            <p:ph idx="1"/>
          </p:nvPr>
        </p:nvSpPr>
        <p:spPr bwMode="auto">
          <a:xfrm>
            <a:off x="8382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800" smtClean="0"/>
              <a:t>UNI EN ISO 19011 ed. 2003 defines an auditor as: “A person that has competence to carry out an audit”</a:t>
            </a:r>
          </a:p>
          <a:p>
            <a:pPr marL="0" indent="0" eaLnBrk="1" hangingPunct="1">
              <a:buFont typeface="Wingdings" pitchFamily="2" charset="2"/>
              <a:buNone/>
            </a:pPr>
            <a:r>
              <a:rPr lang="it-IT" altLang="en-US" sz="2800" smtClean="0"/>
              <a:t>The competence, in fact, is also a function of the type of audit that a person is about to perform, both for type, of the first and second party, and for ambit, quality (QMS), environment (EMS) or security (SMS).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Objectives of an Audit</a:t>
            </a:r>
          </a:p>
        </p:txBody>
      </p:sp>
      <p:sp>
        <p:nvSpPr>
          <p:cNvPr id="7171" name="Rectangle 3"/>
          <p:cNvSpPr>
            <a:spLocks noGrp="1" noChangeArrowheads="1"/>
          </p:cNvSpPr>
          <p:nvPr>
            <p:ph idx="1"/>
          </p:nvPr>
        </p:nvSpPr>
        <p:spPr bwMode="auto">
          <a:xfrm>
            <a:off x="8382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To achieve confidential knowledge of the conformity of the applied system by the organisation that is object of evaluation, respecting the environment and conformity legislation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Types of Audit</a:t>
            </a:r>
          </a:p>
        </p:txBody>
      </p:sp>
      <p:sp>
        <p:nvSpPr>
          <p:cNvPr id="819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buFont typeface="Wingdings" pitchFamily="2" charset="2"/>
              <a:buNone/>
            </a:pPr>
            <a:r>
              <a:rPr lang="it-IT" altLang="en-US" sz="2000" b="1" smtClean="0"/>
              <a:t>Internal audits</a:t>
            </a:r>
            <a:r>
              <a:rPr lang="it-IT" altLang="en-US" sz="2000" smtClean="0"/>
              <a:t> (or first party)  carried out with the aim of verification of the accomplishment and effectiveness of the EMS or some important aspects, like: particular production processes, products and services, 	departments or functions of the company.</a:t>
            </a:r>
          </a:p>
          <a:p>
            <a:pPr marL="0" indent="0" eaLnBrk="1" hangingPunct="1">
              <a:buFont typeface="Wingdings" pitchFamily="2" charset="2"/>
              <a:buNone/>
            </a:pPr>
            <a:r>
              <a:rPr lang="it-IT" altLang="en-US" sz="2000" b="1" smtClean="0"/>
              <a:t>External audit</a:t>
            </a:r>
            <a:r>
              <a:rPr lang="it-IT" altLang="en-US" sz="2000" smtClean="0"/>
              <a:t> (second party) audits carried out by an organisation on its supplier (Client-Supplier relationship) using, in this case too, either internal personnel, usually an interfunctional team, or external society is entrusted with doing it.</a:t>
            </a:r>
          </a:p>
          <a:p>
            <a:pPr marL="0" indent="0" eaLnBrk="1" hangingPunct="1">
              <a:buFont typeface="Wingdings" pitchFamily="2" charset="2"/>
              <a:buNone/>
            </a:pPr>
            <a:r>
              <a:rPr lang="it-IT" altLang="en-US" sz="2000" b="1" smtClean="0"/>
              <a:t>Certification audit</a:t>
            </a:r>
            <a:r>
              <a:rPr lang="it-IT" altLang="en-US" sz="2000" smtClean="0"/>
              <a:t> (third party)  independent of the EMS of a company, that have as an aim release of the certificate of conformity with the requirements taken as a reference, that may be ISO 14001 Standards:Edition 2004 or the EMAS Regulation.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685800" y="862013"/>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Programme – Kind of visits</a:t>
            </a:r>
          </a:p>
        </p:txBody>
      </p:sp>
      <p:sp>
        <p:nvSpPr>
          <p:cNvPr id="921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eaLnBrk="1" hangingPunct="1">
              <a:buClr>
                <a:srgbClr val="003399"/>
              </a:buClr>
              <a:buFontTx/>
              <a:buChar char="•"/>
            </a:pPr>
            <a:r>
              <a:rPr lang="it-IT" altLang="en-US" sz="2400" smtClean="0"/>
              <a:t>first party or internal visits: they are programmed and completed within pre-established periods;</a:t>
            </a:r>
          </a:p>
          <a:p>
            <a:pPr eaLnBrk="1" hangingPunct="1">
              <a:buClr>
                <a:srgbClr val="003399"/>
              </a:buClr>
              <a:buFontTx/>
              <a:buChar char="•"/>
            </a:pPr>
            <a:r>
              <a:rPr lang="it-IT" altLang="en-US" sz="2400" smtClean="0"/>
              <a:t>second party visits (on the part of the client to the supplier): there may be deadlines based on the needs of the supply contract;</a:t>
            </a:r>
          </a:p>
          <a:p>
            <a:pPr eaLnBrk="1" hangingPunct="1">
              <a:buClr>
                <a:srgbClr val="003399"/>
              </a:buClr>
              <a:buFontTx/>
              <a:buChar char="•"/>
            </a:pPr>
            <a:r>
              <a:rPr lang="it-IT" altLang="en-US" sz="2400" smtClean="0"/>
              <a:t>third party visits (on the part of the certification body to the organisation): repeated every three years, this is the case of re-certification, but at intervals, during the period in which the certificate is valid, there are annual or semi annual surveillance audits.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700088"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programme and frequency - 1 </a:t>
            </a:r>
          </a:p>
        </p:txBody>
      </p:sp>
      <p:sp>
        <p:nvSpPr>
          <p:cNvPr id="1024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0" indent="0" eaLnBrk="1" hangingPunct="1">
              <a:lnSpc>
                <a:spcPct val="90000"/>
              </a:lnSpc>
              <a:buFont typeface="Wingdings" pitchFamily="2" charset="2"/>
              <a:buNone/>
            </a:pPr>
            <a:r>
              <a:rPr lang="it-IT" altLang="en-US" sz="2000" smtClean="0"/>
              <a:t>It is a good practice to issue an audit programme based on agreed frequencies.</a:t>
            </a:r>
          </a:p>
          <a:p>
            <a:pPr marL="0" indent="0" eaLnBrk="1" hangingPunct="1">
              <a:lnSpc>
                <a:spcPct val="90000"/>
              </a:lnSpc>
              <a:buFont typeface="Wingdings" pitchFamily="2" charset="2"/>
              <a:buNone/>
            </a:pPr>
            <a:endParaRPr lang="it-IT" altLang="en-US" sz="2000" smtClean="0"/>
          </a:p>
          <a:p>
            <a:pPr marL="577850" lvl="1" indent="-387350" eaLnBrk="1" hangingPunct="1">
              <a:lnSpc>
                <a:spcPct val="90000"/>
              </a:lnSpc>
              <a:buSzTx/>
              <a:buFont typeface="Wingdings" pitchFamily="2" charset="2"/>
              <a:buChar char="§"/>
            </a:pPr>
            <a:r>
              <a:rPr lang="it-IT" altLang="en-US" sz="2000" smtClean="0"/>
              <a:t>first party audit: the audit cycle is in relation to the necessity to furnish objective information about the conformity of the EMS with the plans in order to respond to the requirements of the reference standards. The complete results have to be available for the Top Management so that it can take corrective and/or improvement actions;</a:t>
            </a:r>
          </a:p>
          <a:p>
            <a:pPr marL="577850" lvl="1" indent="-387350" eaLnBrk="1" hangingPunct="1">
              <a:lnSpc>
                <a:spcPct val="90000"/>
              </a:lnSpc>
              <a:buSzTx/>
              <a:buFont typeface="Wingdings" pitchFamily="2" charset="2"/>
              <a:buChar char="§"/>
            </a:pPr>
            <a:r>
              <a:rPr lang="it-IT" altLang="en-US" sz="2000" smtClean="0"/>
              <a:t>second party audit: the audit cycle is determined by the existing contract or by the contract that shall be defined in the purchase order. In fact, the audit cycle is often connected to the supply and/or supplier qualification cycle. Therefore, once it is finished, there is no need to prolong audits;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bwMode="auto">
          <a:xfrm>
            <a:off x="7620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programme and frequency - 2 </a:t>
            </a:r>
          </a:p>
        </p:txBody>
      </p:sp>
      <p:sp>
        <p:nvSpPr>
          <p:cNvPr id="11267" name="Rectangle 3"/>
          <p:cNvSpPr>
            <a:spLocks noGrp="1" noChangeArrowheads="1"/>
          </p:cNvSpPr>
          <p:nvPr>
            <p:ph idx="1"/>
          </p:nvPr>
        </p:nvSpPr>
        <p:spPr bwMode="auto">
          <a:xfrm>
            <a:off x="685800" y="22098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577850" lvl="1" indent="-387350" eaLnBrk="1" hangingPunct="1">
              <a:buSzTx/>
              <a:buFont typeface="Wingdings" pitchFamily="2" charset="2"/>
              <a:buChar char="§"/>
            </a:pPr>
            <a:r>
              <a:rPr lang="it-IT" altLang="en-US" sz="2000" smtClean="0"/>
              <a:t>third party audits: the audit cycle is in function of the validity of the certificate, in fact, within that period, the audit cycle has to be completed in order to guarantee that, at least once, all the EMS has been reviewed after the certification audit result.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p:cNvSpPr>
            <a:spLocks noGrp="1" noChangeArrowheads="1"/>
          </p:cNvSpPr>
          <p:nvPr>
            <p:ph type="title"/>
          </p:nvPr>
        </p:nvSpPr>
        <p:spPr bwMode="auto">
          <a:xfrm>
            <a:off x="8382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frequency for an activity with the reference to its characteristics - 1 </a:t>
            </a:r>
          </a:p>
        </p:txBody>
      </p:sp>
      <p:sp>
        <p:nvSpPr>
          <p:cNvPr id="12291" name="Rectangle 1027"/>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buFont typeface="Wingdings" pitchFamily="2" charset="2"/>
              <a:buNone/>
            </a:pPr>
            <a:r>
              <a:rPr lang="it-IT" altLang="en-US" sz="2000" smtClean="0"/>
              <a:t>An activity shall undergo an audit during the entire cycle, the audit frequency and in general it is connected to the following factors:</a:t>
            </a:r>
          </a:p>
          <a:p>
            <a:pPr marL="577850" lvl="1" indent="-387350" eaLnBrk="1" hangingPunct="1">
              <a:buSzTx/>
              <a:buFont typeface="Wingdings" pitchFamily="2" charset="2"/>
              <a:buChar char="§"/>
            </a:pPr>
            <a:r>
              <a:rPr lang="it-IT" altLang="en-US" sz="2000" smtClean="0"/>
              <a:t>the nature of the organisation’s effectiveness in terms of environmental aspects and potential impacts;</a:t>
            </a:r>
          </a:p>
          <a:p>
            <a:pPr marL="577850" lvl="1" indent="-387350" eaLnBrk="1" hangingPunct="1">
              <a:buSzTx/>
              <a:buFont typeface="Wingdings" pitchFamily="2" charset="2"/>
              <a:buChar char="§"/>
            </a:pPr>
            <a:r>
              <a:rPr lang="it-IT" altLang="en-US" sz="2000" smtClean="0"/>
              <a:t>the number, the importance, the complexity, the analogy and the localization of the activity to be audited;</a:t>
            </a:r>
          </a:p>
          <a:p>
            <a:pPr marL="577850" lvl="1" indent="-387350" eaLnBrk="1" hangingPunct="1">
              <a:buSzTx/>
              <a:buFont typeface="Wingdings" pitchFamily="2" charset="2"/>
              <a:buChar char="§"/>
            </a:pPr>
            <a:r>
              <a:rPr lang="it-IT" altLang="en-US" sz="2000" smtClean="0"/>
              <a:t>the standards, the laws, the regulated requirements and their development, contractual requirements and other applicable criteria;</a:t>
            </a:r>
          </a:p>
          <a:p>
            <a:pPr marL="577850" lvl="1" indent="-387350" eaLnBrk="1" hangingPunct="1">
              <a:buSzTx/>
              <a:buFont typeface="Wingdings" pitchFamily="2" charset="2"/>
              <a:buChar char="§"/>
            </a:pPr>
            <a:r>
              <a:rPr lang="it-IT" altLang="en-US" sz="2000" smtClean="0"/>
              <a:t>the necessity of accreditation, certification, qualification and requalification;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26"/>
          <p:cNvSpPr>
            <a:spLocks noGrp="1" noChangeArrowheads="1"/>
          </p:cNvSpPr>
          <p:nvPr>
            <p:ph type="title"/>
          </p:nvPr>
        </p:nvSpPr>
        <p:spPr bwMode="auto">
          <a:xfrm>
            <a:off x="8382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frequency for an activity with the reference to its characteristics - 2</a:t>
            </a:r>
          </a:p>
        </p:txBody>
      </p:sp>
      <p:sp>
        <p:nvSpPr>
          <p:cNvPr id="13315" name="Rectangle 1027"/>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endParaRPr lang="it-IT" altLang="en-US" sz="2000" smtClean="0"/>
          </a:p>
          <a:p>
            <a:pPr marL="577850" lvl="1" indent="-387350" eaLnBrk="1" hangingPunct="1">
              <a:buSzTx/>
              <a:buFont typeface="Wingdings" pitchFamily="2" charset="2"/>
              <a:buChar char="§"/>
            </a:pPr>
            <a:r>
              <a:rPr lang="it-IT" altLang="en-US" sz="2000" smtClean="0"/>
              <a:t>the introduction of the modifications to the EMS or to one part of the process of the realization of a product/service;</a:t>
            </a:r>
          </a:p>
          <a:p>
            <a:pPr marL="577850" lvl="1" indent="-387350" eaLnBrk="1" hangingPunct="1">
              <a:buSzTx/>
              <a:buFont typeface="Wingdings" pitchFamily="2" charset="2"/>
              <a:buChar char="§"/>
            </a:pPr>
            <a:r>
              <a:rPr lang="it-IT" altLang="en-US" sz="2000" smtClean="0"/>
              <a:t>the conclusions of previous audits or the review of the previous audit cycle;</a:t>
            </a:r>
          </a:p>
          <a:p>
            <a:pPr marL="577850" lvl="1" indent="-387350" eaLnBrk="1" hangingPunct="1">
              <a:buSzTx/>
              <a:buFont typeface="Wingdings" pitchFamily="2" charset="2"/>
              <a:buChar char="§"/>
            </a:pPr>
            <a:r>
              <a:rPr lang="it-IT" altLang="en-US" sz="2000" smtClean="0"/>
              <a:t>the communications of the competent authorities and/or the complaints of the interested parties;</a:t>
            </a:r>
          </a:p>
          <a:p>
            <a:pPr marL="577850" lvl="1" indent="-387350" eaLnBrk="1" hangingPunct="1">
              <a:buSzTx/>
              <a:buFont typeface="Wingdings" pitchFamily="2" charset="2"/>
              <a:buChar char="§"/>
            </a:pPr>
            <a:r>
              <a:rPr lang="it-IT" altLang="en-US" sz="2000" smtClean="0"/>
              <a:t>the language, cultural and social aspects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7620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Programme - Contents</a:t>
            </a:r>
          </a:p>
        </p:txBody>
      </p:sp>
      <p:sp>
        <p:nvSpPr>
          <p:cNvPr id="14339" name="Rectangle 3"/>
          <p:cNvSpPr>
            <a:spLocks noGrp="1" noChangeArrowheads="1"/>
          </p:cNvSpPr>
          <p:nvPr>
            <p:ph idx="1"/>
          </p:nvPr>
        </p:nvSpPr>
        <p:spPr bwMode="auto">
          <a:xfrm>
            <a:off x="685800" y="18288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533400" indent="-533400" eaLnBrk="1" hangingPunct="1">
              <a:lnSpc>
                <a:spcPct val="90000"/>
              </a:lnSpc>
              <a:buFont typeface="Wingdings" pitchFamily="2" charset="2"/>
              <a:buAutoNum type="arabicPeriod"/>
            </a:pPr>
            <a:r>
              <a:rPr lang="it-IT" altLang="en-US" sz="1800" smtClean="0"/>
              <a:t>to decide who shall carry out the audit (including also possible figures like experts, for example for technical or legislative sector);</a:t>
            </a:r>
          </a:p>
          <a:p>
            <a:pPr marL="533400" indent="-533400" eaLnBrk="1" hangingPunct="1">
              <a:lnSpc>
                <a:spcPct val="90000"/>
              </a:lnSpc>
              <a:buFont typeface="Wingdings" pitchFamily="2" charset="2"/>
              <a:buAutoNum type="arabicPeriod"/>
            </a:pPr>
            <a:r>
              <a:rPr lang="it-IT" altLang="en-US" sz="1800" smtClean="0"/>
              <a:t>to identify the standard or requirements to satisfy (e.g. supply contract, manual, procedures, actual environmental legislation both on national and regional/local level);</a:t>
            </a:r>
          </a:p>
          <a:p>
            <a:pPr marL="533400" indent="-533400" eaLnBrk="1" hangingPunct="1">
              <a:lnSpc>
                <a:spcPct val="90000"/>
              </a:lnSpc>
              <a:buFont typeface="Wingdings" pitchFamily="2" charset="2"/>
              <a:buAutoNum type="arabicPeriod"/>
            </a:pPr>
            <a:r>
              <a:rPr lang="it-IT" altLang="en-US" sz="1800" smtClean="0"/>
              <a:t>to inform the person in charge of the reality to be audited (auditee) of the scope of the audit, reference standards and the demand to put at disposal every instrument or guide that may be necessary;</a:t>
            </a:r>
          </a:p>
          <a:p>
            <a:pPr marL="533400" indent="-533400" eaLnBrk="1" hangingPunct="1">
              <a:lnSpc>
                <a:spcPct val="90000"/>
              </a:lnSpc>
              <a:buFont typeface="Wingdings" pitchFamily="2" charset="2"/>
              <a:buAutoNum type="arabicPeriod"/>
            </a:pPr>
            <a:r>
              <a:rPr lang="it-IT" altLang="en-US" sz="1800" smtClean="0"/>
              <a:t>to establish a date convenient for both parties;</a:t>
            </a:r>
          </a:p>
          <a:p>
            <a:pPr marL="533400" indent="-533400" eaLnBrk="1" hangingPunct="1">
              <a:lnSpc>
                <a:spcPct val="90000"/>
              </a:lnSpc>
              <a:buFont typeface="Wingdings" pitchFamily="2" charset="2"/>
              <a:buAutoNum type="arabicPeriod"/>
            </a:pPr>
            <a:r>
              <a:rPr lang="it-IT" altLang="en-US" sz="1800" smtClean="0"/>
              <a:t>to gather as much information and data about the organisation as possible using, for example, the institutions or navigating through web sites that are often used by companies as a marketing or promotion instrument;</a:t>
            </a:r>
          </a:p>
          <a:p>
            <a:pPr marL="533400" indent="-533400" eaLnBrk="1" hangingPunct="1">
              <a:lnSpc>
                <a:spcPct val="90000"/>
              </a:lnSpc>
              <a:buFont typeface="Wingdings" pitchFamily="2" charset="2"/>
              <a:buAutoNum type="arabicPeriod"/>
            </a:pPr>
            <a:r>
              <a:rPr lang="it-IT" altLang="en-US" sz="1800" smtClean="0"/>
              <a:t>to identify the Lead auditor.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Programme – Pre-Audit</a:t>
            </a:r>
          </a:p>
        </p:txBody>
      </p:sp>
      <p:sp>
        <p:nvSpPr>
          <p:cNvPr id="1536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lnSpc>
                <a:spcPct val="90000"/>
              </a:lnSpc>
              <a:buFont typeface="Wingdings" pitchFamily="2" charset="2"/>
              <a:buNone/>
            </a:pPr>
            <a:r>
              <a:rPr lang="it-IT" altLang="en-US" sz="2800" smtClean="0"/>
              <a:t>In case of the audit for obtaining the certification, third party visits, it is necessary to perform a visit, so called </a:t>
            </a:r>
            <a:r>
              <a:rPr lang="it-IT" altLang="en-US" sz="2800" b="1" smtClean="0"/>
              <a:t>pre-audit</a:t>
            </a:r>
            <a:r>
              <a:rPr lang="it-IT" altLang="en-US" sz="2800" smtClean="0"/>
              <a:t> or stage N.1, that comes before the one for the issue of a certificate, </a:t>
            </a:r>
            <a:r>
              <a:rPr lang="it-IT" altLang="en-US" sz="2800" b="1" smtClean="0"/>
              <a:t>initial audit</a:t>
            </a:r>
            <a:r>
              <a:rPr lang="it-IT" altLang="en-US" sz="2800" smtClean="0"/>
              <a:t> or stage N.2. </a:t>
            </a:r>
          </a:p>
          <a:p>
            <a:pPr marL="0" indent="0" eaLnBrk="1" hangingPunct="1">
              <a:lnSpc>
                <a:spcPct val="90000"/>
              </a:lnSpc>
              <a:buFont typeface="Wingdings" pitchFamily="2" charset="2"/>
              <a:buNone/>
            </a:pPr>
            <a:r>
              <a:rPr lang="it-IT" altLang="en-US" sz="2800" smtClean="0"/>
              <a:t>(The pre-audit is an obligatory phase for issue of a certificate but also a necessity, that is useful when focalising the aspects given here, from the point of view a more aimed and efficacious audit for certification).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Extension of the audit </a:t>
            </a:r>
          </a:p>
        </p:txBody>
      </p:sp>
      <p:sp>
        <p:nvSpPr>
          <p:cNvPr id="16387" name="Rectangle 3"/>
          <p:cNvSpPr>
            <a:spLocks noGrp="1" noChangeArrowheads="1"/>
          </p:cNvSpPr>
          <p:nvPr>
            <p:ph idx="1"/>
          </p:nvPr>
        </p:nvSpPr>
        <p:spPr bwMode="auto">
          <a:xfrm>
            <a:off x="7620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extension of an audit is connected to different aspects like </a:t>
            </a:r>
            <a:r>
              <a:rPr lang="it-IT" altLang="en-US" sz="2400" b="1" smtClean="0"/>
              <a:t>size</a:t>
            </a:r>
            <a:r>
              <a:rPr lang="it-IT" altLang="en-US" sz="2400" smtClean="0"/>
              <a:t>, </a:t>
            </a:r>
            <a:r>
              <a:rPr lang="it-IT" altLang="en-US" sz="2400" b="1" smtClean="0"/>
              <a:t>nature</a:t>
            </a:r>
            <a:r>
              <a:rPr lang="it-IT" altLang="en-US" sz="2400" smtClean="0"/>
              <a:t> and </a:t>
            </a:r>
            <a:r>
              <a:rPr lang="it-IT" altLang="en-US" sz="2400" b="1" smtClean="0"/>
              <a:t>complexity</a:t>
            </a:r>
            <a:r>
              <a:rPr lang="it-IT" altLang="en-US" sz="2400" smtClean="0"/>
              <a:t> of the site to be audited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Numerousness of the Audits</a:t>
            </a:r>
          </a:p>
        </p:txBody>
      </p:sp>
      <p:sp>
        <p:nvSpPr>
          <p:cNvPr id="1741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609600" indent="-609600" eaLnBrk="1" hangingPunct="1">
              <a:buFont typeface="Wingdings" pitchFamily="2" charset="2"/>
              <a:buNone/>
            </a:pPr>
            <a:r>
              <a:rPr lang="it-IT" altLang="en-US" sz="2000" smtClean="0"/>
              <a:t>Number of audits to carry out in an organisation, linked to:</a:t>
            </a:r>
          </a:p>
          <a:p>
            <a:pPr marL="609600" indent="-609600" eaLnBrk="1" hangingPunct="1">
              <a:buFont typeface="Wingdings" pitchFamily="2" charset="2"/>
              <a:buNone/>
            </a:pPr>
            <a:endParaRPr lang="it-IT" altLang="en-US" sz="2000" smtClean="0"/>
          </a:p>
          <a:p>
            <a:pPr marL="723900" lvl="1" indent="-533400" eaLnBrk="1" hangingPunct="1">
              <a:buSzPct val="80000"/>
              <a:buFont typeface="Wingdings" pitchFamily="2" charset="2"/>
              <a:buAutoNum type="arabicPeriod"/>
            </a:pPr>
            <a:r>
              <a:rPr lang="it-IT" altLang="en-US" sz="2000" smtClean="0"/>
              <a:t>the scope of the audit</a:t>
            </a:r>
          </a:p>
          <a:p>
            <a:pPr marL="723900" lvl="1" indent="-533400" eaLnBrk="1" hangingPunct="1">
              <a:buSzPct val="80000"/>
              <a:buFont typeface="Wingdings" pitchFamily="2" charset="2"/>
              <a:buAutoNum type="arabicPeriod"/>
            </a:pPr>
            <a:r>
              <a:rPr lang="it-IT" altLang="en-US" sz="2000" smtClean="0"/>
              <a:t>to verify conformity of the elements of the EMS with the prescriptions ;</a:t>
            </a:r>
          </a:p>
          <a:p>
            <a:pPr marL="723900" lvl="1" indent="-533400" eaLnBrk="1" hangingPunct="1">
              <a:buSzPct val="80000"/>
              <a:buFont typeface="Wingdings" pitchFamily="2" charset="2"/>
              <a:buAutoNum type="arabicPeriod"/>
            </a:pPr>
            <a:r>
              <a:rPr lang="it-IT" altLang="en-US" sz="2000" smtClean="0"/>
              <a:t>to verify effectiveness of the EMS put in practice in order to achieve objectives fixed in advance;</a:t>
            </a:r>
          </a:p>
          <a:p>
            <a:pPr marL="723900" lvl="1" indent="-533400" eaLnBrk="1" hangingPunct="1">
              <a:buSzPct val="80000"/>
              <a:buFont typeface="Wingdings" pitchFamily="2" charset="2"/>
              <a:buAutoNum type="arabicPeriod"/>
            </a:pPr>
            <a:r>
              <a:rPr lang="it-IT" altLang="en-US" sz="2000" smtClean="0"/>
              <a:t>to provide an organisation with some hints for improvement of its EMS;</a:t>
            </a:r>
          </a:p>
          <a:p>
            <a:pPr marL="723900" lvl="1" indent="-533400" eaLnBrk="1" hangingPunct="1">
              <a:buSzPct val="80000"/>
              <a:buFont typeface="Wingdings" pitchFamily="2" charset="2"/>
              <a:buAutoNum type="arabicPeriod"/>
            </a:pPr>
            <a:r>
              <a:rPr lang="it-IT" altLang="en-US" sz="2000" smtClean="0"/>
              <a:t>to fulfil specific contractual prescriptions;</a:t>
            </a:r>
          </a:p>
          <a:p>
            <a:pPr marL="723900" lvl="1" indent="-533400" eaLnBrk="1" hangingPunct="1">
              <a:buSzPct val="80000"/>
              <a:buFont typeface="Wingdings" pitchFamily="2" charset="2"/>
              <a:buAutoNum type="arabicPeriod"/>
            </a:pPr>
            <a:r>
              <a:rPr lang="it-IT" altLang="en-US" sz="2000" smtClean="0"/>
              <a:t>to certify the EMS of an organisation.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838200" y="838200"/>
            <a:ext cx="8229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Roles and characteristics of all involved subjects</a:t>
            </a:r>
          </a:p>
        </p:txBody>
      </p:sp>
      <p:sp>
        <p:nvSpPr>
          <p:cNvPr id="18435" name="Rectangle 3"/>
          <p:cNvSpPr>
            <a:spLocks noGrp="1" noChangeArrowheads="1"/>
          </p:cNvSpPr>
          <p:nvPr>
            <p:ph idx="1"/>
          </p:nvPr>
        </p:nvSpPr>
        <p:spPr bwMode="auto">
          <a:xfrm>
            <a:off x="685800" y="2133600"/>
            <a:ext cx="8153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20000"/>
          </a:bodyPr>
          <a:lstStyle/>
          <a:p>
            <a:pPr marL="577850" lvl="1" indent="-387350" eaLnBrk="1" hangingPunct="1">
              <a:lnSpc>
                <a:spcPct val="90000"/>
              </a:lnSpc>
            </a:pPr>
            <a:r>
              <a:rPr lang="it-IT" altLang="en-US" sz="1800" b="1" smtClean="0"/>
              <a:t>Client</a:t>
            </a:r>
            <a:r>
              <a:rPr lang="it-IT" altLang="en-US" sz="1800" smtClean="0"/>
              <a:t> of the audit: an organisation or a person commissioning the audit </a:t>
            </a:r>
          </a:p>
          <a:p>
            <a:pPr marL="577850" lvl="1" indent="-387350" eaLnBrk="1" hangingPunct="1">
              <a:lnSpc>
                <a:spcPct val="90000"/>
              </a:lnSpc>
            </a:pPr>
            <a:r>
              <a:rPr lang="it-IT" altLang="en-US" sz="1800" b="1" smtClean="0"/>
              <a:t>Subject</a:t>
            </a:r>
            <a:r>
              <a:rPr lang="it-IT" altLang="en-US" sz="1800" smtClean="0"/>
              <a:t> of the audit: an organisation that undergoes an audit (auditee)</a:t>
            </a:r>
          </a:p>
          <a:p>
            <a:pPr marL="577850" lvl="1" indent="-387350" eaLnBrk="1" hangingPunct="1">
              <a:lnSpc>
                <a:spcPct val="90000"/>
              </a:lnSpc>
            </a:pPr>
            <a:r>
              <a:rPr lang="it-IT" altLang="en-US" sz="1800" b="1" smtClean="0"/>
              <a:t>Certification body</a:t>
            </a:r>
            <a:r>
              <a:rPr lang="it-IT" altLang="en-US" sz="1800" smtClean="0"/>
              <a:t>: an independent organisation approved and charged with carrying out third party audits of the standards recognized both on national and international level. Can also carry out second party audits </a:t>
            </a:r>
          </a:p>
          <a:p>
            <a:pPr marL="577850" lvl="1" indent="-387350" eaLnBrk="1" hangingPunct="1">
              <a:lnSpc>
                <a:spcPct val="90000"/>
              </a:lnSpc>
            </a:pPr>
            <a:r>
              <a:rPr lang="it-IT" altLang="en-US" sz="1800" b="1" smtClean="0"/>
              <a:t>Audit team</a:t>
            </a:r>
            <a:r>
              <a:rPr lang="it-IT" altLang="en-US" sz="1800" smtClean="0"/>
              <a:t>: it is composed of one or more auditors that carry out an audit and are supported, if necessary, by technical experts </a:t>
            </a:r>
          </a:p>
          <a:p>
            <a:pPr marL="577850" lvl="1" indent="-387350" eaLnBrk="1" hangingPunct="1">
              <a:lnSpc>
                <a:spcPct val="90000"/>
              </a:lnSpc>
            </a:pPr>
            <a:r>
              <a:rPr lang="it-IT" altLang="en-US" sz="1800" b="1" smtClean="0"/>
              <a:t>Certifier </a:t>
            </a:r>
            <a:r>
              <a:rPr lang="it-IT" altLang="en-US" sz="1800" smtClean="0"/>
              <a:t>(environmental): an auditor acknowledged by a certification body </a:t>
            </a:r>
          </a:p>
          <a:p>
            <a:pPr marL="577850" lvl="1" indent="-387350" eaLnBrk="1" hangingPunct="1">
              <a:lnSpc>
                <a:spcPct val="90000"/>
              </a:lnSpc>
            </a:pPr>
            <a:r>
              <a:rPr lang="it-IT" altLang="en-US" sz="1800" b="1" smtClean="0"/>
              <a:t>Auditor</a:t>
            </a:r>
            <a:r>
              <a:rPr lang="it-IT" altLang="en-US" sz="1800" smtClean="0"/>
              <a:t> (environmental): a person qualified to carry out an environmental audit </a:t>
            </a:r>
          </a:p>
          <a:p>
            <a:pPr marL="577850" lvl="1" indent="-387350" eaLnBrk="1" hangingPunct="1">
              <a:lnSpc>
                <a:spcPct val="90000"/>
              </a:lnSpc>
            </a:pPr>
            <a:r>
              <a:rPr lang="it-IT" altLang="en-US" sz="1800" b="1" smtClean="0"/>
              <a:t>Technical expert</a:t>
            </a:r>
            <a:r>
              <a:rPr lang="it-IT" altLang="en-US" sz="1800" smtClean="0"/>
              <a:t>: a person who provides knowledge or specific competences to the audit team.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xfrm>
            <a:off x="685800" y="900113"/>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of actual data for evaluation of environmental performances </a:t>
            </a:r>
          </a:p>
        </p:txBody>
      </p:sp>
      <p:sp>
        <p:nvSpPr>
          <p:cNvPr id="1945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800" smtClean="0"/>
              <a:t>Audit has to be based on </a:t>
            </a:r>
            <a:r>
              <a:rPr lang="it-IT" altLang="en-US" sz="2800" b="1" smtClean="0"/>
              <a:t>objective evidence</a:t>
            </a:r>
            <a:r>
              <a:rPr lang="it-IT" altLang="en-US" sz="2800" smtClean="0"/>
              <a:t>. They have to be seen as a testimonial with the aim of evaluating at least the following aspects of Environmental Management system:</a:t>
            </a:r>
          </a:p>
          <a:p>
            <a:pPr marL="765175" lvl="1" eaLnBrk="1" hangingPunct="1"/>
            <a:r>
              <a:rPr lang="it-IT" altLang="en-US" smtClean="0"/>
              <a:t>system performances </a:t>
            </a:r>
          </a:p>
          <a:p>
            <a:pPr marL="765175" lvl="1" eaLnBrk="1" hangingPunct="1"/>
            <a:r>
              <a:rPr lang="it-IT" altLang="en-US" smtClean="0"/>
              <a:t>necessities that the system has to realize </a:t>
            </a:r>
          </a:p>
          <a:p>
            <a:pPr marL="765175" lvl="1" eaLnBrk="1" hangingPunct="1"/>
            <a:r>
              <a:rPr lang="it-IT" altLang="en-US" smtClean="0"/>
              <a:t>strong points of the system</a:t>
            </a:r>
          </a:p>
          <a:p>
            <a:pPr marL="765175" lvl="1" eaLnBrk="1" hangingPunct="1"/>
            <a:r>
              <a:rPr lang="it-IT" altLang="en-US" smtClean="0"/>
              <a:t>weak points of the system.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bwMode="auto">
          <a:xfrm>
            <a:off x="7620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Behavior of an auditor</a:t>
            </a:r>
          </a:p>
        </p:txBody>
      </p:sp>
      <p:sp>
        <p:nvSpPr>
          <p:cNvPr id="2048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r>
              <a:rPr lang="it-IT" altLang="en-US" sz="2000" smtClean="0"/>
              <a:t>Principles and criteria that will have to be respected by each component of the team are:</a:t>
            </a:r>
          </a:p>
          <a:p>
            <a:pPr marL="577850" lvl="1" indent="-387350" eaLnBrk="1" hangingPunct="1"/>
            <a:r>
              <a:rPr lang="it-IT" altLang="en-US" sz="2000" smtClean="0"/>
              <a:t>Ethical behaviour: the basis of professionalism </a:t>
            </a:r>
          </a:p>
          <a:p>
            <a:pPr marL="577850" lvl="1" indent="-387350" eaLnBrk="1" hangingPunct="1"/>
            <a:r>
              <a:rPr lang="it-IT" altLang="en-US" sz="2000" smtClean="0"/>
              <a:t>Impartial performance: an obligation to report truthfully and precisely </a:t>
            </a:r>
          </a:p>
          <a:p>
            <a:pPr marL="577850" lvl="1" indent="-387350" eaLnBrk="1" hangingPunct="1"/>
            <a:r>
              <a:rPr lang="it-IT" altLang="en-US" sz="2000" smtClean="0"/>
              <a:t>Appropriate professionalism: application of accuracy and perception on audit</a:t>
            </a:r>
          </a:p>
          <a:p>
            <a:pPr marL="577850" lvl="1" indent="-387350" eaLnBrk="1" hangingPunct="1"/>
            <a:r>
              <a:rPr lang="it-IT" altLang="en-US" sz="2000" smtClean="0"/>
              <a:t>Independence: the basis of impartiality of the audit and objectivity of its conclusions </a:t>
            </a:r>
          </a:p>
          <a:p>
            <a:pPr marL="577850" lvl="1" indent="-387350" eaLnBrk="1" hangingPunct="1"/>
            <a:r>
              <a:rPr lang="it-IT" altLang="en-US" sz="2000" smtClean="0"/>
              <a:t>Approach based on evidence: rational way of achieving reproducible conclusions of a systematic audit process.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steps of an audit </a:t>
            </a:r>
          </a:p>
        </p:txBody>
      </p:sp>
      <p:sp>
        <p:nvSpPr>
          <p:cNvPr id="2150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609600" indent="-609600" eaLnBrk="1" hangingPunct="1">
              <a:buFont typeface="Wingdings" pitchFamily="2" charset="2"/>
              <a:buAutoNum type="arabicPeriod"/>
            </a:pPr>
            <a:r>
              <a:rPr lang="it-IT" altLang="en-US" sz="2400" smtClean="0"/>
              <a:t>Beginning of an audit</a:t>
            </a:r>
          </a:p>
          <a:p>
            <a:pPr marL="609600" indent="-609600" eaLnBrk="1" hangingPunct="1">
              <a:buFont typeface="Wingdings" pitchFamily="2" charset="2"/>
              <a:buAutoNum type="arabicPeriod"/>
            </a:pPr>
            <a:r>
              <a:rPr lang="it-IT" altLang="en-US" sz="2400" smtClean="0"/>
              <a:t>Management of the documentation review </a:t>
            </a:r>
          </a:p>
          <a:p>
            <a:pPr marL="609600" indent="-609600" eaLnBrk="1" hangingPunct="1">
              <a:buFont typeface="Wingdings" pitchFamily="2" charset="2"/>
              <a:buAutoNum type="arabicPeriod"/>
            </a:pPr>
            <a:r>
              <a:rPr lang="it-IT" altLang="en-US" sz="2400" smtClean="0"/>
              <a:t>On-site preparation of the audit </a:t>
            </a:r>
          </a:p>
          <a:p>
            <a:pPr marL="609600" indent="-609600" eaLnBrk="1" hangingPunct="1">
              <a:buFont typeface="Wingdings" pitchFamily="2" charset="2"/>
              <a:buAutoNum type="arabicPeriod"/>
            </a:pPr>
            <a:r>
              <a:rPr lang="it-IT" altLang="en-US" sz="2400" smtClean="0"/>
              <a:t>Carrying out of the audit on-site</a:t>
            </a:r>
          </a:p>
          <a:p>
            <a:pPr marL="609600" indent="-609600" eaLnBrk="1" hangingPunct="1">
              <a:buFont typeface="Wingdings" pitchFamily="2" charset="2"/>
              <a:buAutoNum type="arabicPeriod"/>
            </a:pPr>
            <a:r>
              <a:rPr lang="it-IT" altLang="en-US" sz="2400" smtClean="0"/>
              <a:t>Preparation, approval and distribution audit report</a:t>
            </a:r>
          </a:p>
          <a:p>
            <a:pPr marL="609600" indent="-609600" eaLnBrk="1" hangingPunct="1">
              <a:buFont typeface="Wingdings" pitchFamily="2" charset="2"/>
              <a:buAutoNum type="arabicPeriod"/>
            </a:pPr>
            <a:r>
              <a:rPr lang="it-IT" altLang="en-US" sz="2400" smtClean="0"/>
              <a:t>Closure of the audit</a:t>
            </a:r>
          </a:p>
          <a:p>
            <a:pPr marL="609600" indent="-609600" eaLnBrk="1" hangingPunct="1">
              <a:buFont typeface="Wingdings" pitchFamily="2" charset="2"/>
              <a:buAutoNum type="arabicPeriod"/>
            </a:pPr>
            <a:r>
              <a:rPr lang="it-IT" altLang="en-US" sz="2400" smtClean="0"/>
              <a:t>Realization of the actions following the audit.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Beginning of an audit</a:t>
            </a:r>
          </a:p>
        </p:txBody>
      </p:sp>
      <p:sp>
        <p:nvSpPr>
          <p:cNvPr id="2253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609600" indent="-609600" eaLnBrk="1" hangingPunct="1">
              <a:buClr>
                <a:srgbClr val="003399"/>
              </a:buClr>
              <a:buFontTx/>
              <a:buChar char="•"/>
            </a:pPr>
            <a:r>
              <a:rPr lang="it-IT" altLang="en-US" sz="2400" smtClean="0"/>
              <a:t>To appoint the audit leader</a:t>
            </a:r>
          </a:p>
          <a:p>
            <a:pPr marL="609600" indent="-609600" eaLnBrk="1" hangingPunct="1">
              <a:buClr>
                <a:srgbClr val="003399"/>
              </a:buClr>
              <a:buFontTx/>
              <a:buChar char="•"/>
            </a:pPr>
            <a:r>
              <a:rPr lang="it-IT" altLang="en-US" sz="2400" smtClean="0"/>
              <a:t>To define audit objectives</a:t>
            </a:r>
          </a:p>
          <a:p>
            <a:pPr marL="609600" indent="-609600" eaLnBrk="1" hangingPunct="1">
              <a:buClr>
                <a:srgbClr val="003399"/>
              </a:buClr>
              <a:buFontTx/>
              <a:buChar char="•"/>
            </a:pPr>
            <a:r>
              <a:rPr lang="it-IT" altLang="en-US" sz="2400" smtClean="0"/>
              <a:t>To determine the feasibility of the audit</a:t>
            </a:r>
          </a:p>
          <a:p>
            <a:pPr marL="609600" indent="-609600" eaLnBrk="1" hangingPunct="1">
              <a:buClr>
                <a:srgbClr val="003399"/>
              </a:buClr>
              <a:buFontTx/>
              <a:buChar char="•"/>
            </a:pPr>
            <a:r>
              <a:rPr lang="it-IT" altLang="en-US" sz="2400" smtClean="0"/>
              <a:t>To select the audit team</a:t>
            </a:r>
          </a:p>
          <a:p>
            <a:pPr marL="609600" indent="-609600" eaLnBrk="1" hangingPunct="1">
              <a:buClr>
                <a:srgbClr val="003399"/>
              </a:buClr>
              <a:buFontTx/>
              <a:buChar char="•"/>
            </a:pPr>
            <a:r>
              <a:rPr lang="it-IT" altLang="en-US" sz="2400" smtClean="0"/>
              <a:t>To establish the initial contact with the auditee</a:t>
            </a:r>
          </a:p>
          <a:p>
            <a:pPr marL="609600" indent="-609600" algn="r" eaLnBrk="1" hangingPunct="1">
              <a:buFont typeface="Wingdings" pitchFamily="2" charset="2"/>
              <a:buNone/>
            </a:pPr>
            <a:r>
              <a:rPr lang="it-IT" altLang="en-US" sz="2400" smtClean="0"/>
              <a:t>(ISO 19011:2002)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objectives </a:t>
            </a:r>
          </a:p>
        </p:txBody>
      </p:sp>
      <p:sp>
        <p:nvSpPr>
          <p:cNvPr id="23555" name="Rectangle 3"/>
          <p:cNvSpPr>
            <a:spLocks noGrp="1" noChangeArrowheads="1"/>
          </p:cNvSpPr>
          <p:nvPr>
            <p:ph idx="1"/>
          </p:nvPr>
        </p:nvSpPr>
        <p:spPr bwMode="auto">
          <a:xfrm>
            <a:off x="685800" y="16764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eaLnBrk="1" hangingPunct="1">
              <a:lnSpc>
                <a:spcPct val="90000"/>
              </a:lnSpc>
              <a:buClr>
                <a:srgbClr val="003399"/>
              </a:buClr>
              <a:buFontTx/>
              <a:buChar char="•"/>
            </a:pPr>
            <a:r>
              <a:rPr lang="it-IT" altLang="en-US" sz="2400" smtClean="0"/>
              <a:t>determination of the level of conformity of the EMS being audited, or parts of that system, with the audit criteria, </a:t>
            </a:r>
          </a:p>
          <a:p>
            <a:pPr eaLnBrk="1" hangingPunct="1">
              <a:lnSpc>
                <a:spcPct val="90000"/>
              </a:lnSpc>
              <a:buClr>
                <a:srgbClr val="003399"/>
              </a:buClr>
              <a:buFontTx/>
              <a:buChar char="•"/>
            </a:pPr>
            <a:r>
              <a:rPr lang="it-IT" altLang="en-US" sz="2400" smtClean="0"/>
              <a:t>evaluation of the capability of the EMS to assure the conformity with the coercive and contractual requirements, including the willingness of the interested parties;</a:t>
            </a:r>
          </a:p>
          <a:p>
            <a:pPr eaLnBrk="1" hangingPunct="1">
              <a:lnSpc>
                <a:spcPct val="90000"/>
              </a:lnSpc>
              <a:buClr>
                <a:srgbClr val="003399"/>
              </a:buClr>
              <a:buFontTx/>
              <a:buChar char="•"/>
            </a:pPr>
            <a:r>
              <a:rPr lang="it-IT" altLang="en-US" sz="2400" smtClean="0"/>
              <a:t>to give a judgement about the effectiveness of the EMS in obtaining specified objectives and pursuing them with the improvement plans;</a:t>
            </a:r>
          </a:p>
          <a:p>
            <a:pPr eaLnBrk="1" hangingPunct="1">
              <a:lnSpc>
                <a:spcPct val="90000"/>
              </a:lnSpc>
              <a:buClr>
                <a:srgbClr val="003399"/>
              </a:buClr>
              <a:buFontTx/>
              <a:buChar char="•"/>
            </a:pPr>
            <a:r>
              <a:rPr lang="it-IT" altLang="en-US" sz="2400" smtClean="0"/>
              <a:t>to point out the areas and processes sensible to a potential improvement</a:t>
            </a:r>
          </a:p>
          <a:p>
            <a:pPr eaLnBrk="1" hangingPunct="1">
              <a:lnSpc>
                <a:spcPct val="90000"/>
              </a:lnSpc>
              <a:buFont typeface="Wingdings" pitchFamily="2" charset="2"/>
              <a:buNone/>
            </a:pPr>
            <a:endParaRPr lang="it-IT" altLang="en-US" sz="24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85800" y="914400"/>
            <a:ext cx="80010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DOCUMENTATION REVIEW</a:t>
            </a:r>
          </a:p>
        </p:txBody>
      </p:sp>
      <p:sp>
        <p:nvSpPr>
          <p:cNvPr id="24579" name="Rectangle 3"/>
          <p:cNvSpPr>
            <a:spLocks noGrp="1" noChangeArrowheads="1"/>
          </p:cNvSpPr>
          <p:nvPr>
            <p:ph idx="1"/>
          </p:nvPr>
        </p:nvSpPr>
        <p:spPr bwMode="auto">
          <a:xfrm>
            <a:off x="685800" y="1600200"/>
            <a:ext cx="7772400" cy="4114800"/>
          </a:xfrm>
          <a:noFill/>
          <a:ln>
            <a:miter lim="800000"/>
            <a:headEnd/>
            <a:tailEnd/>
          </a:ln>
        </p:spPr>
        <p:txBody>
          <a:bodyPr vert="horz" wrap="square" lIns="91440" tIns="45720" rIns="91440" bIns="45720" numCol="1" anchor="t" anchorCtr="0" compatLnSpc="1">
            <a:prstTxWarp prst="textNoShape">
              <a:avLst/>
            </a:prstTxWarp>
            <a:normAutofit fontScale="85000" lnSpcReduction="10000"/>
          </a:bodyPr>
          <a:lstStyle/>
          <a:p>
            <a:pPr marL="577850" lvl="1" indent="-387350" eaLnBrk="1" hangingPunct="1">
              <a:lnSpc>
                <a:spcPct val="90000"/>
              </a:lnSpc>
              <a:buFont typeface="Wingdings" pitchFamily="2" charset="2"/>
              <a:buNone/>
            </a:pPr>
            <a:r>
              <a:rPr lang="it-IT" altLang="en-US" sz="1800" smtClean="0"/>
              <a:t>Documentation that has to be analysed during the audit</a:t>
            </a:r>
          </a:p>
          <a:p>
            <a:pPr marL="577850" lvl="1" indent="-387350" eaLnBrk="1" hangingPunct="1">
              <a:lnSpc>
                <a:spcPct val="90000"/>
              </a:lnSpc>
            </a:pPr>
            <a:r>
              <a:rPr lang="it-IT" altLang="en-US" sz="1800" smtClean="0"/>
              <a:t>Manual and Procedures of the EMS (internal)</a:t>
            </a:r>
          </a:p>
          <a:p>
            <a:pPr marL="577850" lvl="1" indent="-387350" eaLnBrk="1" hangingPunct="1">
              <a:lnSpc>
                <a:spcPct val="90000"/>
              </a:lnSpc>
            </a:pPr>
            <a:r>
              <a:rPr lang="it-IT" altLang="en-US" sz="1800" smtClean="0"/>
              <a:t>Analysis and Environmental evaluation (internal)</a:t>
            </a:r>
          </a:p>
          <a:p>
            <a:pPr marL="577850" lvl="1" indent="-387350" eaLnBrk="1" hangingPunct="1">
              <a:lnSpc>
                <a:spcPct val="90000"/>
              </a:lnSpc>
            </a:pPr>
            <a:r>
              <a:rPr lang="it-IT" altLang="en-US" sz="1800" smtClean="0"/>
              <a:t>Lay-out (planimetry/ water circuit) effluent discharge waters (internal/external)</a:t>
            </a:r>
          </a:p>
          <a:p>
            <a:pPr marL="577850" lvl="1" indent="-387350" eaLnBrk="1" hangingPunct="1">
              <a:lnSpc>
                <a:spcPct val="90000"/>
              </a:lnSpc>
            </a:pPr>
            <a:r>
              <a:rPr lang="it-IT" altLang="en-US" sz="1800" smtClean="0"/>
              <a:t>Plant planimetry including the points of emission (internal/external)</a:t>
            </a:r>
          </a:p>
          <a:p>
            <a:pPr marL="577850" lvl="1" indent="-387350" eaLnBrk="1" hangingPunct="1">
              <a:lnSpc>
                <a:spcPct val="90000"/>
              </a:lnSpc>
            </a:pPr>
            <a:r>
              <a:rPr lang="it-IT" altLang="en-US" sz="1800" smtClean="0"/>
              <a:t>Authorisations from the authorities in charge, like Province, the Fire Brigade, and other public subjects (external)</a:t>
            </a:r>
          </a:p>
          <a:p>
            <a:pPr marL="577850" lvl="1" indent="-387350" eaLnBrk="1" hangingPunct="1">
              <a:lnSpc>
                <a:spcPct val="90000"/>
              </a:lnSpc>
            </a:pPr>
            <a:r>
              <a:rPr lang="it-IT" altLang="en-US" sz="1800" smtClean="0"/>
              <a:t>Registrations of the instruments calibration (internal/external)</a:t>
            </a:r>
          </a:p>
          <a:p>
            <a:pPr marL="577850" lvl="1" indent="-387350" eaLnBrk="1" hangingPunct="1">
              <a:lnSpc>
                <a:spcPct val="90000"/>
              </a:lnSpc>
            </a:pPr>
            <a:r>
              <a:rPr lang="it-IT" altLang="en-US" sz="1800" smtClean="0"/>
              <a:t>Reports of the previous audits (internal/external)</a:t>
            </a:r>
          </a:p>
          <a:p>
            <a:pPr marL="577850" lvl="1" indent="-387350" eaLnBrk="1" hangingPunct="1">
              <a:lnSpc>
                <a:spcPct val="90000"/>
              </a:lnSpc>
            </a:pPr>
            <a:r>
              <a:rPr lang="it-IT" altLang="en-US" sz="1800" smtClean="0"/>
              <a:t>Communication between interested parties (external)</a:t>
            </a:r>
          </a:p>
          <a:p>
            <a:pPr marL="577850" lvl="1" indent="-387350" eaLnBrk="1" hangingPunct="1">
              <a:lnSpc>
                <a:spcPct val="90000"/>
              </a:lnSpc>
            </a:pPr>
            <a:r>
              <a:rPr lang="it-IT" altLang="en-US" sz="1800" smtClean="0"/>
              <a:t>Purchase contract (external)</a:t>
            </a:r>
          </a:p>
          <a:p>
            <a:pPr marL="577850" lvl="1" indent="-387350" eaLnBrk="1" hangingPunct="1">
              <a:lnSpc>
                <a:spcPct val="90000"/>
              </a:lnSpc>
            </a:pPr>
            <a:r>
              <a:rPr lang="it-IT" altLang="en-US" sz="1800" smtClean="0"/>
              <a:t>Environmental quality reports regarding the production site (external)</a:t>
            </a:r>
          </a:p>
          <a:p>
            <a:pPr marL="577850" lvl="1" indent="-387350" eaLnBrk="1" hangingPunct="1">
              <a:lnSpc>
                <a:spcPct val="90000"/>
              </a:lnSpc>
            </a:pPr>
            <a:r>
              <a:rPr lang="it-IT" altLang="en-US" sz="1800" smtClean="0"/>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ON SITE PREPARATION</a:t>
            </a:r>
          </a:p>
        </p:txBody>
      </p:sp>
      <p:sp>
        <p:nvSpPr>
          <p:cNvPr id="2560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eaLnBrk="1" hangingPunct="1">
              <a:buClr>
                <a:srgbClr val="003399"/>
              </a:buClr>
              <a:buFontTx/>
              <a:buChar char="•"/>
            </a:pPr>
            <a:r>
              <a:rPr lang="it-IT" altLang="en-US" sz="2400" smtClean="0"/>
              <a:t>Preparing the audit plan</a:t>
            </a:r>
          </a:p>
          <a:p>
            <a:pPr eaLnBrk="1" hangingPunct="1">
              <a:buClr>
                <a:srgbClr val="003399"/>
              </a:buClr>
              <a:buFontTx/>
              <a:buChar char="•"/>
            </a:pPr>
            <a:r>
              <a:rPr lang="it-IT" altLang="en-US" sz="2400" smtClean="0"/>
              <a:t>Assigning work to the audit team</a:t>
            </a:r>
          </a:p>
          <a:p>
            <a:pPr eaLnBrk="1" hangingPunct="1">
              <a:buClr>
                <a:srgbClr val="003399"/>
              </a:buClr>
              <a:buFontTx/>
              <a:buChar char="•"/>
            </a:pPr>
            <a:r>
              <a:rPr lang="it-IT" altLang="en-US" sz="2400" smtClean="0"/>
              <a:t>Preparing work documents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plan (Itinerary)</a:t>
            </a:r>
          </a:p>
        </p:txBody>
      </p:sp>
      <p:sp>
        <p:nvSpPr>
          <p:cNvPr id="2662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This document represents, in general, formalization of the visit carried out at the organisation. In it, the personnel of the organisation may find different information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Instruments for carrying out an audit</a:t>
            </a:r>
          </a:p>
        </p:txBody>
      </p:sp>
      <p:sp>
        <p:nvSpPr>
          <p:cNvPr id="2765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609600" indent="-609600" eaLnBrk="1" hangingPunct="1">
              <a:buFont typeface="Wingdings" pitchFamily="2" charset="2"/>
              <a:buAutoNum type="arabicPeriod"/>
            </a:pPr>
            <a:r>
              <a:rPr lang="it-IT" altLang="en-US" sz="2400" smtClean="0"/>
              <a:t>guidelines (production areas);</a:t>
            </a:r>
          </a:p>
          <a:p>
            <a:pPr marL="609600" indent="-609600" eaLnBrk="1" hangingPunct="1">
              <a:buFont typeface="Wingdings" pitchFamily="2" charset="2"/>
              <a:buAutoNum type="arabicPeriod"/>
            </a:pPr>
            <a:r>
              <a:rPr lang="it-IT" altLang="en-US" sz="2400" smtClean="0"/>
              <a:t>check lists (for desk study or on-site activities);</a:t>
            </a:r>
          </a:p>
          <a:p>
            <a:pPr marL="609600" indent="-609600" eaLnBrk="1" hangingPunct="1">
              <a:buFont typeface="Wingdings" pitchFamily="2" charset="2"/>
              <a:buAutoNum type="arabicPeriod"/>
            </a:pPr>
            <a:r>
              <a:rPr lang="it-IT" altLang="en-US" sz="2400" smtClean="0"/>
              <a:t>digital camera.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Guidelines</a:t>
            </a:r>
          </a:p>
        </p:txBody>
      </p:sp>
      <p:sp>
        <p:nvSpPr>
          <p:cNvPr id="28675" name="Rectangle 3"/>
          <p:cNvSpPr>
            <a:spLocks noGrp="1" noChangeArrowheads="1"/>
          </p:cNvSpPr>
          <p:nvPr>
            <p:ph idx="1"/>
          </p:nvPr>
        </p:nvSpPr>
        <p:spPr bwMode="auto">
          <a:xfrm>
            <a:off x="762000" y="1676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They are technical documents for the sector, very useful in terms of suggestions and planning, regarding compliance with the “normative requirement” analysed. These documents are available at Italian national standards institute (UNI) or they are part of the internal documentation elaborated by an Accreditation of Certification body, in the latter case the document expresses the point of view of the body that is author of the guidelines.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Check lists or control lists - 1</a:t>
            </a:r>
          </a:p>
        </p:txBody>
      </p:sp>
      <p:sp>
        <p:nvSpPr>
          <p:cNvPr id="29699" name="Rectangle 3"/>
          <p:cNvSpPr>
            <a:spLocks noGrp="1" noChangeArrowheads="1"/>
          </p:cNvSpPr>
          <p:nvPr>
            <p:ph idx="1"/>
          </p:nvPr>
        </p:nvSpPr>
        <p:spPr bwMode="auto">
          <a:xfrm>
            <a:off x="685800" y="1600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Check-lists deserve a particular hint, can be used as an instrument assistance and registration during different phases of the audit and may be elaborated respectively in the following phases:</a:t>
            </a:r>
          </a:p>
          <a:p>
            <a:pPr marL="476250" lvl="1" eaLnBrk="1" hangingPunct="1"/>
            <a:r>
              <a:rPr lang="it-IT" altLang="en-US" sz="2400" smtClean="0"/>
              <a:t>documentation review;</a:t>
            </a:r>
          </a:p>
          <a:p>
            <a:pPr marL="476250" lvl="1" eaLnBrk="1" hangingPunct="1"/>
            <a:r>
              <a:rPr lang="it-IT" altLang="en-US" sz="2400" smtClean="0"/>
              <a:t>preliminary visit (certification visit);</a:t>
            </a:r>
          </a:p>
          <a:p>
            <a:pPr marL="476250" lvl="1" eaLnBrk="1" hangingPunct="1"/>
            <a:r>
              <a:rPr lang="it-IT" altLang="en-US" sz="2400" smtClean="0"/>
              <a:t>on-site visit (1st, 2nd, 3rd party);</a:t>
            </a:r>
          </a:p>
          <a:p>
            <a:pPr marL="476250" lvl="1" eaLnBrk="1" hangingPunct="1"/>
            <a:r>
              <a:rPr lang="it-IT" altLang="en-US" sz="2400" smtClean="0"/>
              <a:t>maintenance/surveillance visit.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bwMode="auto">
          <a:xfrm>
            <a:off x="685800" y="866775"/>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Check lists or control lists - 2</a:t>
            </a:r>
          </a:p>
        </p:txBody>
      </p:sp>
      <p:sp>
        <p:nvSpPr>
          <p:cNvPr id="3072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r>
              <a:rPr lang="it-IT" altLang="en-US" sz="2000" smtClean="0"/>
              <a:t>The check list is in fact a questionnaire that should cover all the points regarding the reference documentation, according to the type of audit being carried out (certification standard, supply contract, manual, procedures, etc …).</a:t>
            </a:r>
          </a:p>
          <a:p>
            <a:pPr marL="0" indent="0" eaLnBrk="1" hangingPunct="1">
              <a:buFont typeface="Wingdings" pitchFamily="2" charset="2"/>
              <a:buNone/>
            </a:pPr>
            <a:r>
              <a:rPr lang="it-IT" altLang="en-US" sz="2000" smtClean="0"/>
              <a:t>The questions in the list should be:</a:t>
            </a:r>
          </a:p>
          <a:p>
            <a:pPr marL="476250" lvl="1" eaLnBrk="1" hangingPunct="1">
              <a:buSzTx/>
              <a:buFont typeface="Wingdings" pitchFamily="2" charset="2"/>
              <a:buAutoNum type="alphaLcParenR"/>
            </a:pPr>
            <a:r>
              <a:rPr lang="it-IT" altLang="en-US" sz="2000" smtClean="0"/>
              <a:t>of confirmation. 	The procedure of operative control is in order and use. The involved personnel knows it.</a:t>
            </a:r>
          </a:p>
          <a:p>
            <a:pPr marL="476250" lvl="1" eaLnBrk="1" hangingPunct="1">
              <a:buSzTx/>
              <a:buFont typeface="Wingdings" pitchFamily="2" charset="2"/>
              <a:buAutoNum type="alphaLcParenR"/>
            </a:pPr>
            <a:r>
              <a:rPr lang="it-IT" altLang="en-US" sz="2000" smtClean="0"/>
              <a:t>of control.	Take a significant sample of activity. Proof and/or surveillance (e.g. registration of the report of the test of the fire-prevention system or of an analysis of the refluent waters before they are introduced into public waste waters).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Digital camera</a:t>
            </a:r>
          </a:p>
        </p:txBody>
      </p:sp>
      <p:sp>
        <p:nvSpPr>
          <p:cNvPr id="31747" name="Rectangle 3"/>
          <p:cNvSpPr>
            <a:spLocks noGrp="1" noChangeArrowheads="1"/>
          </p:cNvSpPr>
          <p:nvPr>
            <p:ph idx="1"/>
          </p:nvPr>
        </p:nvSpPr>
        <p:spPr bwMode="auto">
          <a:xfrm>
            <a:off x="762000" y="1752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It has, however, a big effect and it is at the same time </a:t>
            </a:r>
            <a:r>
              <a:rPr lang="it-IT" altLang="en-US" sz="2400" b="1" smtClean="0"/>
              <a:t>explanatory</a:t>
            </a:r>
            <a:r>
              <a:rPr lang="it-IT" altLang="en-US" sz="2400" smtClean="0"/>
              <a:t>, to support exposure of the results at the end of the audit with the help of this instrument, for example during the final meeting or in the audit report enclosing the photos.</a:t>
            </a:r>
          </a:p>
          <a:p>
            <a:pPr marL="0" indent="0" eaLnBrk="1" hangingPunct="1">
              <a:buFont typeface="Wingdings" pitchFamily="2" charset="2"/>
              <a:buNone/>
            </a:pPr>
            <a:r>
              <a:rPr lang="it-IT" altLang="en-US" sz="2400" smtClean="0"/>
              <a:t>It is right to clarify that this instrument has to be used only as a </a:t>
            </a:r>
            <a:r>
              <a:rPr lang="it-IT" altLang="en-US" sz="2400" b="1" smtClean="0"/>
              <a:t>support</a:t>
            </a:r>
            <a:r>
              <a:rPr lang="it-IT" altLang="en-US" sz="2400" smtClean="0"/>
              <a:t> and cannot substitute well established techniques and methodologies for carrying out an audit.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bwMode="auto">
          <a:xfrm>
            <a:off x="609600" y="838200"/>
            <a:ext cx="86106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Carrying out – Opening Meeting</a:t>
            </a:r>
          </a:p>
        </p:txBody>
      </p:sp>
      <p:sp>
        <p:nvSpPr>
          <p:cNvPr id="32771" name="Rectangle 3"/>
          <p:cNvSpPr>
            <a:spLocks noGrp="1" noChangeArrowheads="1"/>
          </p:cNvSpPr>
          <p:nvPr>
            <p:ph idx="1"/>
          </p:nvPr>
        </p:nvSpPr>
        <p:spPr bwMode="auto">
          <a:xfrm>
            <a:off x="685800" y="1600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0" indent="0" eaLnBrk="1" hangingPunct="1">
              <a:lnSpc>
                <a:spcPct val="90000"/>
              </a:lnSpc>
              <a:buFont typeface="Wingdings" pitchFamily="2" charset="2"/>
              <a:buNone/>
            </a:pPr>
            <a:r>
              <a:rPr lang="it-IT" altLang="en-US" sz="2400" smtClean="0"/>
              <a:t>Opening Meeting is the first formal encounter between the audit team and the company, it is possible to use a check-list with the topics to be treated</a:t>
            </a:r>
          </a:p>
          <a:p>
            <a:pPr marL="476250" lvl="1" eaLnBrk="1" hangingPunct="1">
              <a:lnSpc>
                <a:spcPct val="90000"/>
              </a:lnSpc>
            </a:pPr>
            <a:r>
              <a:rPr lang="it-IT" altLang="en-US" sz="2400" smtClean="0"/>
              <a:t>Introduction</a:t>
            </a:r>
          </a:p>
          <a:p>
            <a:pPr marL="476250" lvl="1" eaLnBrk="1" hangingPunct="1">
              <a:lnSpc>
                <a:spcPct val="90000"/>
              </a:lnSpc>
            </a:pPr>
            <a:r>
              <a:rPr lang="it-IT" altLang="en-US" sz="2400" smtClean="0"/>
              <a:t>List of participants</a:t>
            </a:r>
          </a:p>
          <a:p>
            <a:pPr marL="476250" lvl="1" eaLnBrk="1" hangingPunct="1">
              <a:lnSpc>
                <a:spcPct val="90000"/>
              </a:lnSpc>
            </a:pPr>
            <a:r>
              <a:rPr lang="it-IT" altLang="en-US" sz="2400" smtClean="0"/>
              <a:t>Presentation of the audit team</a:t>
            </a:r>
          </a:p>
          <a:p>
            <a:pPr marL="476250" lvl="1" eaLnBrk="1" hangingPunct="1">
              <a:lnSpc>
                <a:spcPct val="90000"/>
              </a:lnSpc>
            </a:pPr>
            <a:r>
              <a:rPr lang="it-IT" altLang="en-US" sz="2400" smtClean="0"/>
              <a:t>Place for meetings – logistics</a:t>
            </a:r>
          </a:p>
          <a:p>
            <a:pPr marL="476250" lvl="1" eaLnBrk="1" hangingPunct="1">
              <a:lnSpc>
                <a:spcPct val="90000"/>
              </a:lnSpc>
            </a:pPr>
            <a:r>
              <a:rPr lang="it-IT" altLang="en-US" sz="2400" smtClean="0"/>
              <a:t>Objectives of the audit </a:t>
            </a:r>
          </a:p>
          <a:p>
            <a:pPr marL="476250" lvl="1" eaLnBrk="1" hangingPunct="1">
              <a:lnSpc>
                <a:spcPct val="90000"/>
              </a:lnSpc>
            </a:pPr>
            <a:r>
              <a:rPr lang="it-IT" altLang="en-US" sz="2400" smtClean="0"/>
              <a:t>Reference standards and the relevant EMS documentation </a:t>
            </a:r>
          </a:p>
          <a:p>
            <a:pPr marL="476250" lvl="1" eaLnBrk="1" hangingPunct="1">
              <a:lnSpc>
                <a:spcPct val="90000"/>
              </a:lnSpc>
            </a:pPr>
            <a:r>
              <a:rPr lang="it-IT" altLang="en-US" sz="2400" smtClean="0"/>
              <a:t>Identification of the organisation’s representatives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title"/>
          </p:nvPr>
        </p:nvSpPr>
        <p:spPr bwMode="auto">
          <a:xfrm>
            <a:off x="609600" y="838200"/>
            <a:ext cx="8534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Carrying out– Opening Meeting</a:t>
            </a:r>
          </a:p>
        </p:txBody>
      </p:sp>
      <p:sp>
        <p:nvSpPr>
          <p:cNvPr id="33794" name="Rectangle 2"/>
          <p:cNvSpPr>
            <a:spLocks noGrp="1" noChangeArrowheads="1"/>
          </p:cNvSpPr>
          <p:nvPr>
            <p:ph idx="1"/>
          </p:nvPr>
        </p:nvSpPr>
        <p:spPr bwMode="auto">
          <a:xfrm>
            <a:off x="685800" y="16764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476250" lvl="1" eaLnBrk="1" hangingPunct="1"/>
            <a:r>
              <a:rPr lang="it-IT" altLang="en-US" sz="2000" smtClean="0"/>
              <a:t>Identification of the company’s personnel that have the role of companions</a:t>
            </a:r>
          </a:p>
          <a:p>
            <a:pPr marL="476250" lvl="1" eaLnBrk="1" hangingPunct="1"/>
            <a:r>
              <a:rPr lang="it-IT" altLang="en-US" sz="2000" smtClean="0"/>
              <a:t>Explanation of the methods of enquiry, such as significant aspects and sampling methodology, and the final ones, of evaluation by the audit team, such as demands for corrective actions, recommendations, etc… </a:t>
            </a:r>
          </a:p>
          <a:p>
            <a:pPr marL="476250" lvl="1" eaLnBrk="1" hangingPunct="1"/>
            <a:r>
              <a:rPr lang="it-IT" altLang="en-US" sz="2000" smtClean="0"/>
              <a:t>Refinement of the audit programme with the relevant modifications </a:t>
            </a:r>
          </a:p>
          <a:p>
            <a:pPr marL="476250" lvl="1" eaLnBrk="1" hangingPunct="1"/>
            <a:r>
              <a:rPr lang="it-IT" altLang="en-US" sz="2000" smtClean="0"/>
              <a:t>Reconfirmation of the time scheme for the final meeting </a:t>
            </a:r>
          </a:p>
          <a:p>
            <a:pPr marL="476250" lvl="1" eaLnBrk="1" hangingPunct="1"/>
            <a:r>
              <a:rPr lang="it-IT" altLang="en-US" sz="2000" smtClean="0"/>
              <a:t>Modalities of presentation of the final report </a:t>
            </a:r>
          </a:p>
          <a:p>
            <a:pPr marL="476250" lvl="1" eaLnBrk="1" hangingPunct="1"/>
            <a:r>
              <a:rPr lang="it-IT" altLang="en-US" sz="2000" smtClean="0"/>
              <a:t>Modalities of organisation’s answers</a:t>
            </a:r>
          </a:p>
          <a:p>
            <a:pPr marL="476250" lvl="1" eaLnBrk="1" hangingPunct="1"/>
            <a:r>
              <a:rPr lang="it-IT" altLang="en-US" sz="2000" smtClean="0"/>
              <a:t>Privacy guarantee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bwMode="auto">
          <a:xfrm>
            <a:off x="609600" y="885825"/>
            <a:ext cx="8534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Gathering the evidence (enquiry) and interviews - 1</a:t>
            </a:r>
          </a:p>
        </p:txBody>
      </p:sp>
      <p:sp>
        <p:nvSpPr>
          <p:cNvPr id="3481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endParaRPr lang="it-IT" altLang="en-US" sz="2000" smtClean="0"/>
          </a:p>
          <a:p>
            <a:pPr marL="0" indent="0" eaLnBrk="1" hangingPunct="1">
              <a:buFont typeface="Wingdings" pitchFamily="2" charset="2"/>
              <a:buNone/>
            </a:pPr>
            <a:r>
              <a:rPr lang="it-IT" altLang="en-US" sz="2000" smtClean="0"/>
              <a:t>During the interview in practice, the component of the team is supported, in his evaluation, by the following aspects: </a:t>
            </a:r>
          </a:p>
          <a:p>
            <a:pPr marL="476250" lvl="1" eaLnBrk="1" hangingPunct="1"/>
            <a:r>
              <a:rPr lang="it-IT" altLang="en-US" sz="2000" smtClean="0"/>
              <a:t>analysis of the documentation available for  the personnel (environmental analysis, operative control procedures, work instructions, etc….); </a:t>
            </a:r>
          </a:p>
          <a:p>
            <a:pPr marL="476250" lvl="1" eaLnBrk="1" hangingPunct="1"/>
            <a:r>
              <a:rPr lang="it-IT" altLang="en-US" sz="2000" smtClean="0"/>
              <a:t>discussions with directly interested person;</a:t>
            </a:r>
          </a:p>
          <a:p>
            <a:pPr marL="476250" lvl="1" eaLnBrk="1" hangingPunct="1"/>
            <a:r>
              <a:rPr lang="it-IT" altLang="en-US" sz="2000" smtClean="0"/>
              <a:t>analysis of how an activity is carried out;</a:t>
            </a:r>
          </a:p>
          <a:p>
            <a:pPr marL="476250" lvl="1" eaLnBrk="1" hangingPunct="1"/>
            <a:r>
              <a:rPr lang="it-IT" altLang="en-US" sz="2000" smtClean="0"/>
              <a:t>existence of equipment and facilities;</a:t>
            </a:r>
          </a:p>
          <a:p>
            <a:pPr marL="476250" lvl="1" eaLnBrk="1" hangingPunct="1"/>
            <a:r>
              <a:rPr lang="it-IT" altLang="en-US" sz="2000" smtClean="0"/>
              <a:t>registrations produced on prepared forms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5"/>
          <p:cNvSpPr>
            <a:spLocks noGrp="1" noChangeArrowheads="1"/>
          </p:cNvSpPr>
          <p:nvPr>
            <p:ph type="title"/>
          </p:nvPr>
        </p:nvSpPr>
        <p:spPr bwMode="auto">
          <a:xfrm>
            <a:off x="609600" y="885825"/>
            <a:ext cx="8534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Gathering the evidence (enquiry) and interviews - 2</a:t>
            </a:r>
          </a:p>
        </p:txBody>
      </p:sp>
      <p:sp>
        <p:nvSpPr>
          <p:cNvPr id="35842"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20000"/>
          </a:bodyPr>
          <a:lstStyle/>
          <a:p>
            <a:pPr marL="0" indent="0" eaLnBrk="1" hangingPunct="1">
              <a:buFont typeface="Wingdings" pitchFamily="2" charset="2"/>
              <a:buNone/>
            </a:pPr>
            <a:r>
              <a:rPr lang="it-IT" altLang="en-US" sz="1800" smtClean="0"/>
              <a:t>Search for objective evidence, during all the audit, should be directed towards following objectives:</a:t>
            </a:r>
          </a:p>
          <a:p>
            <a:pPr marL="577850" lvl="1" indent="-387350" eaLnBrk="1" hangingPunct="1">
              <a:buSzTx/>
              <a:buFont typeface="Wingdings" pitchFamily="2" charset="2"/>
              <a:buAutoNum type="arabicPeriod"/>
            </a:pPr>
            <a:r>
              <a:rPr lang="it-IT" altLang="en-US" sz="1800" smtClean="0"/>
              <a:t>to have a proof of the correct implementation of legal and organisation’s prescriptions </a:t>
            </a:r>
          </a:p>
          <a:p>
            <a:pPr marL="577850" lvl="1" indent="-387350" eaLnBrk="1" hangingPunct="1">
              <a:buSzTx/>
              <a:buFont typeface="Wingdings" pitchFamily="2" charset="2"/>
              <a:buAutoNum type="arabicPeriod"/>
            </a:pPr>
            <a:r>
              <a:rPr lang="it-IT" altLang="en-US" sz="1800" smtClean="0"/>
              <a:t>to have the proof of the comprehension of the EMS and awareness of the impacts that the activities may have if not carried out correctly </a:t>
            </a:r>
          </a:p>
          <a:p>
            <a:pPr marL="577850" lvl="1" indent="-387350" eaLnBrk="1" hangingPunct="1">
              <a:buSzTx/>
              <a:buFont typeface="Wingdings" pitchFamily="2" charset="2"/>
              <a:buAutoNum type="arabicPeriod"/>
            </a:pPr>
            <a:r>
              <a:rPr lang="it-IT" altLang="en-US" sz="1800" smtClean="0"/>
              <a:t>to have the proof of adequacy of the human and material resources </a:t>
            </a:r>
          </a:p>
          <a:p>
            <a:pPr marL="577850" lvl="1" indent="-387350" eaLnBrk="1" hangingPunct="1">
              <a:buSzTx/>
              <a:buFont typeface="Wingdings" pitchFamily="2" charset="2"/>
              <a:buAutoNum type="arabicPeriod"/>
            </a:pPr>
            <a:r>
              <a:rPr lang="it-IT" altLang="en-US" sz="1800" smtClean="0"/>
              <a:t>to have the proof of the effectiveness of the EMS (surveillance and measurements) </a:t>
            </a:r>
          </a:p>
          <a:p>
            <a:pPr marL="577850" lvl="1" indent="-387350" eaLnBrk="1" hangingPunct="1">
              <a:buSzTx/>
              <a:buFont typeface="Wingdings" pitchFamily="2" charset="2"/>
              <a:buAutoNum type="arabicPeriod"/>
            </a:pPr>
            <a:r>
              <a:rPr lang="it-IT" altLang="en-US" sz="1800" smtClean="0"/>
              <a:t>to find interrelation with different processes of the organisation </a:t>
            </a:r>
          </a:p>
          <a:p>
            <a:pPr marL="577850" lvl="1" indent="-387350" eaLnBrk="1" hangingPunct="1">
              <a:buSzTx/>
              <a:buFont typeface="Wingdings" pitchFamily="2" charset="2"/>
              <a:buAutoNum type="arabicPeriod"/>
            </a:pPr>
            <a:r>
              <a:rPr lang="it-IT" altLang="en-US" sz="1800" smtClean="0"/>
              <a:t>to verify the activities and results obtained through continuous improvement attempts in all management system processes.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Findings</a:t>
            </a:r>
          </a:p>
        </p:txBody>
      </p:sp>
      <p:sp>
        <p:nvSpPr>
          <p:cNvPr id="36867" name="Rectangle 3"/>
          <p:cNvSpPr>
            <a:spLocks noGrp="1" noChangeArrowheads="1"/>
          </p:cNvSpPr>
          <p:nvPr>
            <p:ph idx="1"/>
          </p:nvPr>
        </p:nvSpPr>
        <p:spPr bwMode="auto">
          <a:xfrm>
            <a:off x="838200" y="2057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whole audit activity should be summarized findings or possibilities of improvement, such as recommendations or observations. They are usually potential situations that might be improved or those that might lead to a nonconformity unless resolved.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533400" y="838200"/>
            <a:ext cx="91440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Request for Corrective Action and Non Conformity</a:t>
            </a:r>
          </a:p>
        </p:txBody>
      </p:sp>
      <p:sp>
        <p:nvSpPr>
          <p:cNvPr id="3789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200" smtClean="0"/>
              <a:t>The technical term that is generally widely used to describe the finding is Request for Corrective Action (RCA), that can be divided into major or minor, first or second category, and according to other classification. </a:t>
            </a:r>
          </a:p>
          <a:p>
            <a:pPr marL="0" indent="0" eaLnBrk="1" hangingPunct="1">
              <a:lnSpc>
                <a:spcPct val="90000"/>
              </a:lnSpc>
              <a:buFont typeface="Wingdings" pitchFamily="2" charset="2"/>
              <a:buNone/>
            </a:pPr>
            <a:r>
              <a:rPr lang="it-IT" altLang="en-US" sz="2200" smtClean="0"/>
              <a:t>Sometimes, instead of previous definition, (RCA) a term Non Conformity (NC) can be found.</a:t>
            </a:r>
          </a:p>
          <a:p>
            <a:pPr marL="0" indent="0" eaLnBrk="1" hangingPunct="1">
              <a:lnSpc>
                <a:spcPct val="90000"/>
              </a:lnSpc>
              <a:buFont typeface="Wingdings" pitchFamily="2" charset="2"/>
              <a:buNone/>
            </a:pPr>
            <a:r>
              <a:rPr lang="it-IT" altLang="en-US" sz="2200" smtClean="0"/>
              <a:t>From a formal point of view, the result of a private meeting is identified with issuing of some documents within predisposed forms. In general, the following forms are always present:</a:t>
            </a:r>
          </a:p>
          <a:p>
            <a:pPr marL="765175" lvl="1" eaLnBrk="1" hangingPunct="1">
              <a:lnSpc>
                <a:spcPct val="90000"/>
              </a:lnSpc>
            </a:pPr>
            <a:r>
              <a:rPr lang="it-IT" altLang="en-US" sz="2200" smtClean="0"/>
              <a:t>Requests for corrective actions </a:t>
            </a:r>
          </a:p>
          <a:p>
            <a:pPr marL="765175" lvl="1" eaLnBrk="1" hangingPunct="1">
              <a:lnSpc>
                <a:spcPct val="90000"/>
              </a:lnSpc>
            </a:pPr>
            <a:r>
              <a:rPr lang="it-IT" altLang="en-US" sz="2200" smtClean="0"/>
              <a:t>Final report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Closing meeting</a:t>
            </a:r>
          </a:p>
        </p:txBody>
      </p:sp>
      <p:sp>
        <p:nvSpPr>
          <p:cNvPr id="38915" name="Rectangle 3"/>
          <p:cNvSpPr>
            <a:spLocks noGrp="1" noChangeArrowheads="1"/>
          </p:cNvSpPr>
          <p:nvPr>
            <p:ph idx="1"/>
          </p:nvPr>
        </p:nvSpPr>
        <p:spPr bwMode="auto">
          <a:xfrm>
            <a:off x="762000" y="1600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374650" indent="-374650" eaLnBrk="1" hangingPunct="1">
              <a:lnSpc>
                <a:spcPct val="90000"/>
              </a:lnSpc>
              <a:buFont typeface="Wingdings" pitchFamily="2" charset="2"/>
              <a:buNone/>
            </a:pPr>
            <a:r>
              <a:rPr lang="it-IT" altLang="en-US" sz="2400" smtClean="0"/>
              <a:t>Features:</a:t>
            </a:r>
          </a:p>
          <a:p>
            <a:pPr marL="374650" indent="-374650" eaLnBrk="1" hangingPunct="1">
              <a:lnSpc>
                <a:spcPct val="90000"/>
              </a:lnSpc>
              <a:buClr>
                <a:srgbClr val="003399"/>
              </a:buClr>
              <a:buFontTx/>
              <a:buChar char="•"/>
            </a:pPr>
            <a:r>
              <a:rPr lang="it-IT" altLang="en-US" sz="2000" smtClean="0"/>
              <a:t>step that concludes the course of audit that started with the phase of documentation review;</a:t>
            </a:r>
          </a:p>
          <a:p>
            <a:pPr marL="374650" indent="-374650" eaLnBrk="1" hangingPunct="1">
              <a:lnSpc>
                <a:spcPct val="90000"/>
              </a:lnSpc>
              <a:buClr>
                <a:srgbClr val="003399"/>
              </a:buClr>
              <a:buFontTx/>
              <a:buChar char="•"/>
            </a:pPr>
            <a:r>
              <a:rPr lang="it-IT" altLang="en-US" sz="2000" smtClean="0"/>
              <a:t>moment during which conclusions and judgement of the audit team are exposed to the organisation’s management; </a:t>
            </a:r>
          </a:p>
          <a:p>
            <a:pPr marL="374650" indent="-374650" eaLnBrk="1" hangingPunct="1">
              <a:lnSpc>
                <a:spcPct val="90000"/>
              </a:lnSpc>
              <a:buClr>
                <a:srgbClr val="003399"/>
              </a:buClr>
              <a:buFontTx/>
              <a:buChar char="•"/>
            </a:pPr>
            <a:r>
              <a:rPr lang="it-IT" altLang="en-US" sz="2000" smtClean="0"/>
              <a:t>has to be presided by the Lead Auditor, whose task is to represent and expose the evaluation of the audit team;</a:t>
            </a:r>
          </a:p>
          <a:p>
            <a:pPr marL="374650" indent="-374650" eaLnBrk="1" hangingPunct="1">
              <a:lnSpc>
                <a:spcPct val="90000"/>
              </a:lnSpc>
              <a:buClr>
                <a:srgbClr val="003399"/>
              </a:buClr>
              <a:buFontTx/>
              <a:buChar char="•"/>
            </a:pPr>
            <a:r>
              <a:rPr lang="it-IT" altLang="en-US" sz="2000" smtClean="0"/>
              <a:t>the lead auditor can use a check-list where all topics that are to be treated are listed;</a:t>
            </a:r>
          </a:p>
          <a:p>
            <a:pPr marL="374650" indent="-374650" eaLnBrk="1" hangingPunct="1">
              <a:lnSpc>
                <a:spcPct val="90000"/>
              </a:lnSpc>
              <a:buClr>
                <a:srgbClr val="003399"/>
              </a:buClr>
              <a:buFontTx/>
              <a:buChar char="•"/>
            </a:pPr>
            <a:r>
              <a:rPr lang="it-IT" altLang="en-US" sz="2000" smtClean="0"/>
              <a:t>leaving the type of audit apart, the phase of results presentation should be managed professionally by all members of the team, avoiding to express spontaneously opinion on significance of the findings and the behaviour of the interviewed personnel.</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026"/>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report (results, evidence, conclusions)</a:t>
            </a:r>
          </a:p>
        </p:txBody>
      </p:sp>
      <p:sp>
        <p:nvSpPr>
          <p:cNvPr id="39939" name="Rectangle 1027"/>
          <p:cNvSpPr>
            <a:spLocks noGrp="1" noChangeArrowheads="1"/>
          </p:cNvSpPr>
          <p:nvPr>
            <p:ph idx="1"/>
          </p:nvPr>
        </p:nvSpPr>
        <p:spPr bwMode="auto">
          <a:xfrm>
            <a:off x="685800" y="22098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1800" smtClean="0"/>
              <a:t>The audit report is a document that formally reports what has been exposed during the closing meeting, it has the following caractheristics:</a:t>
            </a:r>
          </a:p>
          <a:p>
            <a:pPr marL="0" indent="0" eaLnBrk="1" hangingPunct="1">
              <a:buClr>
                <a:srgbClr val="003399"/>
              </a:buClr>
              <a:buFontTx/>
              <a:buChar char="•"/>
            </a:pPr>
            <a:r>
              <a:rPr lang="it-IT" altLang="en-US" sz="1800" smtClean="0"/>
              <a:t> signed by the Lead Auditor </a:t>
            </a:r>
          </a:p>
          <a:p>
            <a:pPr marL="0" indent="0" eaLnBrk="1" hangingPunct="1">
              <a:buClr>
                <a:srgbClr val="003399"/>
              </a:buClr>
              <a:buFontTx/>
              <a:buChar char="•"/>
            </a:pPr>
            <a:r>
              <a:rPr lang="it-IT" altLang="en-US" sz="1800" smtClean="0"/>
              <a:t> clear and concise presentation of the contents in order to make comprehension easier and for later use of the document, as a reference for afterward enquiries that may be conducted by a different team</a:t>
            </a:r>
          </a:p>
          <a:p>
            <a:pPr marL="0" indent="0" eaLnBrk="1" hangingPunct="1">
              <a:buClr>
                <a:srgbClr val="003399"/>
              </a:buClr>
              <a:buFontTx/>
              <a:buChar char="•"/>
            </a:pPr>
            <a:r>
              <a:rPr lang="it-IT" altLang="en-US" sz="1800" smtClean="0"/>
              <a:t> complete, accurate and clear registration of the contents of the audit, since the aim is to inform the commitement of the “status” of EMS implementation against the established criteria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26"/>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Follow-up audit </a:t>
            </a:r>
          </a:p>
        </p:txBody>
      </p:sp>
      <p:sp>
        <p:nvSpPr>
          <p:cNvPr id="40963" name="Rectangle 1027"/>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000" smtClean="0"/>
              <a:t>Widespread term used to indicate the activities to be implemented, afterwards a negative result obtained during the first audit (internal/external), or at the end of the surveillance/maintenance audit.</a:t>
            </a:r>
          </a:p>
          <a:p>
            <a:pPr marL="0" indent="0" eaLnBrk="1" hangingPunct="1">
              <a:lnSpc>
                <a:spcPct val="90000"/>
              </a:lnSpc>
              <a:buFont typeface="Wingdings" pitchFamily="2" charset="2"/>
              <a:buNone/>
            </a:pPr>
            <a:r>
              <a:rPr lang="it-IT" altLang="en-US" sz="2000" smtClean="0"/>
              <a:t>Activity is preceded by the issue of a reaction plan by the organisation that was audited.</a:t>
            </a:r>
          </a:p>
          <a:p>
            <a:pPr marL="0" indent="0" eaLnBrk="1" hangingPunct="1">
              <a:lnSpc>
                <a:spcPct val="90000"/>
              </a:lnSpc>
              <a:buFont typeface="Wingdings" pitchFamily="2" charset="2"/>
              <a:buNone/>
            </a:pPr>
            <a:r>
              <a:rPr lang="it-IT" altLang="en-US" sz="2000" b="1" smtClean="0"/>
              <a:t>Management</a:t>
            </a:r>
            <a:r>
              <a:rPr lang="it-IT" altLang="en-US" sz="2000" smtClean="0"/>
              <a:t> of the RCA is quite similar in different audit situations and it follows the course of problem identification, proposal of a solution, approval and implementation of the proposal, verification of the solution and, in the end, verification of the effectiveness.</a:t>
            </a:r>
          </a:p>
          <a:p>
            <a:pPr marL="0" indent="0" eaLnBrk="1" hangingPunct="1">
              <a:lnSpc>
                <a:spcPct val="90000"/>
              </a:lnSpc>
              <a:buFont typeface="Wingdings" pitchFamily="2" charset="2"/>
              <a:buNone/>
            </a:pPr>
            <a:r>
              <a:rPr lang="it-IT" altLang="en-US" sz="2000" b="1" smtClean="0"/>
              <a:t>Modalities</a:t>
            </a:r>
            <a:r>
              <a:rPr lang="it-IT" altLang="en-US" sz="2000" smtClean="0"/>
              <a:t> of the audit of RCA/NC is function of the seriousness of the problem discovered and the “status” of the EMS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026"/>
          <p:cNvSpPr>
            <a:spLocks noGrp="1" noChangeArrowheads="1"/>
          </p:cNvSpPr>
          <p:nvPr>
            <p:ph type="ctrTitle" idx="4294967295"/>
          </p:nvPr>
        </p:nvSpPr>
        <p:spPr bwMode="auto">
          <a:xfrm>
            <a:off x="0" y="2286000"/>
            <a:ext cx="7772400" cy="1143000"/>
          </a:xfrm>
          <a:prstGeom prst="rect">
            <a:avLst/>
          </a:prstGeom>
          <a:noFill/>
          <a:ln>
            <a:miter lim="800000"/>
            <a:headEnd/>
            <a:tailEnd/>
          </a:ln>
        </p:spPr>
        <p:txBody>
          <a:bodyPr/>
          <a:lstStyle/>
          <a:p>
            <a:pPr algn="ctr" eaLnBrk="1" hangingPunct="1"/>
            <a:r>
              <a:rPr lang="en-GB" altLang="en-US" sz="3200" smtClean="0">
                <a:latin typeface="Arial" charset="0"/>
                <a:ea typeface="Arial Unicode MS" pitchFamily="34" charset="-128"/>
                <a:cs typeface="Arial Unicode MS" pitchFamily="34" charset="-128"/>
              </a:rPr>
              <a:t>Competences of Environmental Management System internal auditors</a:t>
            </a:r>
            <a:r>
              <a:rPr lang="it-IT" altLang="en-US" sz="3200" smtClean="0"/>
              <a:t> </a:t>
            </a:r>
          </a:p>
        </p:txBody>
      </p:sp>
      <p:sp>
        <p:nvSpPr>
          <p:cNvPr id="41987" name="Rectangle 1027"/>
          <p:cNvSpPr>
            <a:spLocks noGrp="1" noChangeArrowheads="1"/>
          </p:cNvSpPr>
          <p:nvPr>
            <p:ph type="subTitle" idx="4294967295"/>
          </p:nvPr>
        </p:nvSpPr>
        <p:spPr bwMode="auto">
          <a:xfrm>
            <a:off x="0" y="3886200"/>
            <a:ext cx="6400800" cy="1752600"/>
          </a:xfrm>
          <a:prstGeom prst="rect">
            <a:avLst/>
          </a:prstGeom>
          <a:noFill/>
          <a:ln>
            <a:miter lim="800000"/>
            <a:headEnd/>
            <a:tailEnd/>
          </a:ln>
        </p:spPr>
        <p:txBody>
          <a:bodyPr/>
          <a:lstStyle/>
          <a:p>
            <a:pPr marL="0" indent="0" algn="ctr" eaLnBrk="1" hangingPunct="1">
              <a:buFont typeface="Wingdings" pitchFamily="2" charset="2"/>
              <a:buNone/>
            </a:pPr>
            <a:r>
              <a:rPr lang="it-IT" altLang="en-US" smtClean="0"/>
              <a:t>Chapter 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a:t>
            </a:r>
          </a:p>
        </p:txBody>
      </p:sp>
      <p:sp>
        <p:nvSpPr>
          <p:cNvPr id="43011" name="Rectangle 3"/>
          <p:cNvSpPr>
            <a:spLocks noGrp="1" noChangeArrowheads="1"/>
          </p:cNvSpPr>
          <p:nvPr>
            <p:ph idx="1"/>
          </p:nvPr>
        </p:nvSpPr>
        <p:spPr bwMode="auto">
          <a:xfrm>
            <a:off x="9144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Auditors are not improvised figures, but, on the contrary, they must have appropriate preparation based first of all, but not only, on the following aspects:</a:t>
            </a:r>
          </a:p>
          <a:p>
            <a:pPr marL="577850" lvl="1" indent="-387350" eaLnBrk="1" hangingPunct="1">
              <a:buSzTx/>
              <a:buFont typeface="Wingdings" pitchFamily="2" charset="2"/>
              <a:buAutoNum type="arabicPeriod"/>
            </a:pPr>
            <a:r>
              <a:rPr lang="it-IT" altLang="en-US" sz="2400" smtClean="0"/>
              <a:t>personal characteristics;</a:t>
            </a:r>
          </a:p>
          <a:p>
            <a:pPr marL="577850" lvl="1" indent="-387350" eaLnBrk="1" hangingPunct="1">
              <a:buSzTx/>
              <a:buFont typeface="Wingdings" pitchFamily="2" charset="2"/>
              <a:buAutoNum type="arabicPeriod"/>
            </a:pPr>
            <a:r>
              <a:rPr lang="it-IT" altLang="en-US" sz="2400" smtClean="0"/>
              <a:t>character predisposition;</a:t>
            </a:r>
          </a:p>
          <a:p>
            <a:pPr marL="577850" lvl="1" indent="-387350" eaLnBrk="1" hangingPunct="1">
              <a:buSzTx/>
              <a:buFont typeface="Wingdings" pitchFamily="2" charset="2"/>
              <a:buAutoNum type="arabicPeriod"/>
            </a:pPr>
            <a:r>
              <a:rPr lang="it-IT" altLang="en-US" sz="2400" smtClean="0"/>
              <a:t>technical knowledge and acquired experience.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Personal Characteristics - 1</a:t>
            </a:r>
          </a:p>
        </p:txBody>
      </p:sp>
      <p:sp>
        <p:nvSpPr>
          <p:cNvPr id="4403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buFont typeface="Wingdings" pitchFamily="2" charset="2"/>
              <a:buNone/>
            </a:pPr>
            <a:r>
              <a:rPr lang="it-IT" altLang="en-US" sz="2000" smtClean="0"/>
              <a:t>ISO 19011:2002 Standard, related to the personal characteristics of a typical auditor, says that tha auditor has to:</a:t>
            </a:r>
          </a:p>
          <a:p>
            <a:pPr marL="577850" lvl="1" indent="-387350" eaLnBrk="1" hangingPunct="1"/>
            <a:r>
              <a:rPr lang="it-IT" altLang="en-US" sz="2000" smtClean="0"/>
              <a:t>respect standards of professional practice, be polite, sincere, honest and be not insistent when asking questions;</a:t>
            </a:r>
          </a:p>
          <a:p>
            <a:pPr marL="577850" lvl="1" indent="-387350" eaLnBrk="1" hangingPunct="1"/>
            <a:r>
              <a:rPr lang="it-IT" altLang="en-US" sz="2000" smtClean="0"/>
              <a:t>be open minded, willing to take into consideration alternative ideas or different points of view; </a:t>
            </a:r>
          </a:p>
          <a:p>
            <a:pPr marL="577850" lvl="1" indent="-387350" eaLnBrk="1" hangingPunct="1"/>
            <a:r>
              <a:rPr lang="it-IT" altLang="en-US" sz="2000" smtClean="0"/>
              <a:t>be diplomatic, treat people in a correct way (know how to conduct an interview and relationships both with the personnel of the organisation and with other members of the audit team);</a:t>
            </a:r>
          </a:p>
          <a:p>
            <a:pPr marL="577850" lvl="1" indent="-387350" eaLnBrk="1" hangingPunct="1"/>
            <a:r>
              <a:rPr lang="it-IT" altLang="en-US" sz="2000" smtClean="0"/>
              <a:t>a careful observer, participate actively in what surrounds him and the activities taking place in his presence;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26"/>
          <p:cNvSpPr>
            <a:spLocks noGrp="1" noChangeArrowheads="1"/>
          </p:cNvSpPr>
          <p:nvPr>
            <p:ph type="title"/>
          </p:nvPr>
        </p:nvSpPr>
        <p:spPr bwMode="auto">
          <a:xfrm>
            <a:off x="685800" y="900113"/>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Personal Characteristics - 2</a:t>
            </a:r>
          </a:p>
        </p:txBody>
      </p:sp>
      <p:sp>
        <p:nvSpPr>
          <p:cNvPr id="45059" name="Rectangle 1027"/>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577850" lvl="1" indent="-387350" eaLnBrk="1" hangingPunct="1"/>
            <a:r>
              <a:rPr lang="it-IT" altLang="en-US" sz="2000" smtClean="0"/>
              <a:t>demonstrate to be quite perceptive, be instinctively involved and be able to understand different situations that may happen during the audit;</a:t>
            </a:r>
          </a:p>
          <a:p>
            <a:pPr marL="577850" lvl="1" indent="-387350" eaLnBrk="1" hangingPunct="1"/>
            <a:r>
              <a:rPr lang="it-IT" altLang="en-US" sz="2000" smtClean="0"/>
              <a:t>be versatile and able to manage any unexpected situation, acting immediately;</a:t>
            </a:r>
          </a:p>
          <a:p>
            <a:pPr marL="577850" lvl="1" indent="-387350" eaLnBrk="1" hangingPunct="1"/>
            <a:r>
              <a:rPr lang="it-IT" altLang="en-US" sz="2000" smtClean="0"/>
              <a:t>be tenacious, persistent, determined and directed towards reaching objectives;</a:t>
            </a:r>
          </a:p>
          <a:p>
            <a:pPr marL="577850" lvl="1" indent="-387350" eaLnBrk="1" hangingPunct="1"/>
            <a:r>
              <a:rPr lang="it-IT" altLang="en-US" sz="2000" smtClean="0"/>
              <a:t>demonstrate the ability to take decisions, reaching quickly conclusions based on logical analysis and reasoning;</a:t>
            </a:r>
          </a:p>
          <a:p>
            <a:pPr marL="577850" lvl="1" indent="-387350" eaLnBrk="1" hangingPunct="1"/>
            <a:r>
              <a:rPr lang="it-IT" altLang="en-US" sz="2000" smtClean="0"/>
              <a:t>demonstrate to have a sense of self-control, be always active and independent from other people, and be always involved in what is happening within the audit.</a:t>
            </a:r>
          </a:p>
          <a:p>
            <a:pPr marL="577850" lvl="1" indent="-387350" eaLnBrk="1" hangingPunct="1">
              <a:buFont typeface="Wingdings" pitchFamily="2" charset="2"/>
              <a:buNone/>
            </a:pPr>
            <a:endParaRPr lang="it-IT" altLang="en-US" sz="200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bwMode="auto">
          <a:xfrm>
            <a:off x="685800" y="885825"/>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Knowledge and competence </a:t>
            </a:r>
          </a:p>
        </p:txBody>
      </p:sp>
      <p:sp>
        <p:nvSpPr>
          <p:cNvPr id="46083" name="Rectangle 3"/>
          <p:cNvSpPr>
            <a:spLocks noGrp="1" noChangeArrowheads="1"/>
          </p:cNvSpPr>
          <p:nvPr>
            <p:ph idx="1"/>
          </p:nvPr>
        </p:nvSpPr>
        <p:spPr bwMode="auto">
          <a:xfrm>
            <a:off x="914400" y="1981200"/>
            <a:ext cx="75438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algn="ctr" eaLnBrk="1" hangingPunct="1">
              <a:lnSpc>
                <a:spcPct val="90000"/>
              </a:lnSpc>
              <a:buFont typeface="Wingdings" pitchFamily="2" charset="2"/>
              <a:buNone/>
            </a:pPr>
            <a:r>
              <a:rPr lang="it-IT" altLang="en-US" sz="2000" b="1" smtClean="0"/>
              <a:t>ISO 19011:2002, says:</a:t>
            </a:r>
          </a:p>
          <a:p>
            <a:pPr marL="0" indent="0" eaLnBrk="1" hangingPunct="1">
              <a:lnSpc>
                <a:spcPct val="90000"/>
              </a:lnSpc>
              <a:buFont typeface="Wingdings" pitchFamily="2" charset="2"/>
              <a:buNone/>
            </a:pPr>
            <a:r>
              <a:rPr lang="it-IT" altLang="en-US" sz="2000" b="1" smtClean="0"/>
              <a:t>Area N.1:</a:t>
            </a:r>
            <a:r>
              <a:rPr lang="it-IT" altLang="en-US" sz="2000" smtClean="0"/>
              <a:t> Principles, procedures and techniques of audit: in order to have the ability to distinguish, one by one argument, parts that are appropriate for the audit to be carried out. </a:t>
            </a:r>
          </a:p>
          <a:p>
            <a:pPr marL="0" indent="0" eaLnBrk="1" hangingPunct="1">
              <a:lnSpc>
                <a:spcPct val="90000"/>
              </a:lnSpc>
              <a:buFont typeface="Wingdings" pitchFamily="2" charset="2"/>
              <a:buNone/>
            </a:pPr>
            <a:r>
              <a:rPr lang="it-IT" altLang="en-US" sz="2000" b="1" smtClean="0"/>
              <a:t>Area N.2:</a:t>
            </a:r>
            <a:r>
              <a:rPr lang="it-IT" altLang="en-US" sz="2000" smtClean="0"/>
              <a:t> Management System and Reference Documents: in order to consent the auditor comprehension of the audit area and to apply the criteria. </a:t>
            </a:r>
          </a:p>
          <a:p>
            <a:pPr marL="0" indent="0" eaLnBrk="1" hangingPunct="1">
              <a:lnSpc>
                <a:spcPct val="90000"/>
              </a:lnSpc>
              <a:buFont typeface="Wingdings" pitchFamily="2" charset="2"/>
              <a:buNone/>
            </a:pPr>
            <a:r>
              <a:rPr lang="it-IT" altLang="en-US" sz="2000" b="1" smtClean="0"/>
              <a:t>Area N.3:</a:t>
            </a:r>
            <a:r>
              <a:rPr lang="it-IT" altLang="en-US" sz="2000" smtClean="0"/>
              <a:t> Organizational Situations: to consent the auditor the comprehension of the operational context of the organisation. </a:t>
            </a:r>
          </a:p>
          <a:p>
            <a:pPr marL="0" indent="0" eaLnBrk="1" hangingPunct="1">
              <a:lnSpc>
                <a:spcPct val="90000"/>
              </a:lnSpc>
              <a:buFont typeface="Wingdings" pitchFamily="2" charset="2"/>
              <a:buNone/>
            </a:pPr>
            <a:r>
              <a:rPr lang="it-IT" altLang="en-US" sz="2000" b="1" smtClean="0"/>
              <a:t>Area N.4:</a:t>
            </a:r>
            <a:r>
              <a:rPr lang="it-IT" altLang="en-US" sz="2000" smtClean="0"/>
              <a:t> Applicable laws, regulations and other requirements regarding the discipline: to consent the auditor to do his activities and be aware of the requirements that are applied to the organisation where the audit is to be carried out.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bwMode="auto">
          <a:xfrm>
            <a:off x="762000" y="923925"/>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General knowledge and competence for Lead auditors </a:t>
            </a:r>
          </a:p>
        </p:txBody>
      </p:sp>
      <p:sp>
        <p:nvSpPr>
          <p:cNvPr id="4710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20000"/>
          </a:bodyPr>
          <a:lstStyle/>
          <a:p>
            <a:pPr marL="0" indent="0" eaLnBrk="1" hangingPunct="1">
              <a:buFont typeface="Wingdings" pitchFamily="2" charset="2"/>
              <a:buNone/>
            </a:pPr>
            <a:r>
              <a:rPr lang="it-IT" altLang="en-US" sz="2000" smtClean="0"/>
              <a:t>The team leader should have other competence in addition compared to other components of the team. In fact, the lead auditor should be able to: </a:t>
            </a:r>
          </a:p>
          <a:p>
            <a:pPr marL="577850" lvl="1" indent="-387350" eaLnBrk="1" hangingPunct="1"/>
            <a:r>
              <a:rPr lang="it-IT" altLang="en-US" sz="2000" smtClean="0"/>
              <a:t>plan the audit and use efficacious resources during the audit;</a:t>
            </a:r>
          </a:p>
          <a:p>
            <a:pPr marL="577850" lvl="1" indent="-387350" eaLnBrk="1" hangingPunct="1"/>
            <a:r>
              <a:rPr lang="it-IT" altLang="en-US" sz="2000" smtClean="0"/>
              <a:t>represent the audit team in relations with the audit client and the organisation object of the audit;</a:t>
            </a:r>
          </a:p>
          <a:p>
            <a:pPr marL="577850" lvl="1" indent="-387350" eaLnBrk="1" hangingPunct="1"/>
            <a:r>
              <a:rPr lang="it-IT" altLang="en-US" sz="2000" smtClean="0"/>
              <a:t>organize and guide the members of the audit team;</a:t>
            </a:r>
          </a:p>
          <a:p>
            <a:pPr marL="577850" lvl="1" indent="-387350" eaLnBrk="1" hangingPunct="1"/>
            <a:r>
              <a:rPr lang="it-IT" altLang="en-US" sz="2000" smtClean="0"/>
              <a:t>manage and guide auditors-in-training;</a:t>
            </a:r>
          </a:p>
          <a:p>
            <a:pPr marL="577850" lvl="1" indent="-387350" eaLnBrk="1" hangingPunct="1"/>
            <a:r>
              <a:rPr lang="it-IT" altLang="en-US" sz="2000" smtClean="0"/>
              <a:t>guide the audit team to achievement of the audit conclusions;</a:t>
            </a:r>
          </a:p>
          <a:p>
            <a:pPr marL="577850" lvl="1" indent="-387350" eaLnBrk="1" hangingPunct="1"/>
            <a:r>
              <a:rPr lang="it-IT" altLang="en-US" sz="2000" smtClean="0"/>
              <a:t>prevent and resolve conflicts;</a:t>
            </a:r>
          </a:p>
          <a:p>
            <a:pPr marL="577850" lvl="1" indent="-387350" eaLnBrk="1" hangingPunct="1"/>
            <a:r>
              <a:rPr lang="it-IT" altLang="en-US" sz="2000" smtClean="0"/>
              <a:t>prepare and complete audit report.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Specific knowledge and competence of Environmental Management System auditors </a:t>
            </a:r>
          </a:p>
        </p:txBody>
      </p:sp>
      <p:sp>
        <p:nvSpPr>
          <p:cNvPr id="4813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1800" b="1" smtClean="0"/>
              <a:t>Area N.1:</a:t>
            </a:r>
            <a:r>
              <a:rPr lang="it-IT" altLang="en-US" sz="1800" smtClean="0"/>
              <a:t> Methods and techniques of environmental management: to consent to auditors to examine EMSs and reach appropriate results and conclusions. </a:t>
            </a:r>
          </a:p>
          <a:p>
            <a:pPr marL="0" indent="0" eaLnBrk="1" hangingPunct="1">
              <a:buFont typeface="Wingdings" pitchFamily="2" charset="2"/>
              <a:buNone/>
            </a:pPr>
            <a:r>
              <a:rPr lang="it-IT" altLang="en-US" sz="1800" b="1" smtClean="0"/>
              <a:t>Area N.2:</a:t>
            </a:r>
            <a:r>
              <a:rPr lang="it-IT" altLang="en-US" sz="1800" smtClean="0"/>
              <a:t> Environmental science and technologies: to consent to an auditor comprehension of basic relations between human activities and environment. Knowledge and competence in this area should include:</a:t>
            </a:r>
          </a:p>
          <a:p>
            <a:pPr marL="0" indent="0" eaLnBrk="1" hangingPunct="1">
              <a:buFont typeface="Wingdings" pitchFamily="2" charset="2"/>
              <a:buNone/>
            </a:pPr>
            <a:r>
              <a:rPr lang="it-IT" altLang="en-US" sz="1800" b="1" smtClean="0"/>
              <a:t>Area N.3:</a:t>
            </a:r>
            <a:r>
              <a:rPr lang="it-IT" altLang="en-US" sz="1800" smtClean="0"/>
              <a:t> technical and environmental aspects of the activities being carried out: to consent auditors comprehension of the interaction of environment with the products activities, services and operational activities carried out by the organisation being audited.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8382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Education, work experience, training for auditors - 1</a:t>
            </a:r>
          </a:p>
        </p:txBody>
      </p:sp>
      <p:sp>
        <p:nvSpPr>
          <p:cNvPr id="49155" name="Rectangle 3"/>
          <p:cNvSpPr>
            <a:spLocks noGrp="1" noChangeArrowheads="1"/>
          </p:cNvSpPr>
          <p:nvPr>
            <p:ph idx="1"/>
          </p:nvPr>
        </p:nvSpPr>
        <p:spPr bwMode="auto">
          <a:xfrm>
            <a:off x="9906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These aspects contribute to completion of an auditor, and they regard three levels:</a:t>
            </a:r>
          </a:p>
          <a:p>
            <a:pPr marL="479425" lvl="1" indent="-288925" eaLnBrk="1" hangingPunct="1"/>
            <a:r>
              <a:rPr lang="it-IT" altLang="en-US" sz="2400" smtClean="0"/>
              <a:t>education level, training and acquired experience; </a:t>
            </a:r>
          </a:p>
          <a:p>
            <a:pPr marL="479425" lvl="1" indent="-288925" eaLnBrk="1" hangingPunct="1"/>
            <a:r>
              <a:rPr lang="it-IT" altLang="en-US" sz="2400" smtClean="0"/>
              <a:t>work;</a:t>
            </a:r>
          </a:p>
          <a:p>
            <a:pPr marL="479425" lvl="1" indent="-288925" eaLnBrk="1" hangingPunct="1"/>
            <a:r>
              <a:rPr lang="it-IT" altLang="en-US" sz="2400" smtClean="0"/>
              <a:t>audits completed.</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bwMode="auto">
          <a:xfrm>
            <a:off x="685800" y="885825"/>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Education, work experience, training for auditors - 2</a:t>
            </a:r>
          </a:p>
        </p:txBody>
      </p:sp>
      <p:sp>
        <p:nvSpPr>
          <p:cNvPr id="5017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eaLnBrk="1" hangingPunct="1">
              <a:buFont typeface="Wingdings" pitchFamily="2" charset="2"/>
              <a:buNone/>
            </a:pPr>
            <a:r>
              <a:rPr lang="it-IT" altLang="en-US" sz="2400" smtClean="0"/>
              <a:t>Demonstrate to have acquired the following:</a:t>
            </a:r>
          </a:p>
          <a:p>
            <a:pPr lvl="1" eaLnBrk="1" hangingPunct="1"/>
            <a:r>
              <a:rPr lang="it-IT" altLang="en-US" sz="2400" smtClean="0"/>
              <a:t>sufficient education level that consents them to interiorize knowledge and experience </a:t>
            </a:r>
          </a:p>
          <a:p>
            <a:pPr lvl="1" eaLnBrk="1" hangingPunct="1"/>
            <a:r>
              <a:rPr lang="it-IT" altLang="en-US" sz="2400" smtClean="0"/>
              <a:t>work experience that has contributed to acquisition of previously described knowledge and competence </a:t>
            </a:r>
          </a:p>
          <a:p>
            <a:pPr lvl="1" eaLnBrk="1" hangingPunct="1"/>
            <a:r>
              <a:rPr lang="it-IT" altLang="en-US" sz="2400" smtClean="0"/>
              <a:t>complete education and training for an auditor</a:t>
            </a:r>
          </a:p>
          <a:p>
            <a:pPr lvl="1" eaLnBrk="1" hangingPunct="1"/>
            <a:r>
              <a:rPr lang="it-IT" altLang="en-US" sz="2400" smtClean="0"/>
              <a:t>such audit experience as to consolidate familiarity with different technical steps of an audit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609600" y="838200"/>
            <a:ext cx="84582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Maintenance and improvement of the competence </a:t>
            </a:r>
          </a:p>
        </p:txBody>
      </p:sp>
      <p:sp>
        <p:nvSpPr>
          <p:cNvPr id="51203" name="Rectangle 3"/>
          <p:cNvSpPr>
            <a:spLocks noGrp="1" noChangeArrowheads="1"/>
          </p:cNvSpPr>
          <p:nvPr>
            <p:ph idx="1"/>
          </p:nvPr>
        </p:nvSpPr>
        <p:spPr bwMode="auto">
          <a:xfrm>
            <a:off x="838200" y="1600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lnSpc>
                <a:spcPct val="90000"/>
              </a:lnSpc>
              <a:buFont typeface="Wingdings" pitchFamily="2" charset="2"/>
              <a:buNone/>
            </a:pPr>
            <a:r>
              <a:rPr lang="it-IT" altLang="en-US" sz="2000" smtClean="0"/>
              <a:t>Two macro areas could be taken as a reference and more precisely: </a:t>
            </a:r>
          </a:p>
          <a:p>
            <a:pPr marL="476250" lvl="1" eaLnBrk="1" hangingPunct="1">
              <a:lnSpc>
                <a:spcPct val="90000"/>
              </a:lnSpc>
            </a:pPr>
            <a:r>
              <a:rPr lang="it-IT" altLang="en-US" sz="2000" smtClean="0"/>
              <a:t>continuous professional development;</a:t>
            </a:r>
          </a:p>
          <a:p>
            <a:pPr marL="476250" lvl="1" eaLnBrk="1" hangingPunct="1">
              <a:lnSpc>
                <a:spcPct val="90000"/>
              </a:lnSpc>
            </a:pPr>
            <a:r>
              <a:rPr lang="it-IT" altLang="en-US" sz="2000" smtClean="0"/>
              <a:t>maintenance of the ability to carry out an audit</a:t>
            </a:r>
          </a:p>
          <a:p>
            <a:pPr marL="0" indent="0" eaLnBrk="1" hangingPunct="1">
              <a:lnSpc>
                <a:spcPct val="90000"/>
              </a:lnSpc>
              <a:buFont typeface="Wingdings" pitchFamily="2" charset="2"/>
              <a:buNone/>
            </a:pPr>
            <a:r>
              <a:rPr lang="it-IT" altLang="en-US" sz="2000" smtClean="0"/>
              <a:t>Continuous professional development follows maintenance and improvement of knowledge, competence and personal characteristics. </a:t>
            </a:r>
          </a:p>
          <a:p>
            <a:pPr marL="0" indent="0" eaLnBrk="1" hangingPunct="1">
              <a:lnSpc>
                <a:spcPct val="90000"/>
              </a:lnSpc>
              <a:buFont typeface="Wingdings" pitchFamily="2" charset="2"/>
              <a:buNone/>
            </a:pPr>
            <a:r>
              <a:rPr lang="it-IT" altLang="en-US" sz="2000" smtClean="0"/>
              <a:t>Further work experience, training, personal studies, conventions and meetings. </a:t>
            </a:r>
          </a:p>
          <a:p>
            <a:pPr marL="0" indent="0" eaLnBrk="1" hangingPunct="1">
              <a:lnSpc>
                <a:spcPct val="90000"/>
              </a:lnSpc>
              <a:buFont typeface="Wingdings" pitchFamily="2" charset="2"/>
              <a:buNone/>
            </a:pPr>
            <a:r>
              <a:rPr lang="it-IT" altLang="en-US" sz="2000" smtClean="0"/>
              <a:t>Auditors maintains and demonstrate their ability to carry out audits by regular participation in environmental management system audits, and the second party audits, carried out on the EMS of the supplier, may serve the purpose.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Evaluation of auditors</a:t>
            </a:r>
          </a:p>
        </p:txBody>
      </p:sp>
      <p:sp>
        <p:nvSpPr>
          <p:cNvPr id="52227" name="Rectangle 3"/>
          <p:cNvSpPr>
            <a:spLocks noGrp="1" noChangeArrowheads="1"/>
          </p:cNvSpPr>
          <p:nvPr>
            <p:ph idx="1"/>
          </p:nvPr>
        </p:nvSpPr>
        <p:spPr bwMode="auto">
          <a:xfrm>
            <a:off x="762000" y="1600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Evaluating process should also identify needs for training and other possible necessities due to lacks and defects during the audit activities. </a:t>
            </a:r>
          </a:p>
          <a:p>
            <a:pPr marL="0" indent="0" eaLnBrk="1" hangingPunct="1">
              <a:buFont typeface="Wingdings" pitchFamily="2" charset="2"/>
              <a:buNone/>
            </a:pPr>
            <a:r>
              <a:rPr lang="it-IT" altLang="en-US" sz="2400" smtClean="0"/>
              <a:t>Evaluation may be done using didactic methods or operational activities, in any case, canonical phases that characterize this extremely important process can be identified.</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Evaluation phases</a:t>
            </a:r>
          </a:p>
        </p:txBody>
      </p:sp>
      <p:sp>
        <p:nvSpPr>
          <p:cNvPr id="53251" name="Rectangle 3"/>
          <p:cNvSpPr>
            <a:spLocks noGrp="1" noChangeArrowheads="1"/>
          </p:cNvSpPr>
          <p:nvPr>
            <p:ph idx="1"/>
          </p:nvPr>
        </p:nvSpPr>
        <p:spPr bwMode="auto">
          <a:xfrm>
            <a:off x="685800" y="16764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r>
              <a:rPr lang="it-IT" altLang="en-US" sz="2400" smtClean="0"/>
              <a:t>Evaluation phases that may be used as a reference are listed here:</a:t>
            </a:r>
          </a:p>
          <a:p>
            <a:pPr marL="476250" lvl="1" eaLnBrk="1" hangingPunct="1"/>
            <a:r>
              <a:rPr lang="it-IT" altLang="en-US" sz="2400" smtClean="0"/>
              <a:t>initial evaluation of the person that wishes to become an auditor;</a:t>
            </a:r>
          </a:p>
          <a:p>
            <a:pPr marL="476250" lvl="1" eaLnBrk="1" hangingPunct="1"/>
            <a:r>
              <a:rPr lang="it-IT" altLang="en-US" sz="2400" smtClean="0"/>
              <a:t>evaluation of auditor’s competence during the process chosen by the audit team;</a:t>
            </a:r>
          </a:p>
          <a:p>
            <a:pPr marL="476250" lvl="1" eaLnBrk="1" hangingPunct="1"/>
            <a:r>
              <a:rPr lang="it-IT" altLang="en-US" sz="2400" smtClean="0"/>
              <a:t>continuous evaluation of auditor’s performances in order to identify necessity of maintenance and improvement of his knowledge and competence.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ctrTitle" idx="4294967295"/>
          </p:nvPr>
        </p:nvSpPr>
        <p:spPr bwMode="auto">
          <a:xfrm>
            <a:off x="0" y="2286000"/>
            <a:ext cx="7772400" cy="1143000"/>
          </a:xfrm>
          <a:prstGeom prst="rect">
            <a:avLst/>
          </a:prstGeom>
          <a:noFill/>
          <a:ln>
            <a:miter lim="800000"/>
            <a:headEnd/>
            <a:tailEnd/>
          </a:ln>
        </p:spPr>
        <p:txBody>
          <a:bodyPr>
            <a:normAutofit fontScale="90000"/>
          </a:bodyPr>
          <a:lstStyle/>
          <a:p>
            <a:pPr algn="ctr" eaLnBrk="1" hangingPunct="1"/>
            <a:r>
              <a:rPr lang="it-IT" altLang="en-US" sz="3200" smtClean="0"/>
              <a:t>Definitions, Elements and Requirements concerning the Environmental Audit after Emas Regulation</a:t>
            </a:r>
          </a:p>
        </p:txBody>
      </p:sp>
      <p:sp>
        <p:nvSpPr>
          <p:cNvPr id="54275" name="Rectangle 3"/>
          <p:cNvSpPr>
            <a:spLocks noGrp="1" noChangeArrowheads="1"/>
          </p:cNvSpPr>
          <p:nvPr>
            <p:ph type="subTitle" idx="4294967295"/>
          </p:nvPr>
        </p:nvSpPr>
        <p:spPr bwMode="auto">
          <a:xfrm>
            <a:off x="0" y="3886200"/>
            <a:ext cx="6400800" cy="1752600"/>
          </a:xfrm>
          <a:prstGeom prst="rect">
            <a:avLst/>
          </a:prstGeom>
          <a:noFill/>
          <a:ln>
            <a:miter lim="800000"/>
            <a:headEnd/>
            <a:tailEnd/>
          </a:ln>
        </p:spPr>
        <p:txBody>
          <a:bodyPr/>
          <a:lstStyle/>
          <a:p>
            <a:pPr marL="0" indent="0" algn="ctr" eaLnBrk="1" hangingPunct="1">
              <a:buFont typeface="Wingdings" pitchFamily="2" charset="2"/>
              <a:buNone/>
            </a:pPr>
            <a:r>
              <a:rPr lang="it-IT" altLang="en-US" smtClean="0"/>
              <a:t>Chapter 1</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- 1</a:t>
            </a:r>
          </a:p>
        </p:txBody>
      </p:sp>
      <p:sp>
        <p:nvSpPr>
          <p:cNvPr id="5529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Audit is a </a:t>
            </a:r>
            <a:r>
              <a:rPr lang="it-IT" altLang="en-US" sz="2400" b="1" smtClean="0"/>
              <a:t>basic step</a:t>
            </a:r>
            <a:r>
              <a:rPr lang="it-IT" altLang="en-US" sz="2400" smtClean="0"/>
              <a:t> in the application of the environmental management system in general, and EMAS in particular: so important as to be inserted into the title of 761 regulation: “Community eco-management and audit scheme”. </a:t>
            </a:r>
          </a:p>
          <a:p>
            <a:pPr marL="0" indent="0" eaLnBrk="1" hangingPunct="1">
              <a:buFont typeface="Wingdings" pitchFamily="2" charset="2"/>
              <a:buNone/>
            </a:pPr>
            <a:r>
              <a:rPr lang="it-IT" altLang="en-US" sz="2400" smtClean="0"/>
              <a:t>Management system can function </a:t>
            </a:r>
            <a:r>
              <a:rPr lang="it-IT" altLang="en-US" sz="2400" b="1" smtClean="0"/>
              <a:t>effectively</a:t>
            </a:r>
            <a:r>
              <a:rPr lang="it-IT" altLang="en-US" sz="2400" smtClean="0"/>
              <a:t> only if the audit process, internal of external, results effective.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- 2</a:t>
            </a:r>
          </a:p>
        </p:txBody>
      </p:sp>
      <p:sp>
        <p:nvSpPr>
          <p:cNvPr id="56323" name="Rectangle 3"/>
          <p:cNvSpPr>
            <a:spLocks noGrp="1" noChangeArrowheads="1"/>
          </p:cNvSpPr>
          <p:nvPr>
            <p:ph idx="1"/>
          </p:nvPr>
        </p:nvSpPr>
        <p:spPr bwMode="auto">
          <a:xfrm>
            <a:off x="685800" y="22098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b="1" smtClean="0"/>
              <a:t>Internal audit</a:t>
            </a:r>
            <a:r>
              <a:rPr lang="it-IT" altLang="en-US" sz="2400" smtClean="0"/>
              <a:t> </a:t>
            </a:r>
          </a:p>
          <a:p>
            <a:pPr marL="0" indent="0" eaLnBrk="1" hangingPunct="1">
              <a:buClr>
                <a:srgbClr val="003399"/>
              </a:buClr>
              <a:buFontTx/>
              <a:buChar char="•"/>
            </a:pPr>
            <a:r>
              <a:rPr lang="it-IT" altLang="en-US" sz="2400" smtClean="0"/>
              <a:t> Performed either by internal or external staff of the   organisation</a:t>
            </a:r>
          </a:p>
          <a:p>
            <a:pPr marL="0" indent="0" eaLnBrk="1" hangingPunct="1">
              <a:buClr>
                <a:srgbClr val="003399"/>
              </a:buClr>
              <a:buFontTx/>
              <a:buChar char="•"/>
            </a:pPr>
            <a:r>
              <a:rPr lang="it-IT" altLang="en-US" sz="2400" smtClean="0"/>
              <a:t> In order to check effectiveness of the environmental management system and conformity of the activities of the organisation with the established procedures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- 3</a:t>
            </a:r>
          </a:p>
        </p:txBody>
      </p:sp>
      <p:sp>
        <p:nvSpPr>
          <p:cNvPr id="5734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b="1" smtClean="0"/>
              <a:t>External or Third Party audit</a:t>
            </a:r>
            <a:endParaRPr lang="it-IT" altLang="en-US" sz="2400" smtClean="0"/>
          </a:p>
          <a:p>
            <a:pPr marL="0" indent="0" eaLnBrk="1" hangingPunct="1">
              <a:buClr>
                <a:srgbClr val="003399"/>
              </a:buClr>
              <a:buFontTx/>
              <a:buChar char="•"/>
            </a:pPr>
            <a:r>
              <a:rPr lang="it-IT" altLang="en-US" sz="2400" smtClean="0"/>
              <a:t>performed by an environmental verifier, defined as “any person or organisation independent of the organisation being verified, who has obtained accreditation, in accordance with the conditions and procedures referred to in Article 4” (Reg. EMAS, definitions)</a:t>
            </a:r>
          </a:p>
          <a:p>
            <a:pPr marL="0" indent="0" eaLnBrk="1" hangingPunct="1">
              <a:buClr>
                <a:srgbClr val="003399"/>
              </a:buClr>
              <a:buFontTx/>
              <a:buChar char="•"/>
            </a:pPr>
            <a:r>
              <a:rPr lang="it-IT" altLang="en-US" sz="2400" smtClean="0"/>
              <a:t>has an aim to validate the environmental statement and the registration of the site.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- 4</a:t>
            </a:r>
          </a:p>
        </p:txBody>
      </p:sp>
      <p:sp>
        <p:nvSpPr>
          <p:cNvPr id="5837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000" smtClean="0"/>
              <a:t>Evaluation is carried out on the </a:t>
            </a:r>
            <a:r>
              <a:rPr lang="it-IT" altLang="en-US" sz="2000" b="1" smtClean="0"/>
              <a:t>performance</a:t>
            </a:r>
            <a:r>
              <a:rPr lang="it-IT" altLang="en-US" sz="2000" smtClean="0"/>
              <a:t> of the organisation, as well as on its </a:t>
            </a:r>
            <a:r>
              <a:rPr lang="it-IT" altLang="en-US" sz="2000" b="1" smtClean="0"/>
              <a:t>management system</a:t>
            </a:r>
            <a:r>
              <a:rPr lang="it-IT" altLang="en-US" sz="2000" smtClean="0"/>
              <a:t> and the </a:t>
            </a:r>
            <a:r>
              <a:rPr lang="it-IT" altLang="en-US" sz="2000" b="1" smtClean="0"/>
              <a:t>pollution mitigation processes.</a:t>
            </a:r>
          </a:p>
          <a:p>
            <a:pPr marL="0" indent="0" eaLnBrk="1" hangingPunct="1">
              <a:buFont typeface="Wingdings" pitchFamily="2" charset="2"/>
              <a:buNone/>
            </a:pPr>
            <a:r>
              <a:rPr lang="it-IT" altLang="en-US" sz="2000" smtClean="0"/>
              <a:t>The way in which the evaluation is performed is:</a:t>
            </a:r>
          </a:p>
          <a:p>
            <a:pPr marL="476250" lvl="1" eaLnBrk="1" hangingPunct="1"/>
            <a:r>
              <a:rPr lang="it-IT" altLang="en-US" sz="2000" smtClean="0"/>
              <a:t>systematic, i.e. a pattern covering, within a time frame (audit cycle), of all the activities of the organisation</a:t>
            </a:r>
          </a:p>
          <a:p>
            <a:pPr marL="476250" lvl="1" eaLnBrk="1" hangingPunct="1"/>
            <a:r>
              <a:rPr lang="it-IT" altLang="en-US" sz="2000" smtClean="0"/>
              <a:t>documented, i.e. in a way to give objective evidence that were found in a way that they can be easily verified </a:t>
            </a:r>
          </a:p>
          <a:p>
            <a:pPr marL="476250" lvl="1" eaLnBrk="1" hangingPunct="1"/>
            <a:r>
              <a:rPr lang="it-IT" altLang="en-US" sz="2000" smtClean="0"/>
              <a:t>periodic, i.e. at least on triennial basis </a:t>
            </a:r>
          </a:p>
          <a:p>
            <a:pPr marL="476250" lvl="1" eaLnBrk="1" hangingPunct="1"/>
            <a:r>
              <a:rPr lang="it-IT" altLang="en-US" sz="2000" smtClean="0"/>
              <a:t>and objective, i.e. performed by persons not involved into the activities being verified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- 5</a:t>
            </a:r>
          </a:p>
        </p:txBody>
      </p:sp>
      <p:sp>
        <p:nvSpPr>
          <p:cNvPr id="5939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600" smtClean="0"/>
              <a:t>Final aims are to:</a:t>
            </a:r>
          </a:p>
          <a:p>
            <a:pPr marL="476250" lvl="1" eaLnBrk="1" hangingPunct="1">
              <a:lnSpc>
                <a:spcPct val="90000"/>
              </a:lnSpc>
            </a:pPr>
            <a:r>
              <a:rPr lang="it-IT" altLang="en-US" sz="2600" smtClean="0"/>
              <a:t>facilitate management of all the sensible activities regarding environment, identifying weak points and the possibilities of improvement,</a:t>
            </a:r>
          </a:p>
          <a:p>
            <a:pPr marL="476250" lvl="1" eaLnBrk="1" hangingPunct="1">
              <a:lnSpc>
                <a:spcPct val="90000"/>
              </a:lnSpc>
            </a:pPr>
            <a:r>
              <a:rPr lang="it-IT" altLang="en-US" sz="2600" smtClean="0"/>
              <a:t>verify that environmental policy is really applied and that the organisation is moving in the direction of effective improvement, realizing the objectives and achieving the aims,</a:t>
            </a:r>
          </a:p>
          <a:p>
            <a:pPr marL="476250" lvl="1" eaLnBrk="1" hangingPunct="1">
              <a:lnSpc>
                <a:spcPct val="90000"/>
              </a:lnSpc>
            </a:pPr>
            <a:r>
              <a:rPr lang="it-IT" altLang="en-US" sz="2600" smtClean="0"/>
              <a:t>evaluate environmental programme.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- 6</a:t>
            </a:r>
          </a:p>
        </p:txBody>
      </p:sp>
      <p:sp>
        <p:nvSpPr>
          <p:cNvPr id="6041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0" indent="0" eaLnBrk="1" hangingPunct="1">
              <a:lnSpc>
                <a:spcPct val="90000"/>
              </a:lnSpc>
              <a:buFont typeface="Wingdings" pitchFamily="2" charset="2"/>
              <a:buNone/>
            </a:pPr>
            <a:r>
              <a:rPr lang="it-IT" altLang="en-US" sz="2400" smtClean="0"/>
              <a:t>For every single audit, it is necessary to identify clearly:</a:t>
            </a:r>
          </a:p>
          <a:p>
            <a:pPr marL="0" indent="0" eaLnBrk="1" hangingPunct="1">
              <a:lnSpc>
                <a:spcPct val="90000"/>
              </a:lnSpc>
              <a:buClr>
                <a:schemeClr val="tx1"/>
              </a:buClr>
              <a:buFontTx/>
              <a:buChar char="•"/>
            </a:pPr>
            <a:r>
              <a:rPr lang="it-IT" altLang="en-US" sz="2400" smtClean="0"/>
              <a:t>the range or circle (which areas and which activities will be audited)</a:t>
            </a:r>
          </a:p>
          <a:p>
            <a:pPr marL="0" indent="0" eaLnBrk="1" hangingPunct="1">
              <a:lnSpc>
                <a:spcPct val="90000"/>
              </a:lnSpc>
              <a:buClr>
                <a:schemeClr val="tx1"/>
              </a:buClr>
              <a:buFontTx/>
              <a:buChar char="•"/>
            </a:pPr>
            <a:r>
              <a:rPr lang="it-IT" altLang="en-US" sz="2400" smtClean="0"/>
              <a:t>which areas and which activities shall be audited</a:t>
            </a:r>
          </a:p>
          <a:p>
            <a:pPr marL="0" indent="0" eaLnBrk="1" hangingPunct="1">
              <a:lnSpc>
                <a:spcPct val="90000"/>
              </a:lnSpc>
              <a:buFont typeface="Wingdings" pitchFamily="2" charset="2"/>
              <a:buNone/>
            </a:pPr>
            <a:r>
              <a:rPr lang="it-IT" altLang="en-US" sz="2400" b="1" smtClean="0"/>
              <a:t>Programming</a:t>
            </a:r>
            <a:r>
              <a:rPr lang="it-IT" altLang="en-US" sz="2400" smtClean="0"/>
              <a:t> can be set out in terms of :</a:t>
            </a:r>
          </a:p>
          <a:p>
            <a:pPr marL="0" indent="0" eaLnBrk="1" hangingPunct="1">
              <a:lnSpc>
                <a:spcPct val="90000"/>
              </a:lnSpc>
              <a:buClr>
                <a:schemeClr val="tx1"/>
              </a:buClr>
              <a:buFontTx/>
              <a:buChar char="•"/>
            </a:pPr>
            <a:r>
              <a:rPr lang="it-IT" altLang="en-US" sz="2400" smtClean="0"/>
              <a:t>sectors, taking into examination all the activities and environmental aspects of that sector, </a:t>
            </a:r>
          </a:p>
          <a:p>
            <a:pPr marL="0" indent="0" eaLnBrk="1" hangingPunct="1">
              <a:lnSpc>
                <a:spcPct val="90000"/>
              </a:lnSpc>
              <a:buClr>
                <a:schemeClr val="tx1"/>
              </a:buClr>
              <a:buFontTx/>
              <a:buChar char="•"/>
            </a:pPr>
            <a:r>
              <a:rPr lang="it-IT" altLang="en-US" sz="2400" smtClean="0"/>
              <a:t> activities, taking into examination one particular activity throughout all the sectors, </a:t>
            </a:r>
          </a:p>
          <a:p>
            <a:pPr marL="0" indent="0" eaLnBrk="1" hangingPunct="1">
              <a:lnSpc>
                <a:spcPct val="90000"/>
              </a:lnSpc>
              <a:buClr>
                <a:schemeClr val="tx1"/>
              </a:buClr>
              <a:buFontTx/>
              <a:buChar char="•"/>
            </a:pPr>
            <a:r>
              <a:rPr lang="it-IT" altLang="en-US" sz="2400" smtClean="0"/>
              <a:t> aspects, verifying the management of one aspect throughout all the activities and all the sectors. </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definition of an Environmental Audit after EMAS Regulation - 7</a:t>
            </a:r>
          </a:p>
        </p:txBody>
      </p:sp>
      <p:sp>
        <p:nvSpPr>
          <p:cNvPr id="6144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“scope” of the audit should make clear the criteria which are going to be taken into consideration during the audit, that is to say </a:t>
            </a:r>
            <a:r>
              <a:rPr lang="it-IT" altLang="en-US" sz="2400" b="1" smtClean="0"/>
              <a:t>policies</a:t>
            </a:r>
            <a:r>
              <a:rPr lang="it-IT" altLang="en-US" sz="2400" smtClean="0"/>
              <a:t>, </a:t>
            </a:r>
            <a:r>
              <a:rPr lang="it-IT" altLang="en-US" sz="2400" b="1" smtClean="0"/>
              <a:t>procedures</a:t>
            </a:r>
            <a:r>
              <a:rPr lang="it-IT" altLang="en-US" sz="2400" smtClean="0"/>
              <a:t> and </a:t>
            </a:r>
            <a:r>
              <a:rPr lang="it-IT" altLang="en-US" sz="2400" b="1" smtClean="0"/>
              <a:t>requirements</a:t>
            </a:r>
            <a:r>
              <a:rPr lang="it-IT" altLang="en-US" sz="2400" smtClean="0"/>
              <a:t> to comply with.</a:t>
            </a:r>
          </a:p>
          <a:p>
            <a:pPr marL="0" indent="0" eaLnBrk="1" hangingPunct="1">
              <a:buFont typeface="Wingdings" pitchFamily="2" charset="2"/>
              <a:buNone/>
            </a:pPr>
            <a:r>
              <a:rPr lang="it-IT" altLang="en-US" sz="2400" smtClean="0"/>
              <a:t>Finally, the </a:t>
            </a:r>
            <a:r>
              <a:rPr lang="it-IT" altLang="en-US" sz="2400" b="1" smtClean="0"/>
              <a:t>period</a:t>
            </a:r>
            <a:r>
              <a:rPr lang="it-IT" altLang="en-US" sz="2400" smtClean="0"/>
              <a:t> </a:t>
            </a:r>
            <a:r>
              <a:rPr lang="it-IT" altLang="en-US" sz="2400" b="1" smtClean="0"/>
              <a:t>covered</a:t>
            </a:r>
            <a:r>
              <a:rPr lang="it-IT" altLang="en-US" sz="2400" smtClean="0"/>
              <a:t> by the audit should be defined and the details are usually given in the audit plan.</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Extension after EMAS Regulation</a:t>
            </a:r>
          </a:p>
        </p:txBody>
      </p:sp>
      <p:sp>
        <p:nvSpPr>
          <p:cNvPr id="62467" name="Rectangle 3"/>
          <p:cNvSpPr>
            <a:spLocks noGrp="1" noChangeArrowheads="1"/>
          </p:cNvSpPr>
          <p:nvPr>
            <p:ph idx="1"/>
          </p:nvPr>
        </p:nvSpPr>
        <p:spPr bwMode="auto">
          <a:xfrm>
            <a:off x="685800" y="22860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Obviously the </a:t>
            </a:r>
            <a:r>
              <a:rPr lang="it-IT" altLang="en-US" sz="2400" b="1" smtClean="0"/>
              <a:t>extension</a:t>
            </a:r>
            <a:r>
              <a:rPr lang="it-IT" altLang="en-US" sz="2400" smtClean="0"/>
              <a:t> of the audit depends on the </a:t>
            </a:r>
            <a:r>
              <a:rPr lang="it-IT" altLang="en-US" sz="2400" b="1" smtClean="0"/>
              <a:t>complexity</a:t>
            </a:r>
            <a:r>
              <a:rPr lang="it-IT" altLang="en-US" sz="2400" smtClean="0"/>
              <a:t> of an organisation and of the </a:t>
            </a:r>
            <a:r>
              <a:rPr lang="it-IT" altLang="en-US" sz="2400" b="1" smtClean="0"/>
              <a:t>activities</a:t>
            </a:r>
            <a:r>
              <a:rPr lang="it-IT" altLang="en-US" sz="2400" smtClean="0"/>
              <a:t> related to it</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Cycle and Frequency after EMAS Regulation - 1</a:t>
            </a:r>
          </a:p>
        </p:txBody>
      </p:sp>
      <p:sp>
        <p:nvSpPr>
          <p:cNvPr id="63491" name="Rectangle 3"/>
          <p:cNvSpPr>
            <a:spLocks noGrp="1" noChangeArrowheads="1"/>
          </p:cNvSpPr>
          <p:nvPr>
            <p:ph idx="1"/>
          </p:nvPr>
        </p:nvSpPr>
        <p:spPr bwMode="auto">
          <a:xfrm>
            <a:off x="914400" y="1752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algn="just" eaLnBrk="1" hangingPunct="1">
              <a:buFont typeface="Wingdings" pitchFamily="2" charset="2"/>
              <a:buNone/>
            </a:pPr>
            <a:r>
              <a:rPr lang="it-IT" altLang="en-US" sz="2400" smtClean="0"/>
              <a:t>Over a certain period of time, called</a:t>
            </a:r>
            <a:r>
              <a:rPr lang="it-IT" altLang="en-US" sz="2400" b="1" smtClean="0"/>
              <a:t> audit cycle, </a:t>
            </a:r>
            <a:r>
              <a:rPr lang="it-IT" altLang="en-US" sz="2400" smtClean="0"/>
              <a:t>it will be necessary to</a:t>
            </a:r>
            <a:r>
              <a:rPr lang="it-IT" altLang="en-US" sz="2400" b="1" smtClean="0"/>
              <a:t> evaluate</a:t>
            </a:r>
            <a:r>
              <a:rPr lang="it-IT" altLang="en-US" sz="2400" smtClean="0"/>
              <a:t> all the organisation’s activities, in a series of </a:t>
            </a:r>
            <a:r>
              <a:rPr lang="it-IT" altLang="en-US" sz="2400" b="1" smtClean="0"/>
              <a:t>partial audits</a:t>
            </a:r>
            <a:r>
              <a:rPr lang="it-IT" altLang="en-US" sz="2400" smtClean="0"/>
              <a:t> regarding some aspects or some departments or some activities; in particular: </a:t>
            </a:r>
          </a:p>
          <a:p>
            <a:pPr marL="0" indent="0" eaLnBrk="1" hangingPunct="1">
              <a:buClr>
                <a:srgbClr val="003399"/>
              </a:buClr>
              <a:buFontTx/>
              <a:buChar char="•"/>
            </a:pPr>
            <a:r>
              <a:rPr lang="it-IT" altLang="en-US" sz="2400" smtClean="0"/>
              <a:t>the audit cycle shall not be longer than three years </a:t>
            </a:r>
          </a:p>
          <a:p>
            <a:pPr marL="0" indent="0" eaLnBrk="1" hangingPunct="1">
              <a:buClr>
                <a:srgbClr val="003399"/>
              </a:buClr>
              <a:buFontTx/>
              <a:buChar char="•"/>
            </a:pPr>
            <a:r>
              <a:rPr lang="it-IT" altLang="en-US" sz="2400" smtClean="0"/>
              <a:t>for small organisations, it is possible to cover all parts and all activities in one single audit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Cycle and Frequency after EMAS Regulation - 2</a:t>
            </a:r>
          </a:p>
        </p:txBody>
      </p:sp>
      <p:sp>
        <p:nvSpPr>
          <p:cNvPr id="6451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endParaRPr lang="it-IT" altLang="en-US" sz="2400" smtClean="0"/>
          </a:p>
          <a:p>
            <a:pPr marL="0" indent="0" eaLnBrk="1" hangingPunct="1">
              <a:buFont typeface="Wingdings" pitchFamily="2" charset="2"/>
              <a:buNone/>
            </a:pPr>
            <a:r>
              <a:rPr lang="it-IT" altLang="en-US" sz="2400" smtClean="0"/>
              <a:t>The activity of audit should be programmed; this programme will provide for some activities to be verified more frequently. </a:t>
            </a:r>
          </a:p>
          <a:p>
            <a:pPr marL="0" indent="0" eaLnBrk="1" hangingPunct="1">
              <a:buFont typeface="Wingdings" pitchFamily="2" charset="2"/>
              <a:buNone/>
            </a:pPr>
            <a:r>
              <a:rPr lang="it-IT" altLang="en-US" sz="2400" smtClean="0"/>
              <a:t>The most critical ones, connected to the most significant environmental aspects:</a:t>
            </a:r>
          </a:p>
          <a:p>
            <a:pPr marL="476250" lvl="1" eaLnBrk="1" hangingPunct="1"/>
            <a:r>
              <a:rPr lang="it-IT" altLang="en-US" sz="2400" smtClean="0"/>
              <a:t>those that in the past were object of non conformity </a:t>
            </a:r>
          </a:p>
          <a:p>
            <a:pPr marL="476250" lvl="1" eaLnBrk="1" hangingPunct="1"/>
            <a:r>
              <a:rPr lang="it-IT" altLang="en-US" sz="2400" smtClean="0"/>
              <a:t>the ones for which previous audits have indicated weaknesses.</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Participants after EMAS Regulation </a:t>
            </a:r>
          </a:p>
        </p:txBody>
      </p:sp>
      <p:sp>
        <p:nvSpPr>
          <p:cNvPr id="65539" name="Rectangle 3"/>
          <p:cNvSpPr>
            <a:spLocks noGrp="1" noChangeArrowheads="1"/>
          </p:cNvSpPr>
          <p:nvPr>
            <p:ph idx="1"/>
          </p:nvPr>
        </p:nvSpPr>
        <p:spPr bwMode="auto">
          <a:xfrm>
            <a:off x="685800" y="16764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193675" indent="-193675" eaLnBrk="1" hangingPunct="1">
              <a:buClr>
                <a:schemeClr val="tx1"/>
              </a:buClr>
              <a:buFontTx/>
              <a:buChar char="•"/>
            </a:pPr>
            <a:r>
              <a:rPr lang="it-IT" altLang="en-US" sz="2400" smtClean="0"/>
              <a:t>Auditors,</a:t>
            </a:r>
          </a:p>
          <a:p>
            <a:pPr marL="193675" indent="-193675" eaLnBrk="1" hangingPunct="1">
              <a:buClr>
                <a:schemeClr val="tx1"/>
              </a:buClr>
              <a:buFontTx/>
              <a:buChar char="•"/>
            </a:pPr>
            <a:r>
              <a:rPr lang="it-IT" altLang="en-US" sz="2400" smtClean="0"/>
              <a:t>Heads of the departments or the activities that are being verified</a:t>
            </a:r>
          </a:p>
          <a:p>
            <a:pPr marL="193675" indent="-193675" eaLnBrk="1" hangingPunct="1">
              <a:buClr>
                <a:schemeClr val="tx1"/>
              </a:buClr>
              <a:buFontTx/>
              <a:buChar char="•"/>
            </a:pPr>
            <a:r>
              <a:rPr lang="it-IT" altLang="en-US" sz="2400" smtClean="0"/>
              <a:t>Department managers will have received the audit plan in advance, so will know:</a:t>
            </a:r>
          </a:p>
          <a:p>
            <a:pPr marL="765175" lvl="1" eaLnBrk="1" hangingPunct="1"/>
            <a:r>
              <a:rPr lang="it-IT" altLang="en-US" sz="2400" smtClean="0"/>
              <a:t>the date of the audit and the composition of the auditing group, </a:t>
            </a:r>
          </a:p>
          <a:p>
            <a:pPr marL="765175" lvl="1" eaLnBrk="1" hangingPunct="1"/>
            <a:r>
              <a:rPr lang="it-IT" altLang="en-US" sz="2400" smtClean="0"/>
              <a:t> the criteria of the audit, its scope, duration, and will have prepared the necessary documentation (procedures, registrations).</a:t>
            </a:r>
          </a:p>
          <a:p>
            <a:pPr marL="193675" indent="-193675" eaLnBrk="1" hangingPunct="1">
              <a:buFont typeface="Wingdings" pitchFamily="2" charset="2"/>
              <a:buNone/>
            </a:pPr>
            <a:endParaRPr lang="it-IT" altLang="en-US" sz="2400"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 after EMAS Regulation</a:t>
            </a:r>
          </a:p>
        </p:txBody>
      </p:sp>
      <p:sp>
        <p:nvSpPr>
          <p:cNvPr id="66563" name="Rectangle 3"/>
          <p:cNvSpPr>
            <a:spLocks noGrp="1" noChangeArrowheads="1"/>
          </p:cNvSpPr>
          <p:nvPr>
            <p:ph idx="1"/>
          </p:nvPr>
        </p:nvSpPr>
        <p:spPr bwMode="auto">
          <a:xfrm>
            <a:off x="685800" y="1600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In order to carry out an audit no particular education is requested, but only:</a:t>
            </a:r>
          </a:p>
          <a:p>
            <a:pPr marL="476250" lvl="1" eaLnBrk="1" hangingPunct="1"/>
            <a:r>
              <a:rPr lang="it-IT" altLang="en-US" sz="2400" smtClean="0"/>
              <a:t>to possess the competences referred to in point 2.4 of annex II</a:t>
            </a:r>
          </a:p>
          <a:p>
            <a:pPr marL="476250" lvl="1" eaLnBrk="1" hangingPunct="1"/>
            <a:r>
              <a:rPr lang="it-IT" altLang="en-US" sz="2400" smtClean="0"/>
              <a:t>to be sufficiently independent of the activities to be verified</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Environmental Audit Program after EMAS Regulation - 1</a:t>
            </a:r>
          </a:p>
        </p:txBody>
      </p:sp>
      <p:sp>
        <p:nvSpPr>
          <p:cNvPr id="6758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annex II to decision 7/9/2001 provides a guidance for the draft of the audit programme, in particular: </a:t>
            </a:r>
          </a:p>
          <a:p>
            <a:pPr marL="0" indent="0" eaLnBrk="1" hangingPunct="1"/>
            <a:r>
              <a:rPr lang="it-IT" altLang="en-US" sz="2400" smtClean="0"/>
              <a:t>The organisation should carry out audits at least on an annual basis, not only to single audits but the complete audit cycle, because the aim is to demonstrate to the organisation’s management and the verifier that it has control of its significant environmental aspects.</a:t>
            </a:r>
          </a:p>
          <a:p>
            <a:pPr marL="0" indent="0" eaLnBrk="1" hangingPunct="1"/>
            <a:r>
              <a:rPr lang="it-IT" altLang="en-US" sz="2400" smtClean="0"/>
              <a:t>Frequency should be defined in the programme. </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Environmental Audit Program after EMAS Regulation - 2</a:t>
            </a:r>
          </a:p>
        </p:txBody>
      </p:sp>
      <p:sp>
        <p:nvSpPr>
          <p:cNvPr id="6861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pPr>
            <a:r>
              <a:rPr lang="it-IT" altLang="en-US" sz="2400" smtClean="0"/>
              <a:t>Some activities are verified more frequently than the others, they are the more complex ones, the ones that may have the more significant impacts, or the ones that were problematic in the past. </a:t>
            </a:r>
          </a:p>
          <a:p>
            <a:pPr marL="0" indent="0" eaLnBrk="1" hangingPunct="1">
              <a:lnSpc>
                <a:spcPct val="90000"/>
              </a:lnSpc>
            </a:pPr>
            <a:r>
              <a:rPr lang="it-IT" altLang="en-US" sz="2400" smtClean="0"/>
              <a:t>At the end of the period planning, single audit plans are prepared, with all the necessary information: </a:t>
            </a:r>
          </a:p>
          <a:p>
            <a:pPr marL="765175" lvl="1" eaLnBrk="1" hangingPunct="1">
              <a:lnSpc>
                <a:spcPct val="90000"/>
              </a:lnSpc>
            </a:pPr>
            <a:r>
              <a:rPr lang="it-IT" altLang="en-US" sz="2400" smtClean="0"/>
              <a:t>number, name and function of the persons that make up the evaluation group, </a:t>
            </a:r>
          </a:p>
          <a:p>
            <a:pPr marL="765175" lvl="1" eaLnBrk="1" hangingPunct="1">
              <a:lnSpc>
                <a:spcPct val="90000"/>
              </a:lnSpc>
            </a:pPr>
            <a:r>
              <a:rPr lang="it-IT" altLang="en-US" sz="2400" smtClean="0"/>
              <a:t>a detailed programme for the activities to be done with the respective times, </a:t>
            </a:r>
          </a:p>
          <a:p>
            <a:pPr marL="765175" lvl="1" eaLnBrk="1" hangingPunct="1">
              <a:lnSpc>
                <a:spcPct val="90000"/>
              </a:lnSpc>
            </a:pPr>
            <a:r>
              <a:rPr lang="it-IT" altLang="en-US" sz="2400" smtClean="0"/>
              <a:t>“scope” (range) of the audit and its criteria.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Objectives of Environmental Audit after EMAS Regulation - 1</a:t>
            </a:r>
          </a:p>
        </p:txBody>
      </p:sp>
      <p:sp>
        <p:nvSpPr>
          <p:cNvPr id="6963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defTabSz="952500" eaLnBrk="1" hangingPunct="1">
              <a:lnSpc>
                <a:spcPct val="90000"/>
              </a:lnSpc>
              <a:buFont typeface="Wingdings" pitchFamily="2" charset="2"/>
              <a:buNone/>
            </a:pPr>
            <a:r>
              <a:rPr lang="it-IT" altLang="en-US" sz="2400" smtClean="0"/>
              <a:t>The objectives of every audit or audit cycle, contained in the audit programme, should be:</a:t>
            </a:r>
          </a:p>
          <a:p>
            <a:pPr marL="476250" lvl="1" defTabSz="952500" eaLnBrk="1" hangingPunct="1">
              <a:lnSpc>
                <a:spcPct val="90000"/>
              </a:lnSpc>
            </a:pPr>
            <a:r>
              <a:rPr lang="it-IT" altLang="en-US" sz="2400" smtClean="0"/>
              <a:t>To verify correct functioning of environmental management system, for example effectiveness with which it identifies nonconformities and the necessary corrections</a:t>
            </a:r>
          </a:p>
          <a:p>
            <a:pPr marL="476250" lvl="1" defTabSz="952500" eaLnBrk="1" hangingPunct="1">
              <a:lnSpc>
                <a:spcPct val="90000"/>
              </a:lnSpc>
            </a:pPr>
            <a:r>
              <a:rPr lang="it-IT" altLang="en-US" sz="2400" smtClean="0"/>
              <a:t>To verify conformity with the environmental policy and the programme assessment</a:t>
            </a:r>
          </a:p>
          <a:p>
            <a:pPr marL="476250" lvl="1" defTabSz="952500" eaLnBrk="1" hangingPunct="1">
              <a:lnSpc>
                <a:spcPct val="90000"/>
              </a:lnSpc>
            </a:pPr>
            <a:r>
              <a:rPr lang="it-IT" altLang="en-US" sz="2400" smtClean="0"/>
              <a:t>Assessment of the conformity with enforceable regulations </a:t>
            </a:r>
          </a:p>
          <a:p>
            <a:pPr marL="476250" lvl="1" defTabSz="952500" eaLnBrk="1" hangingPunct="1">
              <a:lnSpc>
                <a:spcPct val="90000"/>
              </a:lnSpc>
            </a:pPr>
            <a:r>
              <a:rPr lang="it-IT" altLang="en-US" sz="2400" smtClean="0"/>
              <a:t>To verify effectiveness of the procedures</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Objectives of Environmental Audit after EMAS Regulation - 2</a:t>
            </a:r>
          </a:p>
        </p:txBody>
      </p:sp>
      <p:sp>
        <p:nvSpPr>
          <p:cNvPr id="70658" name="Rectangle 2"/>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476250" lvl="1" defTabSz="952500" eaLnBrk="1" hangingPunct="1"/>
            <a:r>
              <a:rPr lang="it-IT" altLang="en-US" sz="2400" smtClean="0"/>
              <a:t>To assess of the compliance of the organisation’s activities with the procedures</a:t>
            </a:r>
          </a:p>
          <a:p>
            <a:pPr marL="476250" lvl="1" defTabSz="952500" eaLnBrk="1" hangingPunct="1"/>
            <a:r>
              <a:rPr lang="it-IT" altLang="en-US" sz="2400" smtClean="0"/>
              <a:t>To verify efficiency of the purification systems</a:t>
            </a:r>
          </a:p>
          <a:p>
            <a:pPr marL="476250" lvl="1" defTabSz="952500" eaLnBrk="1" hangingPunct="1"/>
            <a:r>
              <a:rPr lang="it-IT" altLang="en-US" sz="2400" smtClean="0"/>
              <a:t>To verify the competence of those who work with them</a:t>
            </a:r>
          </a:p>
          <a:p>
            <a:pPr marL="476250" lvl="1" defTabSz="952500" eaLnBrk="1" hangingPunct="1"/>
            <a:r>
              <a:rPr lang="it-IT" altLang="en-US" sz="2400" smtClean="0"/>
              <a:t>To ascertain the regular environmental registrations</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Assessment of the factual data to evaluate the environmental performance after EMAS regulation</a:t>
            </a:r>
          </a:p>
        </p:txBody>
      </p:sp>
      <p:sp>
        <p:nvSpPr>
          <p:cNvPr id="71683" name="Rectangle 3"/>
          <p:cNvSpPr>
            <a:spLocks noGrp="1" noChangeArrowheads="1"/>
          </p:cNvSpPr>
          <p:nvPr>
            <p:ph idx="1"/>
          </p:nvPr>
        </p:nvSpPr>
        <p:spPr bwMode="auto">
          <a:xfrm>
            <a:off x="685800" y="22860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algn="just" eaLnBrk="1" hangingPunct="1">
              <a:lnSpc>
                <a:spcPct val="90000"/>
              </a:lnSpc>
              <a:buFont typeface="Wingdings" pitchFamily="2" charset="2"/>
              <a:buNone/>
            </a:pPr>
            <a:r>
              <a:rPr lang="it-IT" altLang="en-US" sz="2400" smtClean="0"/>
              <a:t>Final objective of an audit is to evaluate the </a:t>
            </a:r>
            <a:r>
              <a:rPr lang="it-IT" altLang="en-US" sz="2400" b="1" smtClean="0"/>
              <a:t>organisation’s environmental performance,</a:t>
            </a:r>
            <a:r>
              <a:rPr lang="it-IT" altLang="en-US" sz="2400" smtClean="0"/>
              <a:t> which is done by gathering “factual data” or objective evidence, that consist in:</a:t>
            </a:r>
          </a:p>
          <a:p>
            <a:pPr marL="765175" lvl="1" eaLnBrk="1" hangingPunct="1">
              <a:lnSpc>
                <a:spcPct val="90000"/>
              </a:lnSpc>
            </a:pPr>
            <a:r>
              <a:rPr lang="it-IT" altLang="en-US" sz="2400" smtClean="0"/>
              <a:t>interviews with personnel </a:t>
            </a:r>
          </a:p>
          <a:p>
            <a:pPr marL="765175" lvl="1" eaLnBrk="1" hangingPunct="1">
              <a:lnSpc>
                <a:spcPct val="90000"/>
              </a:lnSpc>
            </a:pPr>
            <a:r>
              <a:rPr lang="it-IT" altLang="en-US" sz="2400" smtClean="0"/>
              <a:t>direct observation of operating conditions of the organisation </a:t>
            </a:r>
          </a:p>
          <a:p>
            <a:pPr marL="765175" lvl="1" eaLnBrk="1" hangingPunct="1">
              <a:lnSpc>
                <a:spcPct val="90000"/>
              </a:lnSpc>
            </a:pPr>
            <a:r>
              <a:rPr lang="it-IT" altLang="en-US" sz="2400" smtClean="0"/>
              <a:t>reviewing of environmental records and other system documentation.</a:t>
            </a:r>
          </a:p>
          <a:p>
            <a:pPr marL="0" indent="0" eaLnBrk="1" hangingPunct="1">
              <a:lnSpc>
                <a:spcPct val="90000"/>
              </a:lnSpc>
              <a:buFont typeface="Wingdings" pitchFamily="2" charset="2"/>
              <a:buNone/>
            </a:pPr>
            <a:r>
              <a:rPr lang="it-IT" altLang="en-US" sz="2400" smtClean="0"/>
              <a:t>Such objective evidences are </a:t>
            </a:r>
            <a:r>
              <a:rPr lang="it-IT" altLang="en-US" sz="2400" b="1" smtClean="0"/>
              <a:t>registered</a:t>
            </a:r>
            <a:r>
              <a:rPr lang="it-IT" altLang="en-US" sz="2400" smtClean="0"/>
              <a:t>, in order to be used in result definition phase and the reporting one.</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Organisation and Resources after EMAS Regulation</a:t>
            </a:r>
          </a:p>
        </p:txBody>
      </p:sp>
      <p:sp>
        <p:nvSpPr>
          <p:cNvPr id="7270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buFont typeface="Wingdings" pitchFamily="2" charset="2"/>
              <a:buNone/>
            </a:pPr>
            <a:r>
              <a:rPr lang="it-IT" altLang="en-US" sz="2400" smtClean="0"/>
              <a:t>The personnel chosen to conduct audit shall have appropriate characteristics:</a:t>
            </a:r>
          </a:p>
          <a:p>
            <a:pPr marL="0" indent="0" eaLnBrk="1" hangingPunct="1">
              <a:buClr>
                <a:schemeClr val="tx1"/>
              </a:buClr>
              <a:buFontTx/>
              <a:buChar char="•"/>
            </a:pPr>
            <a:r>
              <a:rPr lang="it-IT" altLang="en-US" sz="2400" smtClean="0"/>
              <a:t>Knowledge of the sector in which the organisation works</a:t>
            </a:r>
          </a:p>
          <a:p>
            <a:pPr marL="0" indent="0" eaLnBrk="1" hangingPunct="1">
              <a:buClr>
                <a:schemeClr val="tx1"/>
              </a:buClr>
              <a:buFontTx/>
              <a:buChar char="•"/>
            </a:pPr>
            <a:r>
              <a:rPr lang="it-IT" altLang="en-US" sz="2400" smtClean="0"/>
              <a:t>Knowledge of the environmental regulation, technical regulations and other requirements applicable to the organisation</a:t>
            </a:r>
          </a:p>
          <a:p>
            <a:pPr marL="0" indent="0" eaLnBrk="1" hangingPunct="1">
              <a:buClr>
                <a:schemeClr val="tx1"/>
              </a:buClr>
              <a:buFontTx/>
              <a:buChar char="•"/>
            </a:pPr>
            <a:r>
              <a:rPr lang="it-IT" altLang="en-US" sz="2400" smtClean="0"/>
              <a:t>Auditing skills, these will be acquired by education, and working together with qualified auditors.</a:t>
            </a:r>
          </a:p>
          <a:p>
            <a:pPr marL="0" indent="0" eaLnBrk="1" hangingPunct="1">
              <a:buClr>
                <a:schemeClr val="tx1"/>
              </a:buClr>
              <a:buFontTx/>
              <a:buChar char="•"/>
            </a:pPr>
            <a:r>
              <a:rPr lang="it-IT" altLang="en-US" sz="2400" smtClean="0"/>
              <a:t>The independence requirement</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Planning and Preparation of the Environmental Audit after EMAS Regulation</a:t>
            </a:r>
          </a:p>
        </p:txBody>
      </p:sp>
      <p:sp>
        <p:nvSpPr>
          <p:cNvPr id="7373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a:bodyPr>
          <a:lstStyle/>
          <a:p>
            <a:pPr marL="0" indent="0" eaLnBrk="1" hangingPunct="1">
              <a:lnSpc>
                <a:spcPct val="90000"/>
              </a:lnSpc>
              <a:buFont typeface="Wingdings" pitchFamily="2" charset="2"/>
              <a:buNone/>
            </a:pPr>
            <a:r>
              <a:rPr lang="it-IT" altLang="en-US" sz="2400" smtClean="0"/>
              <a:t>Planning and preparation phase is particularly important for success of an audit. It includes:</a:t>
            </a:r>
          </a:p>
          <a:p>
            <a:pPr marL="476250" lvl="1" eaLnBrk="1" hangingPunct="1">
              <a:lnSpc>
                <a:spcPct val="90000"/>
              </a:lnSpc>
            </a:pPr>
            <a:r>
              <a:rPr lang="it-IT" altLang="en-US" sz="2400" smtClean="0"/>
              <a:t>Familiarisation with activities of the organisation</a:t>
            </a:r>
          </a:p>
          <a:p>
            <a:pPr marL="476250" lvl="1" eaLnBrk="1" hangingPunct="1">
              <a:lnSpc>
                <a:spcPct val="90000"/>
              </a:lnSpc>
            </a:pPr>
            <a:r>
              <a:rPr lang="it-IT" altLang="en-US" sz="2400" smtClean="0"/>
              <a:t>Familiarisation with the environmental management system </a:t>
            </a:r>
          </a:p>
          <a:p>
            <a:pPr marL="476250" lvl="1" eaLnBrk="1" hangingPunct="1">
              <a:lnSpc>
                <a:spcPct val="90000"/>
              </a:lnSpc>
            </a:pPr>
            <a:r>
              <a:rPr lang="it-IT" altLang="en-US" sz="2400" smtClean="0"/>
              <a:t>Review of the results of previous audits  </a:t>
            </a:r>
          </a:p>
          <a:p>
            <a:pPr marL="476250" lvl="1" eaLnBrk="1" hangingPunct="1">
              <a:lnSpc>
                <a:spcPct val="90000"/>
              </a:lnSpc>
            </a:pPr>
            <a:r>
              <a:rPr lang="it-IT" altLang="en-US" sz="2400" smtClean="0"/>
              <a:t>Analysis of the technical requirements asked from the auditing group in order to ensure adequate human resources</a:t>
            </a:r>
          </a:p>
          <a:p>
            <a:pPr marL="476250" lvl="1" eaLnBrk="1" hangingPunct="1">
              <a:lnSpc>
                <a:spcPct val="90000"/>
              </a:lnSpc>
            </a:pPr>
            <a:r>
              <a:rPr lang="it-IT" altLang="en-US" sz="2400" smtClean="0"/>
              <a:t>Necessary explanations to those who participate in audit about, his or her, role and responsibilities</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Activities after EMAS Regulation</a:t>
            </a:r>
          </a:p>
        </p:txBody>
      </p:sp>
      <p:sp>
        <p:nvSpPr>
          <p:cNvPr id="74755" name="Rectangle 3"/>
          <p:cNvSpPr>
            <a:spLocks noGrp="1" noChangeArrowheads="1"/>
          </p:cNvSpPr>
          <p:nvPr>
            <p:ph idx="1"/>
          </p:nvPr>
        </p:nvSpPr>
        <p:spPr bwMode="auto">
          <a:xfrm>
            <a:off x="685800" y="1600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r>
              <a:rPr lang="it-IT" altLang="en-US" sz="2400" smtClean="0"/>
              <a:t>An audit is a comparison between:</a:t>
            </a:r>
          </a:p>
          <a:p>
            <a:pPr marL="0" indent="0" eaLnBrk="1" hangingPunct="1">
              <a:buClr>
                <a:schemeClr val="tx1"/>
              </a:buClr>
              <a:buFontTx/>
              <a:buChar char="•"/>
            </a:pPr>
            <a:r>
              <a:rPr lang="it-IT" altLang="en-US" sz="2400" smtClean="0"/>
              <a:t>the requisites that the organisation has to comply with (so called </a:t>
            </a:r>
            <a:r>
              <a:rPr lang="it-IT" altLang="en-US" sz="2400" b="1" smtClean="0"/>
              <a:t>audit criteria</a:t>
            </a:r>
            <a:r>
              <a:rPr lang="it-IT" altLang="en-US" sz="2400" smtClean="0"/>
              <a:t>) </a:t>
            </a:r>
          </a:p>
          <a:p>
            <a:pPr marL="0" indent="0" eaLnBrk="1" hangingPunct="1">
              <a:buClr>
                <a:schemeClr val="tx1"/>
              </a:buClr>
              <a:buFontTx/>
              <a:buChar char="•"/>
            </a:pPr>
            <a:r>
              <a:rPr lang="it-IT" altLang="en-US" sz="2400" smtClean="0"/>
              <a:t>the results of the audit (</a:t>
            </a:r>
            <a:r>
              <a:rPr lang="it-IT" altLang="en-US" sz="2400" b="1" smtClean="0"/>
              <a:t>objective evidence</a:t>
            </a:r>
            <a:r>
              <a:rPr lang="it-IT" altLang="en-US" sz="2400" smtClean="0"/>
              <a:t>). </a:t>
            </a:r>
          </a:p>
          <a:p>
            <a:pPr marL="0" indent="0" eaLnBrk="1" hangingPunct="1">
              <a:buFont typeface="Wingdings" pitchFamily="2" charset="2"/>
              <a:buNone/>
            </a:pPr>
            <a:r>
              <a:rPr lang="it-IT" altLang="en-US" sz="2400" smtClean="0"/>
              <a:t>An audit within EMAS will enter upon effectiveness of the procedures and technologies besides environmental performances.</a:t>
            </a:r>
          </a:p>
          <a:p>
            <a:pPr marL="0" indent="0" eaLnBrk="1" hangingPunct="1">
              <a:buFont typeface="Wingdings" pitchFamily="2" charset="2"/>
              <a:buNone/>
            </a:pPr>
            <a:r>
              <a:rPr lang="it-IT" altLang="en-US" sz="2400" smtClean="0"/>
              <a:t>An audit, especially in big organisations, is spot-checking, examining representative samples of the organisation’s activities. </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Objectives - 1</a:t>
            </a:r>
          </a:p>
        </p:txBody>
      </p:sp>
      <p:sp>
        <p:nvSpPr>
          <p:cNvPr id="7577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533400" indent="-533400" eaLnBrk="1" hangingPunct="1">
              <a:buFont typeface="Wingdings" pitchFamily="2" charset="2"/>
              <a:buNone/>
            </a:pPr>
            <a:r>
              <a:rPr lang="it-IT" altLang="en-US" sz="2400" smtClean="0"/>
              <a:t>Audit objectives are basically two:</a:t>
            </a:r>
          </a:p>
          <a:p>
            <a:pPr marL="533400" indent="-533400" eaLnBrk="1" hangingPunct="1">
              <a:buFont typeface="Wingdings" pitchFamily="2" charset="2"/>
              <a:buAutoNum type="arabicParenR"/>
            </a:pPr>
            <a:r>
              <a:rPr lang="it-IT" altLang="en-US" sz="2400" smtClean="0"/>
              <a:t>evaluate environmental performances, that means:</a:t>
            </a:r>
          </a:p>
          <a:p>
            <a:pPr marL="936625" lvl="1" indent="-457200" eaLnBrk="1" hangingPunct="1"/>
            <a:r>
              <a:rPr lang="it-IT" altLang="en-US" sz="2400" smtClean="0"/>
              <a:t> assessment of the exactness of the data taken as a basis for calculation of the performance</a:t>
            </a:r>
          </a:p>
          <a:p>
            <a:pPr marL="936625" lvl="1" indent="-457200" eaLnBrk="1" hangingPunct="1"/>
            <a:r>
              <a:rPr lang="it-IT" altLang="en-US" sz="2400" smtClean="0"/>
              <a:t>verification of the ways of calculation and presentation of the performance values</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Objectives - 2</a:t>
            </a:r>
          </a:p>
        </p:txBody>
      </p:sp>
      <p:sp>
        <p:nvSpPr>
          <p:cNvPr id="76803" name="Rectangle 3"/>
          <p:cNvSpPr>
            <a:spLocks noGrp="1" noChangeArrowheads="1"/>
          </p:cNvSpPr>
          <p:nvPr>
            <p:ph idx="1"/>
          </p:nvPr>
        </p:nvSpPr>
        <p:spPr bwMode="auto">
          <a:xfrm>
            <a:off x="685800" y="15240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20000"/>
          </a:bodyPr>
          <a:lstStyle/>
          <a:p>
            <a:pPr marL="533400" indent="-533400" eaLnBrk="1" hangingPunct="1">
              <a:lnSpc>
                <a:spcPct val="90000"/>
              </a:lnSpc>
              <a:buSzTx/>
              <a:buFont typeface="Wingdings" pitchFamily="2" charset="2"/>
              <a:buAutoNum type="arabicParenR" startAt="2"/>
            </a:pPr>
            <a:r>
              <a:rPr lang="it-IT" altLang="en-US" sz="2400" smtClean="0"/>
              <a:t>verify the effectiveness of the management system, it will be necessary to ascertain:</a:t>
            </a:r>
          </a:p>
          <a:p>
            <a:pPr marL="936625" lvl="1" indent="-457200" eaLnBrk="1" hangingPunct="1">
              <a:lnSpc>
                <a:spcPct val="90000"/>
              </a:lnSpc>
              <a:buSzTx/>
              <a:buFont typeface="Wingdings" pitchFamily="2" charset="2"/>
              <a:buChar char="§"/>
            </a:pPr>
            <a:r>
              <a:rPr lang="it-IT" altLang="en-US" sz="2400" smtClean="0"/>
              <a:t>to what extent are all the significant environmental aspects managed and under control </a:t>
            </a:r>
          </a:p>
          <a:p>
            <a:pPr marL="936625" lvl="1" indent="-457200" eaLnBrk="1" hangingPunct="1">
              <a:lnSpc>
                <a:spcPct val="90000"/>
              </a:lnSpc>
              <a:buSzTx/>
              <a:buFont typeface="Wingdings" pitchFamily="2" charset="2"/>
              <a:buChar char="§"/>
            </a:pPr>
            <a:r>
              <a:rPr lang="it-IT" altLang="en-US" sz="2400" smtClean="0"/>
              <a:t>efficiency level and reliability of the purification systems,</a:t>
            </a:r>
          </a:p>
          <a:p>
            <a:pPr marL="936625" lvl="1" indent="-457200" eaLnBrk="1" hangingPunct="1">
              <a:lnSpc>
                <a:spcPct val="90000"/>
              </a:lnSpc>
              <a:buSzTx/>
              <a:buFont typeface="Wingdings" pitchFamily="2" charset="2"/>
              <a:buChar char="§"/>
            </a:pPr>
            <a:r>
              <a:rPr lang="it-IT" altLang="en-US" sz="2400" smtClean="0"/>
              <a:t>if and how nonconformities are surveyed, if they get resolved promptly and in a satisfactory way,</a:t>
            </a:r>
          </a:p>
          <a:p>
            <a:pPr marL="936625" lvl="1" indent="-457200" eaLnBrk="1" hangingPunct="1">
              <a:lnSpc>
                <a:spcPct val="90000"/>
              </a:lnSpc>
              <a:buSzTx/>
              <a:buFont typeface="Wingdings" pitchFamily="2" charset="2"/>
              <a:buChar char="§"/>
            </a:pPr>
            <a:r>
              <a:rPr lang="it-IT" altLang="en-US" sz="2400" smtClean="0"/>
              <a:t>if internal audits are effective and in-depth, </a:t>
            </a:r>
          </a:p>
          <a:p>
            <a:pPr marL="936625" lvl="1" indent="-457200" eaLnBrk="1" hangingPunct="1">
              <a:lnSpc>
                <a:spcPct val="90000"/>
              </a:lnSpc>
              <a:buSzTx/>
              <a:buFont typeface="Wingdings" pitchFamily="2" charset="2"/>
              <a:buChar char="§"/>
            </a:pPr>
            <a:r>
              <a:rPr lang="it-IT" altLang="en-US" sz="2400" smtClean="0"/>
              <a:t>if the management review is capable of identifying the needs for the changes of the management system. </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Steps - 1</a:t>
            </a:r>
          </a:p>
        </p:txBody>
      </p:sp>
      <p:sp>
        <p:nvSpPr>
          <p:cNvPr id="7782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r>
              <a:rPr lang="it-IT" altLang="en-US" sz="2400" smtClean="0"/>
              <a:t>Audit of an organisation cannot be carried out without </a:t>
            </a:r>
            <a:r>
              <a:rPr lang="it-IT" altLang="en-US" sz="2400" b="1" smtClean="0"/>
              <a:t>knowledge</a:t>
            </a:r>
            <a:r>
              <a:rPr lang="it-IT" altLang="en-US" sz="2400" smtClean="0"/>
              <a:t> of how its </a:t>
            </a:r>
            <a:r>
              <a:rPr lang="it-IT" altLang="en-US" sz="2400" b="1" smtClean="0"/>
              <a:t>environmental</a:t>
            </a:r>
            <a:r>
              <a:rPr lang="it-IT" altLang="en-US" sz="2400" smtClean="0"/>
              <a:t> </a:t>
            </a:r>
            <a:r>
              <a:rPr lang="it-IT" altLang="en-US" sz="2400" b="1" smtClean="0"/>
              <a:t>management</a:t>
            </a:r>
            <a:r>
              <a:rPr lang="it-IT" altLang="en-US" sz="2400" smtClean="0"/>
              <a:t> </a:t>
            </a:r>
            <a:r>
              <a:rPr lang="it-IT" altLang="en-US" sz="2400" b="1" smtClean="0"/>
              <a:t>system</a:t>
            </a:r>
            <a:r>
              <a:rPr lang="it-IT" altLang="en-US" sz="2400" smtClean="0"/>
              <a:t> works. </a:t>
            </a:r>
          </a:p>
          <a:p>
            <a:pPr marL="0" indent="0" eaLnBrk="1" hangingPunct="1">
              <a:buFont typeface="Wingdings" pitchFamily="2" charset="2"/>
              <a:buNone/>
            </a:pPr>
            <a:r>
              <a:rPr lang="it-IT" altLang="en-US" sz="2400" smtClean="0"/>
              <a:t>Good auditor will start an audit not only after having </a:t>
            </a:r>
            <a:r>
              <a:rPr lang="it-IT" altLang="en-US" sz="2400" b="1" smtClean="0"/>
              <a:t>studied EMS</a:t>
            </a:r>
            <a:r>
              <a:rPr lang="it-IT" altLang="en-US" sz="2400" smtClean="0"/>
              <a:t>, and its </a:t>
            </a:r>
            <a:r>
              <a:rPr lang="it-IT" altLang="en-US" sz="2400" b="1" smtClean="0"/>
              <a:t>mechanisms</a:t>
            </a:r>
            <a:r>
              <a:rPr lang="it-IT" altLang="en-US" sz="2400" smtClean="0"/>
              <a:t>, but also after having prepared </a:t>
            </a:r>
            <a:r>
              <a:rPr lang="it-IT" altLang="en-US" sz="2400" b="1" smtClean="0"/>
              <a:t>personalised check lists</a:t>
            </a:r>
            <a:r>
              <a:rPr lang="it-IT" altLang="en-US" sz="2400" smtClean="0"/>
              <a:t> with:</a:t>
            </a:r>
          </a:p>
          <a:p>
            <a:pPr marL="0" indent="0" eaLnBrk="1" hangingPunct="1">
              <a:buClr>
                <a:schemeClr val="tx1"/>
              </a:buClr>
              <a:buFontTx/>
              <a:buChar char="•"/>
            </a:pPr>
            <a:r>
              <a:rPr lang="it-IT" altLang="en-US" sz="2400" smtClean="0"/>
              <a:t>particular characteristics of that organisation</a:t>
            </a:r>
          </a:p>
          <a:p>
            <a:pPr marL="0" indent="0" eaLnBrk="1" hangingPunct="1">
              <a:buClr>
                <a:schemeClr val="tx1"/>
              </a:buClr>
              <a:buFontTx/>
              <a:buChar char="•"/>
            </a:pPr>
            <a:r>
              <a:rPr lang="it-IT" altLang="en-US" sz="2400" smtClean="0"/>
              <a:t>significant environmental aspects, its procedures, with the nomenclature used by the organisation.</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Steps - 2</a:t>
            </a:r>
          </a:p>
        </p:txBody>
      </p:sp>
      <p:sp>
        <p:nvSpPr>
          <p:cNvPr id="78851"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Preparatory phase</a:t>
            </a:r>
          </a:p>
          <a:p>
            <a:pPr marL="765175" lvl="1" eaLnBrk="1" hangingPunct="1"/>
            <a:r>
              <a:rPr lang="it-IT" altLang="en-US" sz="2400" smtClean="0"/>
              <a:t>understood how EMS works</a:t>
            </a:r>
          </a:p>
          <a:p>
            <a:pPr marL="765175" lvl="1" eaLnBrk="1" hangingPunct="1"/>
            <a:r>
              <a:rPr lang="it-IT" altLang="en-US" sz="2400" smtClean="0"/>
              <a:t>found strengths and weaknesses</a:t>
            </a:r>
          </a:p>
          <a:p>
            <a:pPr marL="765175" lvl="1" eaLnBrk="1" hangingPunct="1">
              <a:buFont typeface="Wingdings" pitchFamily="2" charset="2"/>
              <a:buNone/>
            </a:pPr>
            <a:endParaRPr lang="it-IT" altLang="en-US" sz="2400" smtClean="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Steps - 3</a:t>
            </a:r>
          </a:p>
        </p:txBody>
      </p:sp>
      <p:sp>
        <p:nvSpPr>
          <p:cNvPr id="79875" name="Rectangle 3"/>
          <p:cNvSpPr>
            <a:spLocks noGrp="1" noChangeArrowheads="1"/>
          </p:cNvSpPr>
          <p:nvPr>
            <p:ph idx="1"/>
          </p:nvPr>
        </p:nvSpPr>
        <p:spPr bwMode="auto">
          <a:xfrm>
            <a:off x="685800" y="1752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Objective evidence</a:t>
            </a:r>
          </a:p>
          <a:p>
            <a:pPr marL="765175" lvl="1" eaLnBrk="1" hangingPunct="1"/>
            <a:r>
              <a:rPr lang="it-IT" altLang="en-US" sz="2400" smtClean="0"/>
              <a:t>interviews, examination of documents and direct observation</a:t>
            </a:r>
          </a:p>
          <a:p>
            <a:pPr marL="765175" lvl="1" eaLnBrk="1" hangingPunct="1"/>
            <a:r>
              <a:rPr lang="it-IT" altLang="en-US" sz="2400" smtClean="0"/>
              <a:t>the check list is used as a registration form, where gathered evidence are written</a:t>
            </a:r>
          </a:p>
          <a:p>
            <a:pPr marL="765175" lvl="1" eaLnBrk="1" hangingPunct="1"/>
            <a:r>
              <a:rPr lang="it-IT" altLang="en-US" sz="2400" smtClean="0"/>
              <a:t>Those points that might result non-conforming are appropriately pointed out for further examination. </a:t>
            </a:r>
          </a:p>
          <a:p>
            <a:pPr marL="765175" lvl="1" eaLnBrk="1" hangingPunct="1">
              <a:buFont typeface="Wingdings" pitchFamily="2" charset="2"/>
              <a:buNone/>
            </a:pPr>
            <a:endParaRPr lang="it-IT" altLang="en-US" sz="2400" smtClean="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Steps - 4</a:t>
            </a:r>
          </a:p>
        </p:txBody>
      </p:sp>
      <p:sp>
        <p:nvSpPr>
          <p:cNvPr id="80899" name="Rectangle 3"/>
          <p:cNvSpPr>
            <a:spLocks noGrp="1" noChangeArrowheads="1"/>
          </p:cNvSpPr>
          <p:nvPr>
            <p:ph idx="1"/>
          </p:nvPr>
        </p:nvSpPr>
        <p:spPr bwMode="auto">
          <a:xfrm>
            <a:off x="685800" y="1752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evaluation of audit findings:</a:t>
            </a:r>
          </a:p>
          <a:p>
            <a:pPr marL="765175" lvl="1" eaLnBrk="1" hangingPunct="1"/>
            <a:r>
              <a:rPr lang="it-IT" altLang="en-US" sz="2400" smtClean="0"/>
              <a:t>everything that does not comply with the Regulation requisites or the organisation rules.</a:t>
            </a:r>
          </a:p>
          <a:p>
            <a:pPr marL="765175" lvl="1" eaLnBrk="1" hangingPunct="1"/>
            <a:r>
              <a:rPr lang="it-IT" altLang="en-US" sz="2400" smtClean="0"/>
              <a:t>all findings are evaluated</a:t>
            </a:r>
          </a:p>
          <a:p>
            <a:pPr marL="765175" lvl="1" eaLnBrk="1" hangingPunct="1"/>
            <a:r>
              <a:rPr lang="it-IT" altLang="en-US" sz="2400" smtClean="0"/>
              <a:t>given higher or lower significance and the missing requisites are identified</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Report on Results, Findings and Conclusions after EMAS Regulation - 1</a:t>
            </a:r>
          </a:p>
        </p:txBody>
      </p:sp>
      <p:sp>
        <p:nvSpPr>
          <p:cNvPr id="81923" name="Rectangle 3"/>
          <p:cNvSpPr>
            <a:spLocks noGrp="1" noChangeArrowheads="1"/>
          </p:cNvSpPr>
          <p:nvPr>
            <p:ph idx="1"/>
          </p:nvPr>
        </p:nvSpPr>
        <p:spPr bwMode="auto">
          <a:xfrm>
            <a:off x="685800" y="2057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b="1" smtClean="0"/>
              <a:t>Audit results</a:t>
            </a:r>
            <a:r>
              <a:rPr lang="it-IT" altLang="en-US" sz="2400" smtClean="0"/>
              <a:t> shall be written in an appropriate </a:t>
            </a:r>
            <a:r>
              <a:rPr lang="it-IT" altLang="en-US" sz="2400" b="1" smtClean="0"/>
              <a:t>report</a:t>
            </a:r>
            <a:r>
              <a:rPr lang="it-IT" altLang="en-US" sz="2400" smtClean="0"/>
              <a:t>, as complete as possible, in a form usually established by appropriate procedure. </a:t>
            </a:r>
          </a:p>
          <a:p>
            <a:pPr marL="0" indent="0" eaLnBrk="1" hangingPunct="1">
              <a:buFont typeface="Wingdings" pitchFamily="2" charset="2"/>
              <a:buNone/>
            </a:pPr>
            <a:r>
              <a:rPr lang="it-IT" altLang="en-US" sz="2400" smtClean="0"/>
              <a:t>Report should be complete of:</a:t>
            </a:r>
          </a:p>
          <a:p>
            <a:pPr marL="0" indent="0" eaLnBrk="1" hangingPunct="1">
              <a:buClr>
                <a:schemeClr val="tx1"/>
              </a:buClr>
              <a:buFontTx/>
              <a:buChar char="•"/>
            </a:pPr>
            <a:r>
              <a:rPr lang="it-IT" altLang="en-US" sz="2400" smtClean="0"/>
              <a:t>description of the audit, </a:t>
            </a:r>
          </a:p>
          <a:p>
            <a:pPr marL="0" indent="0" eaLnBrk="1" hangingPunct="1">
              <a:buClr>
                <a:schemeClr val="tx1"/>
              </a:buClr>
              <a:buFontTx/>
              <a:buChar char="•"/>
            </a:pPr>
            <a:r>
              <a:rPr lang="it-IT" altLang="en-US" sz="2400" smtClean="0"/>
              <a:t>conclusions as well justified by the collected evidence.</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bwMode="auto">
          <a:xfrm>
            <a:off x="685800" y="7620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3200" smtClean="0"/>
              <a:t>Audit Report on Results, Findings and Conclusions after EMAS Regulation - 2</a:t>
            </a:r>
          </a:p>
        </p:txBody>
      </p:sp>
      <p:sp>
        <p:nvSpPr>
          <p:cNvPr id="82947" name="Rectangle 3"/>
          <p:cNvSpPr>
            <a:spLocks noGrp="1" noChangeArrowheads="1"/>
          </p:cNvSpPr>
          <p:nvPr>
            <p:ph idx="1"/>
          </p:nvPr>
        </p:nvSpPr>
        <p:spPr bwMode="auto">
          <a:xfrm>
            <a:off x="7620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Report should be:</a:t>
            </a:r>
          </a:p>
          <a:p>
            <a:pPr marL="0" indent="0" eaLnBrk="1" hangingPunct="1">
              <a:buClr>
                <a:schemeClr val="tx1"/>
              </a:buClr>
              <a:buFontTx/>
              <a:buChar char="•"/>
            </a:pPr>
            <a:r>
              <a:rPr lang="it-IT" altLang="en-US" sz="2400" smtClean="0"/>
              <a:t>delivered to the top management,</a:t>
            </a:r>
          </a:p>
          <a:p>
            <a:pPr marL="0" indent="0" eaLnBrk="1" hangingPunct="1">
              <a:buClr>
                <a:schemeClr val="tx1"/>
              </a:buClr>
              <a:buFontTx/>
              <a:buChar char="•"/>
            </a:pPr>
            <a:r>
              <a:rPr lang="it-IT" altLang="en-US" sz="2400" smtClean="0"/>
              <a:t>presented, directly or represented, at the meeting in occasion of audit conclusion, if this is not the case, the report shall be handed in formally, with the evidence that the report has been received and viewed. </a:t>
            </a:r>
          </a:p>
          <a:p>
            <a:pPr marL="0" indent="0" eaLnBrk="1" hangingPunct="1">
              <a:buFont typeface="Wingdings" pitchFamily="2" charset="2"/>
              <a:buNone/>
            </a:pPr>
            <a:r>
              <a:rPr lang="it-IT" altLang="en-US" sz="2400" smtClean="0"/>
              <a:t>It is up to the top management to comprehend the audit results and take necessary measures</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Contents and Objectives of the Written Audit Report - 1</a:t>
            </a:r>
          </a:p>
        </p:txBody>
      </p:sp>
      <p:sp>
        <p:nvSpPr>
          <p:cNvPr id="83971"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Audit report will have to make clear the scope of the audit, i.e.:</a:t>
            </a:r>
          </a:p>
          <a:p>
            <a:pPr marL="0" indent="0" eaLnBrk="1" hangingPunct="1">
              <a:buFont typeface="Wingdings" pitchFamily="2" charset="2"/>
              <a:buNone/>
            </a:pPr>
            <a:endParaRPr lang="it-IT" altLang="en-US" sz="2400" smtClean="0"/>
          </a:p>
          <a:p>
            <a:pPr marL="476250" lvl="1" eaLnBrk="1" hangingPunct="1"/>
            <a:r>
              <a:rPr lang="it-IT" altLang="en-US" sz="2400" smtClean="0"/>
              <a:t>which sectors or activities or environmental aspects were examined</a:t>
            </a:r>
          </a:p>
          <a:p>
            <a:pPr marL="476250" lvl="1" eaLnBrk="1" hangingPunct="1"/>
            <a:r>
              <a:rPr lang="it-IT" altLang="en-US" sz="2400" smtClean="0"/>
              <a:t>the state of environmental indicators</a:t>
            </a:r>
          </a:p>
          <a:p>
            <a:pPr marL="476250" lvl="1" eaLnBrk="1" hangingPunct="1"/>
            <a:r>
              <a:rPr lang="it-IT" altLang="en-US" sz="2400" smtClean="0"/>
              <a:t>the state of the objectives achievement.</a:t>
            </a:r>
          </a:p>
          <a:p>
            <a:pPr marL="0" indent="0" eaLnBrk="1" hangingPunct="1">
              <a:buFont typeface="Wingdings" pitchFamily="2" charset="2"/>
              <a:buNone/>
            </a:pPr>
            <a:endParaRPr lang="it-IT" altLang="en-US" sz="2400" smtClean="0"/>
          </a:p>
          <a:p>
            <a:pPr marL="0" indent="0" eaLnBrk="1" hangingPunct="1">
              <a:buFont typeface="Wingdings" pitchFamily="2" charset="2"/>
              <a:buNone/>
            </a:pPr>
            <a:endParaRPr lang="it-IT" altLang="en-US" sz="2400" smtClean="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Contents and Objectives of the Written Audit Report - 2</a:t>
            </a:r>
          </a:p>
        </p:txBody>
      </p:sp>
      <p:sp>
        <p:nvSpPr>
          <p:cNvPr id="84995"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algn="just" eaLnBrk="1" hangingPunct="1">
              <a:lnSpc>
                <a:spcPct val="90000"/>
              </a:lnSpc>
              <a:buFont typeface="Wingdings" pitchFamily="2" charset="2"/>
              <a:buNone/>
            </a:pPr>
            <a:r>
              <a:rPr lang="it-IT" altLang="en-US" sz="2400" smtClean="0"/>
              <a:t>Report shall also express a </a:t>
            </a:r>
            <a:r>
              <a:rPr lang="it-IT" altLang="en-US" sz="2400" b="1" smtClean="0"/>
              <a:t>judgement</a:t>
            </a:r>
            <a:r>
              <a:rPr lang="it-IT" altLang="en-US" sz="2400" smtClean="0"/>
              <a:t> about monitoring systems of significant environmental aspects, if they are really in control, without possibility of contrast when compared to the result of the verification on the part of a control authority, in relation to all applicable parameters.</a:t>
            </a:r>
            <a:endParaRPr lang="it-IT" altLang="en-US" b="1" smtClean="0"/>
          </a:p>
          <a:p>
            <a:pPr marL="0" indent="0" algn="just" eaLnBrk="1" hangingPunct="1">
              <a:lnSpc>
                <a:spcPct val="90000"/>
              </a:lnSpc>
              <a:buFont typeface="Wingdings" pitchFamily="2" charset="2"/>
              <a:buNone/>
            </a:pPr>
            <a:r>
              <a:rPr lang="it-IT" altLang="en-US" sz="2400" smtClean="0"/>
              <a:t>Report will have to contain number and type of discovered nonconformities, the need for corrective actions; each of whom shall be supported by objective evidence, and state the regulation requirement that has not been met. </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Follow-up after EMAS Regulation - 1</a:t>
            </a:r>
          </a:p>
        </p:txBody>
      </p:sp>
      <p:sp>
        <p:nvSpPr>
          <p:cNvPr id="86019"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algn="just" eaLnBrk="1" hangingPunct="1">
              <a:buFont typeface="Wingdings" pitchFamily="2" charset="2"/>
              <a:buNone/>
            </a:pPr>
            <a:r>
              <a:rPr lang="en-GB" altLang="en-US" sz="2400" smtClean="0">
                <a:latin typeface="Arial" charset="0"/>
                <a:cs typeface="Arial" charset="0"/>
              </a:rPr>
              <a:t>The </a:t>
            </a:r>
            <a:r>
              <a:rPr lang="en-GB" altLang="en-US" sz="2400" b="1" smtClean="0">
                <a:latin typeface="Arial" charset="0"/>
                <a:cs typeface="Arial" charset="0"/>
              </a:rPr>
              <a:t>nonconformities</a:t>
            </a:r>
            <a:r>
              <a:rPr lang="en-GB" altLang="en-US" sz="2400" smtClean="0">
                <a:latin typeface="Arial" charset="0"/>
                <a:cs typeface="Arial" charset="0"/>
              </a:rPr>
              <a:t> discovered during the audit shall need </a:t>
            </a:r>
            <a:r>
              <a:rPr lang="en-GB" altLang="en-US" sz="2400" b="1" smtClean="0">
                <a:latin typeface="Arial" charset="0"/>
                <a:cs typeface="Arial" charset="0"/>
              </a:rPr>
              <a:t>corrective actions</a:t>
            </a:r>
            <a:r>
              <a:rPr lang="en-GB" altLang="en-US" sz="2400" smtClean="0">
                <a:latin typeface="Arial" charset="0"/>
                <a:cs typeface="Arial" charset="0"/>
              </a:rPr>
              <a:t>; an appropriate environmental management system </a:t>
            </a:r>
            <a:r>
              <a:rPr lang="en-GB" altLang="en-US" sz="2400" b="1" smtClean="0">
                <a:latin typeface="Arial" charset="0"/>
                <a:cs typeface="Arial" charset="0"/>
              </a:rPr>
              <a:t>procedure</a:t>
            </a:r>
            <a:r>
              <a:rPr lang="en-GB" altLang="en-US" sz="2400" smtClean="0">
                <a:latin typeface="Arial" charset="0"/>
                <a:cs typeface="Arial" charset="0"/>
              </a:rPr>
              <a:t> shall define who will decide on the form of corrective action implementation, who will fix the conclusion date and who will verify the conclusion itself.</a:t>
            </a:r>
            <a:endParaRPr lang="it-IT" altLang="en-US" sz="2400" smtClean="0">
              <a:latin typeface="Arial" charset="0"/>
              <a:cs typeface="Arial" charset="0"/>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Follow-up after EMAS Regulation - 2</a:t>
            </a:r>
          </a:p>
        </p:txBody>
      </p:sp>
      <p:sp>
        <p:nvSpPr>
          <p:cNvPr id="87043" name="Rectangle 3"/>
          <p:cNvSpPr>
            <a:spLocks noGrp="1" noChangeArrowheads="1"/>
          </p:cNvSpPr>
          <p:nvPr>
            <p:ph idx="1"/>
          </p:nvPr>
        </p:nvSpPr>
        <p:spPr bwMode="auto">
          <a:xfrm>
            <a:off x="685800" y="2057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algn="just" eaLnBrk="1" hangingPunct="1">
              <a:buFont typeface="Wingdings" pitchFamily="2" charset="2"/>
              <a:buNone/>
            </a:pPr>
            <a:r>
              <a:rPr lang="en-GB" altLang="en-US" sz="2400" smtClean="0">
                <a:latin typeface="Arial" charset="0"/>
                <a:cs typeface="Arial" charset="0"/>
              </a:rPr>
              <a:t>In case of third party audit, environmental verifier shall establish, in appropriate regulation, the </a:t>
            </a:r>
            <a:r>
              <a:rPr lang="en-GB" altLang="en-US" sz="2400" b="1" smtClean="0">
                <a:latin typeface="Arial" charset="0"/>
                <a:cs typeface="Arial" charset="0"/>
              </a:rPr>
              <a:t>time period</a:t>
            </a:r>
            <a:r>
              <a:rPr lang="en-GB" altLang="en-US" sz="2400" smtClean="0">
                <a:latin typeface="Arial" charset="0"/>
                <a:cs typeface="Arial" charset="0"/>
              </a:rPr>
              <a:t> in which </a:t>
            </a:r>
            <a:r>
              <a:rPr lang="en-GB" altLang="en-US" sz="2400" b="1" smtClean="0">
                <a:latin typeface="Arial" charset="0"/>
                <a:cs typeface="Arial" charset="0"/>
              </a:rPr>
              <a:t>answers to the discovered nonconformities shall be given</a:t>
            </a:r>
            <a:r>
              <a:rPr lang="en-GB" altLang="en-US" sz="2400" smtClean="0">
                <a:latin typeface="Arial" charset="0"/>
                <a:cs typeface="Arial" charset="0"/>
              </a:rPr>
              <a:t>; the organisation, by the end of that period, shall send its suggestions for the solution and ask the verifier to approve them. </a:t>
            </a:r>
          </a:p>
          <a:p>
            <a:pPr marL="0" indent="0" algn="just" eaLnBrk="1" hangingPunct="1">
              <a:buFont typeface="Wingdings" pitchFamily="2" charset="2"/>
              <a:buNone/>
            </a:pPr>
            <a:r>
              <a:rPr lang="en-GB" altLang="en-US" sz="2400" smtClean="0">
                <a:latin typeface="Arial" charset="0"/>
                <a:cs typeface="Arial" charset="0"/>
              </a:rPr>
              <a:t>This regulation shall also fix the maximum time for conclusion of nonconformities and the ways to verify effectiveness of the implemented </a:t>
            </a:r>
            <a:r>
              <a:rPr lang="en-GB" altLang="en-US" sz="2400" b="1" smtClean="0">
                <a:latin typeface="Arial" charset="0"/>
                <a:cs typeface="Arial" charset="0"/>
              </a:rPr>
              <a:t>corrective actions</a:t>
            </a:r>
            <a:r>
              <a:rPr lang="en-GB" altLang="en-US" sz="2400" smtClean="0">
                <a:latin typeface="Arial" charset="0"/>
                <a:cs typeface="Arial" charset="0"/>
              </a:rPr>
              <a:t>. </a:t>
            </a:r>
            <a:endParaRPr lang="it-IT" altLang="en-US" sz="2400" smtClean="0">
              <a:latin typeface="Arial" charset="0"/>
              <a:cs typeface="Arial" charset="0"/>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Complexity vs. Frequency - 1</a:t>
            </a:r>
          </a:p>
        </p:txBody>
      </p:sp>
      <p:graphicFrame>
        <p:nvGraphicFramePr>
          <p:cNvPr id="152579" name="Group 3"/>
          <p:cNvGraphicFramePr>
            <a:graphicFrameLocks noGrp="1"/>
          </p:cNvGraphicFramePr>
          <p:nvPr/>
        </p:nvGraphicFramePr>
        <p:xfrm>
          <a:off x="762000" y="1524000"/>
          <a:ext cx="7696200" cy="3260725"/>
        </p:xfrm>
        <a:graphic>
          <a:graphicData uri="http://schemas.openxmlformats.org/drawingml/2006/table">
            <a:tbl>
              <a:tblPr/>
              <a:tblGrid>
                <a:gridCol w="1524000">
                  <a:extLst>
                    <a:ext uri="{9D8B030D-6E8A-4147-A177-3AD203B41FA5}">
                      <a16:colId xmlns:a16="http://schemas.microsoft.com/office/drawing/2014/main" val="20000"/>
                    </a:ext>
                  </a:extLst>
                </a:gridCol>
                <a:gridCol w="457200">
                  <a:extLst>
                    <a:ext uri="{9D8B030D-6E8A-4147-A177-3AD203B41FA5}">
                      <a16:colId xmlns:a16="http://schemas.microsoft.com/office/drawing/2014/main" val="20001"/>
                    </a:ext>
                  </a:extLst>
                </a:gridCol>
                <a:gridCol w="457200">
                  <a:extLst>
                    <a:ext uri="{9D8B030D-6E8A-4147-A177-3AD203B41FA5}">
                      <a16:colId xmlns:a16="http://schemas.microsoft.com/office/drawing/2014/main" val="20002"/>
                    </a:ext>
                  </a:extLst>
                </a:gridCol>
                <a:gridCol w="533400">
                  <a:extLst>
                    <a:ext uri="{9D8B030D-6E8A-4147-A177-3AD203B41FA5}">
                      <a16:colId xmlns:a16="http://schemas.microsoft.com/office/drawing/2014/main" val="20003"/>
                    </a:ext>
                  </a:extLst>
                </a:gridCol>
                <a:gridCol w="533400">
                  <a:extLst>
                    <a:ext uri="{9D8B030D-6E8A-4147-A177-3AD203B41FA5}">
                      <a16:colId xmlns:a16="http://schemas.microsoft.com/office/drawing/2014/main" val="20004"/>
                    </a:ext>
                  </a:extLst>
                </a:gridCol>
                <a:gridCol w="533400">
                  <a:extLst>
                    <a:ext uri="{9D8B030D-6E8A-4147-A177-3AD203B41FA5}">
                      <a16:colId xmlns:a16="http://schemas.microsoft.com/office/drawing/2014/main" val="20005"/>
                    </a:ext>
                  </a:extLst>
                </a:gridCol>
                <a:gridCol w="533400">
                  <a:extLst>
                    <a:ext uri="{9D8B030D-6E8A-4147-A177-3AD203B41FA5}">
                      <a16:colId xmlns:a16="http://schemas.microsoft.com/office/drawing/2014/main" val="20006"/>
                    </a:ext>
                  </a:extLst>
                </a:gridCol>
                <a:gridCol w="457200">
                  <a:extLst>
                    <a:ext uri="{9D8B030D-6E8A-4147-A177-3AD203B41FA5}">
                      <a16:colId xmlns:a16="http://schemas.microsoft.com/office/drawing/2014/main" val="20007"/>
                    </a:ext>
                  </a:extLst>
                </a:gridCol>
                <a:gridCol w="533400">
                  <a:extLst>
                    <a:ext uri="{9D8B030D-6E8A-4147-A177-3AD203B41FA5}">
                      <a16:colId xmlns:a16="http://schemas.microsoft.com/office/drawing/2014/main" val="20008"/>
                    </a:ext>
                  </a:extLst>
                </a:gridCol>
                <a:gridCol w="533400">
                  <a:extLst>
                    <a:ext uri="{9D8B030D-6E8A-4147-A177-3AD203B41FA5}">
                      <a16:colId xmlns:a16="http://schemas.microsoft.com/office/drawing/2014/main" val="20009"/>
                    </a:ext>
                  </a:extLst>
                </a:gridCol>
                <a:gridCol w="533400">
                  <a:extLst>
                    <a:ext uri="{9D8B030D-6E8A-4147-A177-3AD203B41FA5}">
                      <a16:colId xmlns:a16="http://schemas.microsoft.com/office/drawing/2014/main" val="20010"/>
                    </a:ext>
                  </a:extLst>
                </a:gridCol>
                <a:gridCol w="533400">
                  <a:extLst>
                    <a:ext uri="{9D8B030D-6E8A-4147-A177-3AD203B41FA5}">
                      <a16:colId xmlns:a16="http://schemas.microsoft.com/office/drawing/2014/main" val="20011"/>
                    </a:ext>
                  </a:extLst>
                </a:gridCol>
                <a:gridCol w="533400">
                  <a:extLst>
                    <a:ext uri="{9D8B030D-6E8A-4147-A177-3AD203B41FA5}">
                      <a16:colId xmlns:a16="http://schemas.microsoft.com/office/drawing/2014/main" val="20012"/>
                    </a:ext>
                  </a:extLst>
                </a:gridCol>
              </a:tblGrid>
              <a:tr h="0">
                <a:tc gridSpan="13">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AUDIT PROGRAMME FOR THE YEAR …</a:t>
                      </a:r>
                    </a:p>
                  </a:txBody>
                  <a:tcPr anchor="ctr" horzOverflow="overflow">
                    <a:lnL cap="flat">
                      <a:noFill/>
                    </a:lnL>
                    <a:lnR cap="flat">
                      <a:noFill/>
                    </a:lnR>
                    <a:lnT cap="flat">
                      <a:noFill/>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39725">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en-GB" altLang="en-US" sz="1200" b="0" i="0" u="none" strike="noStrike" cap="none" normalizeH="0" baseline="0" smtClean="0">
                          <a:ln>
                            <a:noFill/>
                          </a:ln>
                          <a:solidFill>
                            <a:schemeClr val="tx1"/>
                          </a:solidFill>
                          <a:effectLst/>
                          <a:latin typeface="Tahoma" pitchFamily="34" charset="0"/>
                          <a:cs typeface="Arial" charset="0"/>
                        </a:rPr>
                        <a:t>ASPECT, SECTION OR ACTIVITY</a:t>
                      </a:r>
                      <a:endParaRPr kumimoji="0" lang="it-IT" altLang="en-US" sz="1200" b="0" i="0" u="none" strike="noStrike" cap="none" normalizeH="0" baseline="0" smtClean="0">
                        <a:ln>
                          <a:noFill/>
                        </a:ln>
                        <a:solidFill>
                          <a:schemeClr val="tx1"/>
                        </a:solidFill>
                        <a:effectLst/>
                        <a:latin typeface="Tahoma" pitchFamily="34" charset="0"/>
                      </a:endParaRP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JAN</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FEB</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MAR</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APR</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MAY</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JUN</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JUL</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AUG</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SEP</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OCT</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NOV</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DIC</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C0C0C0"/>
                    </a:solidFill>
                  </a:tcPr>
                </a:tc>
                <a:extLst>
                  <a:ext uri="{0D108BD9-81ED-4DB2-BD59-A6C34878D82A}">
                    <a16:rowId xmlns:a16="http://schemas.microsoft.com/office/drawing/2014/main" val="10001"/>
                  </a:ext>
                </a:extLst>
              </a:tr>
              <a:tr h="360363">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ENV. MANAG. SYSTEM</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65113">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WASTES</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WASTEWATER</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EMISSIONS</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4800">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NOISE</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4800">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FIRE RISK</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95275">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VISUAL IMPACT </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82575">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INDUCED TRAFFIC</a:t>
                      </a:r>
                    </a:p>
                  </a:txBody>
                  <a:tcPr anchor="ct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200" b="0" i="0" u="none" strike="noStrike" cap="none" normalizeH="0" baseline="0" smtClean="0">
                          <a:ln>
                            <a:noFill/>
                          </a:ln>
                          <a:solidFill>
                            <a:schemeClr val="tx1"/>
                          </a:solidFill>
                          <a:effectLst/>
                          <a:latin typeface="Tahoma" pitchFamily="34" charset="0"/>
                        </a:rPr>
                        <a:t>X</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endParaRPr kumimoji="0" lang="it-IT" altLang="en-US" sz="12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cap="flat">
                      <a:noFill/>
                    </a:lnB>
                    <a:lnTlToBr>
                      <a:noFill/>
                    </a:lnTlToBr>
                    <a:lnBlToTr>
                      <a:noFill/>
                    </a:lnBlToTr>
                    <a:noFill/>
                  </a:tcPr>
                </a:tc>
                <a:extLst>
                  <a:ext uri="{0D108BD9-81ED-4DB2-BD59-A6C34878D82A}">
                    <a16:rowId xmlns:a16="http://schemas.microsoft.com/office/drawing/2014/main" val="10009"/>
                  </a:ext>
                </a:extLst>
              </a:tr>
            </a:tbl>
          </a:graphicData>
        </a:graphic>
      </p:graphicFrame>
      <p:sp>
        <p:nvSpPr>
          <p:cNvPr id="88207" name="Text Box 177"/>
          <p:cNvSpPr txBox="1">
            <a:spLocks noChangeArrowheads="1"/>
          </p:cNvSpPr>
          <p:nvPr/>
        </p:nvSpPr>
        <p:spPr bwMode="auto">
          <a:xfrm>
            <a:off x="685800" y="4953000"/>
            <a:ext cx="7620000" cy="1190625"/>
          </a:xfrm>
          <a:prstGeom prst="rect">
            <a:avLst/>
          </a:prstGeom>
          <a:noFill/>
          <a:ln w="9525">
            <a:noFill/>
            <a:miter lim="800000"/>
            <a:headEnd/>
            <a:tailEnd/>
          </a:ln>
          <a:effectLst/>
        </p:spPr>
        <p:txBody>
          <a:bodyPr>
            <a:spAutoFit/>
          </a:bodyPr>
          <a:lstStyle/>
          <a:p>
            <a:pPr>
              <a:spcBef>
                <a:spcPct val="50000"/>
              </a:spcBef>
            </a:pPr>
            <a:r>
              <a:rPr lang="en-GB" altLang="en-US" sz="1800">
                <a:latin typeface="Arial" charset="0"/>
                <a:cs typeface="Arial" charset="0"/>
              </a:rPr>
              <a:t>all the information regarding that audit shall be indicated: number, name and role of the members of auditing group, detailed programme of the activities to be done and timing, scope of the audit and audit criteria, reference documentation, audit objectives </a:t>
            </a:r>
            <a:endParaRPr lang="it-IT" altLang="en-US" sz="1800">
              <a:latin typeface="Arial" charset="0"/>
              <a:cs typeface="Arial" charset="0"/>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Complexity vs. Frequency - 2</a:t>
            </a:r>
          </a:p>
        </p:txBody>
      </p:sp>
      <p:sp>
        <p:nvSpPr>
          <p:cNvPr id="89091" name="Rectangle 3"/>
          <p:cNvSpPr>
            <a:spLocks noGrp="1" noChangeArrowheads="1"/>
          </p:cNvSpPr>
          <p:nvPr>
            <p:ph idx="1"/>
          </p:nvPr>
        </p:nvSpPr>
        <p:spPr bwMode="auto">
          <a:xfrm>
            <a:off x="685800" y="1676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a:t>
            </a:r>
            <a:r>
              <a:rPr lang="it-IT" altLang="en-US" sz="2400" b="1" smtClean="0"/>
              <a:t>system aspects</a:t>
            </a:r>
            <a:r>
              <a:rPr lang="it-IT" altLang="en-US" sz="2400" smtClean="0"/>
              <a:t> are audited </a:t>
            </a:r>
            <a:r>
              <a:rPr lang="it-IT" altLang="en-US" sz="2400" b="1" smtClean="0"/>
              <a:t>once a year</a:t>
            </a:r>
            <a:r>
              <a:rPr lang="it-IT" altLang="en-US" sz="2400" smtClean="0"/>
              <a:t>, as well as the aspects considered </a:t>
            </a:r>
            <a:r>
              <a:rPr lang="it-IT" altLang="en-US" sz="2400" b="1" smtClean="0"/>
              <a:t>less critical</a:t>
            </a:r>
            <a:r>
              <a:rPr lang="it-IT" altLang="en-US" sz="2400" smtClean="0"/>
              <a:t>, while the aspect considered </a:t>
            </a:r>
            <a:r>
              <a:rPr lang="it-IT" altLang="en-US" sz="2400" b="1" smtClean="0"/>
              <a:t>more critical</a:t>
            </a:r>
            <a:r>
              <a:rPr lang="it-IT" altLang="en-US" sz="2400" smtClean="0"/>
              <a:t> are audited </a:t>
            </a:r>
            <a:r>
              <a:rPr lang="it-IT" altLang="en-US" sz="2400" b="1" smtClean="0"/>
              <a:t>twice</a:t>
            </a:r>
            <a:r>
              <a:rPr lang="it-IT" altLang="en-US" sz="2400" smtClean="0"/>
              <a:t> a year.</a:t>
            </a:r>
          </a:p>
          <a:p>
            <a:pPr marL="0" indent="0" eaLnBrk="1" hangingPunct="1">
              <a:buFont typeface="Wingdings" pitchFamily="2" charset="2"/>
              <a:buNone/>
            </a:pPr>
            <a:r>
              <a:rPr lang="it-IT" altLang="en-US" sz="2400" smtClean="0"/>
              <a:t>All the aspects are examined annually, and this is called </a:t>
            </a:r>
            <a:r>
              <a:rPr lang="it-IT" altLang="en-US" sz="2400" b="1" smtClean="0"/>
              <a:t>audit cycle</a:t>
            </a:r>
            <a:r>
              <a:rPr lang="it-IT" altLang="en-US" sz="2400" smtClean="0"/>
              <a:t>. </a:t>
            </a:r>
          </a:p>
          <a:p>
            <a:pPr marL="0" indent="0" eaLnBrk="1" hangingPunct="1">
              <a:buFont typeface="Wingdings" pitchFamily="2" charset="2"/>
              <a:buNone/>
            </a:pPr>
            <a:r>
              <a:rPr lang="it-IT" altLang="en-US" sz="2400" smtClean="0"/>
              <a:t>Based on this programme, the verifier will develop his own </a:t>
            </a:r>
            <a:r>
              <a:rPr lang="it-IT" altLang="en-US" sz="2400" b="1" smtClean="0"/>
              <a:t>audit programme</a:t>
            </a:r>
            <a:r>
              <a:rPr lang="it-IT" altLang="en-US" sz="2400" smtClean="0"/>
              <a:t>.  He, for example, can programme semi annual inspections, alternatively complete and partial.</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Verifiers and Auditors</a:t>
            </a:r>
          </a:p>
        </p:txBody>
      </p:sp>
      <p:sp>
        <p:nvSpPr>
          <p:cNvPr id="90115" name="Rectangle 3"/>
          <p:cNvSpPr>
            <a:spLocks noGrp="1" noChangeArrowheads="1"/>
          </p:cNvSpPr>
          <p:nvPr>
            <p:ph idx="1"/>
          </p:nvPr>
        </p:nvSpPr>
        <p:spPr bwMode="auto">
          <a:xfrm>
            <a:off x="990600" y="1981200"/>
            <a:ext cx="7467600" cy="4114800"/>
          </a:xfrm>
          <a:noFill/>
          <a:ln>
            <a:miter lim="800000"/>
            <a:headEnd/>
            <a:tailEnd/>
          </a:ln>
        </p:spPr>
        <p:txBody>
          <a:bodyPr vert="horz" wrap="square" lIns="91440" tIns="45720" rIns="91440" bIns="45720" numCol="1" anchor="t" anchorCtr="0" compatLnSpc="1">
            <a:prstTxWarp prst="textNoShape">
              <a:avLst/>
            </a:prstTxWarp>
          </a:bodyPr>
          <a:lstStyle/>
          <a:p>
            <a:pPr marL="193675" indent="-193675" eaLnBrk="1" hangingPunct="1">
              <a:buClr>
                <a:schemeClr val="tx1"/>
              </a:buClr>
              <a:buFontTx/>
              <a:buChar char="•"/>
            </a:pPr>
            <a:r>
              <a:rPr lang="it-IT" altLang="en-US" sz="2400" smtClean="0"/>
              <a:t>Environmental Verifier is the person who conduct an environmental audit according to EMAS accreditation</a:t>
            </a:r>
          </a:p>
          <a:p>
            <a:pPr marL="193675" indent="-193675" eaLnBrk="1" hangingPunct="1">
              <a:buClr>
                <a:schemeClr val="tx1"/>
              </a:buClr>
              <a:buFontTx/>
              <a:buChar char="•"/>
            </a:pPr>
            <a:r>
              <a:rPr lang="it-IT" altLang="en-US" sz="2400" smtClean="0"/>
              <a:t>Environmental Auditor is the person qualified to conduct an environmental audit </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Accreditation requirements</a:t>
            </a:r>
          </a:p>
        </p:txBody>
      </p:sp>
      <p:sp>
        <p:nvSpPr>
          <p:cNvPr id="91138" name="Rectangle 2"/>
          <p:cNvSpPr>
            <a:spLocks noGrp="1" noChangeArrowheads="1"/>
          </p:cNvSpPr>
          <p:nvPr>
            <p:ph idx="1"/>
          </p:nvPr>
        </p:nvSpPr>
        <p:spPr bwMode="auto">
          <a:xfrm>
            <a:off x="838200" y="16764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400" smtClean="0"/>
              <a:t>EMAS is a self contained scheme, it contains in itself also the modalities for Environmental Statement validation, for the site registration and for definition of the characteristics of verifiers accredited to conduct audits of organisations. </a:t>
            </a:r>
          </a:p>
          <a:p>
            <a:pPr marL="0" indent="0" eaLnBrk="1" hangingPunct="1">
              <a:lnSpc>
                <a:spcPct val="90000"/>
              </a:lnSpc>
              <a:buFont typeface="Wingdings" pitchFamily="2" charset="2"/>
              <a:buNone/>
            </a:pPr>
            <a:r>
              <a:rPr lang="it-IT" altLang="en-US" sz="2400" smtClean="0"/>
              <a:t>Some points that need to be pointed out: </a:t>
            </a:r>
          </a:p>
          <a:p>
            <a:pPr marL="460375" lvl="1" indent="-269875" eaLnBrk="1" hangingPunct="1">
              <a:lnSpc>
                <a:spcPct val="90000"/>
              </a:lnSpc>
            </a:pPr>
            <a:r>
              <a:rPr lang="it-IT" altLang="en-US" sz="2400" smtClean="0"/>
              <a:t>environmental verifiers may be individuals or organisations </a:t>
            </a:r>
          </a:p>
          <a:p>
            <a:pPr marL="460375" lvl="1" indent="-269875" eaLnBrk="1" hangingPunct="1">
              <a:lnSpc>
                <a:spcPct val="90000"/>
              </a:lnSpc>
            </a:pPr>
            <a:r>
              <a:rPr lang="it-IT" altLang="en-US" sz="2400" smtClean="0"/>
              <a:t>the regulation establishes general criteria for accreditation, while detailed modalities are defined by competent national bodies and based on those criteria </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noChangeArrowheads="1"/>
          </p:cNvSpPr>
          <p:nvPr>
            <p:ph type="title"/>
          </p:nvPr>
        </p:nvSpPr>
        <p:spPr bwMode="auto">
          <a:xfrm>
            <a:off x="685800" y="885825"/>
            <a:ext cx="79248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Requirements for the accreditation of environmental verifiers - 1 </a:t>
            </a:r>
          </a:p>
        </p:txBody>
      </p:sp>
      <p:sp>
        <p:nvSpPr>
          <p:cNvPr id="92162" name="Rectangle 2"/>
          <p:cNvSpPr>
            <a:spLocks noGrp="1" noChangeArrowheads="1"/>
          </p:cNvSpPr>
          <p:nvPr>
            <p:ph idx="1"/>
          </p:nvPr>
        </p:nvSpPr>
        <p:spPr bwMode="auto">
          <a:xfrm>
            <a:off x="533400" y="1752600"/>
            <a:ext cx="8153400" cy="4114800"/>
          </a:xfrm>
          <a:noFill/>
          <a:ln>
            <a:miter lim="800000"/>
            <a:headEnd/>
            <a:tailEnd/>
          </a:ln>
        </p:spPr>
        <p:txBody>
          <a:bodyPr vert="horz" wrap="square" lIns="91440" tIns="45720" rIns="91440" bIns="45720" numCol="1" anchor="t" anchorCtr="0" compatLnSpc="1">
            <a:prstTxWarp prst="textNoShape">
              <a:avLst/>
            </a:prstTxWarp>
            <a:normAutofit fontScale="85000" lnSpcReduction="20000"/>
          </a:bodyPr>
          <a:lstStyle/>
          <a:p>
            <a:pPr marL="460375" lvl="1" indent="-269875" eaLnBrk="1" hangingPunct="1">
              <a:lnSpc>
                <a:spcPct val="90000"/>
              </a:lnSpc>
            </a:pPr>
            <a:r>
              <a:rPr lang="it-IT" altLang="en-US" sz="2000" smtClean="0"/>
              <a:t>There are some requirements regarding verifiers, individuals or organisations, listed in detail in Annex V of Regulation:</a:t>
            </a:r>
          </a:p>
          <a:p>
            <a:pPr marL="952500" lvl="2" indent="-285750" eaLnBrk="1" hangingPunct="1">
              <a:lnSpc>
                <a:spcPct val="90000"/>
              </a:lnSpc>
              <a:buFont typeface="Wingdings" pitchFamily="2" charset="2"/>
              <a:buAutoNum type="arabicPeriod"/>
            </a:pPr>
            <a:r>
              <a:rPr lang="it-IT" altLang="en-US" sz="2000" smtClean="0"/>
              <a:t>Knowledge and understanding of the Regulation</a:t>
            </a:r>
          </a:p>
          <a:p>
            <a:pPr marL="952500" lvl="2" indent="-285750" eaLnBrk="1" hangingPunct="1">
              <a:lnSpc>
                <a:spcPct val="90000"/>
              </a:lnSpc>
              <a:buFont typeface="Wingdings" pitchFamily="2" charset="2"/>
              <a:buAutoNum type="arabicPeriod"/>
            </a:pPr>
            <a:r>
              <a:rPr lang="it-IT" altLang="en-US" sz="2000" smtClean="0"/>
              <a:t>Knowledge of environmental regulations</a:t>
            </a:r>
          </a:p>
          <a:p>
            <a:pPr marL="952500" lvl="2" indent="-285750" eaLnBrk="1" hangingPunct="1">
              <a:lnSpc>
                <a:spcPct val="90000"/>
              </a:lnSpc>
              <a:buFont typeface="Wingdings" pitchFamily="2" charset="2"/>
              <a:buAutoNum type="arabicPeriod"/>
            </a:pPr>
            <a:r>
              <a:rPr lang="it-IT" altLang="en-US" sz="2000" smtClean="0"/>
              <a:t>Knowledge of environmental issues, in particular the significance of sustainable development</a:t>
            </a:r>
          </a:p>
          <a:p>
            <a:pPr marL="952500" lvl="2" indent="-285750" eaLnBrk="1" hangingPunct="1">
              <a:lnSpc>
                <a:spcPct val="90000"/>
              </a:lnSpc>
              <a:buFont typeface="Wingdings" pitchFamily="2" charset="2"/>
              <a:buAutoNum type="arabicPeriod"/>
            </a:pPr>
            <a:r>
              <a:rPr lang="it-IT" altLang="en-US" sz="2000" smtClean="0"/>
              <a:t>Knowledge of the technological sector of the organisation</a:t>
            </a:r>
          </a:p>
          <a:p>
            <a:pPr marL="952500" lvl="2" indent="-285750" eaLnBrk="1" hangingPunct="1">
              <a:lnSpc>
                <a:spcPct val="90000"/>
              </a:lnSpc>
              <a:buFont typeface="Wingdings" pitchFamily="2" charset="2"/>
              <a:buAutoNum type="arabicPeriod"/>
            </a:pPr>
            <a:r>
              <a:rPr lang="it-IT" altLang="en-US" sz="2000" smtClean="0"/>
              <a:t>Understanding of the general functioning of the organisation in order to assess effectiveness of its environmental management system </a:t>
            </a:r>
          </a:p>
          <a:p>
            <a:pPr marL="952500" lvl="2" indent="-285750" eaLnBrk="1" hangingPunct="1">
              <a:lnSpc>
                <a:spcPct val="90000"/>
              </a:lnSpc>
              <a:buFont typeface="Wingdings" pitchFamily="2" charset="2"/>
              <a:buAutoNum type="arabicPeriod"/>
            </a:pPr>
            <a:r>
              <a:rPr lang="it-IT" altLang="en-US" sz="2000" smtClean="0"/>
              <a:t>Knowledge of the environmental audit techniques</a:t>
            </a:r>
          </a:p>
          <a:p>
            <a:pPr marL="952500" lvl="2" indent="-285750" eaLnBrk="1" hangingPunct="1">
              <a:lnSpc>
                <a:spcPct val="90000"/>
              </a:lnSpc>
              <a:buFont typeface="Wingdings" pitchFamily="2" charset="2"/>
              <a:buAutoNum type="arabicPeriod"/>
            </a:pPr>
            <a:r>
              <a:rPr lang="it-IT" altLang="en-US" sz="2000" smtClean="0"/>
              <a:t>Knowledge of information audit, i.e. an attitude to evaluate informational capacity of the Environmental Statement </a:t>
            </a:r>
          </a:p>
          <a:p>
            <a:pPr marL="460375" lvl="1" indent="-269875" eaLnBrk="1" hangingPunct="1">
              <a:lnSpc>
                <a:spcPct val="90000"/>
              </a:lnSpc>
            </a:pPr>
            <a:r>
              <a:rPr lang="it-IT" altLang="en-US" sz="2000" smtClean="0"/>
              <a:t>In addition, the verifier shall be independent, impartial and objective as regards the organisation to verify.</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type="title"/>
          </p:nvPr>
        </p:nvSpPr>
        <p:spPr bwMode="auto">
          <a:xfrm>
            <a:off x="685800" y="866775"/>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Requirements for the accreditation of environmental verifiers - 2 </a:t>
            </a:r>
          </a:p>
        </p:txBody>
      </p:sp>
      <p:sp>
        <p:nvSpPr>
          <p:cNvPr id="93186" name="Rectangle 2"/>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000" smtClean="0"/>
              <a:t>The knowledge of the technological sector of the organisation is considered indispensable in order to be able to evaluate appropriately processes and utilities of the of the plant.</a:t>
            </a:r>
          </a:p>
          <a:p>
            <a:pPr marL="0" indent="0" eaLnBrk="1" hangingPunct="1">
              <a:lnSpc>
                <a:spcPct val="90000"/>
              </a:lnSpc>
              <a:buFont typeface="Wingdings" pitchFamily="2" charset="2"/>
              <a:buNone/>
            </a:pPr>
            <a:r>
              <a:rPr lang="it-IT" altLang="en-US" sz="2000" smtClean="0"/>
              <a:t>The verifier shall not get accreditation for all economic activities but only for those for which it can prove that its personnel has documented experience. </a:t>
            </a:r>
          </a:p>
          <a:p>
            <a:pPr marL="0" indent="0" eaLnBrk="1" hangingPunct="1">
              <a:lnSpc>
                <a:spcPct val="90000"/>
              </a:lnSpc>
              <a:buFont typeface="Wingdings" pitchFamily="2" charset="2"/>
              <a:buNone/>
            </a:pPr>
            <a:r>
              <a:rPr lang="it-IT" altLang="en-US" sz="2000" smtClean="0"/>
              <a:t>Knowledge of the general functioning of the organisation, in order to understand the flow of processes, materials and energy, is acquired through a careful examination of the Initial Environmental Review (I.E.R. ), document in which organisation’s activities should be described in detail and also pointed out quantitatively. If this is not the case, it shall be verifier’s duty to ask further details and also a new draft of I.E.R. </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noChangeArrowheads="1"/>
          </p:cNvSpPr>
          <p:nvPr>
            <p:ph type="title"/>
          </p:nvPr>
        </p:nvSpPr>
        <p:spPr bwMode="auto">
          <a:xfrm>
            <a:off x="685800" y="885825"/>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Requirements for the accreditation of environmental verifiers - 3 </a:t>
            </a:r>
          </a:p>
        </p:txBody>
      </p:sp>
      <p:sp>
        <p:nvSpPr>
          <p:cNvPr id="94210" name="Rectangle 2"/>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Clr>
                <a:schemeClr val="tx1"/>
              </a:buClr>
              <a:buFontTx/>
              <a:buChar char="•"/>
            </a:pPr>
            <a:r>
              <a:rPr lang="it-IT" altLang="en-US" sz="2000" smtClean="0"/>
              <a:t>Knowledge of the audit techniques is acquired by attending specific training courses</a:t>
            </a:r>
          </a:p>
          <a:p>
            <a:pPr marL="0" indent="0" eaLnBrk="1" hangingPunct="1">
              <a:buClr>
                <a:schemeClr val="tx1"/>
              </a:buClr>
              <a:buFontTx/>
              <a:buChar char="•"/>
            </a:pPr>
            <a:r>
              <a:rPr lang="it-IT" altLang="en-US" sz="2000" smtClean="0"/>
              <a:t>knowledge of information audit</a:t>
            </a:r>
          </a:p>
          <a:p>
            <a:pPr marL="0" indent="0" eaLnBrk="1" hangingPunct="1">
              <a:buFont typeface="Wingdings" pitchFamily="2" charset="2"/>
              <a:buNone/>
            </a:pPr>
            <a:endParaRPr lang="it-IT" altLang="en-US" sz="2000" smtClean="0"/>
          </a:p>
          <a:p>
            <a:pPr marL="0" indent="0" eaLnBrk="1" hangingPunct="1">
              <a:buFont typeface="Wingdings" pitchFamily="2" charset="2"/>
              <a:buNone/>
            </a:pPr>
            <a:r>
              <a:rPr lang="it-IT" altLang="en-US" sz="2000" smtClean="0"/>
              <a:t>The verifier shall have </a:t>
            </a:r>
          </a:p>
          <a:p>
            <a:pPr marL="762000" lvl="1" eaLnBrk="1" hangingPunct="1"/>
            <a:r>
              <a:rPr lang="it-IT" altLang="en-US" sz="2000" smtClean="0"/>
              <a:t>documented procedures that define in detail  how an audit is conducted </a:t>
            </a:r>
          </a:p>
          <a:p>
            <a:pPr marL="762000" lvl="1" eaLnBrk="1" hangingPunct="1"/>
            <a:r>
              <a:rPr lang="it-IT" altLang="en-US" sz="2000" smtClean="0"/>
              <a:t>quality control system that guarantees, among other things, also the confidentiality of the information </a:t>
            </a:r>
          </a:p>
          <a:p>
            <a:pPr marL="762000" lvl="1" eaLnBrk="1" hangingPunct="1"/>
            <a:r>
              <a:rPr lang="it-IT" altLang="en-US" sz="2000" smtClean="0"/>
              <a:t>for organisations, a precise definition of structures and responsibilities</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Surveillance of environmental verifiers - 1</a:t>
            </a:r>
          </a:p>
        </p:txBody>
      </p:sp>
      <p:sp>
        <p:nvSpPr>
          <p:cNvPr id="95235"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000" b="1" smtClean="0"/>
              <a:t>Verifiers</a:t>
            </a:r>
            <a:r>
              <a:rPr lang="it-IT" altLang="en-US" sz="2000" smtClean="0"/>
              <a:t>: once they have obtained accreditation, are subjected to supervision to make sure they perform their activities in compliance with the Council regulation and guidelines, and that they maintain over the time the requirements they needed to obtain accreditation.</a:t>
            </a:r>
          </a:p>
          <a:p>
            <a:pPr marL="0" indent="0" eaLnBrk="1" hangingPunct="1">
              <a:buFont typeface="Wingdings" pitchFamily="2" charset="2"/>
              <a:buNone/>
            </a:pPr>
            <a:r>
              <a:rPr lang="it-IT" altLang="en-US" sz="2000" b="1" smtClean="0"/>
              <a:t>Supervision</a:t>
            </a:r>
            <a:r>
              <a:rPr lang="it-IT" altLang="en-US" sz="2000" smtClean="0"/>
              <a:t>: a competent body, that performs controls over a period of time not longer than 24 months; controls may consist of witnessing the audit, inspections of the verifiers offices, review of environmental statements already validated, review of the check-list and other documents elaborated during the audit.</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1026"/>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Surveillance of environmental verifiers - 2</a:t>
            </a:r>
          </a:p>
        </p:txBody>
      </p:sp>
      <p:sp>
        <p:nvSpPr>
          <p:cNvPr id="96259" name="Rectangle 1027"/>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b="1" smtClean="0"/>
              <a:t>Verifiers</a:t>
            </a:r>
            <a:r>
              <a:rPr lang="it-IT" altLang="en-US" sz="2400" smtClean="0"/>
              <a:t>: need to maintain accurate record of the gathered evidence and the audit results, in a way that the auditors’ action can be demonstrable even after a long time.</a:t>
            </a:r>
          </a:p>
          <a:p>
            <a:pPr marL="0" indent="0" eaLnBrk="1" hangingPunct="1">
              <a:buFont typeface="Wingdings" pitchFamily="2" charset="2"/>
              <a:buNone/>
            </a:pPr>
            <a:r>
              <a:rPr lang="it-IT" altLang="en-US" sz="2400" b="1" smtClean="0"/>
              <a:t>IF</a:t>
            </a:r>
            <a:r>
              <a:rPr lang="it-IT" altLang="en-US" sz="2400" smtClean="0"/>
              <a:t> the verifier does not comply with the requirements, competent body may proceed to suspend the accreditation, only after the verifier has had an opportunity to explain his reasons.</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Functions of environmental verifiers - 1 </a:t>
            </a:r>
          </a:p>
        </p:txBody>
      </p:sp>
      <p:sp>
        <p:nvSpPr>
          <p:cNvPr id="97283" name="Rectangle 3"/>
          <p:cNvSpPr>
            <a:spLocks noGrp="1" noChangeArrowheads="1"/>
          </p:cNvSpPr>
          <p:nvPr>
            <p:ph idx="1"/>
          </p:nvPr>
        </p:nvSpPr>
        <p:spPr bwMode="auto">
          <a:xfrm>
            <a:off x="762000" y="16764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20000"/>
          </a:bodyPr>
          <a:lstStyle/>
          <a:p>
            <a:pPr marL="0" indent="0" eaLnBrk="1" hangingPunct="1">
              <a:lnSpc>
                <a:spcPct val="90000"/>
              </a:lnSpc>
              <a:buFont typeface="Wingdings" pitchFamily="2" charset="2"/>
              <a:buNone/>
            </a:pPr>
            <a:r>
              <a:rPr lang="it-IT" altLang="en-US" sz="2000" smtClean="0"/>
              <a:t>Verifier’s activity consists basically in:</a:t>
            </a:r>
          </a:p>
          <a:p>
            <a:pPr marL="0" indent="0" eaLnBrk="1" hangingPunct="1">
              <a:lnSpc>
                <a:spcPct val="90000"/>
              </a:lnSpc>
              <a:buClr>
                <a:schemeClr val="tx1"/>
              </a:buClr>
              <a:buFontTx/>
              <a:buChar char="•"/>
            </a:pPr>
            <a:r>
              <a:rPr lang="it-IT" altLang="en-US" sz="2000" smtClean="0"/>
              <a:t> assessing exactness, technical validity and completeness of the initial environmental review, </a:t>
            </a:r>
          </a:p>
          <a:p>
            <a:pPr marL="0" indent="0" eaLnBrk="1" hangingPunct="1">
              <a:lnSpc>
                <a:spcPct val="90000"/>
              </a:lnSpc>
              <a:buClr>
                <a:schemeClr val="tx1"/>
              </a:buClr>
              <a:buFontTx/>
              <a:buChar char="•"/>
            </a:pPr>
            <a:r>
              <a:rPr lang="it-IT" altLang="en-US" sz="2000" smtClean="0"/>
              <a:t> compliance of the environmental management system implemented by the organisation with the EMAS requirements, </a:t>
            </a:r>
          </a:p>
          <a:p>
            <a:pPr marL="0" indent="0" eaLnBrk="1" hangingPunct="1">
              <a:lnSpc>
                <a:spcPct val="90000"/>
              </a:lnSpc>
              <a:buClr>
                <a:schemeClr val="tx1"/>
              </a:buClr>
              <a:buFontTx/>
              <a:buChar char="•"/>
            </a:pPr>
            <a:r>
              <a:rPr lang="it-IT" altLang="en-US" sz="2000" smtClean="0"/>
              <a:t> effectiveness of internal audits, </a:t>
            </a:r>
          </a:p>
          <a:p>
            <a:pPr marL="0" indent="0" eaLnBrk="1" hangingPunct="1">
              <a:lnSpc>
                <a:spcPct val="90000"/>
              </a:lnSpc>
              <a:buClr>
                <a:schemeClr val="tx1"/>
              </a:buClr>
              <a:buFontTx/>
              <a:buChar char="•"/>
            </a:pPr>
            <a:r>
              <a:rPr lang="it-IT" altLang="en-US" sz="2000" smtClean="0"/>
              <a:t> capability of the system to deliver legal conformity, </a:t>
            </a:r>
          </a:p>
          <a:p>
            <a:pPr marL="0" indent="0" eaLnBrk="1" hangingPunct="1">
              <a:lnSpc>
                <a:spcPct val="90000"/>
              </a:lnSpc>
              <a:buClr>
                <a:schemeClr val="tx1"/>
              </a:buClr>
              <a:buFontTx/>
              <a:buChar char="•"/>
            </a:pPr>
            <a:r>
              <a:rPr lang="it-IT" altLang="en-US" sz="2000" smtClean="0"/>
              <a:t> existence of a complete audit programme and execution of a management review, truthfulness and intelligibility of the environmental statement. </a:t>
            </a:r>
          </a:p>
          <a:p>
            <a:pPr marL="0" indent="0" eaLnBrk="1" hangingPunct="1">
              <a:lnSpc>
                <a:spcPct val="90000"/>
              </a:lnSpc>
              <a:buClr>
                <a:schemeClr val="tx1"/>
              </a:buClr>
              <a:buFontTx/>
              <a:buChar char="•"/>
            </a:pPr>
            <a:endParaRPr lang="it-IT" altLang="en-US" sz="1500" smtClean="0"/>
          </a:p>
          <a:p>
            <a:pPr marL="0" indent="0" eaLnBrk="1" hangingPunct="1">
              <a:lnSpc>
                <a:spcPct val="90000"/>
              </a:lnSpc>
              <a:buFont typeface="Wingdings" pitchFamily="2" charset="2"/>
              <a:buNone/>
            </a:pPr>
            <a:r>
              <a:rPr lang="it-IT" altLang="en-US" sz="2000" smtClean="0"/>
              <a:t>Regulation provides explicitly for the verifier to go deeply into technical validity of the information provided by the organisation, assessing their truthfulness and consistency. </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Functions of environmental verifiers - 2 </a:t>
            </a:r>
          </a:p>
        </p:txBody>
      </p:sp>
      <p:sp>
        <p:nvSpPr>
          <p:cNvPr id="9830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buFont typeface="Wingdings" pitchFamily="2" charset="2"/>
              <a:buNone/>
            </a:pPr>
            <a:r>
              <a:rPr lang="it-IT" altLang="en-US" sz="2400" smtClean="0"/>
              <a:t>The basis of the verification is in legislative compliance, starting point for validation of the environmental statement and the registration of the site. </a:t>
            </a:r>
          </a:p>
          <a:p>
            <a:pPr marL="0" indent="0" eaLnBrk="1" hangingPunct="1">
              <a:buFont typeface="Wingdings" pitchFamily="2" charset="2"/>
              <a:buNone/>
            </a:pPr>
            <a:r>
              <a:rPr lang="it-IT" altLang="en-US" sz="2400" smtClean="0"/>
              <a:t>A particularly delicate point that the verifier needs to assess is the </a:t>
            </a:r>
            <a:r>
              <a:rPr lang="it-IT" altLang="en-US" sz="2400" b="1" smtClean="0"/>
              <a:t>definition</a:t>
            </a:r>
            <a:r>
              <a:rPr lang="it-IT" altLang="en-US" sz="2400" smtClean="0"/>
              <a:t> of the </a:t>
            </a:r>
            <a:r>
              <a:rPr lang="it-IT" altLang="en-US" sz="2400" b="1" smtClean="0"/>
              <a:t>activities</a:t>
            </a:r>
            <a:r>
              <a:rPr lang="it-IT" altLang="en-US" sz="2400" smtClean="0"/>
              <a:t> and the </a:t>
            </a:r>
            <a:r>
              <a:rPr lang="it-IT" altLang="en-US" sz="2400" b="1" smtClean="0"/>
              <a:t>parts</a:t>
            </a:r>
            <a:r>
              <a:rPr lang="it-IT" altLang="en-US" sz="2400" smtClean="0"/>
              <a:t> of the organisation that is being verified; no ambiguities have to be present about what parts and activities of the organisation are included into environmental statement and are object of the EMAS registration.</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Activities of environmental verifiers</a:t>
            </a:r>
          </a:p>
        </p:txBody>
      </p:sp>
      <p:sp>
        <p:nvSpPr>
          <p:cNvPr id="99331" name="Rectangle 3"/>
          <p:cNvSpPr>
            <a:spLocks noGrp="1" noChangeArrowheads="1"/>
          </p:cNvSpPr>
          <p:nvPr>
            <p:ph idx="1"/>
          </p:nvPr>
        </p:nvSpPr>
        <p:spPr bwMode="auto">
          <a:xfrm>
            <a:off x="838200" y="15240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20000"/>
          </a:bodyPr>
          <a:lstStyle/>
          <a:p>
            <a:pPr marL="0" indent="0" eaLnBrk="1" hangingPunct="1">
              <a:lnSpc>
                <a:spcPct val="90000"/>
              </a:lnSpc>
              <a:buFont typeface="Wingdings" pitchFamily="2" charset="2"/>
              <a:buNone/>
            </a:pPr>
            <a:r>
              <a:rPr lang="it-IT" altLang="en-US" sz="2000" smtClean="0"/>
              <a:t>Detailed indications as to how the verification should be organized:</a:t>
            </a:r>
          </a:p>
          <a:p>
            <a:pPr marL="476250" lvl="1" eaLnBrk="1" hangingPunct="1">
              <a:lnSpc>
                <a:spcPct val="90000"/>
              </a:lnSpc>
            </a:pPr>
            <a:r>
              <a:rPr lang="it-IT" altLang="en-US" sz="2000" smtClean="0"/>
              <a:t>the activity shall be arranged with the organisation, and defined by a written plan that reports procedures and dates for each activity </a:t>
            </a:r>
          </a:p>
          <a:p>
            <a:pPr marL="476250" lvl="1" eaLnBrk="1" hangingPunct="1">
              <a:lnSpc>
                <a:spcPct val="90000"/>
              </a:lnSpc>
            </a:pPr>
            <a:r>
              <a:rPr lang="it-IT" altLang="en-US" sz="2000" smtClean="0"/>
              <a:t>the activity comprises documents review, a visit, interviews, a report </a:t>
            </a:r>
          </a:p>
          <a:p>
            <a:pPr marL="476250" lvl="1" eaLnBrk="1" hangingPunct="1">
              <a:lnSpc>
                <a:spcPct val="90000"/>
              </a:lnSpc>
            </a:pPr>
            <a:r>
              <a:rPr lang="it-IT" altLang="en-US" sz="2000" smtClean="0"/>
              <a:t>the documentation examination, which is to be done in advance of the visit, includes examination of the organisation’s environmental policy, environmental programme, initial environmental review, environmental management system, draft environmental statement.. </a:t>
            </a:r>
          </a:p>
          <a:p>
            <a:pPr marL="476250" lvl="1" eaLnBrk="1" hangingPunct="1">
              <a:lnSpc>
                <a:spcPct val="90000"/>
              </a:lnSpc>
              <a:buFont typeface="Wingdings" pitchFamily="2" charset="2"/>
              <a:buNone/>
            </a:pPr>
            <a:endParaRPr lang="it-IT" altLang="en-US" sz="2000" smtClean="0"/>
          </a:p>
          <a:p>
            <a:pPr marL="0" indent="0" eaLnBrk="1" hangingPunct="1">
              <a:lnSpc>
                <a:spcPct val="90000"/>
              </a:lnSpc>
              <a:buFont typeface="Wingdings" pitchFamily="2" charset="2"/>
              <a:buNone/>
            </a:pPr>
            <a:r>
              <a:rPr lang="it-IT" altLang="en-US" sz="2000" smtClean="0"/>
              <a:t>The audit cycle shall be completed in a period not exceeding 36 months and the updating of the information in environmental statement shall be annual, unless provided for exceptions.</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ctrTitle" idx="4294967295"/>
          </p:nvPr>
        </p:nvSpPr>
        <p:spPr bwMode="auto">
          <a:xfrm>
            <a:off x="0" y="2286000"/>
            <a:ext cx="7772400" cy="1143000"/>
          </a:xfrm>
          <a:prstGeom prst="rect">
            <a:avLst/>
          </a:prstGeom>
          <a:noFill/>
          <a:ln>
            <a:miter lim="800000"/>
            <a:headEnd/>
            <a:tailEnd/>
          </a:ln>
        </p:spPr>
        <p:txBody>
          <a:bodyPr/>
          <a:lstStyle/>
          <a:p>
            <a:pPr algn="ctr" eaLnBrk="1" hangingPunct="1"/>
            <a:r>
              <a:rPr lang="it-IT" altLang="en-US" sz="3200" smtClean="0"/>
              <a:t>Competence for Internal Environmental Auditors after EMAS Regulation</a:t>
            </a:r>
          </a:p>
        </p:txBody>
      </p:sp>
      <p:sp>
        <p:nvSpPr>
          <p:cNvPr id="100355" name="Rectangle 3"/>
          <p:cNvSpPr>
            <a:spLocks noGrp="1" noChangeArrowheads="1"/>
          </p:cNvSpPr>
          <p:nvPr>
            <p:ph type="subTitle" idx="4294967295"/>
          </p:nvPr>
        </p:nvSpPr>
        <p:spPr bwMode="auto">
          <a:xfrm>
            <a:off x="0" y="3886200"/>
            <a:ext cx="6400800" cy="1752600"/>
          </a:xfrm>
          <a:prstGeom prst="rect">
            <a:avLst/>
          </a:prstGeom>
          <a:noFill/>
          <a:ln>
            <a:miter lim="800000"/>
            <a:headEnd/>
            <a:tailEnd/>
          </a:ln>
        </p:spPr>
        <p:txBody>
          <a:bodyPr/>
          <a:lstStyle/>
          <a:p>
            <a:pPr marL="0" indent="0" algn="ctr" eaLnBrk="1" hangingPunct="1">
              <a:buFont typeface="Wingdings" pitchFamily="2" charset="2"/>
              <a:buNone/>
            </a:pPr>
            <a:r>
              <a:rPr lang="it-IT" altLang="en-US" smtClean="0"/>
              <a:t>Chapter 2</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idx="1"/>
          </p:nvPr>
        </p:nvSpPr>
        <p:spPr bwMode="auto">
          <a:xfrm>
            <a:off x="914400" y="16764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000" smtClean="0"/>
              <a:t>Neither EMAS Regulation nor complementary documentation define in detail competence and personal qualities necessary for an auditor.</a:t>
            </a:r>
          </a:p>
          <a:p>
            <a:pPr marL="0" indent="0" eaLnBrk="1" hangingPunct="1">
              <a:lnSpc>
                <a:spcPct val="90000"/>
              </a:lnSpc>
              <a:buFont typeface="Wingdings" pitchFamily="2" charset="2"/>
              <a:buNone/>
            </a:pPr>
            <a:r>
              <a:rPr lang="it-IT" altLang="en-US" sz="2000" smtClean="0"/>
              <a:t>Only general characteristics are outlined, like independence from the audited activity and knowledge of the regulation, applicable legislation and audit techniques.</a:t>
            </a:r>
          </a:p>
          <a:p>
            <a:pPr marL="0" indent="0" eaLnBrk="1" hangingPunct="1">
              <a:lnSpc>
                <a:spcPct val="90000"/>
              </a:lnSpc>
              <a:buFont typeface="Wingdings" pitchFamily="2" charset="2"/>
              <a:buNone/>
            </a:pPr>
            <a:r>
              <a:rPr lang="it-IT" altLang="en-US" sz="2000" smtClean="0"/>
              <a:t>ISO 19011 Standard (October 2002) provide for more details regarding this topic, and establish the guidelines for audit conduction, both for environmental and quality ones.</a:t>
            </a:r>
          </a:p>
          <a:p>
            <a:pPr marL="0" indent="0" eaLnBrk="1" hangingPunct="1">
              <a:lnSpc>
                <a:spcPct val="90000"/>
              </a:lnSpc>
              <a:buFont typeface="Wingdings" pitchFamily="2" charset="2"/>
              <a:buNone/>
            </a:pPr>
            <a:r>
              <a:rPr lang="it-IT" altLang="en-US" sz="2000" smtClean="0"/>
              <a:t>In order to define characteristics of an auditor, criteria from ISO 19011 shall be used.</a:t>
            </a:r>
          </a:p>
          <a:p>
            <a:pPr marL="0" indent="0" eaLnBrk="1" hangingPunct="1">
              <a:lnSpc>
                <a:spcPct val="90000"/>
              </a:lnSpc>
              <a:buFont typeface="Wingdings" pitchFamily="2" charset="2"/>
              <a:buNone/>
            </a:pPr>
            <a:r>
              <a:rPr lang="it-IT" altLang="en-US" sz="2000" smtClean="0"/>
              <a:t>Neither in the Regulation nor in ISO 19011 Standards are different competence or knowledge or personal characteristics defined for internal and third party auditors.</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Personal Characteristic after EMAS Regulation - 1</a:t>
            </a:r>
          </a:p>
        </p:txBody>
      </p:sp>
      <p:sp>
        <p:nvSpPr>
          <p:cNvPr id="102403" name="Rectangle 3"/>
          <p:cNvSpPr>
            <a:spLocks noGrp="1" noChangeArrowheads="1"/>
          </p:cNvSpPr>
          <p:nvPr>
            <p:ph idx="1"/>
          </p:nvPr>
        </p:nvSpPr>
        <p:spPr bwMode="auto">
          <a:xfrm>
            <a:off x="685800" y="22098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As regards personal characteristics of auditors, the EMAS Regulation requires them simply to be </a:t>
            </a:r>
            <a:r>
              <a:rPr lang="it-IT" altLang="en-US" sz="2400" b="1" smtClean="0"/>
              <a:t>independent</a:t>
            </a:r>
            <a:r>
              <a:rPr lang="it-IT" altLang="en-US" sz="2400" smtClean="0"/>
              <a:t> of the activity being audited, and specifies that internal audits may be carried out both by </a:t>
            </a:r>
            <a:r>
              <a:rPr lang="it-IT" altLang="en-US" sz="2400" b="1" smtClean="0"/>
              <a:t>internal personnel</a:t>
            </a:r>
            <a:r>
              <a:rPr lang="it-IT" altLang="en-US" sz="2400" smtClean="0"/>
              <a:t> (employees) and </a:t>
            </a:r>
            <a:r>
              <a:rPr lang="it-IT" altLang="en-US" sz="2400" b="1" smtClean="0"/>
              <a:t>external parties</a:t>
            </a:r>
            <a:r>
              <a:rPr lang="it-IT" altLang="en-US" sz="2400" smtClean="0"/>
              <a:t> (consultants).</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Personal Characteristic after EMAS Regulation - 2</a:t>
            </a:r>
          </a:p>
        </p:txBody>
      </p:sp>
      <p:sp>
        <p:nvSpPr>
          <p:cNvPr id="103427" name="Rectangle 3"/>
          <p:cNvSpPr>
            <a:spLocks noGrp="1" noChangeArrowheads="1"/>
          </p:cNvSpPr>
          <p:nvPr>
            <p:ph idx="1"/>
          </p:nvPr>
        </p:nvSpPr>
        <p:spPr bwMode="auto">
          <a:xfrm>
            <a:off x="685800" y="1981200"/>
            <a:ext cx="8153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400" smtClean="0"/>
              <a:t>Nothing is prescribed regarding personal characteristics of the auditors.</a:t>
            </a:r>
          </a:p>
          <a:p>
            <a:pPr marL="0" indent="0" eaLnBrk="1" hangingPunct="1">
              <a:lnSpc>
                <a:spcPct val="90000"/>
              </a:lnSpc>
              <a:buFont typeface="Wingdings" pitchFamily="2" charset="2"/>
              <a:buNone/>
            </a:pPr>
            <a:r>
              <a:rPr lang="it-IT" altLang="en-US" sz="2400" smtClean="0"/>
              <a:t>Is necessary to reach for ISO 19011 Standard, which instead outlines an extremely detailed profile of how an auditor should be:</a:t>
            </a:r>
          </a:p>
          <a:p>
            <a:pPr marL="476250" lvl="1" eaLnBrk="1" hangingPunct="1">
              <a:lnSpc>
                <a:spcPct val="90000"/>
              </a:lnSpc>
            </a:pPr>
            <a:r>
              <a:rPr lang="it-IT" altLang="en-US" sz="2400" smtClean="0"/>
              <a:t>correctness, honesty and tact;</a:t>
            </a:r>
          </a:p>
          <a:p>
            <a:pPr marL="476250" lvl="1" eaLnBrk="1" hangingPunct="1">
              <a:lnSpc>
                <a:spcPct val="90000"/>
              </a:lnSpc>
            </a:pPr>
            <a:r>
              <a:rPr lang="it-IT" altLang="en-US" sz="2400" smtClean="0"/>
              <a:t>capability of identifying and evaluating, based on clues and small details, the situation on the site and possible non conformities;</a:t>
            </a:r>
          </a:p>
          <a:p>
            <a:pPr marL="476250" lvl="1" eaLnBrk="1" hangingPunct="1">
              <a:lnSpc>
                <a:spcPct val="90000"/>
              </a:lnSpc>
            </a:pPr>
            <a:r>
              <a:rPr lang="it-IT" altLang="en-US" sz="2400" smtClean="0"/>
              <a:t>capability of saying objectively unpleasant things, like findings can be, without irritating or offending an interlocutor;</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Personal Characteristic after EMAS Regulation - 3</a:t>
            </a:r>
          </a:p>
        </p:txBody>
      </p:sp>
      <p:sp>
        <p:nvSpPr>
          <p:cNvPr id="104451"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476250" lvl="1" eaLnBrk="1" hangingPunct="1"/>
            <a:r>
              <a:rPr lang="it-IT" altLang="en-US" sz="2400" smtClean="0"/>
              <a:t>flexibility to understand when an irregular situation is really important and may result in negative consequences and when instead it is less important and may be easily resolved, for which a compromise may be reached;</a:t>
            </a:r>
          </a:p>
          <a:p>
            <a:pPr marL="476250" lvl="1" eaLnBrk="1" hangingPunct="1"/>
            <a:r>
              <a:rPr lang="it-IT" altLang="en-US" sz="2400" smtClean="0"/>
              <a:t>capability of defending audit conclusions and possible findings, resisting to criticism and delivery, sometimes expert and strongly motivated, on the part of interlocutors and consultants.</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 after EMAS Regulation - 1</a:t>
            </a:r>
          </a:p>
        </p:txBody>
      </p:sp>
      <p:sp>
        <p:nvSpPr>
          <p:cNvPr id="10547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As far as audit techniques are regarded, knowledge of those techniques implies the capability to organize work within agreed time schedules, capability of analysis in order to understand actual importance of the problems, capability of synthesis necessary to make conclusions and lay out the report within short time, capability to gather the objective evidence, as well as capability to identify a significant sample of activities to be audited. </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 after EMAS Regulation - 2</a:t>
            </a:r>
          </a:p>
        </p:txBody>
      </p:sp>
      <p:sp>
        <p:nvSpPr>
          <p:cNvPr id="106499"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000" b="1" smtClean="0"/>
              <a:t>Confidentiality</a:t>
            </a:r>
            <a:r>
              <a:rPr lang="it-IT" altLang="en-US" sz="2000" smtClean="0"/>
              <a:t> has particular importance: both in internal audits and the audits of the third party, there has to be a guarantee that the gathered information, particularly those that are more sensible, shall be delivered to the functions provided for by procedures. As far as knowledge of the management systems is regarded.</a:t>
            </a:r>
          </a:p>
          <a:p>
            <a:pPr marL="0" indent="0" eaLnBrk="1" hangingPunct="1">
              <a:buFont typeface="Wingdings" pitchFamily="2" charset="2"/>
              <a:buNone/>
            </a:pPr>
            <a:r>
              <a:rPr lang="it-IT" altLang="en-US" sz="2000" smtClean="0"/>
              <a:t>The auditor not only has general knowledge of management systems used, after having examined a certain number of them, that can be applied to various types of organisation, but also </a:t>
            </a:r>
            <a:r>
              <a:rPr lang="it-IT" altLang="en-US" sz="2000" b="1" smtClean="0"/>
              <a:t>specific knowledge</a:t>
            </a:r>
            <a:r>
              <a:rPr lang="it-IT" altLang="en-US" sz="2000" smtClean="0"/>
              <a:t> of the management system of the organisation to be audited.</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 after EMAS Regulation - 3</a:t>
            </a:r>
          </a:p>
        </p:txBody>
      </p:sp>
      <p:sp>
        <p:nvSpPr>
          <p:cNvPr id="107523"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As regards organisational situations, the auditor will have to know, before the visit, the context in which the organisation operates, specific terminology used by it included.</a:t>
            </a:r>
          </a:p>
          <a:p>
            <a:pPr marL="0" indent="0" eaLnBrk="1" hangingPunct="1">
              <a:buFont typeface="Wingdings" pitchFamily="2" charset="2"/>
              <a:buNone/>
            </a:pPr>
            <a:r>
              <a:rPr lang="it-IT" altLang="en-US" sz="2400" smtClean="0"/>
              <a:t>All the regulation applicable to the firm shall be reported, with the respective duties and limits, and the auditor shall verify that they are respected.</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Knowledge and Competence after EMAS Regulation - 1</a:t>
            </a:r>
          </a:p>
        </p:txBody>
      </p:sp>
      <p:sp>
        <p:nvSpPr>
          <p:cNvPr id="108547" name="Rectangle 3"/>
          <p:cNvSpPr>
            <a:spLocks noGrp="1" noChangeArrowheads="1"/>
          </p:cNvSpPr>
          <p:nvPr>
            <p:ph idx="1"/>
          </p:nvPr>
        </p:nvSpPr>
        <p:spPr bwMode="auto">
          <a:xfrm>
            <a:off x="685800" y="22860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top organisation management shall support the auditing.</a:t>
            </a:r>
          </a:p>
          <a:p>
            <a:pPr marL="0" indent="0" eaLnBrk="1" hangingPunct="1">
              <a:buFont typeface="Wingdings" pitchFamily="2" charset="2"/>
              <a:buNone/>
            </a:pPr>
            <a:r>
              <a:rPr lang="it-IT" altLang="en-US" sz="2400" smtClean="0"/>
              <a:t>Auditors shall be sufficiently independent of the activities they audit to make an objective and impartial judgment.</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Knowledge and Competence after EMAS Regulation - 2</a:t>
            </a:r>
          </a:p>
        </p:txBody>
      </p:sp>
      <p:sp>
        <p:nvSpPr>
          <p:cNvPr id="109571" name="Rectangle 3"/>
          <p:cNvSpPr>
            <a:spLocks noGrp="1" noChangeArrowheads="1"/>
          </p:cNvSpPr>
          <p:nvPr>
            <p:ph idx="1"/>
          </p:nvPr>
        </p:nvSpPr>
        <p:spPr bwMode="auto">
          <a:xfrm>
            <a:off x="685800" y="2057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The competences that are required may be summarized as follows:</a:t>
            </a:r>
          </a:p>
          <a:p>
            <a:pPr marL="857250" lvl="1" eaLnBrk="1" hangingPunct="1"/>
            <a:r>
              <a:rPr lang="it-IT" altLang="en-US" sz="2400" smtClean="0"/>
              <a:t>Knowledge of the production cycle of the organisation being audited</a:t>
            </a:r>
          </a:p>
          <a:p>
            <a:pPr marL="857250" lvl="1" eaLnBrk="1" hangingPunct="1"/>
            <a:r>
              <a:rPr lang="it-IT" altLang="en-US" sz="2400" smtClean="0"/>
              <a:t>Knowledge of the environmental regulation</a:t>
            </a:r>
          </a:p>
          <a:p>
            <a:pPr marL="857250" lvl="1" eaLnBrk="1" hangingPunct="1"/>
            <a:r>
              <a:rPr lang="it-IT" altLang="en-US" sz="2400" smtClean="0"/>
              <a:t>Knowledge of the audit techniques</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 after EMAS Regulation - 4</a:t>
            </a:r>
          </a:p>
        </p:txBody>
      </p:sp>
      <p:sp>
        <p:nvSpPr>
          <p:cNvPr id="110595"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As far as audit techniques are regarded, knowledge of those techniques implies the capability to organize work within agreed time schedules, capability of analysis in order to understand actual importance of the problems, capability of synthesis necessary to make conclusions and lay out the report within short time, capability to gather the objective evidence, as well as capability to identify a significant sample of activities to be audited. </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 after EMAS Regulation - 5</a:t>
            </a:r>
          </a:p>
        </p:txBody>
      </p:sp>
      <p:sp>
        <p:nvSpPr>
          <p:cNvPr id="111619"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000" b="1" smtClean="0"/>
              <a:t>Confidentiality</a:t>
            </a:r>
            <a:r>
              <a:rPr lang="it-IT" altLang="en-US" sz="2000" smtClean="0"/>
              <a:t> has particular importance: both in internal audits and the audits of the third party, there has to be a guarantee that the gathered information, particularly those that are more sensible, shall be delivered to the functions provided for by procedures. As far as knowledge of the management systems is regarded.</a:t>
            </a:r>
          </a:p>
          <a:p>
            <a:pPr marL="0" indent="0" eaLnBrk="1" hangingPunct="1">
              <a:buFont typeface="Wingdings" pitchFamily="2" charset="2"/>
              <a:buNone/>
            </a:pPr>
            <a:r>
              <a:rPr lang="it-IT" altLang="en-US" sz="2000" smtClean="0"/>
              <a:t>The auditor not only has general knowledge of management systems used, after having examined a certain number of them, that can be applied to various types of organisation, but also </a:t>
            </a:r>
            <a:r>
              <a:rPr lang="it-IT" altLang="en-US" sz="2000" b="1" smtClean="0"/>
              <a:t>specific knowledge</a:t>
            </a:r>
            <a:r>
              <a:rPr lang="it-IT" altLang="en-US" sz="2000" smtClean="0"/>
              <a:t> of the management system of the organisation to be audited.</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Auditors after EMAS Regulation - 6</a:t>
            </a:r>
          </a:p>
        </p:txBody>
      </p:sp>
      <p:sp>
        <p:nvSpPr>
          <p:cNvPr id="112643" name="Rectangle 3"/>
          <p:cNvSpPr>
            <a:spLocks noGrp="1" noChangeArrowheads="1"/>
          </p:cNvSpPr>
          <p:nvPr>
            <p:ph idx="1"/>
          </p:nvPr>
        </p:nvSpPr>
        <p:spPr bwMode="auto">
          <a:xfrm>
            <a:off x="685800" y="21336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As regards organisational situations, the auditor will have to know, before the visit, the context in which the organisation operates, specific terminology used by it included.</a:t>
            </a:r>
          </a:p>
          <a:p>
            <a:pPr marL="0" indent="0" eaLnBrk="1" hangingPunct="1">
              <a:buFont typeface="Wingdings" pitchFamily="2" charset="2"/>
              <a:buNone/>
            </a:pPr>
            <a:r>
              <a:rPr lang="it-IT" altLang="en-US" sz="2400" smtClean="0"/>
              <a:t>All the regulation applicable to the firm shall be reported, with the respective duties and limits, and the auditor shall verify that they are respected.</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Procedures for audit conduction</a:t>
            </a:r>
          </a:p>
        </p:txBody>
      </p:sp>
      <p:sp>
        <p:nvSpPr>
          <p:cNvPr id="11366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Every accredited environmental verifier, like every certification body within ISO 14001, defines a set of procedures that regulate the modalities for conduction of an audit in order to obtain certification or validation of the environmental statement. They contain a set of forms that guide auditors in their work, both preparative and in field, as well as in results elaboration following the visit. Third party audit fits into well defined scheme, in comparison to which very little is left to the discretion of the auditor.</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Team Leaders after EMAS Regulation</a:t>
            </a:r>
          </a:p>
        </p:txBody>
      </p:sp>
      <p:sp>
        <p:nvSpPr>
          <p:cNvPr id="114691" name="Rectangle 3"/>
          <p:cNvSpPr>
            <a:spLocks noGrp="1" noChangeArrowheads="1"/>
          </p:cNvSpPr>
          <p:nvPr>
            <p:ph idx="1"/>
          </p:nvPr>
        </p:nvSpPr>
        <p:spPr bwMode="auto">
          <a:xfrm>
            <a:off x="685800" y="17526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000" smtClean="0"/>
              <a:t>Audit team leaders should have additional knowledge and skills in audit leadership to facilitate the efficient and effective conduct of the audit.</a:t>
            </a:r>
          </a:p>
          <a:p>
            <a:pPr marL="0" indent="0" eaLnBrk="1" hangingPunct="1">
              <a:lnSpc>
                <a:spcPct val="90000"/>
              </a:lnSpc>
              <a:buFont typeface="Wingdings" pitchFamily="2" charset="2"/>
              <a:buNone/>
            </a:pPr>
            <a:r>
              <a:rPr lang="it-IT" altLang="en-US" sz="2000" smtClean="0"/>
              <a:t>For the team leader particular characteristics and capabilities are required:</a:t>
            </a:r>
          </a:p>
          <a:p>
            <a:pPr marL="762000" lvl="1" eaLnBrk="1" hangingPunct="1">
              <a:lnSpc>
                <a:spcPct val="90000"/>
              </a:lnSpc>
            </a:pPr>
            <a:r>
              <a:rPr lang="it-IT" altLang="en-US" sz="2000" smtClean="0"/>
              <a:t>particular organisational capabilities, also in order to optimize the available resources and respect the time schedule </a:t>
            </a:r>
          </a:p>
          <a:p>
            <a:pPr marL="762000" lvl="1" eaLnBrk="1" hangingPunct="1">
              <a:lnSpc>
                <a:spcPct val="90000"/>
              </a:lnSpc>
            </a:pPr>
            <a:r>
              <a:rPr lang="it-IT" altLang="en-US" sz="2000" smtClean="0"/>
              <a:t>represents the team in relation with the organisation, he will have to have particular diplomatic quality and capability to prevent and resolve contrasts </a:t>
            </a:r>
          </a:p>
          <a:p>
            <a:pPr marL="762000" lvl="1" eaLnBrk="1" hangingPunct="1">
              <a:lnSpc>
                <a:spcPct val="90000"/>
              </a:lnSpc>
            </a:pPr>
            <a:r>
              <a:rPr lang="it-IT" altLang="en-US" sz="2000" smtClean="0"/>
              <a:t>ability to be concise</a:t>
            </a:r>
          </a:p>
          <a:p>
            <a:pPr marL="762000" lvl="1" eaLnBrk="1" hangingPunct="1">
              <a:lnSpc>
                <a:spcPct val="90000"/>
              </a:lnSpc>
            </a:pPr>
            <a:r>
              <a:rPr lang="it-IT" altLang="en-US" sz="2000" smtClean="0"/>
              <a:t>leadership</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 Team Leaders after EMAS Regulation</a:t>
            </a:r>
          </a:p>
        </p:txBody>
      </p:sp>
      <p:sp>
        <p:nvSpPr>
          <p:cNvPr id="115714" name="Rectangle 2"/>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An audit team leader should have acquired additional audit experience to develop the knowledge and skills described.</a:t>
            </a:r>
          </a:p>
          <a:p>
            <a:pPr marL="0" indent="0" eaLnBrk="1" hangingPunct="1">
              <a:buFont typeface="Wingdings" pitchFamily="2" charset="2"/>
              <a:buNone/>
            </a:pPr>
            <a:r>
              <a:rPr lang="it-IT" altLang="en-US" sz="2400" smtClean="0"/>
              <a:t>This additional experience should have been gained while acting in the role of an audit team leader under the direction and guidance of another auditor who is competent as an audit team leader.</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bwMode="auto">
          <a:xfrm>
            <a:off x="6096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The position of internal Auditors in the Organisation after EMAS Regulation</a:t>
            </a:r>
          </a:p>
        </p:txBody>
      </p:sp>
      <p:sp>
        <p:nvSpPr>
          <p:cNvPr id="116739"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0" indent="0" eaLnBrk="1" hangingPunct="1">
              <a:lnSpc>
                <a:spcPct val="90000"/>
              </a:lnSpc>
              <a:buFont typeface="Wingdings" pitchFamily="2" charset="2"/>
              <a:buNone/>
            </a:pPr>
            <a:r>
              <a:rPr lang="it-IT" altLang="en-US" sz="2400" smtClean="0"/>
              <a:t>The EMAS Regulation does not provide particular prescriptions regarding internal auditors: they should have competences listed in paragraph 2.4 of annex II (so, the same ones as environmental verifier’s auditors) and be sufficiently independent of the activities they audit.</a:t>
            </a:r>
          </a:p>
          <a:p>
            <a:pPr marL="0" indent="0" eaLnBrk="1" hangingPunct="1">
              <a:lnSpc>
                <a:spcPct val="90000"/>
              </a:lnSpc>
              <a:buFont typeface="Wingdings" pitchFamily="2" charset="2"/>
              <a:buNone/>
            </a:pPr>
            <a:r>
              <a:rPr lang="it-IT" altLang="en-US" sz="2400" smtClean="0"/>
              <a:t>Internal auditors act on behalf of the top management: this means, on one hand, that they depend directly on it, and, on the other hand, that they refer to it. In fact, internal audit report, as we know, is always addressed to the Top Management</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Maintaining and Improving of Competence after EMAS Regulation - 1</a:t>
            </a:r>
          </a:p>
        </p:txBody>
      </p:sp>
      <p:sp>
        <p:nvSpPr>
          <p:cNvPr id="117763"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476250" lvl="1" eaLnBrk="1" hangingPunct="1"/>
            <a:r>
              <a:rPr lang="it-IT" altLang="en-US" sz="2400" smtClean="0"/>
              <a:t>Continual professional development: is concerned with the maintenance and improvement of knowledge, skills and personal attributes. </a:t>
            </a:r>
          </a:p>
          <a:p>
            <a:pPr marL="476250" lvl="1" eaLnBrk="1" hangingPunct="1"/>
            <a:r>
              <a:rPr lang="it-IT" altLang="en-US" sz="2400" smtClean="0"/>
              <a:t>Maintenance of auditing ability: auditors should maintain and demonstrate their auditing ability through regular participation in audits of quality and/or environmental management systems.</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Maintaining and Improving of Competence after EMAS Regulation - 2</a:t>
            </a:r>
          </a:p>
        </p:txBody>
      </p:sp>
      <p:sp>
        <p:nvSpPr>
          <p:cNvPr id="118787" name="Rectangle 3"/>
          <p:cNvSpPr>
            <a:spLocks noGrp="1" noChangeArrowheads="1"/>
          </p:cNvSpPr>
          <p:nvPr>
            <p:ph idx="1"/>
          </p:nvPr>
        </p:nvSpPr>
        <p:spPr bwMode="auto">
          <a:xfrm>
            <a:off x="685800" y="19812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lnSpc>
                <a:spcPct val="90000"/>
              </a:lnSpc>
              <a:buFont typeface="Wingdings" pitchFamily="2" charset="2"/>
              <a:buNone/>
            </a:pPr>
            <a:r>
              <a:rPr lang="it-IT" altLang="en-US" sz="2000" smtClean="0"/>
              <a:t>Knowledge and characteristics of an auditor need to be maintained and improved over time; this is particularly applied to environmental legislation, in continuous evolution, and to the technology of the pollution reduction plants, subject to very fast development. </a:t>
            </a:r>
          </a:p>
          <a:p>
            <a:pPr marL="0" indent="0" eaLnBrk="1" hangingPunct="1">
              <a:lnSpc>
                <a:spcPct val="90000"/>
              </a:lnSpc>
              <a:buFont typeface="Wingdings" pitchFamily="2" charset="2"/>
              <a:buNone/>
            </a:pPr>
            <a:r>
              <a:rPr lang="it-IT" altLang="en-US" sz="2000" smtClean="0"/>
              <a:t>Environmental verifier requires from its auditor continuous updating of technical competence and regulations through means such as attendance at internal and external courses, seminars, conventions, conferences, and through subscription to newsletter and specialized publications.</a:t>
            </a:r>
          </a:p>
          <a:p>
            <a:pPr marL="0" indent="0" eaLnBrk="1" hangingPunct="1">
              <a:lnSpc>
                <a:spcPct val="90000"/>
              </a:lnSpc>
              <a:buFont typeface="Wingdings" pitchFamily="2" charset="2"/>
              <a:buNone/>
            </a:pPr>
            <a:r>
              <a:rPr lang="it-IT" altLang="en-US" sz="2000" smtClean="0"/>
              <a:t>Personnel certification bodies require, in order to maintain the certification of an auditor or team leader, evidence of this updating, in terms of a number of hours over a year.</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bwMode="auto">
          <a:xfrm>
            <a:off x="685800" y="9144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 Evaluation after EMAS Regulation</a:t>
            </a:r>
          </a:p>
        </p:txBody>
      </p:sp>
      <p:sp>
        <p:nvSpPr>
          <p:cNvPr id="119811" name="Rectangle 3"/>
          <p:cNvSpPr>
            <a:spLocks noGrp="1" noChangeArrowheads="1"/>
          </p:cNvSpPr>
          <p:nvPr>
            <p:ph idx="1"/>
          </p:nvPr>
        </p:nvSpPr>
        <p:spPr bwMode="auto">
          <a:xfrm>
            <a:off x="685800" y="16764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smtClean="0"/>
              <a:t>Auditor evaluation starts with evaluation of his </a:t>
            </a:r>
            <a:r>
              <a:rPr lang="it-IT" altLang="en-US" sz="2400" b="1" smtClean="0"/>
              <a:t>personal characteristics</a:t>
            </a:r>
            <a:r>
              <a:rPr lang="it-IT" altLang="en-US" sz="2400" smtClean="0"/>
              <a:t>: basic preparation, capability of synthesis, organisational capabilities, confidentiality, diplomacy and tact.</a:t>
            </a:r>
          </a:p>
          <a:p>
            <a:pPr marL="0" indent="0" eaLnBrk="1" hangingPunct="1">
              <a:buFont typeface="Wingdings" pitchFamily="2" charset="2"/>
              <a:buNone/>
            </a:pPr>
            <a:r>
              <a:rPr lang="it-IT" altLang="en-US" sz="2400" smtClean="0"/>
              <a:t>An auditor with a long experience knows how to face difficult situations, and acquires sensibility coming from having passed those situations many times; but if his character lacks the capability to appease contrasts it is difficult he will learn it over time.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Auditor Evaluation after EMAS Regulation</a:t>
            </a:r>
          </a:p>
        </p:txBody>
      </p:sp>
      <p:sp>
        <p:nvSpPr>
          <p:cNvPr id="185347" name="Rectangle 3"/>
          <p:cNvSpPr>
            <a:spLocks noChangeArrowheads="1"/>
          </p:cNvSpPr>
          <p:nvPr/>
        </p:nvSpPr>
        <p:spPr bwMode="auto">
          <a:xfrm>
            <a:off x="2641600" y="1524000"/>
            <a:ext cx="1752600" cy="457200"/>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DEVELOPMENT OF COMPETENCE</a:t>
            </a:r>
            <a:r>
              <a:rPr lang="it-IT" altLang="en-US" sz="1000" b="1">
                <a:solidFill>
                  <a:srgbClr val="336699"/>
                </a:solidFill>
                <a:effectLst>
                  <a:outerShdw blurRad="38100" dist="38100" dir="2700000" algn="tl">
                    <a:srgbClr val="C0C0C0"/>
                  </a:outerShdw>
                </a:effectLst>
                <a:latin typeface="Trebuchet MS" pitchFamily="34" charset="0"/>
              </a:rPr>
              <a:t> </a:t>
            </a:r>
          </a:p>
        </p:txBody>
      </p:sp>
      <p:sp>
        <p:nvSpPr>
          <p:cNvPr id="185348" name="AutoShape 4"/>
          <p:cNvSpPr>
            <a:spLocks noChangeArrowheads="1"/>
          </p:cNvSpPr>
          <p:nvPr/>
        </p:nvSpPr>
        <p:spPr bwMode="auto">
          <a:xfrm>
            <a:off x="2527300" y="2209800"/>
            <a:ext cx="1981200" cy="609600"/>
          </a:xfrm>
          <a:prstGeom prst="diamond">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INITIAL EVALUATION</a:t>
            </a:r>
            <a:r>
              <a:rPr lang="it-IT" altLang="en-US" sz="1000" b="1">
                <a:solidFill>
                  <a:srgbClr val="336699"/>
                </a:solidFill>
                <a:effectLst>
                  <a:outerShdw blurRad="38100" dist="38100" dir="2700000" algn="tl">
                    <a:srgbClr val="C0C0C0"/>
                  </a:outerShdw>
                </a:effectLst>
                <a:latin typeface="Trebuchet MS" pitchFamily="34" charset="0"/>
              </a:rPr>
              <a:t> </a:t>
            </a:r>
          </a:p>
        </p:txBody>
      </p:sp>
      <p:cxnSp>
        <p:nvCxnSpPr>
          <p:cNvPr id="120837" name="AutoShape 5"/>
          <p:cNvCxnSpPr>
            <a:cxnSpLocks noChangeShapeType="1"/>
            <a:stCxn id="185348" idx="3"/>
            <a:endCxn id="185347" idx="3"/>
          </p:cNvCxnSpPr>
          <p:nvPr/>
        </p:nvCxnSpPr>
        <p:spPr bwMode="auto">
          <a:xfrm flipH="1" flipV="1">
            <a:off x="4394200" y="1752600"/>
            <a:ext cx="114300" cy="762000"/>
          </a:xfrm>
          <a:prstGeom prst="bentConnector3">
            <a:avLst>
              <a:gd name="adj1" fmla="val -200000"/>
            </a:avLst>
          </a:prstGeom>
          <a:noFill/>
          <a:ln w="9525">
            <a:solidFill>
              <a:schemeClr val="tx1"/>
            </a:solidFill>
            <a:miter lim="800000"/>
            <a:headEnd/>
            <a:tailEnd type="triangle" w="med" len="med"/>
          </a:ln>
          <a:effectLst/>
        </p:spPr>
      </p:cxnSp>
      <p:cxnSp>
        <p:nvCxnSpPr>
          <p:cNvPr id="120838" name="AutoShape 6"/>
          <p:cNvCxnSpPr>
            <a:cxnSpLocks noChangeShapeType="1"/>
            <a:stCxn id="185348" idx="2"/>
            <a:endCxn id="185369" idx="0"/>
          </p:cNvCxnSpPr>
          <p:nvPr/>
        </p:nvCxnSpPr>
        <p:spPr bwMode="auto">
          <a:xfrm>
            <a:off x="3517900" y="2819400"/>
            <a:ext cx="0" cy="685800"/>
          </a:xfrm>
          <a:prstGeom prst="straightConnector1">
            <a:avLst/>
          </a:prstGeom>
          <a:noFill/>
          <a:ln w="9525">
            <a:solidFill>
              <a:schemeClr val="tx1"/>
            </a:solidFill>
            <a:round/>
            <a:headEnd/>
            <a:tailEnd type="triangle" w="med" len="med"/>
          </a:ln>
          <a:effectLst/>
        </p:spPr>
      </p:cxnSp>
      <p:sp>
        <p:nvSpPr>
          <p:cNvPr id="185351" name="Rectangle 7"/>
          <p:cNvSpPr>
            <a:spLocks noChangeArrowheads="1"/>
          </p:cNvSpPr>
          <p:nvPr/>
        </p:nvSpPr>
        <p:spPr bwMode="auto">
          <a:xfrm>
            <a:off x="5562600" y="4267200"/>
            <a:ext cx="1676400" cy="533400"/>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MAINTENANCE AND IMPROVEMENT OF THE COMPETENCE</a:t>
            </a:r>
          </a:p>
        </p:txBody>
      </p:sp>
      <p:cxnSp>
        <p:nvCxnSpPr>
          <p:cNvPr id="120840" name="AutoShape 8"/>
          <p:cNvCxnSpPr>
            <a:cxnSpLocks noChangeShapeType="1"/>
            <a:stCxn id="185370" idx="2"/>
            <a:endCxn id="185351" idx="0"/>
          </p:cNvCxnSpPr>
          <p:nvPr/>
        </p:nvCxnSpPr>
        <p:spPr bwMode="auto">
          <a:xfrm>
            <a:off x="6400800" y="3505200"/>
            <a:ext cx="0" cy="762000"/>
          </a:xfrm>
          <a:prstGeom prst="straightConnector1">
            <a:avLst/>
          </a:prstGeom>
          <a:noFill/>
          <a:ln w="9525">
            <a:solidFill>
              <a:schemeClr val="tx1"/>
            </a:solidFill>
            <a:round/>
            <a:headEnd/>
            <a:tailEnd type="triangle" w="med" len="med"/>
          </a:ln>
          <a:effectLst/>
        </p:spPr>
      </p:cxnSp>
      <p:cxnSp>
        <p:nvCxnSpPr>
          <p:cNvPr id="120841" name="AutoShape 9"/>
          <p:cNvCxnSpPr>
            <a:cxnSpLocks noChangeShapeType="1"/>
            <a:stCxn id="185351" idx="3"/>
            <a:endCxn id="185370" idx="3"/>
          </p:cNvCxnSpPr>
          <p:nvPr/>
        </p:nvCxnSpPr>
        <p:spPr bwMode="auto">
          <a:xfrm flipV="1">
            <a:off x="7239000" y="3048000"/>
            <a:ext cx="457200" cy="1485900"/>
          </a:xfrm>
          <a:prstGeom prst="bentConnector3">
            <a:avLst>
              <a:gd name="adj1" fmla="val 150000"/>
            </a:avLst>
          </a:prstGeom>
          <a:noFill/>
          <a:ln w="9525">
            <a:solidFill>
              <a:schemeClr val="tx1"/>
            </a:solidFill>
            <a:miter lim="800000"/>
            <a:headEnd/>
            <a:tailEnd type="triangle" w="med" len="med"/>
          </a:ln>
          <a:effectLst/>
        </p:spPr>
      </p:cxnSp>
      <p:sp>
        <p:nvSpPr>
          <p:cNvPr id="120842" name="Text Box 10"/>
          <p:cNvSpPr txBox="1">
            <a:spLocks noChangeArrowheads="1"/>
          </p:cNvSpPr>
          <p:nvPr/>
        </p:nvSpPr>
        <p:spPr bwMode="auto">
          <a:xfrm>
            <a:off x="4038600" y="2041525"/>
            <a:ext cx="1382713" cy="244475"/>
          </a:xfrm>
          <a:prstGeom prst="rect">
            <a:avLst/>
          </a:prstGeom>
          <a:solidFill>
            <a:schemeClr val="bg1"/>
          </a:solidFill>
          <a:ln w="9525">
            <a:noFill/>
            <a:miter lim="800000"/>
            <a:headEnd/>
            <a:tailEnd/>
          </a:ln>
          <a:effectLst/>
        </p:spPr>
        <p:txBody>
          <a:bodyPr/>
          <a:lstStyle/>
          <a:p>
            <a:r>
              <a:rPr lang="en-GB" altLang="en-US" sz="1000" b="1">
                <a:solidFill>
                  <a:srgbClr val="336699"/>
                </a:solidFill>
                <a:latin typeface="Trebuchet MS" pitchFamily="34" charset="0"/>
                <a:cs typeface="Tahoma" pitchFamily="34" charset="0"/>
              </a:rPr>
              <a:t>CRITERIA NOT MET</a:t>
            </a:r>
            <a:endParaRPr lang="it-IT" altLang="en-US" sz="1000" b="1">
              <a:solidFill>
                <a:srgbClr val="336699"/>
              </a:solidFill>
              <a:latin typeface="Trebuchet MS" pitchFamily="34" charset="0"/>
            </a:endParaRPr>
          </a:p>
        </p:txBody>
      </p:sp>
      <p:sp>
        <p:nvSpPr>
          <p:cNvPr id="185355" name="AutoShape 11"/>
          <p:cNvSpPr>
            <a:spLocks noChangeArrowheads="1"/>
          </p:cNvSpPr>
          <p:nvPr/>
        </p:nvSpPr>
        <p:spPr bwMode="auto">
          <a:xfrm>
            <a:off x="2527300" y="4622800"/>
            <a:ext cx="1981200" cy="838200"/>
          </a:xfrm>
          <a:prstGeom prst="diamond">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AUDIT TEAM SELECTION</a:t>
            </a:r>
          </a:p>
        </p:txBody>
      </p:sp>
      <p:cxnSp>
        <p:nvCxnSpPr>
          <p:cNvPr id="120844" name="AutoShape 12"/>
          <p:cNvCxnSpPr>
            <a:cxnSpLocks noChangeShapeType="1"/>
            <a:stCxn id="185355" idx="1"/>
            <a:endCxn id="185369" idx="1"/>
          </p:cNvCxnSpPr>
          <p:nvPr/>
        </p:nvCxnSpPr>
        <p:spPr bwMode="auto">
          <a:xfrm rot="10800000">
            <a:off x="2413000" y="3695700"/>
            <a:ext cx="114300" cy="1346200"/>
          </a:xfrm>
          <a:prstGeom prst="bentConnector3">
            <a:avLst>
              <a:gd name="adj1" fmla="val 300000"/>
            </a:avLst>
          </a:prstGeom>
          <a:noFill/>
          <a:ln w="9525">
            <a:solidFill>
              <a:schemeClr val="tx1"/>
            </a:solidFill>
            <a:miter lim="800000"/>
            <a:headEnd/>
            <a:tailEnd type="triangle" w="med" len="med"/>
          </a:ln>
          <a:effectLst/>
        </p:spPr>
      </p:cxnSp>
      <p:sp>
        <p:nvSpPr>
          <p:cNvPr id="120845" name="Text Box 13"/>
          <p:cNvSpPr txBox="1">
            <a:spLocks noChangeArrowheads="1"/>
          </p:cNvSpPr>
          <p:nvPr/>
        </p:nvSpPr>
        <p:spPr bwMode="auto">
          <a:xfrm>
            <a:off x="1600200" y="4267200"/>
            <a:ext cx="1155700" cy="244475"/>
          </a:xfrm>
          <a:prstGeom prst="rect">
            <a:avLst/>
          </a:prstGeom>
          <a:solidFill>
            <a:schemeClr val="bg1"/>
          </a:solidFill>
          <a:ln w="9525">
            <a:noFill/>
            <a:miter lim="800000"/>
            <a:headEnd/>
            <a:tailEnd/>
          </a:ln>
          <a:effectLst/>
        </p:spPr>
        <p:txBody>
          <a:bodyPr/>
          <a:lstStyle/>
          <a:p>
            <a:r>
              <a:rPr lang="en-GB" altLang="en-US" sz="1000" b="1">
                <a:solidFill>
                  <a:srgbClr val="336699"/>
                </a:solidFill>
                <a:latin typeface="Trebuchet MS" pitchFamily="34" charset="0"/>
                <a:cs typeface="Tahoma" pitchFamily="34" charset="0"/>
              </a:rPr>
              <a:t>NOT SELECTED</a:t>
            </a:r>
          </a:p>
        </p:txBody>
      </p:sp>
      <p:sp>
        <p:nvSpPr>
          <p:cNvPr id="185358" name="Rectangle 14"/>
          <p:cNvSpPr>
            <a:spLocks noChangeArrowheads="1"/>
          </p:cNvSpPr>
          <p:nvPr/>
        </p:nvSpPr>
        <p:spPr bwMode="auto">
          <a:xfrm>
            <a:off x="2870200" y="5765800"/>
            <a:ext cx="1295400" cy="330200"/>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AUDITING</a:t>
            </a:r>
          </a:p>
        </p:txBody>
      </p:sp>
      <p:cxnSp>
        <p:nvCxnSpPr>
          <p:cNvPr id="120847" name="AutoShape 15"/>
          <p:cNvCxnSpPr>
            <a:cxnSpLocks noChangeShapeType="1"/>
            <a:stCxn id="185355" idx="2"/>
            <a:endCxn id="185358" idx="0"/>
          </p:cNvCxnSpPr>
          <p:nvPr/>
        </p:nvCxnSpPr>
        <p:spPr bwMode="auto">
          <a:xfrm>
            <a:off x="3517900" y="5461000"/>
            <a:ext cx="0" cy="304800"/>
          </a:xfrm>
          <a:prstGeom prst="straightConnector1">
            <a:avLst/>
          </a:prstGeom>
          <a:noFill/>
          <a:ln w="9525">
            <a:solidFill>
              <a:schemeClr val="tx1"/>
            </a:solidFill>
            <a:round/>
            <a:headEnd/>
            <a:tailEnd type="triangle" w="med" len="med"/>
          </a:ln>
          <a:effectLst/>
        </p:spPr>
      </p:cxnSp>
      <p:sp>
        <p:nvSpPr>
          <p:cNvPr id="120848" name="Text Box 16"/>
          <p:cNvSpPr txBox="1">
            <a:spLocks noChangeArrowheads="1"/>
          </p:cNvSpPr>
          <p:nvPr/>
        </p:nvSpPr>
        <p:spPr bwMode="auto">
          <a:xfrm>
            <a:off x="5703888" y="3733800"/>
            <a:ext cx="1382712" cy="244475"/>
          </a:xfrm>
          <a:prstGeom prst="rect">
            <a:avLst/>
          </a:prstGeom>
          <a:solidFill>
            <a:schemeClr val="bg1"/>
          </a:solidFill>
          <a:ln w="9525">
            <a:noFill/>
            <a:miter lim="800000"/>
            <a:headEnd/>
            <a:tailEnd/>
          </a:ln>
          <a:effectLst/>
        </p:spPr>
        <p:txBody>
          <a:bodyPr/>
          <a:lstStyle/>
          <a:p>
            <a:r>
              <a:rPr lang="en-GB" altLang="en-US" sz="1000" b="1">
                <a:solidFill>
                  <a:srgbClr val="336699"/>
                </a:solidFill>
                <a:latin typeface="Trebuchet MS" pitchFamily="34" charset="0"/>
                <a:cs typeface="Tahoma" pitchFamily="34" charset="0"/>
              </a:rPr>
              <a:t>CRITERIA NOT MET</a:t>
            </a:r>
            <a:endParaRPr lang="it-IT" altLang="en-US" sz="1000" b="1">
              <a:solidFill>
                <a:srgbClr val="336699"/>
              </a:solidFill>
              <a:latin typeface="Trebuchet MS" pitchFamily="34" charset="0"/>
            </a:endParaRPr>
          </a:p>
        </p:txBody>
      </p:sp>
      <p:cxnSp>
        <p:nvCxnSpPr>
          <p:cNvPr id="120849" name="AutoShape 17"/>
          <p:cNvCxnSpPr>
            <a:cxnSpLocks noChangeShapeType="1"/>
            <a:stCxn id="185369" idx="2"/>
            <a:endCxn id="185355" idx="0"/>
          </p:cNvCxnSpPr>
          <p:nvPr/>
        </p:nvCxnSpPr>
        <p:spPr bwMode="auto">
          <a:xfrm>
            <a:off x="3517900" y="3886200"/>
            <a:ext cx="0" cy="736600"/>
          </a:xfrm>
          <a:prstGeom prst="straightConnector1">
            <a:avLst/>
          </a:prstGeom>
          <a:noFill/>
          <a:ln w="9525">
            <a:solidFill>
              <a:schemeClr val="tx1"/>
            </a:solidFill>
            <a:round/>
            <a:headEnd/>
            <a:tailEnd type="triangle" w="med" len="med"/>
          </a:ln>
          <a:effectLst/>
        </p:spPr>
      </p:cxnSp>
      <p:sp>
        <p:nvSpPr>
          <p:cNvPr id="120850" name="Line 18"/>
          <p:cNvSpPr>
            <a:spLocks noChangeShapeType="1"/>
          </p:cNvSpPr>
          <p:nvPr/>
        </p:nvSpPr>
        <p:spPr bwMode="auto">
          <a:xfrm flipH="1">
            <a:off x="4203700" y="3048000"/>
            <a:ext cx="977900" cy="0"/>
          </a:xfrm>
          <a:prstGeom prst="line">
            <a:avLst/>
          </a:prstGeom>
          <a:noFill/>
          <a:ln w="9525">
            <a:solidFill>
              <a:schemeClr val="tx1"/>
            </a:solidFill>
            <a:round/>
            <a:headEnd/>
            <a:tailEnd/>
          </a:ln>
          <a:effectLst/>
        </p:spPr>
        <p:txBody>
          <a:bodyPr/>
          <a:lstStyle/>
          <a:p>
            <a:endParaRPr lang="en-GB"/>
          </a:p>
        </p:txBody>
      </p:sp>
      <p:sp>
        <p:nvSpPr>
          <p:cNvPr id="120851" name="Line 19"/>
          <p:cNvSpPr>
            <a:spLocks noChangeShapeType="1"/>
          </p:cNvSpPr>
          <p:nvPr/>
        </p:nvSpPr>
        <p:spPr bwMode="auto">
          <a:xfrm>
            <a:off x="4203700" y="3048000"/>
            <a:ext cx="0" cy="457200"/>
          </a:xfrm>
          <a:prstGeom prst="line">
            <a:avLst/>
          </a:prstGeom>
          <a:noFill/>
          <a:ln w="9525">
            <a:solidFill>
              <a:schemeClr val="tx1"/>
            </a:solidFill>
            <a:round/>
            <a:headEnd/>
            <a:tailEnd type="triangle" w="med" len="med"/>
          </a:ln>
          <a:effectLst/>
        </p:spPr>
        <p:txBody>
          <a:bodyPr/>
          <a:lstStyle/>
          <a:p>
            <a:endParaRPr lang="en-GB"/>
          </a:p>
        </p:txBody>
      </p:sp>
      <p:sp>
        <p:nvSpPr>
          <p:cNvPr id="120852" name="Text Box 20"/>
          <p:cNvSpPr txBox="1">
            <a:spLocks noChangeArrowheads="1"/>
          </p:cNvSpPr>
          <p:nvPr/>
        </p:nvSpPr>
        <p:spPr bwMode="auto">
          <a:xfrm>
            <a:off x="3657600" y="3124200"/>
            <a:ext cx="1079500" cy="244475"/>
          </a:xfrm>
          <a:prstGeom prst="rect">
            <a:avLst/>
          </a:prstGeom>
          <a:solidFill>
            <a:schemeClr val="bg1"/>
          </a:solidFill>
          <a:ln w="9525">
            <a:noFill/>
            <a:miter lim="800000"/>
            <a:headEnd/>
            <a:tailEnd/>
          </a:ln>
          <a:effectLst/>
        </p:spPr>
        <p:txBody>
          <a:bodyPr/>
          <a:lstStyle/>
          <a:p>
            <a:r>
              <a:rPr lang="en-GB" altLang="en-US" sz="1000" b="1">
                <a:solidFill>
                  <a:srgbClr val="336699"/>
                </a:solidFill>
                <a:latin typeface="Trebuchet MS" pitchFamily="34" charset="0"/>
                <a:cs typeface="Tahoma" pitchFamily="34" charset="0"/>
              </a:rPr>
              <a:t>CRITERIA MET</a:t>
            </a:r>
          </a:p>
        </p:txBody>
      </p:sp>
      <p:sp>
        <p:nvSpPr>
          <p:cNvPr id="120853" name="Line 21"/>
          <p:cNvSpPr>
            <a:spLocks noChangeShapeType="1"/>
          </p:cNvSpPr>
          <p:nvPr/>
        </p:nvSpPr>
        <p:spPr bwMode="auto">
          <a:xfrm>
            <a:off x="4203700" y="3810000"/>
            <a:ext cx="0" cy="685800"/>
          </a:xfrm>
          <a:prstGeom prst="line">
            <a:avLst/>
          </a:prstGeom>
          <a:noFill/>
          <a:ln w="9525">
            <a:solidFill>
              <a:schemeClr val="tx1"/>
            </a:solidFill>
            <a:round/>
            <a:headEnd/>
            <a:tailEnd/>
          </a:ln>
          <a:effectLst/>
        </p:spPr>
        <p:txBody>
          <a:bodyPr/>
          <a:lstStyle/>
          <a:p>
            <a:endParaRPr lang="en-GB"/>
          </a:p>
        </p:txBody>
      </p:sp>
      <p:sp>
        <p:nvSpPr>
          <p:cNvPr id="120854" name="Line 22"/>
          <p:cNvSpPr>
            <a:spLocks noChangeShapeType="1"/>
          </p:cNvSpPr>
          <p:nvPr/>
        </p:nvSpPr>
        <p:spPr bwMode="auto">
          <a:xfrm>
            <a:off x="4191000" y="4495800"/>
            <a:ext cx="1371600" cy="0"/>
          </a:xfrm>
          <a:prstGeom prst="line">
            <a:avLst/>
          </a:prstGeom>
          <a:noFill/>
          <a:ln w="9525">
            <a:solidFill>
              <a:schemeClr val="tx1"/>
            </a:solidFill>
            <a:round/>
            <a:headEnd/>
            <a:tailEnd type="triangle" w="med" len="med"/>
          </a:ln>
          <a:effectLst/>
        </p:spPr>
        <p:txBody>
          <a:bodyPr/>
          <a:lstStyle/>
          <a:p>
            <a:endParaRPr lang="en-GB"/>
          </a:p>
        </p:txBody>
      </p:sp>
      <p:sp>
        <p:nvSpPr>
          <p:cNvPr id="120855" name="Text Box 23"/>
          <p:cNvSpPr txBox="1">
            <a:spLocks noChangeArrowheads="1"/>
          </p:cNvSpPr>
          <p:nvPr/>
        </p:nvSpPr>
        <p:spPr bwMode="auto">
          <a:xfrm>
            <a:off x="2978150" y="2955925"/>
            <a:ext cx="1079500" cy="244475"/>
          </a:xfrm>
          <a:prstGeom prst="rect">
            <a:avLst/>
          </a:prstGeom>
          <a:solidFill>
            <a:schemeClr val="bg1"/>
          </a:solidFill>
          <a:ln w="9525">
            <a:noFill/>
            <a:miter lim="800000"/>
            <a:headEnd/>
            <a:tailEnd/>
          </a:ln>
          <a:effectLst/>
        </p:spPr>
        <p:txBody>
          <a:bodyPr/>
          <a:lstStyle/>
          <a:p>
            <a:r>
              <a:rPr lang="en-GB" altLang="en-US" sz="1000" b="1">
                <a:solidFill>
                  <a:srgbClr val="336699"/>
                </a:solidFill>
                <a:latin typeface="Trebuchet MS" pitchFamily="34" charset="0"/>
                <a:cs typeface="Tahoma" pitchFamily="34" charset="0"/>
              </a:rPr>
              <a:t>CRITERIA MET</a:t>
            </a:r>
          </a:p>
        </p:txBody>
      </p:sp>
      <p:cxnSp>
        <p:nvCxnSpPr>
          <p:cNvPr id="120856" name="AutoShape 24"/>
          <p:cNvCxnSpPr>
            <a:cxnSpLocks noChangeShapeType="1"/>
            <a:stCxn id="185347" idx="2"/>
            <a:endCxn id="185348" idx="0"/>
          </p:cNvCxnSpPr>
          <p:nvPr/>
        </p:nvCxnSpPr>
        <p:spPr bwMode="auto">
          <a:xfrm>
            <a:off x="3517900" y="1981200"/>
            <a:ext cx="0" cy="228600"/>
          </a:xfrm>
          <a:prstGeom prst="straightConnector1">
            <a:avLst/>
          </a:prstGeom>
          <a:noFill/>
          <a:ln w="9525">
            <a:solidFill>
              <a:schemeClr val="tx1"/>
            </a:solidFill>
            <a:round/>
            <a:headEnd/>
            <a:tailEnd type="triangle" w="med" len="med"/>
          </a:ln>
          <a:effectLst/>
        </p:spPr>
      </p:cxnSp>
      <p:sp>
        <p:nvSpPr>
          <p:cNvPr id="185369" name="AutoShape 25"/>
          <p:cNvSpPr>
            <a:spLocks noChangeArrowheads="1"/>
          </p:cNvSpPr>
          <p:nvPr/>
        </p:nvSpPr>
        <p:spPr bwMode="auto">
          <a:xfrm>
            <a:off x="2413000" y="3505200"/>
            <a:ext cx="2209800" cy="381000"/>
          </a:xfrm>
          <a:prstGeom prst="flowChartOnlineStorage">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AUDITOR</a:t>
            </a:r>
            <a:endParaRPr lang="it-IT" altLang="en-US" sz="1000" b="1">
              <a:solidFill>
                <a:srgbClr val="336699"/>
              </a:solidFill>
              <a:effectLst>
                <a:outerShdw blurRad="38100" dist="38100" dir="2700000" algn="tl">
                  <a:srgbClr val="C0C0C0"/>
                </a:outerShdw>
              </a:effectLst>
              <a:latin typeface="Trebuchet MS" pitchFamily="34" charset="0"/>
            </a:endParaRPr>
          </a:p>
        </p:txBody>
      </p:sp>
      <p:sp>
        <p:nvSpPr>
          <p:cNvPr id="185370" name="AutoShape 26"/>
          <p:cNvSpPr>
            <a:spLocks noChangeArrowheads="1"/>
          </p:cNvSpPr>
          <p:nvPr/>
        </p:nvSpPr>
        <p:spPr bwMode="auto">
          <a:xfrm>
            <a:off x="5105400" y="2590800"/>
            <a:ext cx="2590800" cy="914400"/>
          </a:xfrm>
          <a:prstGeom prst="diamond">
            <a:avLst/>
          </a:prstGeom>
          <a:solidFill>
            <a:schemeClr val="bg1"/>
          </a:solidFill>
          <a:ln w="9525">
            <a:solidFill>
              <a:schemeClr val="tx1"/>
            </a:solidFill>
            <a:miter lim="800000"/>
            <a:headEnd/>
            <a:tailEnd/>
          </a:ln>
          <a:effectLst>
            <a:outerShdw dist="35921" dir="2700000" algn="ctr" rotWithShape="0">
              <a:schemeClr val="bg2"/>
            </a:outerShdw>
          </a:effectLst>
        </p:spPr>
        <p:txBody>
          <a:bodyPr anchor="ctr"/>
          <a:lstStyle/>
          <a:p>
            <a:pPr algn="ctr">
              <a:defRPr/>
            </a:pPr>
            <a:r>
              <a:rPr lang="en-GB" altLang="en-US" sz="1000" b="1">
                <a:solidFill>
                  <a:srgbClr val="336699"/>
                </a:solidFill>
                <a:effectLst>
                  <a:outerShdw blurRad="38100" dist="38100" dir="2700000" algn="tl">
                    <a:srgbClr val="C0C0C0"/>
                  </a:outerShdw>
                </a:effectLst>
                <a:latin typeface="Trebuchet MS" pitchFamily="34" charset="0"/>
                <a:cs typeface="Tahoma" pitchFamily="34" charset="0"/>
              </a:rPr>
              <a:t>CONTINUAL EVALUATION OF THE PERFORMANCE</a:t>
            </a:r>
            <a:r>
              <a:rPr lang="it-IT" altLang="en-US" sz="1000" b="1">
                <a:solidFill>
                  <a:srgbClr val="336699"/>
                </a:solidFill>
                <a:effectLst>
                  <a:outerShdw blurRad="38100" dist="38100" dir="2700000" algn="tl">
                    <a:srgbClr val="C0C0C0"/>
                  </a:outerShdw>
                </a:effectLst>
                <a:latin typeface="Trebuchet MS" pitchFamily="34" charset="0"/>
              </a:rPr>
              <a:t> </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Evaluation Process (for each phase) - 1</a:t>
            </a:r>
          </a:p>
        </p:txBody>
      </p:sp>
      <p:sp>
        <p:nvSpPr>
          <p:cNvPr id="121859" name="Rectangle 3"/>
          <p:cNvSpPr>
            <a:spLocks noGrp="1" noChangeArrowheads="1"/>
          </p:cNvSpPr>
          <p:nvPr>
            <p:ph idx="1"/>
          </p:nvPr>
        </p:nvSpPr>
        <p:spPr bwMode="auto">
          <a:xfrm>
            <a:off x="685800" y="1752600"/>
            <a:ext cx="7772400" cy="4114800"/>
          </a:xfrm>
          <a:noFill/>
          <a:ln>
            <a:miter lim="800000"/>
            <a:headEnd/>
            <a:tailEnd/>
          </a:ln>
        </p:spPr>
        <p:txBody>
          <a:bodyPr vert="horz" wrap="square" lIns="91440" tIns="45720" rIns="91440" bIns="45720" numCol="1" anchor="t" anchorCtr="0" compatLnSpc="1">
            <a:prstTxWarp prst="textNoShape">
              <a:avLst/>
            </a:prstTxWarp>
            <a:normAutofit fontScale="92500" lnSpcReduction="10000"/>
          </a:bodyPr>
          <a:lstStyle/>
          <a:p>
            <a:pPr marL="0" indent="0" eaLnBrk="1" hangingPunct="1">
              <a:buFont typeface="Wingdings" pitchFamily="2" charset="2"/>
              <a:buNone/>
            </a:pPr>
            <a:r>
              <a:rPr lang="it-IT" altLang="en-US" sz="2000" b="1" smtClean="0"/>
              <a:t>Step 1</a:t>
            </a:r>
            <a:r>
              <a:rPr lang="it-IT" altLang="en-US" sz="2000" smtClean="0"/>
              <a:t> : Identify the personal attributes, and the knowledge and skills to meet the needs of the audit programme. In deciding the appropriate knowledge and skills, the following should be considered:</a:t>
            </a:r>
          </a:p>
          <a:p>
            <a:pPr marL="765175" lvl="1" eaLnBrk="1" hangingPunct="1"/>
            <a:r>
              <a:rPr lang="it-IT" altLang="en-US" sz="2000" smtClean="0"/>
              <a:t>the size, nature and complexity of the organization to be audited;</a:t>
            </a:r>
          </a:p>
          <a:p>
            <a:pPr marL="765175" lvl="1" eaLnBrk="1" hangingPunct="1"/>
            <a:r>
              <a:rPr lang="it-IT" altLang="en-US" sz="2000" smtClean="0"/>
              <a:t>the objectives and extent of the audit programme;</a:t>
            </a:r>
          </a:p>
          <a:p>
            <a:pPr marL="765175" lvl="1" eaLnBrk="1" hangingPunct="1"/>
            <a:r>
              <a:rPr lang="it-IT" altLang="en-US" sz="2000" smtClean="0"/>
              <a:t>certification/registration and accreditation requirements;</a:t>
            </a:r>
          </a:p>
          <a:p>
            <a:pPr marL="765175" lvl="1" eaLnBrk="1" hangingPunct="1"/>
            <a:r>
              <a:rPr lang="it-IT" altLang="en-US" sz="2000" smtClean="0"/>
              <a:t>the role of the audit process in the management of the organization to be audited;</a:t>
            </a:r>
          </a:p>
          <a:p>
            <a:pPr marL="765175" lvl="1" eaLnBrk="1" hangingPunct="1"/>
            <a:r>
              <a:rPr lang="it-IT" altLang="en-US" sz="2000" smtClean="0"/>
              <a:t>the level of confidence required in the audit programme;</a:t>
            </a:r>
          </a:p>
          <a:p>
            <a:pPr marL="765175" lvl="1" eaLnBrk="1" hangingPunct="1"/>
            <a:r>
              <a:rPr lang="it-IT" altLang="en-US" sz="2000" smtClean="0"/>
              <a:t>the complexity of the management system to be audited.</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bwMode="auto">
          <a:xfrm>
            <a:off x="685800" y="83820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Evaluation Process (for each phase) - 2</a:t>
            </a:r>
          </a:p>
        </p:txBody>
      </p:sp>
      <p:sp>
        <p:nvSpPr>
          <p:cNvPr id="122883" name="Rectangle 3"/>
          <p:cNvSpPr>
            <a:spLocks noGrp="1" noChangeArrowheads="1"/>
          </p:cNvSpPr>
          <p:nvPr>
            <p:ph idx="1"/>
          </p:nvPr>
        </p:nvSpPr>
        <p:spPr bwMode="auto">
          <a:xfrm>
            <a:off x="838200" y="1828800"/>
            <a:ext cx="7772400" cy="4114800"/>
          </a:xfrm>
          <a:noFill/>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 typeface="Wingdings" pitchFamily="2" charset="2"/>
              <a:buNone/>
            </a:pPr>
            <a:r>
              <a:rPr lang="it-IT" altLang="en-US" sz="2400" b="1" smtClean="0"/>
              <a:t>Step 2</a:t>
            </a:r>
            <a:r>
              <a:rPr lang="it-IT" altLang="en-US" sz="2400" smtClean="0"/>
              <a:t> : Set the evaluation criteria: criteria may be quantitative or qualitative</a:t>
            </a:r>
          </a:p>
          <a:p>
            <a:pPr marL="0" indent="0" eaLnBrk="1" hangingPunct="1">
              <a:buFont typeface="Wingdings" pitchFamily="2" charset="2"/>
              <a:buNone/>
            </a:pPr>
            <a:r>
              <a:rPr lang="it-IT" altLang="en-US" sz="2400" b="1" smtClean="0"/>
              <a:t>Step 3</a:t>
            </a:r>
            <a:r>
              <a:rPr lang="it-IT" altLang="en-US" sz="2400" smtClean="0"/>
              <a:t>: Select the appropriate evaluation method</a:t>
            </a:r>
          </a:p>
          <a:p>
            <a:pPr marL="0" indent="0" eaLnBrk="1" hangingPunct="1">
              <a:buFont typeface="Wingdings" pitchFamily="2" charset="2"/>
              <a:buNone/>
            </a:pPr>
            <a:r>
              <a:rPr lang="it-IT" altLang="en-US" sz="2400" smtClean="0"/>
              <a:t>Evaluation should be undertaken by a person or a panel using one or more of the methods selected from those in Table 2</a:t>
            </a:r>
          </a:p>
          <a:p>
            <a:pPr marL="0" indent="0" eaLnBrk="1" hangingPunct="1">
              <a:buFont typeface="Wingdings" pitchFamily="2" charset="2"/>
              <a:buNone/>
            </a:pPr>
            <a:r>
              <a:rPr lang="it-IT" altLang="en-US" sz="2400" b="1" smtClean="0"/>
              <a:t>Step 4</a:t>
            </a:r>
            <a:r>
              <a:rPr lang="it-IT" altLang="en-US" sz="2400" smtClean="0"/>
              <a:t> : Conduct the evaluation: the information collected about the person is compared against the criteria set in Step 2. </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bwMode="auto">
          <a:xfrm>
            <a:off x="685800" y="781050"/>
            <a:ext cx="7772400" cy="114300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it-IT" altLang="en-US" sz="2800" smtClean="0"/>
              <a:t>Evaluation Process (for each phase) Table 2</a:t>
            </a:r>
          </a:p>
        </p:txBody>
      </p:sp>
      <p:graphicFrame>
        <p:nvGraphicFramePr>
          <p:cNvPr id="188470" name="Group 54"/>
          <p:cNvGraphicFramePr>
            <a:graphicFrameLocks noGrp="1"/>
          </p:cNvGraphicFramePr>
          <p:nvPr>
            <p:ph type="tbl" idx="1"/>
          </p:nvPr>
        </p:nvGraphicFramePr>
        <p:xfrm>
          <a:off x="381000" y="1281113"/>
          <a:ext cx="8305800" cy="4983162"/>
        </p:xfrm>
        <a:graphic>
          <a:graphicData uri="http://schemas.openxmlformats.org/drawingml/2006/table">
            <a:tbl>
              <a:tblPr/>
              <a:tblGrid>
                <a:gridCol w="1752600">
                  <a:extLst>
                    <a:ext uri="{9D8B030D-6E8A-4147-A177-3AD203B41FA5}">
                      <a16:colId xmlns:a16="http://schemas.microsoft.com/office/drawing/2014/main" val="20000"/>
                    </a:ext>
                  </a:extLst>
                </a:gridCol>
                <a:gridCol w="3276600">
                  <a:extLst>
                    <a:ext uri="{9D8B030D-6E8A-4147-A177-3AD203B41FA5}">
                      <a16:colId xmlns:a16="http://schemas.microsoft.com/office/drawing/2014/main" val="20001"/>
                    </a:ext>
                  </a:extLst>
                </a:gridCol>
                <a:gridCol w="3276600">
                  <a:extLst>
                    <a:ext uri="{9D8B030D-6E8A-4147-A177-3AD203B41FA5}">
                      <a16:colId xmlns:a16="http://schemas.microsoft.com/office/drawing/2014/main" val="20002"/>
                    </a:ext>
                  </a:extLst>
                </a:gridCol>
              </a:tblGrid>
              <a:tr h="381000">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Evaluation method</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Objectives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Examples</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457200">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1. Review of records</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To verify the background of the auditor</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Analysis of records of education, training, employment and audit experience</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olid"/>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587375">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2. Positive and  negative feedback</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To provide information about how the performance of the auditor is perceived</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Surveys, questionnaires, personal references, testimonials, complaints, performance evaluation, peer review</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809625">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3. Interview</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To evaluate personal attributes and communication skills, to verify information and test knowledge and to acquire additional information </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Face-to-face and telephone interviews</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446088">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4. Observation</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To evaluate personal attributes and the ability to apply knowledge and skills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Role playing, witnessed audits, on-the-job performance</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588963">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5. Testing</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To evaluate personal attributes and knowledge and skills and their application</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Oral and written exams, psychometric testing</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ysDot"/>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587375">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6. Post audit review</a:t>
                      </a:r>
                    </a:p>
                  </a:txBody>
                  <a:tcPr horzOverflow="overflow">
                    <a:lnL cap="flat">
                      <a:noFill/>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To provide information where direct observation may not be possible or appropriate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ysDot"/>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110000"/>
                        <a:buFont typeface="Wingdings" pitchFamily="2" charset="2"/>
                        <a:defRPr sz="2800">
                          <a:solidFill>
                            <a:schemeClr val="tx1"/>
                          </a:solidFill>
                          <a:latin typeface="Tahoma" pitchFamily="34" charset="0"/>
                        </a:defRPr>
                      </a:lvl1pPr>
                      <a:lvl2pPr>
                        <a:spcBef>
                          <a:spcPct val="20000"/>
                        </a:spcBef>
                        <a:buClr>
                          <a:schemeClr val="tx1"/>
                        </a:buClr>
                        <a:buSzPct val="60000"/>
                        <a:buFont typeface="Wingdings" pitchFamily="2" charset="2"/>
                        <a:defRPr sz="2400">
                          <a:solidFill>
                            <a:schemeClr val="tx1"/>
                          </a:solidFill>
                          <a:latin typeface="Tahoma" pitchFamily="34" charset="0"/>
                        </a:defRPr>
                      </a:lvl2pPr>
                      <a:lvl3pPr>
                        <a:spcBef>
                          <a:spcPct val="20000"/>
                        </a:spcBef>
                        <a:buClr>
                          <a:schemeClr val="hlink"/>
                        </a:buClr>
                        <a:buSzPct val="95000"/>
                        <a:buFont typeface="Wingdings" pitchFamily="2" charset="2"/>
                        <a:defRPr sz="2000">
                          <a:solidFill>
                            <a:schemeClr val="tx1"/>
                          </a:solidFill>
                          <a:latin typeface="Tahoma" pitchFamily="34" charset="0"/>
                        </a:defRPr>
                      </a:lvl3pPr>
                      <a:lvl4pPr>
                        <a:spcBef>
                          <a:spcPct val="20000"/>
                        </a:spcBef>
                        <a:buClr>
                          <a:schemeClr val="tx1"/>
                        </a:buClr>
                        <a:buSzPct val="65000"/>
                        <a:buFont typeface="Wingdings" pitchFamily="2" charset="2"/>
                        <a:defRPr>
                          <a:solidFill>
                            <a:schemeClr val="tx1"/>
                          </a:solidFill>
                          <a:latin typeface="Tahoma" pitchFamily="34" charset="0"/>
                        </a:defRPr>
                      </a:lvl4pPr>
                      <a:lvl5pPr>
                        <a:spcBef>
                          <a:spcPct val="20000"/>
                        </a:spcBef>
                        <a:buClr>
                          <a:schemeClr val="hlink"/>
                        </a:buClr>
                        <a:buSzPct val="60000"/>
                        <a:buFont typeface="Wingdings" pitchFamily="2" charset="2"/>
                        <a:defRPr>
                          <a:solidFill>
                            <a:schemeClr val="tx1"/>
                          </a:solidFill>
                          <a:latin typeface="Tahoma" pitchFamily="34" charset="0"/>
                        </a:defRPr>
                      </a:lvl5pPr>
                      <a:lvl6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6pPr>
                      <a:lvl7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7pPr>
                      <a:lvl8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8pPr>
                      <a:lvl9pPr fontAlgn="base">
                        <a:spcBef>
                          <a:spcPct val="20000"/>
                        </a:spcBef>
                        <a:spcAft>
                          <a:spcPct val="0"/>
                        </a:spcAft>
                        <a:buClr>
                          <a:schemeClr val="hlink"/>
                        </a:buClr>
                        <a:buSzPct val="60000"/>
                        <a:buFont typeface="Wingdings" pitchFamily="2" charset="2"/>
                        <a:defRPr>
                          <a:solidFill>
                            <a:schemeClr val="tx1"/>
                          </a:solidFill>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itchFamily="2" charset="2"/>
                        <a:buNone/>
                        <a:tabLst/>
                      </a:pPr>
                      <a:r>
                        <a:rPr kumimoji="0" lang="it-IT" altLang="en-US" sz="1400" b="0" i="0" u="none" strike="noStrike" cap="none" normalizeH="0" baseline="0" smtClean="0">
                          <a:ln>
                            <a:noFill/>
                          </a:ln>
                          <a:solidFill>
                            <a:schemeClr val="tx1"/>
                          </a:solidFill>
                          <a:effectLst/>
                          <a:latin typeface="Tahoma" pitchFamily="34" charset="0"/>
                        </a:rPr>
                        <a:t>Review of the audit report and discussion with the audit client, auditee, colleagues and with the auditor</a:t>
                      </a:r>
                    </a:p>
                  </a:txBody>
                  <a:tcPr horzOverflow="overflow">
                    <a:lnL w="12700" cap="flat" cmpd="sng" algn="ctr">
                      <a:solidFill>
                        <a:schemeClr val="tx1"/>
                      </a:solidFill>
                      <a:prstDash val="solid"/>
                      <a:miter lim="800000"/>
                      <a:headEnd type="none" w="med" len="med"/>
                      <a:tailEnd type="none" w="med" len="med"/>
                    </a:lnL>
                    <a:lnR cap="flat">
                      <a:noFill/>
                    </a:lnR>
                    <a:lnT w="12700" cap="flat" cmpd="sng" algn="ctr">
                      <a:solidFill>
                        <a:schemeClr val="tx1"/>
                      </a:solidFill>
                      <a:prstDash val="sysDot"/>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bl>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TotalTime>
  <Words>9003</Words>
  <Application>Microsoft Office PowerPoint</Application>
  <PresentationFormat>On-screen Show (4:3)</PresentationFormat>
  <Paragraphs>633</Paragraphs>
  <Slides>119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119</vt:i4>
      </vt:variant>
    </vt:vector>
  </HeadingPairs>
  <TitlesOfParts>
    <vt:vector size="127" baseType="lpstr">
      <vt:lpstr>Arial</vt:lpstr>
      <vt:lpstr>Arial Unicode MS</vt:lpstr>
      <vt:lpstr>Century Gothic</vt:lpstr>
      <vt:lpstr>Tahoma</vt:lpstr>
      <vt:lpstr>Trebuchet MS</vt:lpstr>
      <vt:lpstr>Wingdings</vt:lpstr>
      <vt:lpstr>Wingdings 3</vt:lpstr>
      <vt:lpstr>Ion</vt:lpstr>
      <vt:lpstr>Elements and requirements regarding environmental audits </vt:lpstr>
      <vt:lpstr>Scope of the audit</vt:lpstr>
      <vt:lpstr>Extension - Cycles and frequencies  - Components of the audit team </vt:lpstr>
      <vt:lpstr>Auditor</vt:lpstr>
      <vt:lpstr>Objectives of an Audit</vt:lpstr>
      <vt:lpstr>Types of Audit</vt:lpstr>
      <vt:lpstr>Audit Programme – Kind of visits</vt:lpstr>
      <vt:lpstr>Audit programme and frequency - 1 </vt:lpstr>
      <vt:lpstr>Audit programme and frequency - 2 </vt:lpstr>
      <vt:lpstr>Audit frequency for an activity with the reference to its characteristics - 1 </vt:lpstr>
      <vt:lpstr>Audit frequency for an activity with the reference to its characteristics - 2</vt:lpstr>
      <vt:lpstr>Audit Programme - Contents</vt:lpstr>
      <vt:lpstr>Audit Programme – Pre-Audit</vt:lpstr>
      <vt:lpstr>Extension of the audit </vt:lpstr>
      <vt:lpstr>Numerousness of the Audits</vt:lpstr>
      <vt:lpstr>Roles and characteristics of all involved subjects</vt:lpstr>
      <vt:lpstr>Audit of actual data for evaluation of environmental performances </vt:lpstr>
      <vt:lpstr>Behavior of an auditor</vt:lpstr>
      <vt:lpstr>The steps of an audit </vt:lpstr>
      <vt:lpstr>Beginning of an audit</vt:lpstr>
      <vt:lpstr>Audit objectives </vt:lpstr>
      <vt:lpstr>DOCUMENTATION REVIEW</vt:lpstr>
      <vt:lpstr>ON SITE PREPARATION</vt:lpstr>
      <vt:lpstr>Audit plan (Itinerary)</vt:lpstr>
      <vt:lpstr>Instruments for carrying out an audit</vt:lpstr>
      <vt:lpstr>Guidelines</vt:lpstr>
      <vt:lpstr>Check lists or control lists - 1</vt:lpstr>
      <vt:lpstr>Check lists or control lists - 2</vt:lpstr>
      <vt:lpstr>Digital camera</vt:lpstr>
      <vt:lpstr>Carrying out – Opening Meeting</vt:lpstr>
      <vt:lpstr>Carrying out– Opening Meeting</vt:lpstr>
      <vt:lpstr>Gathering the evidence (enquiry) and interviews - 1</vt:lpstr>
      <vt:lpstr>Gathering the evidence (enquiry) and interviews - 2</vt:lpstr>
      <vt:lpstr>Findings</vt:lpstr>
      <vt:lpstr>Request for Corrective Action and Non Conformity</vt:lpstr>
      <vt:lpstr>Closing meeting</vt:lpstr>
      <vt:lpstr>Audit report (results, evidence, conclusions)</vt:lpstr>
      <vt:lpstr>Follow-up audit </vt:lpstr>
      <vt:lpstr>Competences of Environmental Management System internal auditors </vt:lpstr>
      <vt:lpstr>Auditors</vt:lpstr>
      <vt:lpstr>Personal Characteristics - 1</vt:lpstr>
      <vt:lpstr>Personal Characteristics - 2</vt:lpstr>
      <vt:lpstr>Knowledge and competence </vt:lpstr>
      <vt:lpstr>General knowledge and competence for Lead auditors </vt:lpstr>
      <vt:lpstr>Specific knowledge and competence of Environmental Management System auditors </vt:lpstr>
      <vt:lpstr>Education, work experience, training for auditors - 1</vt:lpstr>
      <vt:lpstr>Education, work experience, training for auditors - 2</vt:lpstr>
      <vt:lpstr>Maintenance and improvement of the competence </vt:lpstr>
      <vt:lpstr>Evaluation of auditors</vt:lpstr>
      <vt:lpstr>Evaluation phases</vt:lpstr>
      <vt:lpstr>Definitions, Elements and Requirements concerning the Environmental Audit after Emas Regulation</vt:lpstr>
      <vt:lpstr>The definition of an Environmental Audit after EMAS Regulation - 1</vt:lpstr>
      <vt:lpstr>The definition of an Environmental Audit after EMAS Regulation - 2</vt:lpstr>
      <vt:lpstr>The definition of an Environmental Audit after EMAS Regulation - 3</vt:lpstr>
      <vt:lpstr>The definition of an Environmental Audit after EMAS Regulation - 4</vt:lpstr>
      <vt:lpstr>The definition of an Environmental Audit after EMAS Regulation - 5</vt:lpstr>
      <vt:lpstr>The definition of an Environmental Audit after EMAS Regulation - 6</vt:lpstr>
      <vt:lpstr>The definition of an Environmental Audit after EMAS Regulation - 7</vt:lpstr>
      <vt:lpstr>Extension after EMAS Regulation</vt:lpstr>
      <vt:lpstr>Cycle and Frequency after EMAS Regulation - 1</vt:lpstr>
      <vt:lpstr>Cycle and Frequency after EMAS Regulation - 2</vt:lpstr>
      <vt:lpstr>Audit Participants after EMAS Regulation </vt:lpstr>
      <vt:lpstr>Auditor after EMAS Regulation</vt:lpstr>
      <vt:lpstr>The Environmental Audit Program after EMAS Regulation - 1</vt:lpstr>
      <vt:lpstr>The Environmental Audit Program after EMAS Regulation - 2</vt:lpstr>
      <vt:lpstr>Objectives of Environmental Audit after EMAS Regulation - 1</vt:lpstr>
      <vt:lpstr>Objectives of Environmental Audit after EMAS Regulation - 2</vt:lpstr>
      <vt:lpstr>Assessment of the factual data to evaluate the environmental performance after EMAS regulation</vt:lpstr>
      <vt:lpstr>Organisation and Resources after EMAS Regulation</vt:lpstr>
      <vt:lpstr>Planning and Preparation of the Environmental Audit after EMAS Regulation</vt:lpstr>
      <vt:lpstr>Audit Activities after EMAS Regulation</vt:lpstr>
      <vt:lpstr>Audit Objectives - 1</vt:lpstr>
      <vt:lpstr>Audit Objectives - 2</vt:lpstr>
      <vt:lpstr>Audit Steps - 1</vt:lpstr>
      <vt:lpstr>Audit Steps - 2</vt:lpstr>
      <vt:lpstr>Audit Steps - 3</vt:lpstr>
      <vt:lpstr>Audit Steps - 4</vt:lpstr>
      <vt:lpstr>Audit Report on Results, Findings and Conclusions after EMAS Regulation - 1</vt:lpstr>
      <vt:lpstr>Audit Report on Results, Findings and Conclusions after EMAS Regulation - 2</vt:lpstr>
      <vt:lpstr>Contents and Objectives of the Written Audit Report - 1</vt:lpstr>
      <vt:lpstr>Contents and Objectives of the Written Audit Report - 2</vt:lpstr>
      <vt:lpstr>Audit Follow-up after EMAS Regulation - 1</vt:lpstr>
      <vt:lpstr>Audit Follow-up after EMAS Regulation - 2</vt:lpstr>
      <vt:lpstr>Complexity vs. Frequency - 1</vt:lpstr>
      <vt:lpstr>Complexity vs. Frequency - 2</vt:lpstr>
      <vt:lpstr>Verifiers and Auditors</vt:lpstr>
      <vt:lpstr>Accreditation requirements</vt:lpstr>
      <vt:lpstr>Requirements for the accreditation of environmental verifiers - 1 </vt:lpstr>
      <vt:lpstr>Requirements for the accreditation of environmental verifiers - 2 </vt:lpstr>
      <vt:lpstr>Requirements for the accreditation of environmental verifiers - 3 </vt:lpstr>
      <vt:lpstr>Surveillance of environmental verifiers - 1</vt:lpstr>
      <vt:lpstr>Surveillance of environmental verifiers - 2</vt:lpstr>
      <vt:lpstr>Functions of environmental verifiers - 1 </vt:lpstr>
      <vt:lpstr>Functions of environmental verifiers - 2 </vt:lpstr>
      <vt:lpstr>Activities of environmental verifiers</vt:lpstr>
      <vt:lpstr>Competence for Internal Environmental Auditors after EMAS Regulation</vt:lpstr>
      <vt:lpstr>PowerPoint Presentation</vt:lpstr>
      <vt:lpstr>The Personal Characteristic after EMAS Regulation - 1</vt:lpstr>
      <vt:lpstr>The Personal Characteristic after EMAS Regulation - 2</vt:lpstr>
      <vt:lpstr>The Personal Characteristic after EMAS Regulation - 3</vt:lpstr>
      <vt:lpstr>Auditors after EMAS Regulation - 1</vt:lpstr>
      <vt:lpstr>Auditors after EMAS Regulation - 2</vt:lpstr>
      <vt:lpstr>Auditors after EMAS Regulation - 3</vt:lpstr>
      <vt:lpstr>Knowledge and Competence after EMAS Regulation - 1</vt:lpstr>
      <vt:lpstr>Knowledge and Competence after EMAS Regulation - 2</vt:lpstr>
      <vt:lpstr>Auditors after EMAS Regulation - 4</vt:lpstr>
      <vt:lpstr>Auditors after EMAS Regulation - 5</vt:lpstr>
      <vt:lpstr>Auditors after EMAS Regulation - 6</vt:lpstr>
      <vt:lpstr>Procedures for audit conduction</vt:lpstr>
      <vt:lpstr>Audit Team Leaders after EMAS Regulation</vt:lpstr>
      <vt:lpstr>Audit Team Leaders after EMAS Regulation</vt:lpstr>
      <vt:lpstr>The position of internal Auditors in the Organisation after EMAS Regulation</vt:lpstr>
      <vt:lpstr>Maintaining and Improving of Competence after EMAS Regulation - 1</vt:lpstr>
      <vt:lpstr>Maintaining and Improving of Competence after EMAS Regulation - 2</vt:lpstr>
      <vt:lpstr>Auditor Evaluation after EMAS Regulation</vt:lpstr>
      <vt:lpstr>Auditor Evaluation after EMAS Regulation</vt:lpstr>
      <vt:lpstr>Evaluation Process (for each phase) - 1</vt:lpstr>
      <vt:lpstr>Evaluation Process (for each phase) - 2</vt:lpstr>
      <vt:lpstr>Evaluation Process (for each phase) Table 2</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Elements and requirements regarding environmental audits </dc:title>
  <dc:creator>bus-lr</dc:creator>
  <cp:lastModifiedBy>Chris House</cp:lastModifiedBy>
  <cp:revision>2</cp:revision>
  <dcterms:created xsi:type="dcterms:W3CDTF">2014-02-06T10:26:57Z</dcterms:created>
  <dcterms:modified xsi:type="dcterms:W3CDTF">2019-02-19T14:36:03Z</dcterms:modified>
</cp:coreProperties>
</file>