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4"/>
  </p:notesMasterIdLst>
  <p:sldIdLst>
    <p:sldId id="257" r:id="rId3"/>
    <p:sldId id="259" r:id="rId4"/>
    <p:sldId id="258"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3" d="100"/>
          <a:sy n="93" d="100"/>
        </p:scale>
        <p:origin x="274" y="-12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334529-D594-488E-8391-9DD7B0DFD599}" type="datetimeFigureOut">
              <a:rPr lang="en-GB" smtClean="0"/>
              <a:t>22/03/2024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4F536C-F7E7-4669-BD7B-6EA8FE4297AB}" type="slidenum">
              <a:rPr lang="en-GB" smtClean="0"/>
              <a:t>‹#›</a:t>
            </a:fld>
            <a:endParaRPr lang="en-GB"/>
          </a:p>
        </p:txBody>
      </p:sp>
    </p:spTree>
    <p:extLst>
      <p:ext uri="{BB962C8B-B14F-4D97-AF65-F5344CB8AC3E}">
        <p14:creationId xmlns:p14="http://schemas.microsoft.com/office/powerpoint/2010/main" val="3620391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One thing about me is that I am rational and practical and I love knowledge and philosophy. Finding concepts that can be implemented and going into detail to make them work are interesting things to me. I should spend my time on something more productive if a conversation is entirely pointless. One of the problem which I face sometimes is my impatient nature. I keep myself entertained by going at my own speed. It's very difficult for me to slow down because someone else "doesn't get it" or to concentrate on one thing too much.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order for the patrons to enjoy their food and spend quality time with their loved ones, the restaurant must also take care to maintain a clear environment within their organization. The restaurant aims to grow its operations across several cities in order to capture the UK market. We also hope to be listed among the best restaurants in the marketplaces. We also hope to establish the company's reputation for its products.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structure also helps to close the gap between the organization and its customers by guaranteeing customer satisfaction, streamlining kitchen operations, controlling inventory, and upholding standards for dish preparation and serving that will promote a positive restaurant image. Additionally, the company needs to oversee its social media presence.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Marvellous Food Court have some marketing strategies in its bucket list which we will gonna implement in the upcoming time. Some of them are as follow:</a:t>
            </a:r>
          </a:p>
          <a:p>
            <a:r>
              <a:rPr lang="en-US"/>
              <a:t>Loyalty Program: In order to better understand customer behaviour and preferences, Marvellous Food Court can also benefit from the collection of valuable customer data that loyalty programs can help with. </a:t>
            </a:r>
          </a:p>
          <a:p>
            <a:r>
              <a:rPr lang="en-US"/>
              <a:t>Social Media: One of the most crucial aspects of managing a successful fast food business is social media coverage. Marvellous Food Court needs to be improved, and we need to figure out how to use social media the best possible ways to make this work for us.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Differentiation Strategies</a:t>
            </a:r>
          </a:p>
          <a:p>
            <a:r>
              <a:rPr lang="en-US"/>
              <a:t>Marvellous Food Court is a new business in the market, so we must set our prices appropriately to draw in foodies who will increase the value of our brand. Additionally, as the Marvellous Food Court is a restaurant, it is imperative that the establishment serve delectable food to draw in more patrons.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portion of the investment that we will get today, </a:t>
            </a:r>
            <a:r>
              <a:rPr lang="en-US" dirty="0" err="1"/>
              <a:t>gonna</a:t>
            </a:r>
            <a:r>
              <a:rPr lang="en-US" dirty="0"/>
              <a:t> be invested in Marketing and advertising of </a:t>
            </a:r>
            <a:r>
              <a:rPr lang="en-US" dirty="0" err="1"/>
              <a:t>Marvellous</a:t>
            </a:r>
            <a:r>
              <a:rPr lang="en-US" dirty="0"/>
              <a:t> Food Court through different mediums like social media and more. A small part of the investment will be used in the inventory building and production of the goods or we can say edible products. Last but not the least the rest amount will be require for the operation of the </a:t>
            </a:r>
            <a:r>
              <a:rPr lang="en-US" dirty="0" err="1"/>
              <a:t>Marvellous</a:t>
            </a:r>
            <a:r>
              <a:rPr lang="en-US" dirty="0"/>
              <a:t> Food Court.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It also includes the operation management system, which gives the business structure and improves customer satisfaction. It also includes financial plans to achieve stability, manage expenses, and boost profit margins, in addition to marketing strategies to grow the business. At last I want to tank to all the Dragons for listening to me and I am keen to have you on board.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err="1"/>
              <a:t>Vedula</a:t>
            </a:r>
            <a:r>
              <a:rPr lang="en-US" dirty="0"/>
              <a:t>, S., </a:t>
            </a:r>
            <a:r>
              <a:rPr lang="en-US" dirty="0" err="1"/>
              <a:t>Doblinger</a:t>
            </a:r>
            <a:r>
              <a:rPr lang="en-US" dirty="0"/>
              <a:t>, C., Pacheco, D., York, J.G., </a:t>
            </a:r>
            <a:r>
              <a:rPr lang="en-US" dirty="0" err="1"/>
              <a:t>Bacq</a:t>
            </a:r>
            <a:r>
              <a:rPr lang="en-US" dirty="0"/>
              <a:t>, S., Russo, M.V. and Dean, T.J., 2022. Entrepreneurship for the public good: A review, critique, and path forward for social and environmental entrepreneurship research. Academy of Management Annals, 16(1), pp.391-425.</a:t>
            </a:r>
          </a:p>
          <a:p>
            <a:r>
              <a:rPr lang="en-US" dirty="0"/>
              <a:t>World Health Organization, 2022. Towards a global guidance framework for the responsible use of life sciences: summary report of consultations on the principles, gaps and challenges of </a:t>
            </a:r>
            <a:r>
              <a:rPr lang="en-US" dirty="0" err="1"/>
              <a:t>biorisk</a:t>
            </a:r>
            <a:r>
              <a:rPr lang="en-US" dirty="0"/>
              <a:t> management, May 2022 (No. WHO/SCI/RFH/2022.01). World Health Organization.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A6DAD-CB23-43D8-87A1-CA8E6963A6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3D2B59-D008-4191-9A3A-D1DBA7D2B1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EF802E6-7DE5-4862-BB0E-71B97260FEF9}"/>
              </a:ext>
            </a:extLst>
          </p:cNvPr>
          <p:cNvSpPr>
            <a:spLocks noGrp="1"/>
          </p:cNvSpPr>
          <p:nvPr>
            <p:ph type="dt" sz="half" idx="10"/>
          </p:nvPr>
        </p:nvSpPr>
        <p:spPr/>
        <p:txBody>
          <a:bodyPr/>
          <a:lstStyle/>
          <a:p>
            <a:fld id="{5B5F3E71-3EA7-43F3-AABB-5F121A64BF75}" type="datetimeFigureOut">
              <a:rPr lang="en-GB" smtClean="0"/>
              <a:t>22/03/2024</a:t>
            </a:fld>
            <a:endParaRPr lang="en-GB"/>
          </a:p>
        </p:txBody>
      </p:sp>
      <p:sp>
        <p:nvSpPr>
          <p:cNvPr id="5" name="Footer Placeholder 4">
            <a:extLst>
              <a:ext uri="{FF2B5EF4-FFF2-40B4-BE49-F238E27FC236}">
                <a16:creationId xmlns:a16="http://schemas.microsoft.com/office/drawing/2014/main" id="{B802FE87-559F-4827-A828-6288DE28AA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DD658-335A-4D49-AE5A-8249831E1386}"/>
              </a:ext>
            </a:extLst>
          </p:cNvPr>
          <p:cNvSpPr>
            <a:spLocks noGrp="1"/>
          </p:cNvSpPr>
          <p:nvPr>
            <p:ph type="sldNum" sz="quarter" idx="12"/>
          </p:nvPr>
        </p:nvSpPr>
        <p:spPr/>
        <p:txBody>
          <a:bodyPr/>
          <a:lstStyle/>
          <a:p>
            <a:fld id="{F96785D6-AC11-4A24-8270-1A66F67F64B1}" type="slidenum">
              <a:rPr lang="en-GB" smtClean="0"/>
              <a:t>‹#›</a:t>
            </a:fld>
            <a:endParaRPr lang="en-GB"/>
          </a:p>
        </p:txBody>
      </p:sp>
    </p:spTree>
    <p:extLst>
      <p:ext uri="{BB962C8B-B14F-4D97-AF65-F5344CB8AC3E}">
        <p14:creationId xmlns:p14="http://schemas.microsoft.com/office/powerpoint/2010/main" val="3015956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4E79D-94E9-4654-A425-C82801B10A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3426FF-F8D8-4B8D-8D66-584A6BE1A4D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B9DF8A-C2AA-403A-9C9E-6E059B0F1D78}"/>
              </a:ext>
            </a:extLst>
          </p:cNvPr>
          <p:cNvSpPr>
            <a:spLocks noGrp="1"/>
          </p:cNvSpPr>
          <p:nvPr>
            <p:ph type="dt" sz="half" idx="10"/>
          </p:nvPr>
        </p:nvSpPr>
        <p:spPr/>
        <p:txBody>
          <a:bodyPr/>
          <a:lstStyle/>
          <a:p>
            <a:fld id="{5B5F3E71-3EA7-43F3-AABB-5F121A64BF75}" type="datetimeFigureOut">
              <a:rPr lang="en-GB" smtClean="0"/>
              <a:t>22/03/2024</a:t>
            </a:fld>
            <a:endParaRPr lang="en-GB"/>
          </a:p>
        </p:txBody>
      </p:sp>
      <p:sp>
        <p:nvSpPr>
          <p:cNvPr id="5" name="Footer Placeholder 4">
            <a:extLst>
              <a:ext uri="{FF2B5EF4-FFF2-40B4-BE49-F238E27FC236}">
                <a16:creationId xmlns:a16="http://schemas.microsoft.com/office/drawing/2014/main" id="{7181A522-553C-48D0-8AEB-63F0991A7B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882BC7-D100-479D-AAFF-6631B6978AC5}"/>
              </a:ext>
            </a:extLst>
          </p:cNvPr>
          <p:cNvSpPr>
            <a:spLocks noGrp="1"/>
          </p:cNvSpPr>
          <p:nvPr>
            <p:ph type="sldNum" sz="quarter" idx="12"/>
          </p:nvPr>
        </p:nvSpPr>
        <p:spPr/>
        <p:txBody>
          <a:bodyPr/>
          <a:lstStyle/>
          <a:p>
            <a:fld id="{F96785D6-AC11-4A24-8270-1A66F67F64B1}" type="slidenum">
              <a:rPr lang="en-GB" smtClean="0"/>
              <a:t>‹#›</a:t>
            </a:fld>
            <a:endParaRPr lang="en-GB"/>
          </a:p>
        </p:txBody>
      </p:sp>
    </p:spTree>
    <p:extLst>
      <p:ext uri="{BB962C8B-B14F-4D97-AF65-F5344CB8AC3E}">
        <p14:creationId xmlns:p14="http://schemas.microsoft.com/office/powerpoint/2010/main" val="3425712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AEB20-3327-4CCB-801E-55E54A3E8E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7549A4-52CA-457D-AF12-6590E411A2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AC5A305-5409-42FA-9F36-E5E87DAFC412}"/>
              </a:ext>
            </a:extLst>
          </p:cNvPr>
          <p:cNvSpPr>
            <a:spLocks noGrp="1"/>
          </p:cNvSpPr>
          <p:nvPr>
            <p:ph type="dt" sz="half" idx="10"/>
          </p:nvPr>
        </p:nvSpPr>
        <p:spPr/>
        <p:txBody>
          <a:bodyPr/>
          <a:lstStyle/>
          <a:p>
            <a:fld id="{5B5F3E71-3EA7-43F3-AABB-5F121A64BF75}" type="datetimeFigureOut">
              <a:rPr lang="en-GB" smtClean="0"/>
              <a:t>22/03/2024</a:t>
            </a:fld>
            <a:endParaRPr lang="en-GB"/>
          </a:p>
        </p:txBody>
      </p:sp>
      <p:sp>
        <p:nvSpPr>
          <p:cNvPr id="5" name="Footer Placeholder 4">
            <a:extLst>
              <a:ext uri="{FF2B5EF4-FFF2-40B4-BE49-F238E27FC236}">
                <a16:creationId xmlns:a16="http://schemas.microsoft.com/office/drawing/2014/main" id="{6034AC42-27FE-4AF0-8F7E-E03EBD5C9E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F64941-19EB-414F-A928-90673FBB1303}"/>
              </a:ext>
            </a:extLst>
          </p:cNvPr>
          <p:cNvSpPr>
            <a:spLocks noGrp="1"/>
          </p:cNvSpPr>
          <p:nvPr>
            <p:ph type="sldNum" sz="quarter" idx="12"/>
          </p:nvPr>
        </p:nvSpPr>
        <p:spPr/>
        <p:txBody>
          <a:bodyPr/>
          <a:lstStyle/>
          <a:p>
            <a:fld id="{F96785D6-AC11-4A24-8270-1A66F67F64B1}" type="slidenum">
              <a:rPr lang="en-GB" smtClean="0"/>
              <a:t>‹#›</a:t>
            </a:fld>
            <a:endParaRPr lang="en-GB"/>
          </a:p>
        </p:txBody>
      </p:sp>
    </p:spTree>
    <p:extLst>
      <p:ext uri="{BB962C8B-B14F-4D97-AF65-F5344CB8AC3E}">
        <p14:creationId xmlns:p14="http://schemas.microsoft.com/office/powerpoint/2010/main" val="3792192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C394C-7422-433C-B41A-D2DBEE03E5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6D97D0-C9F7-4D95-91BF-E604E1EC501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BE9A11-5A2D-4E59-BDC7-F45E7F17124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8F7C85-DDDB-417C-B3A3-2C8EADB040BE}"/>
              </a:ext>
            </a:extLst>
          </p:cNvPr>
          <p:cNvSpPr>
            <a:spLocks noGrp="1"/>
          </p:cNvSpPr>
          <p:nvPr>
            <p:ph type="dt" sz="half" idx="10"/>
          </p:nvPr>
        </p:nvSpPr>
        <p:spPr/>
        <p:txBody>
          <a:bodyPr/>
          <a:lstStyle/>
          <a:p>
            <a:fld id="{5B5F3E71-3EA7-43F3-AABB-5F121A64BF75}" type="datetimeFigureOut">
              <a:rPr lang="en-GB" smtClean="0"/>
              <a:t>22/03/2024</a:t>
            </a:fld>
            <a:endParaRPr lang="en-GB"/>
          </a:p>
        </p:txBody>
      </p:sp>
      <p:sp>
        <p:nvSpPr>
          <p:cNvPr id="6" name="Footer Placeholder 5">
            <a:extLst>
              <a:ext uri="{FF2B5EF4-FFF2-40B4-BE49-F238E27FC236}">
                <a16:creationId xmlns:a16="http://schemas.microsoft.com/office/drawing/2014/main" id="{80920A83-9329-4E26-87A9-2379E94F07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55954-80F5-4A49-B395-9072E3AF38FB}"/>
              </a:ext>
            </a:extLst>
          </p:cNvPr>
          <p:cNvSpPr>
            <a:spLocks noGrp="1"/>
          </p:cNvSpPr>
          <p:nvPr>
            <p:ph type="sldNum" sz="quarter" idx="12"/>
          </p:nvPr>
        </p:nvSpPr>
        <p:spPr/>
        <p:txBody>
          <a:bodyPr/>
          <a:lstStyle/>
          <a:p>
            <a:fld id="{F96785D6-AC11-4A24-8270-1A66F67F64B1}" type="slidenum">
              <a:rPr lang="en-GB" smtClean="0"/>
              <a:t>‹#›</a:t>
            </a:fld>
            <a:endParaRPr lang="en-GB"/>
          </a:p>
        </p:txBody>
      </p:sp>
    </p:spTree>
    <p:extLst>
      <p:ext uri="{BB962C8B-B14F-4D97-AF65-F5344CB8AC3E}">
        <p14:creationId xmlns:p14="http://schemas.microsoft.com/office/powerpoint/2010/main" val="1265769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E6E14-5061-4D26-9CD5-5C51828442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2BCBEB-C52E-4519-82CC-6153031F83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3379858-4096-4307-BA7A-1E83616407A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38EFFE-1543-401A-BC2A-1124EF4D8B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639986A-0488-42A8-8848-95A31E8D5A9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270296-CBEB-4E6B-B4B1-6D9146331C1B}"/>
              </a:ext>
            </a:extLst>
          </p:cNvPr>
          <p:cNvSpPr>
            <a:spLocks noGrp="1"/>
          </p:cNvSpPr>
          <p:nvPr>
            <p:ph type="dt" sz="half" idx="10"/>
          </p:nvPr>
        </p:nvSpPr>
        <p:spPr/>
        <p:txBody>
          <a:bodyPr/>
          <a:lstStyle/>
          <a:p>
            <a:fld id="{5B5F3E71-3EA7-43F3-AABB-5F121A64BF75}" type="datetimeFigureOut">
              <a:rPr lang="en-GB" smtClean="0"/>
              <a:t>22/03/2024</a:t>
            </a:fld>
            <a:endParaRPr lang="en-GB"/>
          </a:p>
        </p:txBody>
      </p:sp>
      <p:sp>
        <p:nvSpPr>
          <p:cNvPr id="8" name="Footer Placeholder 7">
            <a:extLst>
              <a:ext uri="{FF2B5EF4-FFF2-40B4-BE49-F238E27FC236}">
                <a16:creationId xmlns:a16="http://schemas.microsoft.com/office/drawing/2014/main" id="{6931AEF4-23ED-4048-9EB4-F0A1C472FE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CA7233-433F-41B7-B0C8-2D441EB555F3}"/>
              </a:ext>
            </a:extLst>
          </p:cNvPr>
          <p:cNvSpPr>
            <a:spLocks noGrp="1"/>
          </p:cNvSpPr>
          <p:nvPr>
            <p:ph type="sldNum" sz="quarter" idx="12"/>
          </p:nvPr>
        </p:nvSpPr>
        <p:spPr/>
        <p:txBody>
          <a:bodyPr/>
          <a:lstStyle/>
          <a:p>
            <a:fld id="{F96785D6-AC11-4A24-8270-1A66F67F64B1}" type="slidenum">
              <a:rPr lang="en-GB" smtClean="0"/>
              <a:t>‹#›</a:t>
            </a:fld>
            <a:endParaRPr lang="en-GB"/>
          </a:p>
        </p:txBody>
      </p:sp>
    </p:spTree>
    <p:extLst>
      <p:ext uri="{BB962C8B-B14F-4D97-AF65-F5344CB8AC3E}">
        <p14:creationId xmlns:p14="http://schemas.microsoft.com/office/powerpoint/2010/main" val="3006374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E44BA-3C59-40AF-B3B4-5F2F61EDC0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1F8A992-C460-44B4-BDC3-298F539E8FFC}"/>
              </a:ext>
            </a:extLst>
          </p:cNvPr>
          <p:cNvSpPr>
            <a:spLocks noGrp="1"/>
          </p:cNvSpPr>
          <p:nvPr>
            <p:ph type="dt" sz="half" idx="10"/>
          </p:nvPr>
        </p:nvSpPr>
        <p:spPr/>
        <p:txBody>
          <a:bodyPr/>
          <a:lstStyle/>
          <a:p>
            <a:fld id="{5B5F3E71-3EA7-43F3-AABB-5F121A64BF75}" type="datetimeFigureOut">
              <a:rPr lang="en-GB" smtClean="0"/>
              <a:t>22/03/2024</a:t>
            </a:fld>
            <a:endParaRPr lang="en-GB"/>
          </a:p>
        </p:txBody>
      </p:sp>
      <p:sp>
        <p:nvSpPr>
          <p:cNvPr id="4" name="Footer Placeholder 3">
            <a:extLst>
              <a:ext uri="{FF2B5EF4-FFF2-40B4-BE49-F238E27FC236}">
                <a16:creationId xmlns:a16="http://schemas.microsoft.com/office/drawing/2014/main" id="{C40E0582-5600-4E3B-9E59-1F06D002E8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6DE22FB-87B9-4A67-8956-5894EE810544}"/>
              </a:ext>
            </a:extLst>
          </p:cNvPr>
          <p:cNvSpPr>
            <a:spLocks noGrp="1"/>
          </p:cNvSpPr>
          <p:nvPr>
            <p:ph type="sldNum" sz="quarter" idx="12"/>
          </p:nvPr>
        </p:nvSpPr>
        <p:spPr/>
        <p:txBody>
          <a:bodyPr/>
          <a:lstStyle/>
          <a:p>
            <a:fld id="{F96785D6-AC11-4A24-8270-1A66F67F64B1}" type="slidenum">
              <a:rPr lang="en-GB" smtClean="0"/>
              <a:t>‹#›</a:t>
            </a:fld>
            <a:endParaRPr lang="en-GB"/>
          </a:p>
        </p:txBody>
      </p:sp>
    </p:spTree>
    <p:extLst>
      <p:ext uri="{BB962C8B-B14F-4D97-AF65-F5344CB8AC3E}">
        <p14:creationId xmlns:p14="http://schemas.microsoft.com/office/powerpoint/2010/main" val="3487065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C1F286-7A76-4B43-8C10-430B20B3C1F8}"/>
              </a:ext>
            </a:extLst>
          </p:cNvPr>
          <p:cNvSpPr>
            <a:spLocks noGrp="1"/>
          </p:cNvSpPr>
          <p:nvPr>
            <p:ph type="dt" sz="half" idx="10"/>
          </p:nvPr>
        </p:nvSpPr>
        <p:spPr/>
        <p:txBody>
          <a:bodyPr/>
          <a:lstStyle/>
          <a:p>
            <a:fld id="{5B5F3E71-3EA7-43F3-AABB-5F121A64BF75}" type="datetimeFigureOut">
              <a:rPr lang="en-GB" smtClean="0"/>
              <a:t>22/03/2024</a:t>
            </a:fld>
            <a:endParaRPr lang="en-GB"/>
          </a:p>
        </p:txBody>
      </p:sp>
      <p:sp>
        <p:nvSpPr>
          <p:cNvPr id="3" name="Footer Placeholder 2">
            <a:extLst>
              <a:ext uri="{FF2B5EF4-FFF2-40B4-BE49-F238E27FC236}">
                <a16:creationId xmlns:a16="http://schemas.microsoft.com/office/drawing/2014/main" id="{FF8FC8D9-04CA-4B0E-B73E-C33F7258CE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7D0898-5C38-40D4-8A32-EF2E9C056E91}"/>
              </a:ext>
            </a:extLst>
          </p:cNvPr>
          <p:cNvSpPr>
            <a:spLocks noGrp="1"/>
          </p:cNvSpPr>
          <p:nvPr>
            <p:ph type="sldNum" sz="quarter" idx="12"/>
          </p:nvPr>
        </p:nvSpPr>
        <p:spPr/>
        <p:txBody>
          <a:bodyPr/>
          <a:lstStyle/>
          <a:p>
            <a:fld id="{F96785D6-AC11-4A24-8270-1A66F67F64B1}" type="slidenum">
              <a:rPr lang="en-GB" smtClean="0"/>
              <a:t>‹#›</a:t>
            </a:fld>
            <a:endParaRPr lang="en-GB"/>
          </a:p>
        </p:txBody>
      </p:sp>
    </p:spTree>
    <p:extLst>
      <p:ext uri="{BB962C8B-B14F-4D97-AF65-F5344CB8AC3E}">
        <p14:creationId xmlns:p14="http://schemas.microsoft.com/office/powerpoint/2010/main" val="3724313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F8073-5750-45AF-A62B-0F66E2A949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B63AC6-07B7-4967-8074-A30CD05CE6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606D3A-C326-4F80-B74D-0B45EDB644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CBEFAEE-F3F4-4516-83BA-80D00A4CF45E}"/>
              </a:ext>
            </a:extLst>
          </p:cNvPr>
          <p:cNvSpPr>
            <a:spLocks noGrp="1"/>
          </p:cNvSpPr>
          <p:nvPr>
            <p:ph type="dt" sz="half" idx="10"/>
          </p:nvPr>
        </p:nvSpPr>
        <p:spPr/>
        <p:txBody>
          <a:bodyPr/>
          <a:lstStyle/>
          <a:p>
            <a:fld id="{5B5F3E71-3EA7-43F3-AABB-5F121A64BF75}" type="datetimeFigureOut">
              <a:rPr lang="en-GB" smtClean="0"/>
              <a:t>22/03/2024</a:t>
            </a:fld>
            <a:endParaRPr lang="en-GB"/>
          </a:p>
        </p:txBody>
      </p:sp>
      <p:sp>
        <p:nvSpPr>
          <p:cNvPr id="6" name="Footer Placeholder 5">
            <a:extLst>
              <a:ext uri="{FF2B5EF4-FFF2-40B4-BE49-F238E27FC236}">
                <a16:creationId xmlns:a16="http://schemas.microsoft.com/office/drawing/2014/main" id="{00D4764F-8DB5-4786-814B-0A5AB4F954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33AC1E-284A-47A6-B3D3-1BFE8173DA09}"/>
              </a:ext>
            </a:extLst>
          </p:cNvPr>
          <p:cNvSpPr>
            <a:spLocks noGrp="1"/>
          </p:cNvSpPr>
          <p:nvPr>
            <p:ph type="sldNum" sz="quarter" idx="12"/>
          </p:nvPr>
        </p:nvSpPr>
        <p:spPr/>
        <p:txBody>
          <a:bodyPr/>
          <a:lstStyle/>
          <a:p>
            <a:fld id="{F96785D6-AC11-4A24-8270-1A66F67F64B1}" type="slidenum">
              <a:rPr lang="en-GB" smtClean="0"/>
              <a:t>‹#›</a:t>
            </a:fld>
            <a:endParaRPr lang="en-GB"/>
          </a:p>
        </p:txBody>
      </p:sp>
    </p:spTree>
    <p:extLst>
      <p:ext uri="{BB962C8B-B14F-4D97-AF65-F5344CB8AC3E}">
        <p14:creationId xmlns:p14="http://schemas.microsoft.com/office/powerpoint/2010/main" val="3121591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08145-226E-497A-8C38-FF442AA4EC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1A5A9B-B9AC-44E0-8978-8A4F24025D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984E89-36E9-4D5F-BB09-88FF08CB53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87902C8-625D-427B-BB2D-4273C78387A8}"/>
              </a:ext>
            </a:extLst>
          </p:cNvPr>
          <p:cNvSpPr>
            <a:spLocks noGrp="1"/>
          </p:cNvSpPr>
          <p:nvPr>
            <p:ph type="dt" sz="half" idx="10"/>
          </p:nvPr>
        </p:nvSpPr>
        <p:spPr/>
        <p:txBody>
          <a:bodyPr/>
          <a:lstStyle/>
          <a:p>
            <a:fld id="{5B5F3E71-3EA7-43F3-AABB-5F121A64BF75}" type="datetimeFigureOut">
              <a:rPr lang="en-GB" smtClean="0"/>
              <a:t>22/03/2024</a:t>
            </a:fld>
            <a:endParaRPr lang="en-GB"/>
          </a:p>
        </p:txBody>
      </p:sp>
      <p:sp>
        <p:nvSpPr>
          <p:cNvPr id="6" name="Footer Placeholder 5">
            <a:extLst>
              <a:ext uri="{FF2B5EF4-FFF2-40B4-BE49-F238E27FC236}">
                <a16:creationId xmlns:a16="http://schemas.microsoft.com/office/drawing/2014/main" id="{3AFBA9F3-CD34-4CB8-911B-88D121D4D6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2718F8-768C-413F-B638-DBDF13A1E65B}"/>
              </a:ext>
            </a:extLst>
          </p:cNvPr>
          <p:cNvSpPr>
            <a:spLocks noGrp="1"/>
          </p:cNvSpPr>
          <p:nvPr>
            <p:ph type="sldNum" sz="quarter" idx="12"/>
          </p:nvPr>
        </p:nvSpPr>
        <p:spPr/>
        <p:txBody>
          <a:bodyPr/>
          <a:lstStyle/>
          <a:p>
            <a:fld id="{F96785D6-AC11-4A24-8270-1A66F67F64B1}" type="slidenum">
              <a:rPr lang="en-GB" smtClean="0"/>
              <a:t>‹#›</a:t>
            </a:fld>
            <a:endParaRPr lang="en-GB"/>
          </a:p>
        </p:txBody>
      </p:sp>
    </p:spTree>
    <p:extLst>
      <p:ext uri="{BB962C8B-B14F-4D97-AF65-F5344CB8AC3E}">
        <p14:creationId xmlns:p14="http://schemas.microsoft.com/office/powerpoint/2010/main" val="1764388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41B22-C0A6-456D-8A09-8D5D08668B4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C2536F-93DA-4F08-ADF2-34F2EC78702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97B5D8-D6B4-4BD3-B5FE-ED5513B6CF54}"/>
              </a:ext>
            </a:extLst>
          </p:cNvPr>
          <p:cNvSpPr>
            <a:spLocks noGrp="1"/>
          </p:cNvSpPr>
          <p:nvPr>
            <p:ph type="dt" sz="half" idx="10"/>
          </p:nvPr>
        </p:nvSpPr>
        <p:spPr/>
        <p:txBody>
          <a:bodyPr/>
          <a:lstStyle/>
          <a:p>
            <a:fld id="{5B5F3E71-3EA7-43F3-AABB-5F121A64BF75}" type="datetimeFigureOut">
              <a:rPr lang="en-GB" smtClean="0"/>
              <a:t>22/03/2024</a:t>
            </a:fld>
            <a:endParaRPr lang="en-GB"/>
          </a:p>
        </p:txBody>
      </p:sp>
      <p:sp>
        <p:nvSpPr>
          <p:cNvPr id="5" name="Footer Placeholder 4">
            <a:extLst>
              <a:ext uri="{FF2B5EF4-FFF2-40B4-BE49-F238E27FC236}">
                <a16:creationId xmlns:a16="http://schemas.microsoft.com/office/drawing/2014/main" id="{BC1AC6BB-F327-4BB0-B25E-85FF95B1E7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70BED0-478C-4F04-9A7D-B79B8CE9E9FE}"/>
              </a:ext>
            </a:extLst>
          </p:cNvPr>
          <p:cNvSpPr>
            <a:spLocks noGrp="1"/>
          </p:cNvSpPr>
          <p:nvPr>
            <p:ph type="sldNum" sz="quarter" idx="12"/>
          </p:nvPr>
        </p:nvSpPr>
        <p:spPr/>
        <p:txBody>
          <a:bodyPr/>
          <a:lstStyle/>
          <a:p>
            <a:fld id="{F96785D6-AC11-4A24-8270-1A66F67F64B1}" type="slidenum">
              <a:rPr lang="en-GB" smtClean="0"/>
              <a:t>‹#›</a:t>
            </a:fld>
            <a:endParaRPr lang="en-GB"/>
          </a:p>
        </p:txBody>
      </p:sp>
    </p:spTree>
    <p:extLst>
      <p:ext uri="{BB962C8B-B14F-4D97-AF65-F5344CB8AC3E}">
        <p14:creationId xmlns:p14="http://schemas.microsoft.com/office/powerpoint/2010/main" val="1848106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65B739-9D17-4C2D-A74C-DFC803A25A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0A5B34-0074-4571-9017-093F67E28DE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6568AB-2921-49C4-B3DA-698322BA9A3C}"/>
              </a:ext>
            </a:extLst>
          </p:cNvPr>
          <p:cNvSpPr>
            <a:spLocks noGrp="1"/>
          </p:cNvSpPr>
          <p:nvPr>
            <p:ph type="dt" sz="half" idx="10"/>
          </p:nvPr>
        </p:nvSpPr>
        <p:spPr/>
        <p:txBody>
          <a:bodyPr/>
          <a:lstStyle/>
          <a:p>
            <a:fld id="{5B5F3E71-3EA7-43F3-AABB-5F121A64BF75}" type="datetimeFigureOut">
              <a:rPr lang="en-GB" smtClean="0"/>
              <a:t>22/03/2024</a:t>
            </a:fld>
            <a:endParaRPr lang="en-GB"/>
          </a:p>
        </p:txBody>
      </p:sp>
      <p:sp>
        <p:nvSpPr>
          <p:cNvPr id="5" name="Footer Placeholder 4">
            <a:extLst>
              <a:ext uri="{FF2B5EF4-FFF2-40B4-BE49-F238E27FC236}">
                <a16:creationId xmlns:a16="http://schemas.microsoft.com/office/drawing/2014/main" id="{934AD8BD-81E8-4C11-A1B2-48A21FCBAF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A95A38-D372-4F0A-920F-BD5EB05DB5CA}"/>
              </a:ext>
            </a:extLst>
          </p:cNvPr>
          <p:cNvSpPr>
            <a:spLocks noGrp="1"/>
          </p:cNvSpPr>
          <p:nvPr>
            <p:ph type="sldNum" sz="quarter" idx="12"/>
          </p:nvPr>
        </p:nvSpPr>
        <p:spPr/>
        <p:txBody>
          <a:bodyPr/>
          <a:lstStyle/>
          <a:p>
            <a:fld id="{F96785D6-AC11-4A24-8270-1A66F67F64B1}" type="slidenum">
              <a:rPr lang="en-GB" smtClean="0"/>
              <a:t>‹#›</a:t>
            </a:fld>
            <a:endParaRPr lang="en-GB"/>
          </a:p>
        </p:txBody>
      </p:sp>
    </p:spTree>
    <p:extLst>
      <p:ext uri="{BB962C8B-B14F-4D97-AF65-F5344CB8AC3E}">
        <p14:creationId xmlns:p14="http://schemas.microsoft.com/office/powerpoint/2010/main" val="2380378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062376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445048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676161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31387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07311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701579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241985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528619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518221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002640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76500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F45218-414F-4A7F-9420-E295FA570B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28FF1F-C08B-41CE-97DB-CFB6466E5B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8ED777-8AE7-4B35-A292-0A6835B22F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5F3E71-3EA7-43F3-AABB-5F121A64BF75}" type="datetimeFigureOut">
              <a:rPr lang="en-GB" smtClean="0"/>
              <a:t>22/03/2024</a:t>
            </a:fld>
            <a:endParaRPr lang="en-GB"/>
          </a:p>
        </p:txBody>
      </p:sp>
      <p:sp>
        <p:nvSpPr>
          <p:cNvPr id="5" name="Footer Placeholder 4">
            <a:extLst>
              <a:ext uri="{FF2B5EF4-FFF2-40B4-BE49-F238E27FC236}">
                <a16:creationId xmlns:a16="http://schemas.microsoft.com/office/drawing/2014/main" id="{B3C7FF50-5657-40A2-AECE-D1DB0DA0DE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8E2504-566A-4B2C-B0A3-06BC4B7AE3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6785D6-AC11-4A24-8270-1A66F67F64B1}" type="slidenum">
              <a:rPr lang="en-GB" smtClean="0"/>
              <a:t>‹#›</a:t>
            </a:fld>
            <a:endParaRPr lang="en-GB"/>
          </a:p>
        </p:txBody>
      </p:sp>
    </p:spTree>
    <p:extLst>
      <p:ext uri="{BB962C8B-B14F-4D97-AF65-F5344CB8AC3E}">
        <p14:creationId xmlns:p14="http://schemas.microsoft.com/office/powerpoint/2010/main" val="1787376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3/22/2024</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3762321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6.sv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8.sv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21.png"/><Relationship Id="rId4" Type="http://schemas.openxmlformats.org/officeDocument/2006/relationships/image" Target="../media/image20.sv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25.png"/><Relationship Id="rId5" Type="http://schemas.openxmlformats.org/officeDocument/2006/relationships/image" Target="../media/image24.jpe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8.xml"/><Relationship Id="rId5" Type="http://schemas.openxmlformats.org/officeDocument/2006/relationships/image" Target="../media/image29.svg"/><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951344" y="1233968"/>
            <a:ext cx="5128990" cy="5128990"/>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8AAB24"/>
            </a:solidFill>
          </p:spPr>
        </p:sp>
      </p:grpSp>
      <p:grpSp>
        <p:nvGrpSpPr>
          <p:cNvPr id="4" name="Group 4"/>
          <p:cNvGrpSpPr/>
          <p:nvPr/>
        </p:nvGrpSpPr>
        <p:grpSpPr>
          <a:xfrm>
            <a:off x="1631623" y="4640697"/>
            <a:ext cx="266700" cy="266700"/>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273204"/>
            </a:solidFill>
          </p:spPr>
        </p:sp>
      </p:grpSp>
      <p:grpSp>
        <p:nvGrpSpPr>
          <p:cNvPr id="6" name="Group 6"/>
          <p:cNvGrpSpPr/>
          <p:nvPr/>
        </p:nvGrpSpPr>
        <p:grpSpPr>
          <a:xfrm>
            <a:off x="1208285" y="4640697"/>
            <a:ext cx="266700" cy="266700"/>
            <a:chOff x="0" y="0"/>
            <a:chExt cx="6350000" cy="6350000"/>
          </a:xfrm>
        </p:grpSpPr>
        <p:sp>
          <p:nvSpPr>
            <p:cNvPr id="7" name="Freeform 7"/>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273204"/>
            </a:solidFill>
          </p:spPr>
        </p:sp>
      </p:grpSp>
      <p:grpSp>
        <p:nvGrpSpPr>
          <p:cNvPr id="8" name="Group 8"/>
          <p:cNvGrpSpPr/>
          <p:nvPr/>
        </p:nvGrpSpPr>
        <p:grpSpPr>
          <a:xfrm>
            <a:off x="784946" y="4640697"/>
            <a:ext cx="266700" cy="266700"/>
            <a:chOff x="0" y="0"/>
            <a:chExt cx="6350000" cy="6350000"/>
          </a:xfrm>
        </p:grpSpPr>
        <p:sp>
          <p:nvSpPr>
            <p:cNvPr id="9" name="Freeform 9"/>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273204"/>
            </a:solidFill>
          </p:spPr>
        </p:sp>
      </p:grpSp>
      <p:sp>
        <p:nvSpPr>
          <p:cNvPr id="10" name="Freeform 10"/>
          <p:cNvSpPr/>
          <p:nvPr/>
        </p:nvSpPr>
        <p:spPr>
          <a:xfrm>
            <a:off x="6879439" y="2239251"/>
            <a:ext cx="3609759" cy="3025634"/>
          </a:xfrm>
          <a:custGeom>
            <a:avLst/>
            <a:gdLst/>
            <a:ahLst/>
            <a:cxnLst/>
            <a:rect l="l" t="t" r="r" b="b"/>
            <a:pathLst>
              <a:path w="5414638" h="4538451">
                <a:moveTo>
                  <a:pt x="0" y="0"/>
                </a:moveTo>
                <a:lnTo>
                  <a:pt x="5414638" y="0"/>
                </a:lnTo>
                <a:lnTo>
                  <a:pt x="5414638" y="4538451"/>
                </a:lnTo>
                <a:lnTo>
                  <a:pt x="0" y="453845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1" name="TextBox 11"/>
          <p:cNvSpPr txBox="1"/>
          <p:nvPr/>
        </p:nvSpPr>
        <p:spPr>
          <a:xfrm>
            <a:off x="-55890" y="-333135"/>
            <a:ext cx="6404409" cy="11397800"/>
          </a:xfrm>
          <a:prstGeom prst="rect">
            <a:avLst/>
          </a:prstGeom>
        </p:spPr>
        <p:txBody>
          <a:bodyPr wrap="square" lIns="0" tIns="0" rIns="0" bIns="0" rtlCol="0" anchor="t">
            <a:spAutoFit/>
          </a:bodyPr>
          <a:lstStyle/>
          <a:p>
            <a:pPr>
              <a:lnSpc>
                <a:spcPts val="7540"/>
              </a:lnSpc>
            </a:pPr>
            <a:r>
              <a:rPr lang="en-US" sz="5200" dirty="0">
                <a:solidFill>
                  <a:srgbClr val="273204"/>
                </a:solidFill>
                <a:latin typeface="Poppins Bold"/>
              </a:rPr>
              <a:t>          </a:t>
            </a:r>
          </a:p>
          <a:p>
            <a:pPr>
              <a:lnSpc>
                <a:spcPts val="7540"/>
              </a:lnSpc>
            </a:pPr>
            <a:endParaRPr lang="en-US" sz="5200" dirty="0">
              <a:solidFill>
                <a:srgbClr val="273204"/>
              </a:solidFill>
              <a:latin typeface="Poppins Bold"/>
            </a:endParaRPr>
          </a:p>
          <a:p>
            <a:pPr>
              <a:lnSpc>
                <a:spcPts val="7540"/>
              </a:lnSpc>
            </a:pPr>
            <a:r>
              <a:rPr lang="en-US" sz="2400" dirty="0">
                <a:solidFill>
                  <a:srgbClr val="273204"/>
                </a:solidFill>
                <a:latin typeface="Poppins Bold"/>
              </a:rPr>
              <a:t>                 ENTREPRENEURSHIP </a:t>
            </a:r>
          </a:p>
          <a:p>
            <a:pPr>
              <a:lnSpc>
                <a:spcPts val="7540"/>
              </a:lnSpc>
            </a:pPr>
            <a:r>
              <a:rPr lang="en-US" sz="2400" dirty="0">
                <a:solidFill>
                  <a:srgbClr val="273204"/>
                </a:solidFill>
                <a:latin typeface="Times New Roman"/>
              </a:rPr>
              <a:t>                 </a:t>
            </a:r>
            <a:r>
              <a:rPr lang="en-US" sz="2400" dirty="0" err="1">
                <a:solidFill>
                  <a:srgbClr val="273204"/>
                </a:solidFill>
                <a:latin typeface="Times New Roman"/>
              </a:rPr>
              <a:t>Marvellous</a:t>
            </a:r>
            <a:r>
              <a:rPr lang="en-US" sz="2400" dirty="0">
                <a:solidFill>
                  <a:srgbClr val="273204"/>
                </a:solidFill>
                <a:latin typeface="Times New Roman"/>
              </a:rPr>
              <a:t> Food Court</a:t>
            </a:r>
          </a:p>
          <a:p>
            <a:pPr marL="342900" indent="-342900">
              <a:lnSpc>
                <a:spcPts val="7540"/>
              </a:lnSpc>
              <a:buFont typeface="Arial" panose="020B0604020202020204" pitchFamily="34" charset="0"/>
              <a:buChar char="•"/>
            </a:pPr>
            <a:endParaRPr lang="en-US" sz="2400" dirty="0">
              <a:solidFill>
                <a:srgbClr val="273204"/>
              </a:solidFill>
              <a:latin typeface="Times New Roman"/>
            </a:endParaRPr>
          </a:p>
          <a:p>
            <a:r>
              <a:rPr lang="en-GB" b="1" i="1" dirty="0"/>
              <a:t> </a:t>
            </a:r>
          </a:p>
          <a:p>
            <a:endParaRPr lang="en-GB" dirty="0"/>
          </a:p>
          <a:p>
            <a:pPr lvl="0"/>
            <a:r>
              <a:rPr lang="en-GB" b="1" i="1" dirty="0"/>
              <a:t>      Student’s name:</a:t>
            </a:r>
            <a:r>
              <a:rPr lang="en-GB" dirty="0"/>
              <a:t> </a:t>
            </a:r>
            <a:r>
              <a:rPr lang="en-GB" b="1" i="1" dirty="0"/>
              <a:t>Name : Petrica Dana</a:t>
            </a:r>
            <a:endParaRPr lang="en-GB" dirty="0"/>
          </a:p>
          <a:p>
            <a:pPr lvl="0"/>
            <a:r>
              <a:rPr lang="en-GB" b="1" i="1" dirty="0"/>
              <a:t>     Student ID -2215984</a:t>
            </a:r>
            <a:endParaRPr lang="en-GB" dirty="0"/>
          </a:p>
          <a:p>
            <a:pPr lvl="0"/>
            <a:r>
              <a:rPr lang="en-GB" b="1" i="1" dirty="0"/>
              <a:t>     Module code –LCBB 5001</a:t>
            </a:r>
            <a:endParaRPr lang="en-GB" dirty="0"/>
          </a:p>
          <a:p>
            <a:pPr lvl="0"/>
            <a:r>
              <a:rPr lang="en-GB" b="1" i="1" dirty="0"/>
              <a:t>    Module name – Entrepreneurship</a:t>
            </a:r>
            <a:endParaRPr lang="en-GB" dirty="0"/>
          </a:p>
          <a:p>
            <a:pPr lvl="0"/>
            <a:r>
              <a:rPr lang="en-GB" b="1" i="1" dirty="0"/>
              <a:t>    Lecturer-   Amer Kareem</a:t>
            </a:r>
            <a:endParaRPr lang="en-GB" dirty="0"/>
          </a:p>
          <a:p>
            <a:pPr>
              <a:lnSpc>
                <a:spcPts val="7540"/>
              </a:lnSpc>
            </a:pPr>
            <a:endParaRPr lang="en-US" sz="2400" dirty="0">
              <a:solidFill>
                <a:srgbClr val="273204"/>
              </a:solidFill>
              <a:latin typeface="Poppins Bold"/>
            </a:endParaRPr>
          </a:p>
          <a:p>
            <a:pPr>
              <a:lnSpc>
                <a:spcPts val="7540"/>
              </a:lnSpc>
            </a:pPr>
            <a:endParaRPr lang="en-US" sz="2400" dirty="0">
              <a:solidFill>
                <a:srgbClr val="273204"/>
              </a:solidFill>
              <a:latin typeface="Poppins Bold"/>
            </a:endParaRPr>
          </a:p>
          <a:p>
            <a:pPr>
              <a:lnSpc>
                <a:spcPts val="7540"/>
              </a:lnSpc>
            </a:pPr>
            <a:endParaRPr lang="en-US" sz="2400" dirty="0">
              <a:solidFill>
                <a:srgbClr val="273204"/>
              </a:solidFill>
              <a:latin typeface="Poppins Bold"/>
            </a:endParaRPr>
          </a:p>
          <a:p>
            <a:pPr>
              <a:lnSpc>
                <a:spcPts val="7540"/>
              </a:lnSpc>
            </a:pPr>
            <a:endParaRPr lang="en-US" sz="2400" dirty="0">
              <a:solidFill>
                <a:srgbClr val="273204"/>
              </a:solidFill>
              <a:latin typeface="Poppins Bold"/>
            </a:endParaRPr>
          </a:p>
          <a:p>
            <a:pPr>
              <a:lnSpc>
                <a:spcPts val="7540"/>
              </a:lnSpc>
            </a:pPr>
            <a:endParaRPr lang="en-US" sz="2400" dirty="0">
              <a:solidFill>
                <a:srgbClr val="273204"/>
              </a:solidFill>
              <a:latin typeface="Poppins Bold"/>
            </a:endParaRPr>
          </a:p>
        </p:txBody>
      </p:sp>
      <p:pic>
        <p:nvPicPr>
          <p:cNvPr id="12" name="Picture 11">
            <a:extLst>
              <a:ext uri="{FF2B5EF4-FFF2-40B4-BE49-F238E27FC236}">
                <a16:creationId xmlns:a16="http://schemas.microsoft.com/office/drawing/2014/main" id="{DDD00CB2-8F28-4C0B-BB6F-29FB927F7559}"/>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585835" cy="14797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0"/>
            <a:ext cx="2561857" cy="8209274"/>
            <a:chOff x="0" y="0"/>
            <a:chExt cx="2354580" cy="7545071"/>
          </a:xfrm>
        </p:grpSpPr>
        <p:sp>
          <p:nvSpPr>
            <p:cNvPr id="3" name="Freeform 3"/>
            <p:cNvSpPr/>
            <p:nvPr/>
          </p:nvSpPr>
          <p:spPr>
            <a:xfrm>
              <a:off x="0" y="0"/>
              <a:ext cx="2353310" cy="7545071"/>
            </a:xfrm>
            <a:custGeom>
              <a:avLst/>
              <a:gdLst/>
              <a:ahLst/>
              <a:cxnLst/>
              <a:rect l="l" t="t" r="r" b="b"/>
              <a:pathLst>
                <a:path w="2353310" h="7545071">
                  <a:moveTo>
                    <a:pt x="784860" y="7477761"/>
                  </a:moveTo>
                  <a:cubicBezTo>
                    <a:pt x="905510" y="7518401"/>
                    <a:pt x="1042670" y="7545071"/>
                    <a:pt x="1177290" y="7545071"/>
                  </a:cubicBezTo>
                  <a:cubicBezTo>
                    <a:pt x="1311910" y="7545071"/>
                    <a:pt x="1441450" y="7522211"/>
                    <a:pt x="1560830" y="7481571"/>
                  </a:cubicBezTo>
                  <a:cubicBezTo>
                    <a:pt x="1563370" y="7480301"/>
                    <a:pt x="1565910" y="7480301"/>
                    <a:pt x="1568450" y="7479031"/>
                  </a:cubicBezTo>
                  <a:cubicBezTo>
                    <a:pt x="2016760" y="7316471"/>
                    <a:pt x="2346960" y="6887211"/>
                    <a:pt x="2353310" y="6371173"/>
                  </a:cubicBezTo>
                  <a:lnTo>
                    <a:pt x="2353310" y="0"/>
                  </a:lnTo>
                  <a:lnTo>
                    <a:pt x="0" y="0"/>
                  </a:lnTo>
                  <a:lnTo>
                    <a:pt x="0" y="6366306"/>
                  </a:lnTo>
                  <a:cubicBezTo>
                    <a:pt x="6350" y="6889751"/>
                    <a:pt x="331470" y="7319011"/>
                    <a:pt x="784860" y="7477761"/>
                  </a:cubicBezTo>
                  <a:close/>
                </a:path>
              </a:pathLst>
            </a:custGeom>
            <a:solidFill>
              <a:srgbClr val="668406"/>
            </a:solidFill>
          </p:spPr>
        </p:sp>
      </p:grpSp>
      <p:sp>
        <p:nvSpPr>
          <p:cNvPr id="4" name="Freeform 4"/>
          <p:cNvSpPr/>
          <p:nvPr/>
        </p:nvSpPr>
        <p:spPr>
          <a:xfrm>
            <a:off x="766201" y="4552842"/>
            <a:ext cx="2401055" cy="1989874"/>
          </a:xfrm>
          <a:custGeom>
            <a:avLst/>
            <a:gdLst/>
            <a:ahLst/>
            <a:cxnLst/>
            <a:rect l="l" t="t" r="r" b="b"/>
            <a:pathLst>
              <a:path w="3601582" h="2984811">
                <a:moveTo>
                  <a:pt x="0" y="0"/>
                </a:moveTo>
                <a:lnTo>
                  <a:pt x="3601582" y="0"/>
                </a:lnTo>
                <a:lnTo>
                  <a:pt x="3601582" y="2984811"/>
                </a:lnTo>
                <a:lnTo>
                  <a:pt x="0" y="2984811"/>
                </a:lnTo>
                <a:lnTo>
                  <a:pt x="0" y="0"/>
                </a:lnTo>
                <a:close/>
              </a:path>
            </a:pathLst>
          </a:custGeom>
          <a:blipFill>
            <a:blip r:embed="rId3"/>
            <a:stretch>
              <a:fillRect/>
            </a:stretch>
          </a:blipFill>
        </p:spPr>
      </p:sp>
      <p:sp>
        <p:nvSpPr>
          <p:cNvPr id="5" name="TextBox 5"/>
          <p:cNvSpPr txBox="1"/>
          <p:nvPr/>
        </p:nvSpPr>
        <p:spPr>
          <a:xfrm>
            <a:off x="4257235" y="666751"/>
            <a:ext cx="2690016" cy="333425"/>
          </a:xfrm>
          <a:prstGeom prst="rect">
            <a:avLst/>
          </a:prstGeom>
        </p:spPr>
        <p:txBody>
          <a:bodyPr lIns="0" tIns="0" rIns="0" bIns="0" rtlCol="0" anchor="t">
            <a:spAutoFit/>
          </a:bodyPr>
          <a:lstStyle/>
          <a:p>
            <a:pPr>
              <a:lnSpc>
                <a:spcPts val="2568"/>
              </a:lnSpc>
            </a:pPr>
            <a:r>
              <a:rPr lang="en-US" sz="2400">
                <a:solidFill>
                  <a:srgbClr val="273204"/>
                </a:solidFill>
                <a:latin typeface="Times New Roman Bold"/>
              </a:rPr>
              <a:t>INTRODUCTION</a:t>
            </a:r>
          </a:p>
        </p:txBody>
      </p:sp>
      <p:sp>
        <p:nvSpPr>
          <p:cNvPr id="6" name="TextBox 6"/>
          <p:cNvSpPr txBox="1"/>
          <p:nvPr/>
        </p:nvSpPr>
        <p:spPr>
          <a:xfrm>
            <a:off x="4257235" y="1681726"/>
            <a:ext cx="7713920" cy="2834109"/>
          </a:xfrm>
          <a:prstGeom prst="rect">
            <a:avLst/>
          </a:prstGeom>
        </p:spPr>
        <p:txBody>
          <a:bodyPr lIns="0" tIns="0" rIns="0" bIns="0" rtlCol="0" anchor="t">
            <a:spAutoFit/>
          </a:bodyPr>
          <a:lstStyle/>
          <a:p>
            <a:pPr algn="just">
              <a:lnSpc>
                <a:spcPts val="3200"/>
              </a:lnSpc>
            </a:pPr>
            <a:r>
              <a:rPr lang="en-US" sz="2133" dirty="0">
                <a:solidFill>
                  <a:srgbClr val="273204"/>
                </a:solidFill>
                <a:latin typeface="Times New Roman"/>
              </a:rPr>
              <a:t>Good Morning, I am Petrica Dana. I am an entrepreneur and founder of the </a:t>
            </a:r>
            <a:r>
              <a:rPr lang="en-US" sz="2133" dirty="0" err="1">
                <a:solidFill>
                  <a:srgbClr val="273204"/>
                </a:solidFill>
                <a:latin typeface="Times New Roman"/>
              </a:rPr>
              <a:t>Marvellous</a:t>
            </a:r>
            <a:r>
              <a:rPr lang="en-US" sz="2133" dirty="0">
                <a:solidFill>
                  <a:srgbClr val="273204"/>
                </a:solidFill>
                <a:latin typeface="Times New Roman"/>
              </a:rPr>
              <a:t> Food Court. Being an entrepreneur I have certain strength and some skills which helps me in my entrepreneurial journey (Diandra and </a:t>
            </a:r>
            <a:r>
              <a:rPr lang="en-US" sz="2133" dirty="0" err="1">
                <a:solidFill>
                  <a:srgbClr val="273204"/>
                </a:solidFill>
                <a:latin typeface="Times New Roman"/>
              </a:rPr>
              <a:t>Azmy</a:t>
            </a:r>
            <a:r>
              <a:rPr lang="en-US" sz="2133" dirty="0">
                <a:solidFill>
                  <a:srgbClr val="273204"/>
                </a:solidFill>
                <a:latin typeface="Times New Roman"/>
              </a:rPr>
              <a:t>, 2020). One of the key strength of mine is that I am hard working. And I have a bold personality like in the sense I am full of life and energy. For me, there's nothing more satisfying than pushing limits and learning how to use and apply new resources.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645090" y="552450"/>
            <a:ext cx="266700" cy="266700"/>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B1C868"/>
            </a:solidFill>
          </p:spPr>
        </p:sp>
      </p:grpSp>
      <p:grpSp>
        <p:nvGrpSpPr>
          <p:cNvPr id="4" name="Group 4"/>
          <p:cNvGrpSpPr/>
          <p:nvPr/>
        </p:nvGrpSpPr>
        <p:grpSpPr>
          <a:xfrm>
            <a:off x="10221751" y="552450"/>
            <a:ext cx="266700" cy="266700"/>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B1C868"/>
            </a:solidFill>
          </p:spPr>
        </p:sp>
      </p:grpSp>
      <p:grpSp>
        <p:nvGrpSpPr>
          <p:cNvPr id="6" name="Group 6"/>
          <p:cNvGrpSpPr/>
          <p:nvPr/>
        </p:nvGrpSpPr>
        <p:grpSpPr>
          <a:xfrm>
            <a:off x="9798413" y="552450"/>
            <a:ext cx="266700" cy="266700"/>
            <a:chOff x="0" y="0"/>
            <a:chExt cx="6350000" cy="6350000"/>
          </a:xfrm>
        </p:grpSpPr>
        <p:sp>
          <p:nvSpPr>
            <p:cNvPr id="7" name="Freeform 7"/>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B1C868"/>
            </a:solidFill>
          </p:spPr>
        </p:sp>
      </p:grpSp>
      <p:sp>
        <p:nvSpPr>
          <p:cNvPr id="8" name="Freeform 8"/>
          <p:cNvSpPr/>
          <p:nvPr/>
        </p:nvSpPr>
        <p:spPr>
          <a:xfrm>
            <a:off x="6750445" y="1542289"/>
            <a:ext cx="4292051" cy="4284247"/>
          </a:xfrm>
          <a:custGeom>
            <a:avLst/>
            <a:gdLst/>
            <a:ahLst/>
            <a:cxnLst/>
            <a:rect l="l" t="t" r="r" b="b"/>
            <a:pathLst>
              <a:path w="6438076" h="6426370">
                <a:moveTo>
                  <a:pt x="0" y="0"/>
                </a:moveTo>
                <a:lnTo>
                  <a:pt x="6438076" y="0"/>
                </a:lnTo>
                <a:lnTo>
                  <a:pt x="6438076" y="6426370"/>
                </a:lnTo>
                <a:lnTo>
                  <a:pt x="0" y="642637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TextBox 9"/>
          <p:cNvSpPr txBox="1"/>
          <p:nvPr/>
        </p:nvSpPr>
        <p:spPr>
          <a:xfrm>
            <a:off x="1100165" y="1938112"/>
            <a:ext cx="4995835" cy="3654847"/>
          </a:xfrm>
          <a:prstGeom prst="rect">
            <a:avLst/>
          </a:prstGeom>
        </p:spPr>
        <p:txBody>
          <a:bodyPr lIns="0" tIns="0" rIns="0" bIns="0" rtlCol="0" anchor="t">
            <a:spAutoFit/>
          </a:bodyPr>
          <a:lstStyle/>
          <a:p>
            <a:pPr>
              <a:lnSpc>
                <a:spcPts val="3200"/>
              </a:lnSpc>
            </a:pPr>
            <a:r>
              <a:rPr lang="en-US" sz="2133">
                <a:solidFill>
                  <a:srgbClr val="668406"/>
                </a:solidFill>
                <a:latin typeface="Times New Roman"/>
              </a:rPr>
              <a:t>INTRODUCTION </a:t>
            </a:r>
          </a:p>
          <a:p>
            <a:pPr>
              <a:lnSpc>
                <a:spcPts val="3200"/>
              </a:lnSpc>
            </a:pPr>
            <a:r>
              <a:rPr lang="en-US" sz="2133">
                <a:solidFill>
                  <a:srgbClr val="668406"/>
                </a:solidFill>
                <a:latin typeface="Times New Roman"/>
              </a:rPr>
              <a:t>Overview of business idea </a:t>
            </a:r>
          </a:p>
          <a:p>
            <a:pPr>
              <a:lnSpc>
                <a:spcPts val="3200"/>
              </a:lnSpc>
            </a:pPr>
            <a:r>
              <a:rPr lang="en-US" sz="2133">
                <a:solidFill>
                  <a:srgbClr val="668406"/>
                </a:solidFill>
                <a:latin typeface="Times New Roman"/>
              </a:rPr>
              <a:t>Management team plan </a:t>
            </a:r>
          </a:p>
          <a:p>
            <a:pPr>
              <a:lnSpc>
                <a:spcPts val="3200"/>
              </a:lnSpc>
            </a:pPr>
            <a:r>
              <a:rPr lang="en-US" sz="2133">
                <a:solidFill>
                  <a:srgbClr val="668406"/>
                </a:solidFill>
                <a:latin typeface="Times New Roman"/>
              </a:rPr>
              <a:t>Target market and marketing strategies </a:t>
            </a:r>
          </a:p>
          <a:p>
            <a:pPr>
              <a:lnSpc>
                <a:spcPts val="3200"/>
              </a:lnSpc>
            </a:pPr>
            <a:r>
              <a:rPr lang="en-US" sz="2133">
                <a:solidFill>
                  <a:srgbClr val="668406"/>
                </a:solidFill>
                <a:latin typeface="Times New Roman"/>
              </a:rPr>
              <a:t>Competition and Differentiation Strategies </a:t>
            </a:r>
          </a:p>
          <a:p>
            <a:pPr>
              <a:lnSpc>
                <a:spcPts val="3200"/>
              </a:lnSpc>
            </a:pPr>
            <a:r>
              <a:rPr lang="en-US" sz="2133">
                <a:solidFill>
                  <a:srgbClr val="668406"/>
                </a:solidFill>
                <a:latin typeface="Times New Roman"/>
              </a:rPr>
              <a:t>Funding Requirements and Allocation </a:t>
            </a:r>
          </a:p>
          <a:p>
            <a:pPr>
              <a:lnSpc>
                <a:spcPts val="3200"/>
              </a:lnSpc>
            </a:pPr>
            <a:r>
              <a:rPr lang="en-US" sz="2133">
                <a:solidFill>
                  <a:srgbClr val="668406"/>
                </a:solidFill>
                <a:latin typeface="Times New Roman"/>
              </a:rPr>
              <a:t>CONCLUSION </a:t>
            </a:r>
          </a:p>
          <a:p>
            <a:pPr>
              <a:lnSpc>
                <a:spcPts val="3200"/>
              </a:lnSpc>
            </a:pPr>
            <a:r>
              <a:rPr lang="en-US" sz="2133">
                <a:solidFill>
                  <a:srgbClr val="668406"/>
                </a:solidFill>
                <a:latin typeface="Times New Roman"/>
              </a:rPr>
              <a:t>REFERENCES </a:t>
            </a:r>
          </a:p>
          <a:p>
            <a:pPr marL="0" lvl="1">
              <a:lnSpc>
                <a:spcPts val="3200"/>
              </a:lnSpc>
            </a:pPr>
            <a:endParaRPr lang="en-US" sz="2133">
              <a:solidFill>
                <a:srgbClr val="668406"/>
              </a:solidFill>
              <a:latin typeface="Times New Roman"/>
            </a:endParaRPr>
          </a:p>
        </p:txBody>
      </p:sp>
      <p:sp>
        <p:nvSpPr>
          <p:cNvPr id="10" name="TextBox 10"/>
          <p:cNvSpPr txBox="1"/>
          <p:nvPr/>
        </p:nvSpPr>
        <p:spPr>
          <a:xfrm>
            <a:off x="1100165" y="1112545"/>
            <a:ext cx="2748817" cy="370294"/>
          </a:xfrm>
          <a:prstGeom prst="rect">
            <a:avLst/>
          </a:prstGeom>
        </p:spPr>
        <p:txBody>
          <a:bodyPr lIns="0" tIns="0" rIns="0" bIns="0" rtlCol="0" anchor="t">
            <a:spAutoFit/>
          </a:bodyPr>
          <a:lstStyle/>
          <a:p>
            <a:pPr marL="0" lvl="1" algn="just">
              <a:lnSpc>
                <a:spcPts val="3096"/>
              </a:lnSpc>
              <a:spcBef>
                <a:spcPct val="0"/>
              </a:spcBef>
            </a:pPr>
            <a:r>
              <a:rPr lang="en-US" sz="2400">
                <a:solidFill>
                  <a:srgbClr val="668406"/>
                </a:solidFill>
                <a:latin typeface="Times New Roman Bold"/>
              </a:rPr>
              <a:t>CONTENTS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341866" y="3375292"/>
            <a:ext cx="594026" cy="594026"/>
          </a:xfrm>
          <a:custGeom>
            <a:avLst/>
            <a:gdLst/>
            <a:ahLst/>
            <a:cxnLst/>
            <a:rect l="l" t="t" r="r" b="b"/>
            <a:pathLst>
              <a:path w="891039" h="891039">
                <a:moveTo>
                  <a:pt x="0" y="0"/>
                </a:moveTo>
                <a:lnTo>
                  <a:pt x="891039" y="0"/>
                </a:lnTo>
                <a:lnTo>
                  <a:pt x="891039" y="891039"/>
                </a:lnTo>
                <a:lnTo>
                  <a:pt x="0" y="89103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a:off x="3233657" y="3375292"/>
            <a:ext cx="386859" cy="594026"/>
          </a:xfrm>
          <a:custGeom>
            <a:avLst/>
            <a:gdLst/>
            <a:ahLst/>
            <a:cxnLst/>
            <a:rect l="l" t="t" r="r" b="b"/>
            <a:pathLst>
              <a:path w="580289" h="891039">
                <a:moveTo>
                  <a:pt x="0" y="0"/>
                </a:moveTo>
                <a:lnTo>
                  <a:pt x="580289" y="0"/>
                </a:lnTo>
                <a:lnTo>
                  <a:pt x="580289" y="891039"/>
                </a:lnTo>
                <a:lnTo>
                  <a:pt x="0" y="89103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4" name="Group 4"/>
          <p:cNvGrpSpPr>
            <a:grpSpLocks noChangeAspect="1"/>
          </p:cNvGrpSpPr>
          <p:nvPr/>
        </p:nvGrpSpPr>
        <p:grpSpPr>
          <a:xfrm>
            <a:off x="4947357" y="3375291"/>
            <a:ext cx="535870" cy="510535"/>
            <a:chOff x="0" y="0"/>
            <a:chExt cx="1772920" cy="1689100"/>
          </a:xfrm>
        </p:grpSpPr>
        <p:sp>
          <p:nvSpPr>
            <p:cNvPr id="5" name="Freeform 5"/>
            <p:cNvSpPr/>
            <p:nvPr/>
          </p:nvSpPr>
          <p:spPr>
            <a:xfrm>
              <a:off x="-8890" y="-5080"/>
              <a:ext cx="1789430" cy="1701800"/>
            </a:xfrm>
            <a:custGeom>
              <a:avLst/>
              <a:gdLst/>
              <a:ahLst/>
              <a:cxnLst/>
              <a:rect l="l" t="t" r="r" b="b"/>
              <a:pathLst>
                <a:path w="1789430" h="1701800">
                  <a:moveTo>
                    <a:pt x="922020" y="21590"/>
                  </a:moveTo>
                  <a:lnTo>
                    <a:pt x="1172210" y="529590"/>
                  </a:lnTo>
                  <a:cubicBezTo>
                    <a:pt x="1176020" y="538480"/>
                    <a:pt x="1184910" y="544830"/>
                    <a:pt x="1195070" y="546100"/>
                  </a:cubicBezTo>
                  <a:lnTo>
                    <a:pt x="1755140" y="627380"/>
                  </a:lnTo>
                  <a:cubicBezTo>
                    <a:pt x="1779270" y="631190"/>
                    <a:pt x="1789430" y="661670"/>
                    <a:pt x="1771650" y="678180"/>
                  </a:cubicBezTo>
                  <a:lnTo>
                    <a:pt x="1366520" y="1073150"/>
                  </a:lnTo>
                  <a:cubicBezTo>
                    <a:pt x="1358900" y="1079500"/>
                    <a:pt x="1356360" y="1089660"/>
                    <a:pt x="1357630" y="1099820"/>
                  </a:cubicBezTo>
                  <a:lnTo>
                    <a:pt x="1452880" y="1658620"/>
                  </a:lnTo>
                  <a:cubicBezTo>
                    <a:pt x="1456690" y="1682750"/>
                    <a:pt x="1431290" y="1701800"/>
                    <a:pt x="1409700" y="1690370"/>
                  </a:cubicBezTo>
                  <a:lnTo>
                    <a:pt x="908050" y="1426210"/>
                  </a:lnTo>
                  <a:cubicBezTo>
                    <a:pt x="899160" y="1421130"/>
                    <a:pt x="889000" y="1421130"/>
                    <a:pt x="880110" y="1426210"/>
                  </a:cubicBezTo>
                  <a:lnTo>
                    <a:pt x="378460" y="1690370"/>
                  </a:lnTo>
                  <a:cubicBezTo>
                    <a:pt x="356870" y="1701800"/>
                    <a:pt x="331470" y="1682750"/>
                    <a:pt x="335280" y="1658620"/>
                  </a:cubicBezTo>
                  <a:lnTo>
                    <a:pt x="430530" y="1099820"/>
                  </a:lnTo>
                  <a:cubicBezTo>
                    <a:pt x="431800" y="1089660"/>
                    <a:pt x="429260" y="1080770"/>
                    <a:pt x="421640" y="1073150"/>
                  </a:cubicBezTo>
                  <a:lnTo>
                    <a:pt x="17780" y="678180"/>
                  </a:lnTo>
                  <a:cubicBezTo>
                    <a:pt x="0" y="660400"/>
                    <a:pt x="10160" y="631190"/>
                    <a:pt x="34290" y="627380"/>
                  </a:cubicBezTo>
                  <a:lnTo>
                    <a:pt x="594360" y="546100"/>
                  </a:lnTo>
                  <a:cubicBezTo>
                    <a:pt x="604520" y="544830"/>
                    <a:pt x="612140" y="538480"/>
                    <a:pt x="617220" y="529590"/>
                  </a:cubicBezTo>
                  <a:lnTo>
                    <a:pt x="867410" y="21590"/>
                  </a:lnTo>
                  <a:cubicBezTo>
                    <a:pt x="878840" y="0"/>
                    <a:pt x="910590" y="0"/>
                    <a:pt x="922020" y="21590"/>
                  </a:cubicBezTo>
                  <a:close/>
                </a:path>
              </a:pathLst>
            </a:custGeom>
            <a:solidFill>
              <a:srgbClr val="FFFFFF"/>
            </a:solidFill>
          </p:spPr>
        </p:sp>
      </p:grpSp>
      <p:sp>
        <p:nvSpPr>
          <p:cNvPr id="6" name="Freeform 6"/>
          <p:cNvSpPr/>
          <p:nvPr/>
        </p:nvSpPr>
        <p:spPr>
          <a:xfrm>
            <a:off x="7734988" y="2159109"/>
            <a:ext cx="4045057" cy="2743200"/>
          </a:xfrm>
          <a:custGeom>
            <a:avLst/>
            <a:gdLst/>
            <a:ahLst/>
            <a:cxnLst/>
            <a:rect l="l" t="t" r="r" b="b"/>
            <a:pathLst>
              <a:path w="6067586" h="4114800">
                <a:moveTo>
                  <a:pt x="0" y="0"/>
                </a:moveTo>
                <a:lnTo>
                  <a:pt x="6067587" y="0"/>
                </a:lnTo>
                <a:lnTo>
                  <a:pt x="6067587"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TextBox 7"/>
          <p:cNvSpPr txBox="1"/>
          <p:nvPr/>
        </p:nvSpPr>
        <p:spPr>
          <a:xfrm>
            <a:off x="920479" y="1237955"/>
            <a:ext cx="4892765" cy="333425"/>
          </a:xfrm>
          <a:prstGeom prst="rect">
            <a:avLst/>
          </a:prstGeom>
        </p:spPr>
        <p:txBody>
          <a:bodyPr lIns="0" tIns="0" rIns="0" bIns="0" rtlCol="0" anchor="t">
            <a:spAutoFit/>
          </a:bodyPr>
          <a:lstStyle/>
          <a:p>
            <a:pPr>
              <a:lnSpc>
                <a:spcPts val="2568"/>
              </a:lnSpc>
            </a:pPr>
            <a:r>
              <a:rPr lang="en-US" sz="2400">
                <a:solidFill>
                  <a:srgbClr val="273204"/>
                </a:solidFill>
                <a:latin typeface="Times New Roman"/>
              </a:rPr>
              <a:t>OVERVIEW OF BUSINESS IDEA</a:t>
            </a:r>
          </a:p>
        </p:txBody>
      </p:sp>
      <p:sp>
        <p:nvSpPr>
          <p:cNvPr id="8" name="TextBox 8"/>
          <p:cNvSpPr txBox="1"/>
          <p:nvPr/>
        </p:nvSpPr>
        <p:spPr>
          <a:xfrm>
            <a:off x="920479" y="2257122"/>
            <a:ext cx="6569431" cy="2128788"/>
          </a:xfrm>
          <a:prstGeom prst="rect">
            <a:avLst/>
          </a:prstGeom>
        </p:spPr>
        <p:txBody>
          <a:bodyPr lIns="0" tIns="0" rIns="0" bIns="0" rtlCol="0" anchor="t">
            <a:spAutoFit/>
          </a:bodyPr>
          <a:lstStyle/>
          <a:p>
            <a:pPr marL="0" lvl="1" algn="just">
              <a:lnSpc>
                <a:spcPts val="2752"/>
              </a:lnSpc>
              <a:spcBef>
                <a:spcPct val="0"/>
              </a:spcBef>
            </a:pPr>
            <a:r>
              <a:rPr lang="en-US" sz="2133">
                <a:solidFill>
                  <a:srgbClr val="273204"/>
                </a:solidFill>
                <a:latin typeface="Times New Roman"/>
              </a:rPr>
              <a:t>Today, I am here for my business that is Marvellous Food Court. The restaurant Marvellous Food Court serves a variety of delectable options, both vegetarian and non-vegetarian (Vedula and et.al., 2022). Along with mouthwatering food, the restaurant will serve a variety of soft drinks, coffee, and other drinks.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TextBox 3"/>
          <p:cNvSpPr txBox="1"/>
          <p:nvPr/>
        </p:nvSpPr>
        <p:spPr>
          <a:xfrm>
            <a:off x="3694986" y="1148149"/>
            <a:ext cx="4429033" cy="333425"/>
          </a:xfrm>
          <a:prstGeom prst="rect">
            <a:avLst/>
          </a:prstGeom>
        </p:spPr>
        <p:txBody>
          <a:bodyPr lIns="0" tIns="0" rIns="0" bIns="0" rtlCol="0" anchor="t">
            <a:spAutoFit/>
          </a:bodyPr>
          <a:lstStyle/>
          <a:p>
            <a:pPr algn="r">
              <a:lnSpc>
                <a:spcPts val="2568"/>
              </a:lnSpc>
            </a:pPr>
            <a:r>
              <a:rPr lang="en-US" sz="2400">
                <a:solidFill>
                  <a:srgbClr val="273204"/>
                </a:solidFill>
                <a:latin typeface="Times New Roman Bold"/>
              </a:rPr>
              <a:t>MANAGEMENT TEAM PLAN</a:t>
            </a:r>
          </a:p>
        </p:txBody>
      </p:sp>
      <p:sp>
        <p:nvSpPr>
          <p:cNvPr id="4" name="TextBox 4"/>
          <p:cNvSpPr txBox="1"/>
          <p:nvPr/>
        </p:nvSpPr>
        <p:spPr>
          <a:xfrm>
            <a:off x="2150414" y="1939637"/>
            <a:ext cx="8152708" cy="2834109"/>
          </a:xfrm>
          <a:prstGeom prst="rect">
            <a:avLst/>
          </a:prstGeom>
        </p:spPr>
        <p:txBody>
          <a:bodyPr lIns="0" tIns="0" rIns="0" bIns="0" rtlCol="0" anchor="t">
            <a:spAutoFit/>
          </a:bodyPr>
          <a:lstStyle/>
          <a:p>
            <a:pPr algn="just">
              <a:lnSpc>
                <a:spcPts val="3200"/>
              </a:lnSpc>
            </a:pPr>
            <a:r>
              <a:rPr lang="en-US" sz="2133">
                <a:solidFill>
                  <a:srgbClr val="273204"/>
                </a:solidFill>
                <a:latin typeface="Times New Roman"/>
              </a:rPr>
              <a:t>The management team plan which  Marvellous Food Court follow is  the Hierarchy organisational structure. The owner graduated from a reputable university with a degree in hotel management. Hiring an experienced chef and staff is the first step towards finishing the operations efficiently. In order to increase market reach, the restaurant must put in place a management structure that will allow it to oversee, direct, manage, and keep track of work and profit margins.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BA82F"/>
        </a:solidFill>
        <a:effectLst/>
      </p:bgPr>
    </p:bg>
    <p:spTree>
      <p:nvGrpSpPr>
        <p:cNvPr id="1" name=""/>
        <p:cNvGrpSpPr/>
        <p:nvPr/>
      </p:nvGrpSpPr>
      <p:grpSpPr>
        <a:xfrm>
          <a:off x="0" y="0"/>
          <a:ext cx="0" cy="0"/>
          <a:chOff x="0" y="0"/>
          <a:chExt cx="0" cy="0"/>
        </a:xfrm>
      </p:grpSpPr>
      <p:sp>
        <p:nvSpPr>
          <p:cNvPr id="2" name="AutoShape 2"/>
          <p:cNvSpPr/>
          <p:nvPr/>
        </p:nvSpPr>
        <p:spPr>
          <a:xfrm>
            <a:off x="0" y="1610459"/>
            <a:ext cx="12192000" cy="4324043"/>
          </a:xfrm>
          <a:prstGeom prst="rect">
            <a:avLst/>
          </a:prstGeom>
          <a:solidFill>
            <a:srgbClr val="FFFFFF">
              <a:alpha val="26667"/>
            </a:srgbClr>
          </a:solidFill>
        </p:spPr>
      </p:sp>
      <p:sp>
        <p:nvSpPr>
          <p:cNvPr id="3" name="Freeform 3"/>
          <p:cNvSpPr/>
          <p:nvPr/>
        </p:nvSpPr>
        <p:spPr>
          <a:xfrm>
            <a:off x="9171674" y="3287941"/>
            <a:ext cx="3020326" cy="2646561"/>
          </a:xfrm>
          <a:custGeom>
            <a:avLst/>
            <a:gdLst/>
            <a:ahLst/>
            <a:cxnLst/>
            <a:rect l="l" t="t" r="r" b="b"/>
            <a:pathLst>
              <a:path w="4530489" h="3969841">
                <a:moveTo>
                  <a:pt x="0" y="0"/>
                </a:moveTo>
                <a:lnTo>
                  <a:pt x="4530489" y="0"/>
                </a:lnTo>
                <a:lnTo>
                  <a:pt x="4530489" y="3969841"/>
                </a:lnTo>
                <a:lnTo>
                  <a:pt x="0" y="3969841"/>
                </a:lnTo>
                <a:lnTo>
                  <a:pt x="0" y="0"/>
                </a:lnTo>
                <a:close/>
              </a:path>
            </a:pathLst>
          </a:custGeom>
          <a:blipFill>
            <a:blip r:embed="rId3"/>
            <a:stretch>
              <a:fillRect/>
            </a:stretch>
          </a:blipFill>
        </p:spPr>
      </p:sp>
      <p:sp>
        <p:nvSpPr>
          <p:cNvPr id="4" name="TextBox 4"/>
          <p:cNvSpPr txBox="1"/>
          <p:nvPr/>
        </p:nvSpPr>
        <p:spPr>
          <a:xfrm>
            <a:off x="1035827" y="1003518"/>
            <a:ext cx="7698243" cy="333425"/>
          </a:xfrm>
          <a:prstGeom prst="rect">
            <a:avLst/>
          </a:prstGeom>
        </p:spPr>
        <p:txBody>
          <a:bodyPr lIns="0" tIns="0" rIns="0" bIns="0" rtlCol="0" anchor="t">
            <a:spAutoFit/>
          </a:bodyPr>
          <a:lstStyle/>
          <a:p>
            <a:pPr algn="ctr" defTabSz="609630">
              <a:lnSpc>
                <a:spcPts val="2568"/>
              </a:lnSpc>
            </a:pPr>
            <a:r>
              <a:rPr lang="en-US" sz="2400">
                <a:solidFill>
                  <a:srgbClr val="FFFFFF"/>
                </a:solidFill>
                <a:latin typeface="Times New Roman Bold"/>
              </a:rPr>
              <a:t>TARGET MARKET AND MARKETING STRATEGIES</a:t>
            </a:r>
          </a:p>
        </p:txBody>
      </p:sp>
      <p:sp>
        <p:nvSpPr>
          <p:cNvPr id="5" name="TextBox 5"/>
          <p:cNvSpPr txBox="1"/>
          <p:nvPr/>
        </p:nvSpPr>
        <p:spPr>
          <a:xfrm>
            <a:off x="1035826" y="2001729"/>
            <a:ext cx="7440264" cy="2834109"/>
          </a:xfrm>
          <a:prstGeom prst="rect">
            <a:avLst/>
          </a:prstGeom>
        </p:spPr>
        <p:txBody>
          <a:bodyPr lIns="0" tIns="0" rIns="0" bIns="0" rtlCol="0" anchor="t">
            <a:spAutoFit/>
          </a:bodyPr>
          <a:lstStyle/>
          <a:p>
            <a:pPr marL="0" lvl="1" algn="just" defTabSz="609630">
              <a:lnSpc>
                <a:spcPts val="3200"/>
              </a:lnSpc>
            </a:pPr>
            <a:r>
              <a:rPr lang="en-US" sz="2133">
                <a:solidFill>
                  <a:srgbClr val="F5FAE2"/>
                </a:solidFill>
                <a:latin typeface="Times New Roman Bold"/>
              </a:rPr>
              <a:t>The Marvellous Food Court primarily caters to the modern generation; since they sell junk food and modern cuisine, students between the ages of 18 and 30 are their primary target market. The Marvellous Food Court also aims to connect with families in order to accomplish the organization's goals by fostering a sense of community (World Health Organization,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299119" y="3979723"/>
            <a:ext cx="3207081" cy="2192477"/>
          </a:xfrm>
          <a:custGeom>
            <a:avLst/>
            <a:gdLst/>
            <a:ahLst/>
            <a:cxnLst/>
            <a:rect l="l" t="t" r="r" b="b"/>
            <a:pathLst>
              <a:path w="4810622" h="3288716">
                <a:moveTo>
                  <a:pt x="0" y="0"/>
                </a:moveTo>
                <a:lnTo>
                  <a:pt x="4810622" y="0"/>
                </a:lnTo>
                <a:lnTo>
                  <a:pt x="4810622" y="3288716"/>
                </a:lnTo>
                <a:lnTo>
                  <a:pt x="0" y="328871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TextBox 3"/>
          <p:cNvSpPr txBox="1"/>
          <p:nvPr/>
        </p:nvSpPr>
        <p:spPr>
          <a:xfrm>
            <a:off x="685800" y="666751"/>
            <a:ext cx="8299119" cy="333425"/>
          </a:xfrm>
          <a:prstGeom prst="rect">
            <a:avLst/>
          </a:prstGeom>
        </p:spPr>
        <p:txBody>
          <a:bodyPr lIns="0" tIns="0" rIns="0" bIns="0" rtlCol="0" anchor="t">
            <a:spAutoFit/>
          </a:bodyPr>
          <a:lstStyle/>
          <a:p>
            <a:pPr>
              <a:lnSpc>
                <a:spcPts val="2568"/>
              </a:lnSpc>
            </a:pPr>
            <a:r>
              <a:rPr lang="en-US" sz="2400">
                <a:solidFill>
                  <a:srgbClr val="273204"/>
                </a:solidFill>
                <a:latin typeface="Times New Roman Bold"/>
              </a:rPr>
              <a:t>COMPETITION AND DIFFERENTIATION STRATEGIES</a:t>
            </a:r>
          </a:p>
        </p:txBody>
      </p:sp>
      <p:sp>
        <p:nvSpPr>
          <p:cNvPr id="4" name="TextBox 4"/>
          <p:cNvSpPr txBox="1"/>
          <p:nvPr/>
        </p:nvSpPr>
        <p:spPr>
          <a:xfrm>
            <a:off x="685800" y="1371071"/>
            <a:ext cx="7502701" cy="3654847"/>
          </a:xfrm>
          <a:prstGeom prst="rect">
            <a:avLst/>
          </a:prstGeom>
        </p:spPr>
        <p:txBody>
          <a:bodyPr lIns="0" tIns="0" rIns="0" bIns="0" rtlCol="0" anchor="t">
            <a:spAutoFit/>
          </a:bodyPr>
          <a:lstStyle/>
          <a:p>
            <a:pPr algn="just">
              <a:lnSpc>
                <a:spcPts val="3200"/>
              </a:lnSpc>
            </a:pPr>
            <a:r>
              <a:rPr lang="en-US" sz="2133">
                <a:solidFill>
                  <a:srgbClr val="273204"/>
                </a:solidFill>
                <a:latin typeface="Times New Roman Bold"/>
              </a:rPr>
              <a:t>Competition </a:t>
            </a:r>
          </a:p>
          <a:p>
            <a:pPr algn="just">
              <a:lnSpc>
                <a:spcPts val="3200"/>
              </a:lnSpc>
            </a:pPr>
            <a:endParaRPr lang="en-US" sz="2133">
              <a:solidFill>
                <a:srgbClr val="273204"/>
              </a:solidFill>
              <a:latin typeface="Times New Roman Bold"/>
            </a:endParaRPr>
          </a:p>
          <a:p>
            <a:pPr marL="0" lvl="1" algn="just">
              <a:lnSpc>
                <a:spcPts val="3200"/>
              </a:lnSpc>
            </a:pPr>
            <a:r>
              <a:rPr lang="en-US" sz="2133">
                <a:solidFill>
                  <a:srgbClr val="273204"/>
                </a:solidFill>
                <a:latin typeface="Times New Roman"/>
              </a:rPr>
              <a:t>One of the biggest risks to a business is the possibility of new competitors offering lower prices and better services, which could divide an audience and pose a challenge to the established player. The food industry is characterized by intense competition. The Marvellous Food Court faces challenges in establishing brand recognition in the current market due to the presence of numerous major players.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783759" y="-4192536"/>
            <a:ext cx="14879827" cy="15243073"/>
            <a:chOff x="0" y="0"/>
            <a:chExt cx="6198678" cy="6350000"/>
          </a:xfrm>
        </p:grpSpPr>
        <p:sp>
          <p:nvSpPr>
            <p:cNvPr id="3" name="Freeform 3"/>
            <p:cNvSpPr/>
            <p:nvPr/>
          </p:nvSpPr>
          <p:spPr>
            <a:xfrm>
              <a:off x="0" y="0"/>
              <a:ext cx="6198678" cy="6350000"/>
            </a:xfrm>
            <a:custGeom>
              <a:avLst/>
              <a:gdLst/>
              <a:ahLst/>
              <a:cxnLst/>
              <a:rect l="l" t="t" r="r" b="b"/>
              <a:pathLst>
                <a:path w="6198678" h="6350000">
                  <a:moveTo>
                    <a:pt x="3099339" y="0"/>
                  </a:moveTo>
                  <a:cubicBezTo>
                    <a:pt x="1387621" y="0"/>
                    <a:pt x="0" y="1421496"/>
                    <a:pt x="0" y="3175000"/>
                  </a:cubicBezTo>
                  <a:cubicBezTo>
                    <a:pt x="0" y="4928504"/>
                    <a:pt x="1387621" y="6350000"/>
                    <a:pt x="3099339" y="6350000"/>
                  </a:cubicBezTo>
                  <a:cubicBezTo>
                    <a:pt x="4811057" y="6350000"/>
                    <a:pt x="6198678" y="4928504"/>
                    <a:pt x="6198678" y="3175000"/>
                  </a:cubicBezTo>
                  <a:cubicBezTo>
                    <a:pt x="6198678" y="1421496"/>
                    <a:pt x="4811057" y="0"/>
                    <a:pt x="3099339" y="0"/>
                  </a:cubicBezTo>
                  <a:close/>
                </a:path>
              </a:pathLst>
            </a:custGeom>
            <a:solidFill>
              <a:srgbClr val="668406"/>
            </a:solidFill>
          </p:spPr>
        </p:sp>
      </p:grpSp>
      <p:sp>
        <p:nvSpPr>
          <p:cNvPr id="4" name="TextBox 4"/>
          <p:cNvSpPr txBox="1"/>
          <p:nvPr/>
        </p:nvSpPr>
        <p:spPr>
          <a:xfrm>
            <a:off x="4861336" y="1956391"/>
            <a:ext cx="6402789" cy="3153107"/>
          </a:xfrm>
          <a:prstGeom prst="rect">
            <a:avLst/>
          </a:prstGeom>
        </p:spPr>
        <p:txBody>
          <a:bodyPr lIns="0" tIns="0" rIns="0" bIns="0" rtlCol="0" anchor="t">
            <a:spAutoFit/>
          </a:bodyPr>
          <a:lstStyle/>
          <a:p>
            <a:pPr marL="0" lvl="1" algn="just">
              <a:lnSpc>
                <a:spcPts val="3096"/>
              </a:lnSpc>
              <a:spcBef>
                <a:spcPct val="0"/>
              </a:spcBef>
            </a:pPr>
            <a:r>
              <a:rPr lang="en-US" sz="2400">
                <a:solidFill>
                  <a:srgbClr val="F5FAE2"/>
                </a:solidFill>
                <a:latin typeface="Times New Roman"/>
              </a:rPr>
              <a:t>The funding that we are seeking today is 30,000 pound. The amount will be used by the company on various requirement of the company. The first and foremost thing in which we are eager to invest is on our research and development part(Nothdurfter, Jawinski and Markett, 2022). Once, the research and development get started, we will work on the manufacturing of equipment for the company. </a:t>
            </a:r>
          </a:p>
        </p:txBody>
      </p:sp>
      <p:sp>
        <p:nvSpPr>
          <p:cNvPr id="5" name="Freeform 5"/>
          <p:cNvSpPr/>
          <p:nvPr/>
        </p:nvSpPr>
        <p:spPr>
          <a:xfrm>
            <a:off x="383660" y="2962734"/>
            <a:ext cx="3291677" cy="1485205"/>
          </a:xfrm>
          <a:custGeom>
            <a:avLst/>
            <a:gdLst/>
            <a:ahLst/>
            <a:cxnLst/>
            <a:rect l="l" t="t" r="r" b="b"/>
            <a:pathLst>
              <a:path w="4937516" h="2227807">
                <a:moveTo>
                  <a:pt x="0" y="0"/>
                </a:moveTo>
                <a:lnTo>
                  <a:pt x="4937516" y="0"/>
                </a:lnTo>
                <a:lnTo>
                  <a:pt x="4937516" y="2227808"/>
                </a:lnTo>
                <a:lnTo>
                  <a:pt x="0" y="222780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5486117" y="565150"/>
            <a:ext cx="5555932" cy="880049"/>
          </a:xfrm>
          <a:prstGeom prst="rect">
            <a:avLst/>
          </a:prstGeom>
        </p:spPr>
        <p:txBody>
          <a:bodyPr lIns="0" tIns="0" rIns="0" bIns="0" rtlCol="0" anchor="t">
            <a:spAutoFit/>
          </a:bodyPr>
          <a:lstStyle/>
          <a:p>
            <a:pPr algn="just">
              <a:lnSpc>
                <a:spcPts val="3600"/>
              </a:lnSpc>
            </a:pPr>
            <a:r>
              <a:rPr lang="en-US" sz="2400">
                <a:solidFill>
                  <a:srgbClr val="F5FAE2"/>
                </a:solidFill>
                <a:latin typeface="Times New Roman Bold"/>
              </a:rPr>
              <a:t>FUNDING REQUIREMENTS AND ALLOCATION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95770">
            <a:off x="-536180" y="5630942"/>
            <a:ext cx="13452373" cy="2057400"/>
            <a:chOff x="0" y="0"/>
            <a:chExt cx="5314518" cy="812800"/>
          </a:xfrm>
        </p:grpSpPr>
        <p:sp>
          <p:nvSpPr>
            <p:cNvPr id="3" name="Freeform 3"/>
            <p:cNvSpPr/>
            <p:nvPr/>
          </p:nvSpPr>
          <p:spPr>
            <a:xfrm>
              <a:off x="0" y="0"/>
              <a:ext cx="5314518" cy="812800"/>
            </a:xfrm>
            <a:custGeom>
              <a:avLst/>
              <a:gdLst/>
              <a:ahLst/>
              <a:cxnLst/>
              <a:rect l="l" t="t" r="r" b="b"/>
              <a:pathLst>
                <a:path w="5314518" h="812800">
                  <a:moveTo>
                    <a:pt x="0" y="0"/>
                  </a:moveTo>
                  <a:lnTo>
                    <a:pt x="5314518" y="0"/>
                  </a:lnTo>
                  <a:lnTo>
                    <a:pt x="5314518" y="812800"/>
                  </a:lnTo>
                  <a:lnTo>
                    <a:pt x="0" y="812800"/>
                  </a:lnTo>
                  <a:close/>
                </a:path>
              </a:pathLst>
            </a:custGeom>
            <a:solidFill>
              <a:srgbClr val="F6EED6"/>
            </a:solidFill>
          </p:spPr>
        </p:sp>
        <p:sp>
          <p:nvSpPr>
            <p:cNvPr id="4" name="TextBox 4"/>
            <p:cNvSpPr txBox="1"/>
            <p:nvPr/>
          </p:nvSpPr>
          <p:spPr>
            <a:xfrm>
              <a:off x="0" y="-19050"/>
              <a:ext cx="5314518" cy="831850"/>
            </a:xfrm>
            <a:prstGeom prst="rect">
              <a:avLst/>
            </a:prstGeom>
          </p:spPr>
          <p:txBody>
            <a:bodyPr lIns="33867" tIns="33867" rIns="33867" bIns="33867" rtlCol="0" anchor="ctr"/>
            <a:lstStyle/>
            <a:p>
              <a:pPr algn="ctr">
                <a:lnSpc>
                  <a:spcPts val="1812"/>
                </a:lnSpc>
              </a:pPr>
              <a:endParaRPr sz="1200"/>
            </a:p>
          </p:txBody>
        </p:sp>
      </p:grpSp>
      <p:sp>
        <p:nvSpPr>
          <p:cNvPr id="5" name="Freeform 5"/>
          <p:cNvSpPr/>
          <p:nvPr/>
        </p:nvSpPr>
        <p:spPr>
          <a:xfrm rot="-1872685">
            <a:off x="8447822" y="-2521349"/>
            <a:ext cx="2943898" cy="3910976"/>
          </a:xfrm>
          <a:custGeom>
            <a:avLst/>
            <a:gdLst/>
            <a:ahLst/>
            <a:cxnLst/>
            <a:rect l="l" t="t" r="r" b="b"/>
            <a:pathLst>
              <a:path w="4415847" h="5866464">
                <a:moveTo>
                  <a:pt x="0" y="0"/>
                </a:moveTo>
                <a:lnTo>
                  <a:pt x="4415847" y="0"/>
                </a:lnTo>
                <a:lnTo>
                  <a:pt x="4415847" y="5866463"/>
                </a:lnTo>
                <a:lnTo>
                  <a:pt x="0" y="586646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flipH="1">
            <a:off x="9919771" y="2447591"/>
            <a:ext cx="3495344" cy="7789068"/>
          </a:xfrm>
          <a:custGeom>
            <a:avLst/>
            <a:gdLst/>
            <a:ahLst/>
            <a:cxnLst/>
            <a:rect l="l" t="t" r="r" b="b"/>
            <a:pathLst>
              <a:path w="5243016" h="11683602">
                <a:moveTo>
                  <a:pt x="5243016" y="0"/>
                </a:moveTo>
                <a:lnTo>
                  <a:pt x="0" y="0"/>
                </a:lnTo>
                <a:lnTo>
                  <a:pt x="0" y="11683602"/>
                </a:lnTo>
                <a:lnTo>
                  <a:pt x="5243016" y="11683602"/>
                </a:lnTo>
                <a:lnTo>
                  <a:pt x="5243016" y="0"/>
                </a:lnTo>
                <a:close/>
              </a:path>
            </a:pathLst>
          </a:custGeom>
          <a:blipFill>
            <a:blip r:embed="rId5"/>
            <a:stretch>
              <a:fillRect/>
            </a:stretch>
          </a:blipFill>
        </p:spPr>
      </p:sp>
      <p:sp>
        <p:nvSpPr>
          <p:cNvPr id="7" name="TextBox 7"/>
          <p:cNvSpPr txBox="1"/>
          <p:nvPr/>
        </p:nvSpPr>
        <p:spPr>
          <a:xfrm>
            <a:off x="685800" y="1719238"/>
            <a:ext cx="5964252" cy="264496"/>
          </a:xfrm>
          <a:prstGeom prst="rect">
            <a:avLst/>
          </a:prstGeom>
        </p:spPr>
        <p:txBody>
          <a:bodyPr lIns="0" tIns="0" rIns="0" bIns="0" rtlCol="0" anchor="t">
            <a:spAutoFit/>
          </a:bodyPr>
          <a:lstStyle/>
          <a:p>
            <a:pPr>
              <a:lnSpc>
                <a:spcPts val="2016"/>
              </a:lnSpc>
              <a:spcBef>
                <a:spcPct val="0"/>
              </a:spcBef>
            </a:pPr>
            <a:r>
              <a:rPr lang="en-US" sz="2400" spc="101">
                <a:solidFill>
                  <a:srgbClr val="68902B"/>
                </a:solidFill>
                <a:latin typeface="Times New Roman Bold"/>
              </a:rPr>
              <a:t>CONCLUSION</a:t>
            </a:r>
          </a:p>
        </p:txBody>
      </p:sp>
      <p:sp>
        <p:nvSpPr>
          <p:cNvPr id="8" name="TextBox 8"/>
          <p:cNvSpPr txBox="1"/>
          <p:nvPr/>
        </p:nvSpPr>
        <p:spPr>
          <a:xfrm>
            <a:off x="685800" y="2406816"/>
            <a:ext cx="7266072" cy="2834109"/>
          </a:xfrm>
          <a:prstGeom prst="rect">
            <a:avLst/>
          </a:prstGeom>
        </p:spPr>
        <p:txBody>
          <a:bodyPr lIns="0" tIns="0" rIns="0" bIns="0" rtlCol="0" anchor="t">
            <a:spAutoFit/>
          </a:bodyPr>
          <a:lstStyle/>
          <a:p>
            <a:pPr algn="just">
              <a:lnSpc>
                <a:spcPts val="3200"/>
              </a:lnSpc>
            </a:pPr>
            <a:r>
              <a:rPr lang="en-US" sz="2133">
                <a:solidFill>
                  <a:srgbClr val="AD795B"/>
                </a:solidFill>
                <a:latin typeface="Times New Roman"/>
              </a:rPr>
              <a:t>The process of starting a new business in the market is referred to as entrepreneurship, according to the report mentioned above. The business plan of the restaurant "Marvellous Food Court" in the UK is covered in the report that is being presented. The restaurant aims to establish a stable position in the market by offering a variety of dishes. The report file includes a synopsis of the business plan that gives details about the company and its products.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687730" flipV="1">
            <a:off x="4867808" y="4742223"/>
            <a:ext cx="9267506" cy="3150952"/>
          </a:xfrm>
          <a:custGeom>
            <a:avLst/>
            <a:gdLst/>
            <a:ahLst/>
            <a:cxnLst/>
            <a:rect l="l" t="t" r="r" b="b"/>
            <a:pathLst>
              <a:path w="13901259" h="4726428">
                <a:moveTo>
                  <a:pt x="0" y="4726428"/>
                </a:moveTo>
                <a:lnTo>
                  <a:pt x="13901260" y="4726428"/>
                </a:lnTo>
                <a:lnTo>
                  <a:pt x="13901260" y="0"/>
                </a:lnTo>
                <a:lnTo>
                  <a:pt x="0" y="0"/>
                </a:lnTo>
                <a:lnTo>
                  <a:pt x="0" y="4726428"/>
                </a:lnTo>
                <a:close/>
              </a:path>
            </a:pathLst>
          </a:custGeom>
          <a:blipFill>
            <a:blip r:embed="rId3"/>
            <a:stretch>
              <a:fillRect/>
            </a:stretch>
          </a:blipFill>
        </p:spPr>
      </p:sp>
      <p:sp>
        <p:nvSpPr>
          <p:cNvPr id="3" name="Freeform 3"/>
          <p:cNvSpPr/>
          <p:nvPr/>
        </p:nvSpPr>
        <p:spPr>
          <a:xfrm rot="10685987" flipH="1" flipV="1">
            <a:off x="-1089875" y="-1804794"/>
            <a:ext cx="9250556" cy="5145622"/>
          </a:xfrm>
          <a:custGeom>
            <a:avLst/>
            <a:gdLst/>
            <a:ahLst/>
            <a:cxnLst/>
            <a:rect l="l" t="t" r="r" b="b"/>
            <a:pathLst>
              <a:path w="13875834" h="7718433">
                <a:moveTo>
                  <a:pt x="13875834" y="7718432"/>
                </a:moveTo>
                <a:lnTo>
                  <a:pt x="0" y="7718432"/>
                </a:lnTo>
                <a:lnTo>
                  <a:pt x="0" y="0"/>
                </a:lnTo>
                <a:lnTo>
                  <a:pt x="13875834" y="0"/>
                </a:lnTo>
                <a:lnTo>
                  <a:pt x="13875834" y="7718432"/>
                </a:lnTo>
                <a:close/>
              </a:path>
            </a:pathLst>
          </a:custGeom>
          <a:blipFill>
            <a:blip r:embed="rId4"/>
            <a:stretch>
              <a:fillRect/>
            </a:stretch>
          </a:blipFill>
        </p:spPr>
      </p:sp>
      <p:grpSp>
        <p:nvGrpSpPr>
          <p:cNvPr id="4" name="Group 4"/>
          <p:cNvGrpSpPr/>
          <p:nvPr/>
        </p:nvGrpSpPr>
        <p:grpSpPr>
          <a:xfrm rot="135879">
            <a:off x="7596824" y="1344249"/>
            <a:ext cx="3592206" cy="3620376"/>
            <a:chOff x="0" y="0"/>
            <a:chExt cx="7184412" cy="7240752"/>
          </a:xfrm>
        </p:grpSpPr>
        <p:pic>
          <p:nvPicPr>
            <p:cNvPr id="5" name="Picture 5"/>
            <p:cNvPicPr>
              <a:picLocks noChangeAspect="1"/>
            </p:cNvPicPr>
            <p:nvPr/>
          </p:nvPicPr>
          <p:blipFill>
            <a:blip r:embed="rId5"/>
            <a:srcRect l="56872" t="30519" r="731" b="5348"/>
            <a:stretch>
              <a:fillRect/>
            </a:stretch>
          </p:blipFill>
          <p:spPr>
            <a:xfrm>
              <a:off x="0" y="0"/>
              <a:ext cx="7184412" cy="7240752"/>
            </a:xfrm>
            <a:prstGeom prst="rect">
              <a:avLst/>
            </a:prstGeom>
          </p:spPr>
        </p:pic>
      </p:grpSp>
      <p:sp>
        <p:nvSpPr>
          <p:cNvPr id="6" name="TextBox 6"/>
          <p:cNvSpPr txBox="1"/>
          <p:nvPr/>
        </p:nvSpPr>
        <p:spPr>
          <a:xfrm>
            <a:off x="206316" y="2581671"/>
            <a:ext cx="6987735" cy="3244478"/>
          </a:xfrm>
          <a:prstGeom prst="rect">
            <a:avLst/>
          </a:prstGeom>
        </p:spPr>
        <p:txBody>
          <a:bodyPr lIns="0" tIns="0" rIns="0" bIns="0" rtlCol="0" anchor="t">
            <a:spAutoFit/>
          </a:bodyPr>
          <a:lstStyle/>
          <a:p>
            <a:pPr algn="just">
              <a:lnSpc>
                <a:spcPts val="3200"/>
              </a:lnSpc>
            </a:pPr>
            <a:r>
              <a:rPr lang="en-US" sz="2133">
                <a:solidFill>
                  <a:srgbClr val="82301A"/>
                </a:solidFill>
                <a:latin typeface="Times New Roman"/>
              </a:rPr>
              <a:t>Diandra, D. and Azmy, A., 2020. Understanding definition of entrepreneurship. International Journal of Management, Accounting and Economics, 7(5), pp.235-241.</a:t>
            </a:r>
          </a:p>
          <a:p>
            <a:pPr algn="just">
              <a:lnSpc>
                <a:spcPts val="3200"/>
              </a:lnSpc>
            </a:pPr>
            <a:r>
              <a:rPr lang="en-US" sz="2133">
                <a:solidFill>
                  <a:srgbClr val="82301A"/>
                </a:solidFill>
                <a:latin typeface="Times New Roman"/>
              </a:rPr>
              <a:t>Nothdurfter, D., Jawinski, P. and Markett, S., 2022. White matter tract integrity is reduced in major depression and in individuals with genetic liability for depression. medRxiv, pp.2022-11.</a:t>
            </a:r>
          </a:p>
          <a:p>
            <a:pPr algn="just">
              <a:lnSpc>
                <a:spcPts val="3200"/>
              </a:lnSpc>
            </a:pPr>
            <a:endParaRPr lang="en-US" sz="2133">
              <a:solidFill>
                <a:srgbClr val="82301A"/>
              </a:solidFill>
              <a:latin typeface="Times New Roman"/>
            </a:endParaRPr>
          </a:p>
        </p:txBody>
      </p:sp>
      <p:sp>
        <p:nvSpPr>
          <p:cNvPr id="7" name="TextBox 7"/>
          <p:cNvSpPr txBox="1"/>
          <p:nvPr/>
        </p:nvSpPr>
        <p:spPr>
          <a:xfrm>
            <a:off x="206316" y="1272722"/>
            <a:ext cx="2385686" cy="206788"/>
          </a:xfrm>
          <a:prstGeom prst="rect">
            <a:avLst/>
          </a:prstGeom>
        </p:spPr>
        <p:txBody>
          <a:bodyPr lIns="0" tIns="0" rIns="0" bIns="0" rtlCol="0" anchor="t">
            <a:spAutoFit/>
          </a:bodyPr>
          <a:lstStyle/>
          <a:p>
            <a:pPr algn="ctr">
              <a:lnSpc>
                <a:spcPts val="1440"/>
              </a:lnSpc>
            </a:pPr>
            <a:r>
              <a:rPr lang="en-US" sz="2400">
                <a:solidFill>
                  <a:srgbClr val="82301A"/>
                </a:solidFill>
                <a:latin typeface="Times New Roman Bold"/>
              </a:rPr>
              <a:t>REFERENCES</a:t>
            </a:r>
          </a:p>
        </p:txBody>
      </p:sp>
      <p:sp>
        <p:nvSpPr>
          <p:cNvPr id="8" name="Freeform 8"/>
          <p:cNvSpPr/>
          <p:nvPr/>
        </p:nvSpPr>
        <p:spPr>
          <a:xfrm rot="512007">
            <a:off x="8284012" y="703400"/>
            <a:ext cx="2780257" cy="754145"/>
          </a:xfrm>
          <a:custGeom>
            <a:avLst/>
            <a:gdLst/>
            <a:ahLst/>
            <a:cxnLst/>
            <a:rect l="l" t="t" r="r" b="b"/>
            <a:pathLst>
              <a:path w="4170386" h="1131217">
                <a:moveTo>
                  <a:pt x="0" y="0"/>
                </a:moveTo>
                <a:lnTo>
                  <a:pt x="4170385" y="0"/>
                </a:lnTo>
                <a:lnTo>
                  <a:pt x="4170385" y="1131217"/>
                </a:lnTo>
                <a:lnTo>
                  <a:pt x="0" y="1131217"/>
                </a:lnTo>
                <a:lnTo>
                  <a:pt x="0" y="0"/>
                </a:lnTo>
                <a:close/>
              </a:path>
            </a:pathLst>
          </a:custGeom>
          <a:blipFill>
            <a:blip r:embed="rId6"/>
            <a:stretch>
              <a:fillRect/>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220200" y="1565619"/>
            <a:ext cx="5943600" cy="5943600"/>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5FAE2"/>
            </a:solidFill>
          </p:spPr>
        </p:sp>
      </p:grpSp>
      <p:grpSp>
        <p:nvGrpSpPr>
          <p:cNvPr id="4" name="Group 4"/>
          <p:cNvGrpSpPr/>
          <p:nvPr/>
        </p:nvGrpSpPr>
        <p:grpSpPr>
          <a:xfrm>
            <a:off x="-1543763" y="977724"/>
            <a:ext cx="4052727" cy="4052727"/>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5FAE2"/>
            </a:solidFill>
          </p:spPr>
        </p:sp>
      </p:grpSp>
      <p:sp>
        <p:nvSpPr>
          <p:cNvPr id="6" name="Freeform 6"/>
          <p:cNvSpPr/>
          <p:nvPr/>
        </p:nvSpPr>
        <p:spPr>
          <a:xfrm>
            <a:off x="175115" y="1952190"/>
            <a:ext cx="1858989" cy="2103794"/>
          </a:xfrm>
          <a:custGeom>
            <a:avLst/>
            <a:gdLst/>
            <a:ahLst/>
            <a:cxnLst/>
            <a:rect l="l" t="t" r="r" b="b"/>
            <a:pathLst>
              <a:path w="2788483" h="3155691">
                <a:moveTo>
                  <a:pt x="0" y="0"/>
                </a:moveTo>
                <a:lnTo>
                  <a:pt x="2788484" y="0"/>
                </a:lnTo>
                <a:lnTo>
                  <a:pt x="2788484" y="3155691"/>
                </a:lnTo>
                <a:lnTo>
                  <a:pt x="0" y="315569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7" name="Freeform 7"/>
          <p:cNvSpPr/>
          <p:nvPr/>
        </p:nvSpPr>
        <p:spPr>
          <a:xfrm>
            <a:off x="8075505" y="3783692"/>
            <a:ext cx="3618336" cy="2618359"/>
          </a:xfrm>
          <a:custGeom>
            <a:avLst/>
            <a:gdLst/>
            <a:ahLst/>
            <a:cxnLst/>
            <a:rect l="l" t="t" r="r" b="b"/>
            <a:pathLst>
              <a:path w="5427504" h="3927539">
                <a:moveTo>
                  <a:pt x="0" y="0"/>
                </a:moveTo>
                <a:lnTo>
                  <a:pt x="5427504" y="0"/>
                </a:lnTo>
                <a:lnTo>
                  <a:pt x="5427504" y="3927539"/>
                </a:lnTo>
                <a:lnTo>
                  <a:pt x="0" y="392753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1116303" y="1072973"/>
            <a:ext cx="5222392" cy="1064394"/>
          </a:xfrm>
          <a:prstGeom prst="rect">
            <a:avLst/>
          </a:prstGeom>
        </p:spPr>
        <p:txBody>
          <a:bodyPr lIns="0" tIns="0" rIns="0" bIns="0" rtlCol="0" anchor="t">
            <a:spAutoFit/>
          </a:bodyPr>
          <a:lstStyle/>
          <a:p>
            <a:pPr algn="r">
              <a:lnSpc>
                <a:spcPts val="8298"/>
              </a:lnSpc>
            </a:pPr>
            <a:r>
              <a:rPr lang="en-US" sz="7756">
                <a:solidFill>
                  <a:srgbClr val="FFFFFF"/>
                </a:solidFill>
                <a:latin typeface="Poppins Bold"/>
              </a:rPr>
              <a:t>THANK</a:t>
            </a:r>
          </a:p>
        </p:txBody>
      </p:sp>
      <p:sp>
        <p:nvSpPr>
          <p:cNvPr id="9" name="TextBox 9"/>
          <p:cNvSpPr txBox="1"/>
          <p:nvPr/>
        </p:nvSpPr>
        <p:spPr>
          <a:xfrm>
            <a:off x="6805878" y="1072973"/>
            <a:ext cx="3476387" cy="1064394"/>
          </a:xfrm>
          <a:prstGeom prst="rect">
            <a:avLst/>
          </a:prstGeom>
        </p:spPr>
        <p:txBody>
          <a:bodyPr lIns="0" tIns="0" rIns="0" bIns="0" rtlCol="0" anchor="t">
            <a:spAutoFit/>
          </a:bodyPr>
          <a:lstStyle/>
          <a:p>
            <a:pPr>
              <a:lnSpc>
                <a:spcPts val="8298"/>
              </a:lnSpc>
            </a:pPr>
            <a:r>
              <a:rPr lang="en-US" sz="7756">
                <a:solidFill>
                  <a:srgbClr val="273204"/>
                </a:solidFill>
                <a:latin typeface="Poppins Medium"/>
              </a:rPr>
              <a:t>YOU</a:t>
            </a:r>
          </a:p>
        </p:txBody>
      </p:sp>
      <p:sp>
        <p:nvSpPr>
          <p:cNvPr id="10" name="TextBox 10"/>
          <p:cNvSpPr txBox="1"/>
          <p:nvPr/>
        </p:nvSpPr>
        <p:spPr>
          <a:xfrm>
            <a:off x="2846831" y="2217501"/>
            <a:ext cx="6130039" cy="487313"/>
          </a:xfrm>
          <a:prstGeom prst="rect">
            <a:avLst/>
          </a:prstGeom>
        </p:spPr>
        <p:txBody>
          <a:bodyPr lIns="0" tIns="0" rIns="0" bIns="0" rtlCol="0" anchor="t">
            <a:spAutoFit/>
          </a:bodyPr>
          <a:lstStyle/>
          <a:p>
            <a:pPr algn="ctr">
              <a:lnSpc>
                <a:spcPts val="3845"/>
              </a:lnSpc>
            </a:pPr>
            <a:r>
              <a:rPr lang="en-US" sz="3594">
                <a:solidFill>
                  <a:srgbClr val="273204"/>
                </a:solidFill>
                <a:latin typeface="Poppins Medium Bold"/>
              </a:rPr>
              <a:t>FOR YOUR ATTENTION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1374</Words>
  <Application>Microsoft Office PowerPoint</Application>
  <PresentationFormat>Widescreen</PresentationFormat>
  <Paragraphs>74</Paragraphs>
  <Slides>11</Slides>
  <Notes>8</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11</vt:i4>
      </vt:variant>
    </vt:vector>
  </HeadingPairs>
  <TitlesOfParts>
    <vt:vector size="21" baseType="lpstr">
      <vt:lpstr>Arial</vt:lpstr>
      <vt:lpstr>Calibri</vt:lpstr>
      <vt:lpstr>Calibri Light</vt:lpstr>
      <vt:lpstr>Poppins Bold</vt:lpstr>
      <vt:lpstr>Poppins Medium</vt:lpstr>
      <vt:lpstr>Poppins Medium Bold</vt:lpstr>
      <vt:lpstr>Times New Roman</vt:lpstr>
      <vt:lpstr>Times New Roman Bold</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Petrica Dana (2215984)</dc:creator>
  <cp:lastModifiedBy>Petrica Dana (2215984)</cp:lastModifiedBy>
  <cp:revision>5</cp:revision>
  <dcterms:created xsi:type="dcterms:W3CDTF">2024-03-19T06:11:17Z</dcterms:created>
  <dcterms:modified xsi:type="dcterms:W3CDTF">2024-03-22T06:35:11Z</dcterms:modified>
</cp:coreProperties>
</file>