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8288000" cy="10287000"/>
  <p:notesSz cx="6858000" cy="9144000"/>
  <p:embeddedFontLst>
    <p:embeddedFont>
      <p:font typeface="Times New Roman Bold" panose="02020803070505020304" pitchFamily="18" charset="0"/>
      <p:regular r:id="rId21"/>
      <p:bold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033" autoAdjust="0"/>
  </p:normalViewPr>
  <p:slideViewPr>
    <p:cSldViewPr>
      <p:cViewPr>
        <p:scale>
          <a:sx n="58" d="100"/>
          <a:sy n="58" d="100"/>
        </p:scale>
        <p:origin x="21" y="6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4CF9DB-DEF7-4214-99AC-88FF8B0CDB24}" type="datetimeFigureOut">
              <a:rPr lang="en-IN" smtClean="0"/>
              <a:t>15-02-2026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D97ADA-E097-4B66-96F1-F9420AA51ECF}" type="slidenum">
              <a:rPr lang="en-IN" smtClean="0"/>
              <a:t>‹#›</a:t>
            </a:fld>
            <a:endParaRPr lang="en-IN"/>
          </a:p>
        </p:txBody>
      </p:sp>
    </p:spTree>
    <p:extLst>
      <p:ext uri="{BB962C8B-B14F-4D97-AF65-F5344CB8AC3E}">
        <p14:creationId xmlns:p14="http://schemas.microsoft.com/office/powerpoint/2010/main" val="1384190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Today, health care is not only about treating illness but about improving quality of life. Health systems must focus on long-term wellness and reduce inequalities between different groups in society. Equal access to health services is very important because it shapes healthier </a:t>
            </a:r>
            <a:r>
              <a:rPr lang="en-US" dirty="0" err="1"/>
              <a:t>behaviours</a:t>
            </a:r>
            <a:r>
              <a:rPr lang="en-US" dirty="0"/>
              <a:t> in the future. In this presentation, I will analyse key models of care and explain how they contribute to achieving SDG 3, which focuses on good health and wellbeing, and SDG 10, which aims to reduce inequalities. This presentation will critically evaluate healthcare models, analyse their strengths and weaknesses, and examine their contribution to reducing inequalities in UK healthcare.</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2</a:t>
            </a:fld>
            <a:endParaRPr lang="en-IN"/>
          </a:p>
        </p:txBody>
      </p:sp>
    </p:spTree>
    <p:extLst>
      <p:ext uri="{BB962C8B-B14F-4D97-AF65-F5344CB8AC3E}">
        <p14:creationId xmlns:p14="http://schemas.microsoft.com/office/powerpoint/2010/main" val="3231791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Previously, health was simply equated to the absence of illness. However, nowadays, health is considered in a more inclusive way. It covers physical, mental, emotional, and social wellbeing. Health is subject to change and is influenced by various factors such as lifestyle, environment, income, and relationships. A holistic approach emphasizes not only preventing diseases but also supporting a healthy and sustainable lifestyle.</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3</a:t>
            </a:fld>
            <a:endParaRPr lang="en-IN"/>
          </a:p>
        </p:txBody>
      </p:sp>
    </p:spTree>
    <p:extLst>
      <p:ext uri="{BB962C8B-B14F-4D97-AF65-F5344CB8AC3E}">
        <p14:creationId xmlns:p14="http://schemas.microsoft.com/office/powerpoint/2010/main" val="167513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Wellbeing can be defined as a stable state of health along with positive emotions. It is a condition of emotional happiness, money security, good social ties, and having a meaningful life. A person's access to the essential needs such as education, housing, and employment determines his/her level of wellbeing. Apart from that, social inequalities may be an obstacle to good wellbeing. Sustainable systems ought to take care of individuals' needs in every detail, not only their physical health</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4</a:t>
            </a:fld>
            <a:endParaRPr lang="en-IN"/>
          </a:p>
        </p:txBody>
      </p:sp>
    </p:spTree>
    <p:extLst>
      <p:ext uri="{BB962C8B-B14F-4D97-AF65-F5344CB8AC3E}">
        <p14:creationId xmlns:p14="http://schemas.microsoft.com/office/powerpoint/2010/main" val="2742142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Sustainable development is a way of satisfying our current needs without causing harm to the living conditions of the future generations. This concept is based on three main pillars: social, economic, and environmental sustainability. For a health care system to be sustainable, it must first be just and accessible, it should be affordable, and it must have the capability to endure over time. An ageing population, among other factors, contributes to the rising demand for health services. Sustainability is the key to keeping the health systems robust and efficient for the future.</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5</a:t>
            </a:fld>
            <a:endParaRPr lang="en-IN"/>
          </a:p>
        </p:txBody>
      </p:sp>
    </p:spTree>
    <p:extLst>
      <p:ext uri="{BB962C8B-B14F-4D97-AF65-F5344CB8AC3E}">
        <p14:creationId xmlns:p14="http://schemas.microsoft.com/office/powerpoint/2010/main" val="1439163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SDG 3 primarily concerns good health and wellbeing, whereas SDG 10 is about reducing inequalities. The UK has seen some advances in the areas of vaccination and the reduction of smoking. Nevertheless, there are still health inequalities among different communities. If we are to meet these objectives, it is necessary to focus on social determinants of health like poverty, education, housing, and employment.</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6</a:t>
            </a:fld>
            <a:endParaRPr lang="en-IN"/>
          </a:p>
        </p:txBody>
      </p:sp>
    </p:spTree>
    <p:extLst>
      <p:ext uri="{BB962C8B-B14F-4D97-AF65-F5344CB8AC3E}">
        <p14:creationId xmlns:p14="http://schemas.microsoft.com/office/powerpoint/2010/main" val="3223485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medical model is largely concerned with the biological origin of the diseases. It puts emphasis on the identification of the problem, the provision of medicine, and the application of the treatment. This model is a perfect fit for situations that require medical attention in the shortest time possible or acute care. Nevertheless, it overlooks the preventive measures and the societal factors affecting health. Eventually, a sole dependency on this model may lead to higher health care expenditure.</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7</a:t>
            </a:fld>
            <a:endParaRPr lang="en-IN"/>
          </a:p>
        </p:txBody>
      </p:sp>
    </p:spTree>
    <p:extLst>
      <p:ext uri="{BB962C8B-B14F-4D97-AF65-F5344CB8AC3E}">
        <p14:creationId xmlns:p14="http://schemas.microsoft.com/office/powerpoint/2010/main" val="340126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social model explains that health outcomes depend on how people live and interact with their environment, including housing, income, education, and surroundings. The effects of poverty and inequality on people's health are so strong that these two issues deserve the highest priority. It gives policymakers a focus to develop policies that aim at reducing inequalities. Besides, it advocates community-based approaches, but for the different sectors to be involved and work together it is necessary first to have a strong collaboration.</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8</a:t>
            </a:fld>
            <a:endParaRPr lang="en-IN"/>
          </a:p>
        </p:txBody>
      </p:sp>
    </p:spTree>
    <p:extLst>
      <p:ext uri="{BB962C8B-B14F-4D97-AF65-F5344CB8AC3E}">
        <p14:creationId xmlns:p14="http://schemas.microsoft.com/office/powerpoint/2010/main" val="254367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biopsychosocial model is a combination of biological, psychological, and social factors. It acknowledges that an illness may have several causes and thus, it is in favor of person-centred care. This model facilitates teamwork among various professionals for delivering holistic care. Nevertheless, it depends on efficient coordination and availability of resources to work effectively.</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9</a:t>
            </a:fld>
            <a:endParaRPr lang="en-IN"/>
          </a:p>
        </p:txBody>
      </p:sp>
    </p:spTree>
    <p:extLst>
      <p:ext uri="{BB962C8B-B14F-4D97-AF65-F5344CB8AC3E}">
        <p14:creationId xmlns:p14="http://schemas.microsoft.com/office/powerpoint/2010/main" val="5070051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Every model has its pros and cons. The main benefit of the biomedical model lies in its capacity to effectively treat acute illnesses. The social model, on the other hand, shows the link between the root causes of ill health and social injustice. The biopsychosocial model is an omnibus and cooperative approach to health. By combining all three approaches, one can develop healthcare systems that are not only more efficient but also more sustainable and capable of addressing the changing needs of health.</a:t>
            </a:r>
          </a:p>
          <a:p>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10</a:t>
            </a:fld>
            <a:endParaRPr lang="en-IN"/>
          </a:p>
        </p:txBody>
      </p:sp>
    </p:spTree>
    <p:extLst>
      <p:ext uri="{BB962C8B-B14F-4D97-AF65-F5344CB8AC3E}">
        <p14:creationId xmlns:p14="http://schemas.microsoft.com/office/powerpoint/2010/main" val="3956345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the UK, prevention and integrated care are among the top priorities of the NHS. Access to services has been facilitated through digital technology. Additionally, mental health and the reduction of inequalities are among the areas where action is most needed. However, a lack of funding and staff problems are among the main issues raised. Sometimes, the implementation of policies brings about results that are different from their intentions.</a:t>
            </a:r>
          </a:p>
          <a:p>
            <a:br>
              <a:rPr lang="en-US" sz="1200" b="0" i="0" kern="1200" dirty="0">
                <a:solidFill>
                  <a:schemeClr val="tx1"/>
                </a:solidFill>
                <a:effectLst/>
                <a:latin typeface="+mn-lt"/>
                <a:ea typeface="+mn-ea"/>
                <a:cs typeface="+mn-cs"/>
              </a:rPr>
            </a:b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11</a:t>
            </a:fld>
            <a:endParaRPr lang="en-IN"/>
          </a:p>
        </p:txBody>
      </p:sp>
    </p:spTree>
    <p:extLst>
      <p:ext uri="{BB962C8B-B14F-4D97-AF65-F5344CB8AC3E}">
        <p14:creationId xmlns:p14="http://schemas.microsoft.com/office/powerpoint/2010/main" val="17647511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Several positive milestones have been achieved in the area of sustainable health care. Smoking habits have been downscaled, vaccination coverage has become more extensive, and integrated care systems have developed. Not only has mental health funding risen, but also there is a pledge to cut down on carbon emissions. These measures indicate that we are on the right track both in terms of sustainability and public health improvement.</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12</a:t>
            </a:fld>
            <a:endParaRPr lang="en-IN"/>
          </a:p>
        </p:txBody>
      </p:sp>
    </p:spTree>
    <p:extLst>
      <p:ext uri="{BB962C8B-B14F-4D97-AF65-F5344CB8AC3E}">
        <p14:creationId xmlns:p14="http://schemas.microsoft.com/office/powerpoint/2010/main" val="2548655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Nevertheless, there are still many issues to be worked out. One is that obesity and lifestyle diseases are on the rise. Another factor is that the elderly population is increasingly demanding more services. Disparities in health are still impacting disadvantaged communities. There also is a lack of health care professionals and insufficient funds. Hence, these problems add up to a great challenge for the health care systems to remain sustainable.</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13</a:t>
            </a:fld>
            <a:endParaRPr lang="en-IN"/>
          </a:p>
        </p:txBody>
      </p:sp>
    </p:spTree>
    <p:extLst>
      <p:ext uri="{BB962C8B-B14F-4D97-AF65-F5344CB8AC3E}">
        <p14:creationId xmlns:p14="http://schemas.microsoft.com/office/powerpoint/2010/main" val="23593073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Healthcare systems are big contributors to carbon emissions. Making the systems more energy-efficient and cutting down on waste are crucial actions to be environmentally sustainable. Moreover, the changing climate has an impact on the health of people. So, it's necessary to develop green health systems as a way of safeguarding future generations.</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14</a:t>
            </a:fld>
            <a:endParaRPr lang="en-IN"/>
          </a:p>
        </p:txBody>
      </p:sp>
    </p:spTree>
    <p:extLst>
      <p:ext uri="{BB962C8B-B14F-4D97-AF65-F5344CB8AC3E}">
        <p14:creationId xmlns:p14="http://schemas.microsoft.com/office/powerpoint/2010/main" val="37470780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Access to health care is not equal; it may depend on people's incomes, ethnic background, and where they live. On one hand, digital health services can facilitate greater access to care; on the other hand, such services may exclude those without devices or internet connection. Inequality has a direct impact on health outcomes. We need to be very careful in planning health services so that nobody is left out.</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15</a:t>
            </a:fld>
            <a:endParaRPr lang="en-IN"/>
          </a:p>
        </p:txBody>
      </p:sp>
    </p:spTree>
    <p:extLst>
      <p:ext uri="{BB962C8B-B14F-4D97-AF65-F5344CB8AC3E}">
        <p14:creationId xmlns:p14="http://schemas.microsoft.com/office/powerpoint/2010/main" val="33808268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If we want to change health care to be more sustainable, we definitely need to make more investment in prevention. Intersectoral collaboration must be strengthened. Performance measurement frameworks should integrate sustainability indicators. Digital inclusion should be advanced, together with areas-based programmes that reengage and </a:t>
            </a:r>
            <a:r>
              <a:rPr lang="en-US" sz="1200" b="0" i="0" kern="1200" dirty="0" err="1">
                <a:solidFill>
                  <a:schemeClr val="tx1"/>
                </a:solidFill>
                <a:effectLst/>
                <a:latin typeface="+mn-lt"/>
                <a:ea typeface="+mn-ea"/>
                <a:cs typeface="+mn-cs"/>
              </a:rPr>
              <a:t>mobilise</a:t>
            </a:r>
            <a:r>
              <a:rPr lang="en-US" sz="1200" b="0" i="0" kern="1200" dirty="0">
                <a:solidFill>
                  <a:schemeClr val="tx1"/>
                </a:solidFill>
                <a:effectLst/>
                <a:latin typeface="+mn-lt"/>
                <a:ea typeface="+mn-ea"/>
                <a:cs typeface="+mn-cs"/>
              </a:rPr>
              <a:t> local populations.</a:t>
            </a:r>
            <a:endParaRPr lang="en-IN" dirty="0"/>
          </a:p>
        </p:txBody>
      </p:sp>
      <p:sp>
        <p:nvSpPr>
          <p:cNvPr id="4" name="Slide Number Placeholder 3"/>
          <p:cNvSpPr>
            <a:spLocks noGrp="1"/>
          </p:cNvSpPr>
          <p:nvPr>
            <p:ph type="sldNum" sz="quarter" idx="5"/>
          </p:nvPr>
        </p:nvSpPr>
        <p:spPr/>
        <p:txBody>
          <a:bodyPr/>
          <a:lstStyle/>
          <a:p>
            <a:fld id="{18D97ADA-E097-4B66-96F1-F9420AA51ECF}" type="slidenum">
              <a:rPr lang="en-IN" smtClean="0"/>
              <a:t>16</a:t>
            </a:fld>
            <a:endParaRPr lang="en-IN"/>
          </a:p>
        </p:txBody>
      </p:sp>
    </p:spTree>
    <p:extLst>
      <p:ext uri="{BB962C8B-B14F-4D97-AF65-F5344CB8AC3E}">
        <p14:creationId xmlns:p14="http://schemas.microsoft.com/office/powerpoint/2010/main" val="39699165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Health, wellbeing, and sustainability have a strong connection. Health systems ought to stop just doing treatments in reaction to the diseases and start to focus on prevention. Policies should be geared towards sustainability and equity in the long run. Despite some advancements, there are still major inequalities in the structure. </a:t>
            </a:r>
            <a:r>
              <a:rPr lang="en-US" sz="1200" b="0" i="0" kern="1200">
                <a:solidFill>
                  <a:schemeClr val="tx1"/>
                </a:solidFill>
                <a:effectLst/>
                <a:latin typeface="+mn-lt"/>
                <a:ea typeface="+mn-ea"/>
                <a:cs typeface="+mn-cs"/>
              </a:rPr>
              <a:t>A sustainable healthcare system is a path that requires a lot of dedication and continuous efforts for improvement.</a:t>
            </a:r>
            <a:endParaRPr lang="en-IN"/>
          </a:p>
        </p:txBody>
      </p:sp>
      <p:sp>
        <p:nvSpPr>
          <p:cNvPr id="4" name="Slide Number Placeholder 3"/>
          <p:cNvSpPr>
            <a:spLocks noGrp="1"/>
          </p:cNvSpPr>
          <p:nvPr>
            <p:ph type="sldNum" sz="quarter" idx="5"/>
          </p:nvPr>
        </p:nvSpPr>
        <p:spPr/>
        <p:txBody>
          <a:bodyPr/>
          <a:lstStyle/>
          <a:p>
            <a:fld id="{18D97ADA-E097-4B66-96F1-F9420AA51ECF}" type="slidenum">
              <a:rPr lang="en-IN" smtClean="0"/>
              <a:t>17</a:t>
            </a:fld>
            <a:endParaRPr lang="en-IN"/>
          </a:p>
        </p:txBody>
      </p:sp>
    </p:spTree>
    <p:extLst>
      <p:ext uri="{BB962C8B-B14F-4D97-AF65-F5344CB8AC3E}">
        <p14:creationId xmlns:p14="http://schemas.microsoft.com/office/powerpoint/2010/main" val="2944625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3.sv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3.sv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13.sv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13.sv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13.sv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13.sv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13.sv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hyperlink" Target="https://onlinelibrary.wiley.com/doi/abs/10.1002/hpm.2882" TargetMode="External"/><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hyperlink" Target="https://books.google.com/books?id=CQkiDAAAQBAJ" TargetMode="External"/><Relationship Id="rId5" Type="http://schemas.openxmlformats.org/officeDocument/2006/relationships/hyperlink" Target="https://link.springer.com/article/10.1186/s42055-024-00093-8" TargetMode="External"/><Relationship Id="rId4" Type="http://schemas.openxmlformats.org/officeDocument/2006/relationships/hyperlink" Target="https://link.springer.com/article/10.1007/s11625-018-057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6367642" y="-2947718"/>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2">
              <a:alphaModFix amt="50000"/>
            </a:blip>
            <a:stretch>
              <a:fillRect/>
            </a:stretch>
          </a:blipFill>
        </p:spPr>
        <p:txBody>
          <a:bodyPr/>
          <a:lstStyle/>
          <a:p>
            <a:endParaRPr lang="en-IN"/>
          </a:p>
        </p:txBody>
      </p:sp>
      <p:sp>
        <p:nvSpPr>
          <p:cNvPr id="3" name="Freeform 3"/>
          <p:cNvSpPr/>
          <p:nvPr/>
        </p:nvSpPr>
        <p:spPr>
          <a:xfrm>
            <a:off x="10902342" y="2901342"/>
            <a:ext cx="6356958" cy="6356958"/>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645888" y="387618"/>
            <a:ext cx="16996223" cy="641082"/>
          </a:xfrm>
          <a:prstGeom prst="rect">
            <a:avLst/>
          </a:prstGeom>
        </p:spPr>
        <p:txBody>
          <a:bodyPr lIns="0" tIns="0" rIns="0" bIns="0" rtlCol="0" anchor="t">
            <a:spAutoFit/>
          </a:bodyPr>
          <a:lstStyle/>
          <a:p>
            <a:pPr algn="l">
              <a:lnSpc>
                <a:spcPts val="4614"/>
              </a:lnSpc>
            </a:pPr>
            <a:r>
              <a:rPr lang="en-US" sz="4614" b="1" spc="-230">
                <a:solidFill>
                  <a:srgbClr val="1D2B31"/>
                </a:solidFill>
                <a:latin typeface="Times New Roman Bold"/>
                <a:ea typeface="Times New Roman Bold"/>
                <a:cs typeface="Times New Roman Bold"/>
                <a:sym typeface="Times New Roman Bold"/>
              </a:rPr>
              <a:t>Title: </a:t>
            </a:r>
            <a:r>
              <a:rPr lang="en-US" sz="4614" spc="-230">
                <a:solidFill>
                  <a:srgbClr val="1D2B31"/>
                </a:solidFill>
                <a:latin typeface="Times New Roman"/>
                <a:ea typeface="Times New Roman"/>
                <a:cs typeface="Times New Roman"/>
                <a:sym typeface="Times New Roman"/>
              </a:rPr>
              <a:t>Health, Wellbeing and Sustainable Development in Health and Social Care</a:t>
            </a:r>
          </a:p>
        </p:txBody>
      </p:sp>
      <p:sp>
        <p:nvSpPr>
          <p:cNvPr id="5" name="TextBox 5"/>
          <p:cNvSpPr txBox="1"/>
          <p:nvPr/>
        </p:nvSpPr>
        <p:spPr>
          <a:xfrm>
            <a:off x="285728" y="3015874"/>
            <a:ext cx="8858272" cy="4478021"/>
          </a:xfrm>
          <a:prstGeom prst="rect">
            <a:avLst/>
          </a:prstGeom>
        </p:spPr>
        <p:txBody>
          <a:bodyPr wrap="square" lIns="0" tIns="0" rIns="0" bIns="0" rtlCol="0" anchor="t">
            <a:spAutoFit/>
          </a:bodyPr>
          <a:lstStyle/>
          <a:p>
            <a:pPr algn="just">
              <a:lnSpc>
                <a:spcPts val="7178"/>
              </a:lnSpc>
            </a:pPr>
            <a:r>
              <a:rPr lang="en-US" sz="3067" b="1" spc="-61" dirty="0">
                <a:solidFill>
                  <a:srgbClr val="1D2B31"/>
                </a:solidFill>
                <a:latin typeface="Times New Roman Bold"/>
                <a:ea typeface="Times New Roman Bold"/>
                <a:cs typeface="Times New Roman Bold"/>
                <a:sym typeface="Times New Roman Bold"/>
              </a:rPr>
              <a:t>Module Code:</a:t>
            </a:r>
            <a:r>
              <a:rPr lang="en-US" sz="3067" spc="-61" dirty="0">
                <a:solidFill>
                  <a:srgbClr val="1D2B31"/>
                </a:solidFill>
                <a:latin typeface="Times New Roman"/>
                <a:ea typeface="Times New Roman"/>
                <a:cs typeface="Times New Roman"/>
                <a:sym typeface="Times New Roman"/>
              </a:rPr>
              <a:t>  BMHP6030_BIRM</a:t>
            </a:r>
          </a:p>
          <a:p>
            <a:pPr algn="just">
              <a:lnSpc>
                <a:spcPts val="7178"/>
              </a:lnSpc>
            </a:pPr>
            <a:r>
              <a:rPr lang="en-US" sz="3067" b="1" spc="-61" dirty="0">
                <a:solidFill>
                  <a:srgbClr val="1D2B31"/>
                </a:solidFill>
                <a:latin typeface="Times New Roman Bold"/>
                <a:ea typeface="Times New Roman Bold"/>
                <a:cs typeface="Times New Roman Bold"/>
                <a:sym typeface="Times New Roman Bold"/>
              </a:rPr>
              <a:t>Student Name:</a:t>
            </a:r>
            <a:r>
              <a:rPr lang="en-US" sz="3067" spc="-61" dirty="0">
                <a:solidFill>
                  <a:srgbClr val="1D2B31"/>
                </a:solidFill>
                <a:latin typeface="Times New Roman"/>
                <a:ea typeface="Times New Roman"/>
                <a:cs typeface="Times New Roman"/>
                <a:sym typeface="Times New Roman"/>
              </a:rPr>
              <a:t> Aneliya </a:t>
            </a:r>
            <a:r>
              <a:rPr lang="en-US" sz="3067" spc="-61" dirty="0" err="1">
                <a:solidFill>
                  <a:srgbClr val="1D2B31"/>
                </a:solidFill>
                <a:latin typeface="Times New Roman"/>
                <a:ea typeface="Times New Roman"/>
                <a:cs typeface="Times New Roman"/>
                <a:sym typeface="Times New Roman"/>
              </a:rPr>
              <a:t>Zoykova</a:t>
            </a:r>
            <a:endParaRPr lang="en-US" sz="3067" spc="-61" dirty="0">
              <a:solidFill>
                <a:srgbClr val="1D2B31"/>
              </a:solidFill>
              <a:latin typeface="Times New Roman"/>
              <a:ea typeface="Times New Roman"/>
              <a:cs typeface="Times New Roman"/>
              <a:sym typeface="Times New Roman"/>
            </a:endParaRPr>
          </a:p>
          <a:p>
            <a:pPr algn="just">
              <a:lnSpc>
                <a:spcPts val="7178"/>
              </a:lnSpc>
            </a:pPr>
            <a:r>
              <a:rPr lang="en-US" sz="3067" b="1" spc="-61" dirty="0">
                <a:solidFill>
                  <a:srgbClr val="1D2B31"/>
                </a:solidFill>
                <a:latin typeface="Times New Roman"/>
                <a:ea typeface="Times New Roman"/>
                <a:cs typeface="Times New Roman"/>
                <a:sym typeface="Times New Roman"/>
              </a:rPr>
              <a:t>Student ID: </a:t>
            </a:r>
            <a:r>
              <a:rPr lang="en-US" sz="3067" spc="-61" dirty="0">
                <a:solidFill>
                  <a:srgbClr val="1D2B31"/>
                </a:solidFill>
                <a:latin typeface="Times New Roman"/>
                <a:ea typeface="Times New Roman"/>
                <a:cs typeface="Times New Roman"/>
                <a:sym typeface="Times New Roman"/>
              </a:rPr>
              <a:t>2027267</a:t>
            </a:r>
          </a:p>
          <a:p>
            <a:pPr algn="just">
              <a:lnSpc>
                <a:spcPts val="7178"/>
              </a:lnSpc>
            </a:pPr>
            <a:r>
              <a:rPr lang="en-US" sz="3067" b="1" spc="-61" dirty="0">
                <a:solidFill>
                  <a:srgbClr val="1D2B31"/>
                </a:solidFill>
                <a:latin typeface="Times New Roman Bold"/>
                <a:ea typeface="Times New Roman Bold"/>
                <a:cs typeface="Times New Roman Bold"/>
                <a:sym typeface="Times New Roman Bold"/>
              </a:rPr>
              <a:t>Lecturer:</a:t>
            </a:r>
            <a:r>
              <a:rPr lang="en-US" sz="3067" b="1" spc="-61" dirty="0">
                <a:solidFill>
                  <a:srgbClr val="1D2B31"/>
                </a:solidFill>
                <a:latin typeface="Times New Roman"/>
                <a:ea typeface="Times New Roman Bold"/>
                <a:cs typeface="Times New Roman"/>
                <a:sym typeface="Times New Roman"/>
              </a:rPr>
              <a:t> </a:t>
            </a:r>
            <a:r>
              <a:rPr lang="en-GB" sz="3200" i="0" dirty="0">
                <a:solidFill>
                  <a:srgbClr val="1D2125"/>
                </a:solidFill>
                <a:effectLst/>
                <a:latin typeface="Times New Roman" panose="02020603050405020304" pitchFamily="18" charset="0"/>
                <a:cs typeface="Times New Roman" panose="02020603050405020304" pitchFamily="18" charset="0"/>
              </a:rPr>
              <a:t>Tomy </a:t>
            </a:r>
            <a:r>
              <a:rPr lang="en-GB" sz="3200" i="0" dirty="0" err="1">
                <a:solidFill>
                  <a:srgbClr val="1D2125"/>
                </a:solidFill>
                <a:effectLst/>
                <a:latin typeface="Times New Roman" panose="02020603050405020304" pitchFamily="18" charset="0"/>
                <a:cs typeface="Times New Roman" panose="02020603050405020304" pitchFamily="18" charset="0"/>
              </a:rPr>
              <a:t>Adattu</a:t>
            </a:r>
            <a:r>
              <a:rPr lang="en-GB" sz="3200" i="0" dirty="0">
                <a:solidFill>
                  <a:srgbClr val="1D2125"/>
                </a:solidFill>
                <a:effectLst/>
                <a:latin typeface="Times New Roman" panose="02020603050405020304" pitchFamily="18" charset="0"/>
                <a:cs typeface="Times New Roman" panose="02020603050405020304" pitchFamily="18" charset="0"/>
              </a:rPr>
              <a:t> Chacko</a:t>
            </a:r>
            <a:endParaRPr lang="en-US" sz="3067" spc="-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algn="just">
              <a:lnSpc>
                <a:spcPts val="7178"/>
              </a:lnSpc>
            </a:pPr>
            <a:endParaRPr lang="en-US" sz="3067" spc="-61" dirty="0">
              <a:solidFill>
                <a:srgbClr val="1D2B3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6834990" y="4039085"/>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txBody>
          <a:bodyPr/>
          <a:lstStyle/>
          <a:p>
            <a:endParaRPr lang="en-IN"/>
          </a:p>
        </p:txBody>
      </p:sp>
      <p:sp>
        <p:nvSpPr>
          <p:cNvPr id="3" name="Freeform 3"/>
          <p:cNvSpPr/>
          <p:nvPr/>
        </p:nvSpPr>
        <p:spPr>
          <a:xfrm>
            <a:off x="11429001" y="4076700"/>
            <a:ext cx="6477082" cy="2865102"/>
          </a:xfrm>
          <a:custGeom>
            <a:avLst/>
            <a:gdLst/>
            <a:ahLst/>
            <a:cxnLst/>
            <a:rect l="l" t="t" r="r" b="b"/>
            <a:pathLst>
              <a:path w="7842617" h="3254089">
                <a:moveTo>
                  <a:pt x="0" y="0"/>
                </a:moveTo>
                <a:lnTo>
                  <a:pt x="7842618" y="0"/>
                </a:lnTo>
                <a:lnTo>
                  <a:pt x="7842618" y="3254089"/>
                </a:lnTo>
                <a:lnTo>
                  <a:pt x="0" y="3254089"/>
                </a:lnTo>
                <a:lnTo>
                  <a:pt x="0" y="0"/>
                </a:lnTo>
                <a:close/>
              </a:path>
            </a:pathLst>
          </a:custGeom>
          <a:blipFill>
            <a:blip r:embed="rId4"/>
            <a:stretch>
              <a:fillRect t="-1100" b="-10073"/>
            </a:stretch>
          </a:blipFill>
        </p:spPr>
        <p:txBody>
          <a:bodyPr/>
          <a:lstStyle/>
          <a:p>
            <a:endParaRPr lang="en-IN"/>
          </a:p>
        </p:txBody>
      </p:sp>
      <p:sp>
        <p:nvSpPr>
          <p:cNvPr id="4" name="TextBox 4"/>
          <p:cNvSpPr txBox="1"/>
          <p:nvPr/>
        </p:nvSpPr>
        <p:spPr>
          <a:xfrm>
            <a:off x="647107" y="685358"/>
            <a:ext cx="6777101" cy="1377545"/>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Introduction</a:t>
            </a:r>
          </a:p>
        </p:txBody>
      </p:sp>
      <p:sp>
        <p:nvSpPr>
          <p:cNvPr id="5" name="TextBox 5"/>
          <p:cNvSpPr txBox="1"/>
          <p:nvPr/>
        </p:nvSpPr>
        <p:spPr>
          <a:xfrm>
            <a:off x="449018" y="2498602"/>
            <a:ext cx="9914182" cy="6827190"/>
          </a:xfrm>
          <a:prstGeom prst="rect">
            <a:avLst/>
          </a:prstGeom>
        </p:spPr>
        <p:txBody>
          <a:bodyPr wrap="square" lIns="0" tIns="0" rIns="0" bIns="0" rtlCol="0" anchor="t">
            <a:spAutoFit/>
          </a:bodyPr>
          <a:lstStyle/>
          <a:p>
            <a:pPr marL="586525" lvl="1" indent="-293263" algn="just">
              <a:lnSpc>
                <a:spcPts val="4889"/>
              </a:lnSpc>
              <a:buFont typeface="Arial"/>
              <a:buChar char="•"/>
            </a:pPr>
            <a:r>
              <a:rPr lang="en-US" sz="2400" spc="-54" dirty="0">
                <a:solidFill>
                  <a:srgbClr val="1D2B31"/>
                </a:solidFill>
                <a:latin typeface="Times New Roman" panose="02020603050405020304" pitchFamily="18" charset="0"/>
                <a:ea typeface="Times New Roman"/>
                <a:cs typeface="Times New Roman" panose="02020603050405020304" pitchFamily="18" charset="0"/>
                <a:sym typeface="Times New Roman"/>
              </a:rPr>
              <a:t>Health care today emphasizes quality of life as opposed to simply managing illness.</a:t>
            </a:r>
          </a:p>
          <a:p>
            <a:pPr marL="586525" lvl="1" indent="-293263" algn="just">
              <a:lnSpc>
                <a:spcPts val="4889"/>
              </a:lnSpc>
              <a:buFont typeface="Arial"/>
              <a:buChar char="•"/>
            </a:pPr>
            <a:r>
              <a:rPr lang="en-IN" sz="2400" dirty="0">
                <a:latin typeface="Times New Roman" panose="02020603050405020304" pitchFamily="18" charset="0"/>
                <a:cs typeface="Times New Roman" panose="02020603050405020304" pitchFamily="18" charset="0"/>
              </a:rPr>
              <a:t>Analyse models &amp; SDGs</a:t>
            </a:r>
            <a:endParaRPr lang="en-US" sz="2400" spc="-54"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586525" lvl="1" indent="-293263" algn="just">
              <a:lnSpc>
                <a:spcPts val="4889"/>
              </a:lnSpc>
              <a:buFont typeface="Arial"/>
              <a:buChar char="•"/>
            </a:pPr>
            <a:r>
              <a:rPr lang="en-US" sz="2400" spc="-54" dirty="0">
                <a:solidFill>
                  <a:srgbClr val="1D2B31"/>
                </a:solidFill>
                <a:latin typeface="Times New Roman" panose="02020603050405020304" pitchFamily="18" charset="0"/>
                <a:ea typeface="Times New Roman"/>
                <a:cs typeface="Times New Roman" panose="02020603050405020304" pitchFamily="18" charset="0"/>
                <a:sym typeface="Times New Roman"/>
              </a:rPr>
              <a:t>To foster long-term wellness among individuals, health systems will have to be improved to reduce disparities across populations.</a:t>
            </a:r>
          </a:p>
          <a:p>
            <a:pPr marL="586525" lvl="1" indent="-293263" algn="just">
              <a:lnSpc>
                <a:spcPts val="4889"/>
              </a:lnSpc>
              <a:buFont typeface="Arial"/>
              <a:buChar char="•"/>
            </a:pPr>
            <a:r>
              <a:rPr lang="en-US" sz="2400" spc="-54" dirty="0">
                <a:solidFill>
                  <a:srgbClr val="1D2B31"/>
                </a:solidFill>
                <a:latin typeface="Times New Roman" panose="02020603050405020304" pitchFamily="18" charset="0"/>
                <a:ea typeface="Times New Roman"/>
                <a:cs typeface="Times New Roman" panose="02020603050405020304" pitchFamily="18" charset="0"/>
                <a:sym typeface="Times New Roman"/>
              </a:rPr>
              <a:t>Equitable access to the health care system today will ensure appropriate services will guide future global health behaviour.</a:t>
            </a:r>
          </a:p>
          <a:p>
            <a:pPr marL="586525" lvl="1" indent="-293263" algn="just">
              <a:lnSpc>
                <a:spcPts val="4889"/>
              </a:lnSpc>
              <a:buFont typeface="Arial"/>
              <a:buChar char="•"/>
            </a:pPr>
            <a:r>
              <a:rPr lang="en-US" sz="2400" spc="-54" dirty="0">
                <a:solidFill>
                  <a:srgbClr val="1D2B31"/>
                </a:solidFill>
                <a:latin typeface="Times New Roman" panose="02020603050405020304" pitchFamily="18" charset="0"/>
                <a:ea typeface="Times New Roman"/>
                <a:cs typeface="Times New Roman" panose="02020603050405020304" pitchFamily="18" charset="0"/>
                <a:sym typeface="Times New Roman"/>
              </a:rPr>
              <a:t>This presentation analyses important models of care in terms of their contributions to reaching the Sustainable Development Goals.</a:t>
            </a:r>
          </a:p>
          <a:p>
            <a:pPr marL="586525" lvl="1" indent="-293263" algn="just">
              <a:lnSpc>
                <a:spcPts val="4889"/>
              </a:lnSpc>
              <a:buFont typeface="Arial"/>
              <a:buChar char="•"/>
            </a:pPr>
            <a:r>
              <a:rPr lang="en-US" sz="2400" spc="-54" dirty="0">
                <a:solidFill>
                  <a:srgbClr val="1D2B31"/>
                </a:solidFill>
                <a:latin typeface="Times New Roman" panose="02020603050405020304" pitchFamily="18" charset="0"/>
                <a:ea typeface="Times New Roman"/>
                <a:cs typeface="Times New Roman" panose="02020603050405020304" pitchFamily="18" charset="0"/>
                <a:sym typeface="Times New Roman"/>
              </a:rPr>
              <a:t>The presentation reflects on progress made between achieving the 3rd and 10th Sustainable Development Goals.</a:t>
            </a:r>
          </a:p>
        </p:txBody>
      </p:sp>
      <p:sp>
        <p:nvSpPr>
          <p:cNvPr id="6" name="TextBox 6"/>
          <p:cNvSpPr txBox="1"/>
          <p:nvPr/>
        </p:nvSpPr>
        <p:spPr>
          <a:xfrm>
            <a:off x="11432749" y="8220078"/>
            <a:ext cx="5826551" cy="365823"/>
          </a:xfrm>
          <a:prstGeom prst="rect">
            <a:avLst/>
          </a:prstGeom>
        </p:spPr>
        <p:txBody>
          <a:bodyPr lIns="0" tIns="0" rIns="0" bIns="0" rtlCol="0" anchor="t">
            <a:spAutoFit/>
          </a:bodyPr>
          <a:lstStyle/>
          <a:p>
            <a:pPr algn="ctr">
              <a:lnSpc>
                <a:spcPts val="2642"/>
              </a:lnSpc>
              <a:spcBef>
                <a:spcPct val="0"/>
              </a:spcBef>
            </a:pPr>
            <a:r>
              <a:rPr lang="en-US" sz="2642" spc="-132">
                <a:solidFill>
                  <a:srgbClr val="1D2B31"/>
                </a:solidFill>
                <a:latin typeface="Times New Roman"/>
                <a:ea typeface="Times New Roman"/>
                <a:cs typeface="Times New Roman"/>
                <a:sym typeface="Times New Roman"/>
              </a:rPr>
              <a:t>(Allen, Metternicht and Wiedmann, 2018)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2900216" y="5968782"/>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txBody>
          <a:bodyPr/>
          <a:lstStyle/>
          <a:p>
            <a:endParaRPr lang="en-IN"/>
          </a:p>
        </p:txBody>
      </p:sp>
      <p:sp>
        <p:nvSpPr>
          <p:cNvPr id="3" name="TextBox 3"/>
          <p:cNvSpPr txBox="1"/>
          <p:nvPr/>
        </p:nvSpPr>
        <p:spPr>
          <a:xfrm>
            <a:off x="4990171" y="1171575"/>
            <a:ext cx="8307658" cy="1378443"/>
          </a:xfrm>
          <a:prstGeom prst="rect">
            <a:avLst/>
          </a:prstGeom>
        </p:spPr>
        <p:txBody>
          <a:bodyPr lIns="0" tIns="0" rIns="0" bIns="0" rtlCol="0" anchor="t">
            <a:spAutoFit/>
          </a:bodyPr>
          <a:lstStyle/>
          <a:p>
            <a:pPr algn="ctr">
              <a:lnSpc>
                <a:spcPts val="10019"/>
              </a:lnSpc>
            </a:pPr>
            <a:r>
              <a:rPr lang="en-US" sz="10019" b="1" spc="-500">
                <a:solidFill>
                  <a:srgbClr val="1D2B31"/>
                </a:solidFill>
                <a:latin typeface="Times New Roman Bold"/>
                <a:ea typeface="Times New Roman Bold"/>
                <a:cs typeface="Times New Roman Bold"/>
                <a:sym typeface="Times New Roman Bold"/>
              </a:rPr>
              <a:t>Defining Health</a:t>
            </a:r>
          </a:p>
        </p:txBody>
      </p:sp>
      <p:sp>
        <p:nvSpPr>
          <p:cNvPr id="4" name="Freeform 4"/>
          <p:cNvSpPr/>
          <p:nvPr/>
        </p:nvSpPr>
        <p:spPr>
          <a:xfrm>
            <a:off x="4007869" y="1028700"/>
            <a:ext cx="1081318" cy="1048878"/>
          </a:xfrm>
          <a:custGeom>
            <a:avLst/>
            <a:gdLst/>
            <a:ahLst/>
            <a:cxnLst/>
            <a:rect l="l" t="t" r="r" b="b"/>
            <a:pathLst>
              <a:path w="1081318" h="1048878">
                <a:moveTo>
                  <a:pt x="0" y="0"/>
                </a:moveTo>
                <a:lnTo>
                  <a:pt x="1081317" y="0"/>
                </a:lnTo>
                <a:lnTo>
                  <a:pt x="1081317" y="1048878"/>
                </a:lnTo>
                <a:lnTo>
                  <a:pt x="0" y="1048878"/>
                </a:lnTo>
                <a:lnTo>
                  <a:pt x="0" y="0"/>
                </a:lnTo>
                <a:close/>
              </a:path>
            </a:pathLst>
          </a:custGeom>
          <a:blipFill>
            <a:blip r:embed="rId4"/>
            <a:stretch>
              <a:fillRect/>
            </a:stretch>
          </a:blipFill>
        </p:spPr>
        <p:txBody>
          <a:bodyPr/>
          <a:lstStyle/>
          <a:p>
            <a:endParaRPr lang="en-IN"/>
          </a:p>
        </p:txBody>
      </p:sp>
      <p:sp>
        <p:nvSpPr>
          <p:cNvPr id="5" name="Freeform 5"/>
          <p:cNvSpPr/>
          <p:nvPr/>
        </p:nvSpPr>
        <p:spPr>
          <a:xfrm>
            <a:off x="12406706" y="3662709"/>
            <a:ext cx="5235466" cy="4797256"/>
          </a:xfrm>
          <a:custGeom>
            <a:avLst/>
            <a:gdLst/>
            <a:ahLst/>
            <a:cxnLst/>
            <a:rect l="l" t="t" r="r" b="b"/>
            <a:pathLst>
              <a:path w="5235466" h="4797256">
                <a:moveTo>
                  <a:pt x="0" y="0"/>
                </a:moveTo>
                <a:lnTo>
                  <a:pt x="5235467" y="0"/>
                </a:lnTo>
                <a:lnTo>
                  <a:pt x="5235467" y="4797255"/>
                </a:lnTo>
                <a:lnTo>
                  <a:pt x="0" y="4797255"/>
                </a:lnTo>
                <a:lnTo>
                  <a:pt x="0" y="0"/>
                </a:lnTo>
                <a:close/>
              </a:path>
            </a:pathLst>
          </a:custGeom>
          <a:blipFill>
            <a:blip r:embed="rId5"/>
            <a:stretch>
              <a:fillRect/>
            </a:stretch>
          </a:blipFill>
        </p:spPr>
        <p:txBody>
          <a:bodyPr/>
          <a:lstStyle/>
          <a:p>
            <a:endParaRPr lang="en-IN"/>
          </a:p>
        </p:txBody>
      </p:sp>
      <p:sp>
        <p:nvSpPr>
          <p:cNvPr id="6" name="TextBox 6"/>
          <p:cNvSpPr txBox="1"/>
          <p:nvPr/>
        </p:nvSpPr>
        <p:spPr>
          <a:xfrm>
            <a:off x="485071" y="2476500"/>
            <a:ext cx="11402129" cy="7472045"/>
          </a:xfrm>
          <a:prstGeom prst="rect">
            <a:avLst/>
          </a:prstGeom>
        </p:spPr>
        <p:txBody>
          <a:bodyPr wrap="square" lIns="0" tIns="0" rIns="0" bIns="0" rtlCol="0" anchor="t">
            <a:spAutoFit/>
          </a:bodyPr>
          <a:lstStyle/>
          <a:p>
            <a:pPr marL="457200" indent="-457200" algn="just">
              <a:lnSpc>
                <a:spcPct val="250000"/>
              </a:lnSpc>
              <a:buFont typeface="Arial" panose="020B0604020202020204" pitchFamily="34" charset="0"/>
              <a:buChar char="•"/>
            </a:pPr>
            <a:r>
              <a:rPr lang="en-US" sz="2200" spc="-56" dirty="0">
                <a:solidFill>
                  <a:srgbClr val="1D2B31"/>
                </a:solidFill>
                <a:latin typeface="Times New Roman" panose="02020603050405020304" pitchFamily="18" charset="0"/>
                <a:ea typeface="Times New Roman"/>
                <a:cs typeface="Times New Roman" panose="02020603050405020304" pitchFamily="18" charset="0"/>
                <a:sym typeface="Times New Roman"/>
              </a:rPr>
              <a:t>Health was traditionally viewed as the absence of any disease.</a:t>
            </a:r>
          </a:p>
          <a:p>
            <a:pPr marL="457200" indent="-457200" algn="just">
              <a:lnSpc>
                <a:spcPct val="250000"/>
              </a:lnSpc>
              <a:buFont typeface="Arial" panose="020B0604020202020204" pitchFamily="34" charset="0"/>
              <a:buChar char="•"/>
            </a:pPr>
            <a:r>
              <a:rPr lang="en-US" sz="2200" spc="-56" dirty="0">
                <a:solidFill>
                  <a:srgbClr val="1D2B31"/>
                </a:solidFill>
                <a:latin typeface="Times New Roman" panose="02020603050405020304" pitchFamily="18" charset="0"/>
                <a:ea typeface="Times New Roman"/>
                <a:cs typeface="Times New Roman" panose="02020603050405020304" pitchFamily="18" charset="0"/>
                <a:sym typeface="Times New Roman"/>
              </a:rPr>
              <a:t>Health is now considered to encompass all aspects of your physical, emotional, mental, and social well-being.</a:t>
            </a:r>
          </a:p>
          <a:p>
            <a:pPr marL="457200" indent="-457200" algn="just">
              <a:lnSpc>
                <a:spcPct val="250000"/>
              </a:lnSpc>
              <a:buFont typeface="Arial" panose="020B0604020202020204" pitchFamily="34" charset="0"/>
              <a:buChar char="•"/>
            </a:pPr>
            <a:r>
              <a:rPr lang="en-US" sz="2200" spc="-56" dirty="0">
                <a:solidFill>
                  <a:srgbClr val="1D2B31"/>
                </a:solidFill>
                <a:latin typeface="Times New Roman" panose="02020603050405020304" pitchFamily="18" charset="0"/>
                <a:ea typeface="Times New Roman"/>
                <a:cs typeface="Times New Roman" panose="02020603050405020304" pitchFamily="18" charset="0"/>
                <a:sym typeface="Times New Roman"/>
              </a:rPr>
              <a:t>Health is constantly changing and can be influenced by a variety of factors.</a:t>
            </a:r>
          </a:p>
          <a:p>
            <a:pPr marL="457200" indent="-457200" algn="just">
              <a:lnSpc>
                <a:spcPct val="250000"/>
              </a:lnSpc>
              <a:buFont typeface="Arial" panose="020B0604020202020204" pitchFamily="34" charset="0"/>
              <a:buChar char="•"/>
            </a:pPr>
            <a:r>
              <a:rPr lang="en-US" sz="2200" spc="-56" dirty="0">
                <a:solidFill>
                  <a:srgbClr val="1D2B31"/>
                </a:solidFill>
                <a:latin typeface="Times New Roman" panose="02020603050405020304" pitchFamily="18" charset="0"/>
                <a:ea typeface="Times New Roman"/>
                <a:cs typeface="Times New Roman" panose="02020603050405020304" pitchFamily="18" charset="0"/>
                <a:sym typeface="Times New Roman"/>
              </a:rPr>
              <a:t> Social and environmental factors play an important role in determining health outcomes.</a:t>
            </a:r>
          </a:p>
          <a:p>
            <a:pPr marL="457200" indent="-457200" algn="just">
              <a:lnSpc>
                <a:spcPct val="250000"/>
              </a:lnSpc>
              <a:buFont typeface="Arial" panose="020B0604020202020204" pitchFamily="34" charset="0"/>
              <a:buChar char="•"/>
            </a:pPr>
            <a:r>
              <a:rPr lang="en-US" sz="2200" spc="-56" dirty="0">
                <a:solidFill>
                  <a:srgbClr val="1D2B31"/>
                </a:solidFill>
                <a:latin typeface="Times New Roman" panose="02020603050405020304" pitchFamily="18" charset="0"/>
                <a:ea typeface="Times New Roman"/>
                <a:cs typeface="Times New Roman" panose="02020603050405020304" pitchFamily="18" charset="0"/>
                <a:sym typeface="Times New Roman"/>
              </a:rPr>
              <a:t> Holistic health focuses on preventing illness through sustainable, healthy practices.</a:t>
            </a:r>
          </a:p>
          <a:p>
            <a:pPr marL="457200" indent="-457200" algn="just">
              <a:lnSpc>
                <a:spcPct val="250000"/>
              </a:lnSpc>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Health is influenced by income, education, and environment.</a:t>
            </a:r>
          </a:p>
          <a:p>
            <a:pPr marL="457200" indent="-457200" algn="just">
              <a:lnSpc>
                <a:spcPct val="250000"/>
              </a:lnSpc>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Preventive care improves long-term sustainability.</a:t>
            </a:r>
          </a:p>
          <a:p>
            <a:pPr marL="457200" indent="-457200" algn="just">
              <a:lnSpc>
                <a:spcPct val="250000"/>
              </a:lnSpc>
              <a:buFont typeface="Arial" panose="020B0604020202020204" pitchFamily="34" charset="0"/>
              <a:buChar char="•"/>
            </a:pPr>
            <a:endParaRPr lang="en-US" sz="2200" spc="-56"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7" name="TextBox 7"/>
          <p:cNvSpPr txBox="1"/>
          <p:nvPr/>
        </p:nvSpPr>
        <p:spPr>
          <a:xfrm>
            <a:off x="12774299" y="8809086"/>
            <a:ext cx="3600515" cy="644334"/>
          </a:xfrm>
          <a:prstGeom prst="rect">
            <a:avLst/>
          </a:prstGeom>
        </p:spPr>
        <p:txBody>
          <a:bodyPr lIns="0" tIns="0" rIns="0" bIns="0" rtlCol="0" anchor="t">
            <a:spAutoFit/>
          </a:bodyPr>
          <a:lstStyle/>
          <a:p>
            <a:pPr algn="ctr">
              <a:lnSpc>
                <a:spcPts val="4700"/>
              </a:lnSpc>
              <a:spcBef>
                <a:spcPct val="0"/>
              </a:spcBef>
            </a:pPr>
            <a:r>
              <a:rPr lang="en-US" sz="4700" spc="-235">
                <a:solidFill>
                  <a:srgbClr val="1D2B31"/>
                </a:solidFill>
                <a:latin typeface="Times New Roman"/>
                <a:ea typeface="Times New Roman"/>
                <a:cs typeface="Times New Roman"/>
                <a:sym typeface="Times New Roman"/>
              </a:rPr>
              <a:t>(Bhandari,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5007919" y="3780774"/>
            <a:ext cx="13082159" cy="9206570"/>
          </a:xfrm>
          <a:custGeom>
            <a:avLst/>
            <a:gdLst/>
            <a:ahLst/>
            <a:cxnLst/>
            <a:rect l="l" t="t" r="r" b="b"/>
            <a:pathLst>
              <a:path w="13082159" h="9206570">
                <a:moveTo>
                  <a:pt x="0" y="0"/>
                </a:moveTo>
                <a:lnTo>
                  <a:pt x="13082159" y="0"/>
                </a:lnTo>
                <a:lnTo>
                  <a:pt x="13082159" y="9206570"/>
                </a:lnTo>
                <a:lnTo>
                  <a:pt x="0" y="9206570"/>
                </a:lnTo>
                <a:lnTo>
                  <a:pt x="0" y="0"/>
                </a:lnTo>
                <a:close/>
              </a:path>
            </a:pathLst>
          </a:custGeom>
          <a:blipFill>
            <a:blip r:embed="rId3">
              <a:alphaModFix amt="50000"/>
            </a:blip>
            <a:stretch>
              <a:fillRect/>
            </a:stretch>
          </a:blipFill>
        </p:spPr>
        <p:txBody>
          <a:bodyPr/>
          <a:lstStyle/>
          <a:p>
            <a:endParaRPr lang="en-IN"/>
          </a:p>
        </p:txBody>
      </p:sp>
      <p:sp>
        <p:nvSpPr>
          <p:cNvPr id="3" name="Freeform 3"/>
          <p:cNvSpPr/>
          <p:nvPr/>
        </p:nvSpPr>
        <p:spPr>
          <a:xfrm>
            <a:off x="441802" y="3396721"/>
            <a:ext cx="6858786" cy="4247516"/>
          </a:xfrm>
          <a:custGeom>
            <a:avLst/>
            <a:gdLst/>
            <a:ahLst/>
            <a:cxnLst/>
            <a:rect l="l" t="t" r="r" b="b"/>
            <a:pathLst>
              <a:path w="6858786" h="4247516">
                <a:moveTo>
                  <a:pt x="0" y="0"/>
                </a:moveTo>
                <a:lnTo>
                  <a:pt x="6858786" y="0"/>
                </a:lnTo>
                <a:lnTo>
                  <a:pt x="6858786" y="4247516"/>
                </a:lnTo>
                <a:lnTo>
                  <a:pt x="0" y="4247516"/>
                </a:lnTo>
                <a:lnTo>
                  <a:pt x="0" y="0"/>
                </a:lnTo>
                <a:close/>
              </a:path>
            </a:pathLst>
          </a:custGeom>
          <a:blipFill>
            <a:blip r:embed="rId4"/>
            <a:stretch>
              <a:fillRect/>
            </a:stretch>
          </a:blipFill>
        </p:spPr>
        <p:txBody>
          <a:bodyPr/>
          <a:lstStyle/>
          <a:p>
            <a:endParaRPr lang="en-IN"/>
          </a:p>
        </p:txBody>
      </p:sp>
      <p:sp>
        <p:nvSpPr>
          <p:cNvPr id="4" name="TextBox 4"/>
          <p:cNvSpPr txBox="1"/>
          <p:nvPr/>
        </p:nvSpPr>
        <p:spPr>
          <a:xfrm>
            <a:off x="1533160" y="656339"/>
            <a:ext cx="15420564"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Understanding Wellbeing</a:t>
            </a:r>
          </a:p>
        </p:txBody>
      </p:sp>
      <p:sp>
        <p:nvSpPr>
          <p:cNvPr id="5" name="TextBox 5"/>
          <p:cNvSpPr txBox="1"/>
          <p:nvPr/>
        </p:nvSpPr>
        <p:spPr>
          <a:xfrm>
            <a:off x="8763000" y="2476500"/>
            <a:ext cx="8535633" cy="5779274"/>
          </a:xfrm>
          <a:prstGeom prst="rect">
            <a:avLst/>
          </a:prstGeom>
        </p:spPr>
        <p:txBody>
          <a:bodyPr wrap="square" lIns="0" tIns="0" rIns="0" bIns="0" rtlCol="0" anchor="t">
            <a:spAutoFit/>
          </a:bodyPr>
          <a:lstStyle/>
          <a:p>
            <a:pPr marL="342900" indent="-342900" algn="just">
              <a:lnSpc>
                <a:spcPct val="250000"/>
              </a:lnSpc>
              <a:buFont typeface="Arial" panose="020B0604020202020204" pitchFamily="34" charset="0"/>
              <a:buChar char="•"/>
            </a:pPr>
            <a:r>
              <a:rPr lang="en-US" sz="22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Well-being encompasses emotional, social, and financial security</a:t>
            </a:r>
          </a:p>
          <a:p>
            <a:pPr marL="342900" indent="-342900" algn="just">
              <a:lnSpc>
                <a:spcPct val="250000"/>
              </a:lnSpc>
              <a:buFont typeface="Arial" panose="020B0604020202020204" pitchFamily="34" charset="0"/>
              <a:buChar char="•"/>
            </a:pPr>
            <a:r>
              <a:rPr lang="en-US" sz="22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Life satisfaction and/or purpose contribute to overall well-being</a:t>
            </a:r>
          </a:p>
          <a:p>
            <a:pPr marL="342900" indent="-342900" algn="just">
              <a:lnSpc>
                <a:spcPct val="250000"/>
              </a:lnSpc>
              <a:buFont typeface="Arial" panose="020B0604020202020204" pitchFamily="34" charset="0"/>
              <a:buChar char="•"/>
            </a:pPr>
            <a:r>
              <a:rPr lang="en-US" sz="22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Access to required resources leads to improved overall well-being</a:t>
            </a:r>
          </a:p>
          <a:p>
            <a:pPr marL="342900" indent="-342900" algn="just">
              <a:lnSpc>
                <a:spcPct val="250000"/>
              </a:lnSpc>
              <a:buFont typeface="Arial" panose="020B0604020202020204" pitchFamily="34" charset="0"/>
              <a:buChar char="•"/>
            </a:pPr>
            <a:r>
              <a:rPr lang="en-US" sz="22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Social inequities adversely affect overall well-being</a:t>
            </a:r>
          </a:p>
          <a:p>
            <a:pPr marL="342900" indent="-342900" algn="just">
              <a:lnSpc>
                <a:spcPct val="250000"/>
              </a:lnSpc>
              <a:buFont typeface="Arial" panose="020B0604020202020204" pitchFamily="34" charset="0"/>
              <a:buChar char="•"/>
            </a:pPr>
            <a:r>
              <a:rPr lang="en-US" sz="22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Sustainable systems must support and/or promote overall well-being</a:t>
            </a:r>
          </a:p>
          <a:p>
            <a:pPr marL="342900" indent="-342900" algn="just">
              <a:lnSpc>
                <a:spcPct val="250000"/>
              </a:lnSpc>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Low-income populations experience worse health outcomes.</a:t>
            </a:r>
          </a:p>
          <a:p>
            <a:pPr marL="342900" indent="-342900" algn="just">
              <a:lnSpc>
                <a:spcPct val="250000"/>
              </a:lnSpc>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Improving living conditions reduces healthcare demand.</a:t>
            </a:r>
            <a:endParaRPr lang="en-US" sz="2200" spc="-55"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6" name="TextBox 6"/>
          <p:cNvSpPr txBox="1"/>
          <p:nvPr/>
        </p:nvSpPr>
        <p:spPr>
          <a:xfrm>
            <a:off x="1028700" y="8431684"/>
            <a:ext cx="5177948" cy="438294"/>
          </a:xfrm>
          <a:prstGeom prst="rect">
            <a:avLst/>
          </a:prstGeom>
        </p:spPr>
        <p:txBody>
          <a:bodyPr lIns="0" tIns="0" rIns="0" bIns="0" rtlCol="0" anchor="t">
            <a:spAutoFit/>
          </a:bodyPr>
          <a:lstStyle/>
          <a:p>
            <a:pPr algn="ctr">
              <a:lnSpc>
                <a:spcPts val="3256"/>
              </a:lnSpc>
              <a:spcBef>
                <a:spcPct val="0"/>
              </a:spcBef>
            </a:pPr>
            <a:r>
              <a:rPr lang="en-US" sz="3256" spc="-162">
                <a:solidFill>
                  <a:srgbClr val="1D2B31"/>
                </a:solidFill>
                <a:latin typeface="Times New Roman"/>
                <a:ea typeface="Times New Roman"/>
                <a:cs typeface="Times New Roman"/>
                <a:sym typeface="Times New Roman"/>
              </a:rPr>
              <a:t>(Lehman, David and Gruber, 2017)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5400000">
            <a:off x="8947414" y="-1222356"/>
            <a:ext cx="16623773" cy="11698980"/>
          </a:xfrm>
          <a:custGeom>
            <a:avLst/>
            <a:gdLst/>
            <a:ahLst/>
            <a:cxnLst/>
            <a:rect l="l" t="t" r="r" b="b"/>
            <a:pathLst>
              <a:path w="16623773" h="11698980">
                <a:moveTo>
                  <a:pt x="0" y="0"/>
                </a:moveTo>
                <a:lnTo>
                  <a:pt x="16623772" y="0"/>
                </a:lnTo>
                <a:lnTo>
                  <a:pt x="16623772" y="11698980"/>
                </a:lnTo>
                <a:lnTo>
                  <a:pt x="0" y="11698980"/>
                </a:lnTo>
                <a:lnTo>
                  <a:pt x="0" y="0"/>
                </a:lnTo>
                <a:close/>
              </a:path>
            </a:pathLst>
          </a:custGeom>
          <a:blipFill>
            <a:blip r:embed="rId3">
              <a:alphaModFix amt="50000"/>
            </a:blip>
            <a:stretch>
              <a:fillRect/>
            </a:stretch>
          </a:blipFill>
        </p:spPr>
        <p:txBody>
          <a:bodyPr/>
          <a:lstStyle/>
          <a:p>
            <a:endParaRPr lang="en-IN"/>
          </a:p>
        </p:txBody>
      </p:sp>
      <p:sp>
        <p:nvSpPr>
          <p:cNvPr id="3" name="Freeform 3"/>
          <p:cNvSpPr/>
          <p:nvPr/>
        </p:nvSpPr>
        <p:spPr>
          <a:xfrm>
            <a:off x="11784913" y="3274807"/>
            <a:ext cx="6014627" cy="4398196"/>
          </a:xfrm>
          <a:custGeom>
            <a:avLst/>
            <a:gdLst/>
            <a:ahLst/>
            <a:cxnLst/>
            <a:rect l="l" t="t" r="r" b="b"/>
            <a:pathLst>
              <a:path w="6014627" h="4398196">
                <a:moveTo>
                  <a:pt x="0" y="0"/>
                </a:moveTo>
                <a:lnTo>
                  <a:pt x="6014628" y="0"/>
                </a:lnTo>
                <a:lnTo>
                  <a:pt x="6014628" y="4398196"/>
                </a:lnTo>
                <a:lnTo>
                  <a:pt x="0" y="4398196"/>
                </a:lnTo>
                <a:lnTo>
                  <a:pt x="0" y="0"/>
                </a:lnTo>
                <a:close/>
              </a:path>
            </a:pathLst>
          </a:custGeom>
          <a:blipFill>
            <a:blip r:embed="rId4"/>
            <a:stretch>
              <a:fillRect/>
            </a:stretch>
          </a:blipFill>
        </p:spPr>
        <p:txBody>
          <a:bodyPr/>
          <a:lstStyle/>
          <a:p>
            <a:endParaRPr lang="en-IN"/>
          </a:p>
        </p:txBody>
      </p:sp>
      <p:sp>
        <p:nvSpPr>
          <p:cNvPr id="4" name="TextBox 4"/>
          <p:cNvSpPr txBox="1"/>
          <p:nvPr/>
        </p:nvSpPr>
        <p:spPr>
          <a:xfrm>
            <a:off x="553290" y="631335"/>
            <a:ext cx="14381910" cy="1282402"/>
          </a:xfrm>
          <a:prstGeom prst="rect">
            <a:avLst/>
          </a:prstGeom>
        </p:spPr>
        <p:txBody>
          <a:bodyPr wrap="square"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Sustainable Development</a:t>
            </a:r>
          </a:p>
        </p:txBody>
      </p:sp>
      <p:sp>
        <p:nvSpPr>
          <p:cNvPr id="5" name="TextBox 5"/>
          <p:cNvSpPr txBox="1"/>
          <p:nvPr/>
        </p:nvSpPr>
        <p:spPr>
          <a:xfrm>
            <a:off x="664162" y="3062718"/>
            <a:ext cx="8708438" cy="6061724"/>
          </a:xfrm>
          <a:prstGeom prst="rect">
            <a:avLst/>
          </a:prstGeom>
        </p:spPr>
        <p:txBody>
          <a:bodyPr wrap="square" lIns="0" tIns="0" rIns="0" bIns="0" rtlCol="0" anchor="t">
            <a:spAutoFit/>
          </a:bodyPr>
          <a:lstStyle/>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sym typeface="Times New Roman"/>
              </a:rPr>
              <a:t> To satisfy present demand without jeopardizing the demand of future generations.</a:t>
            </a:r>
          </a:p>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sym typeface="Times New Roman"/>
              </a:rPr>
              <a:t> The three pillars of sustainability are social, economic, and environmental sustainability.</a:t>
            </a:r>
          </a:p>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sym typeface="Times New Roman"/>
              </a:rPr>
              <a:t>A sustainable health care system must be both financially sustainable and equitable.</a:t>
            </a:r>
          </a:p>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sym typeface="Times New Roman"/>
              </a:rPr>
              <a:t>The aging population puts pressure on the health care system.</a:t>
            </a:r>
          </a:p>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sym typeface="Times New Roman"/>
              </a:rPr>
              <a:t>Sustainability promotes the long-term viability of the health care system.</a:t>
            </a:r>
          </a:p>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sym typeface="Times New Roman"/>
              </a:rPr>
              <a:t>Ageing population increases healthcare demand. </a:t>
            </a:r>
          </a:p>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sym typeface="Times New Roman"/>
              </a:rPr>
              <a:t>Chronic diseases require long-term resources.</a:t>
            </a:r>
          </a:p>
          <a:p>
            <a:pPr marL="285750" indent="-285750" algn="just">
              <a:lnSpc>
                <a:spcPct val="20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sym typeface="Times New Roman"/>
            </a:endParaRPr>
          </a:p>
        </p:txBody>
      </p:sp>
      <p:sp>
        <p:nvSpPr>
          <p:cNvPr id="6" name="TextBox 6"/>
          <p:cNvSpPr txBox="1"/>
          <p:nvPr/>
        </p:nvSpPr>
        <p:spPr>
          <a:xfrm>
            <a:off x="12408875" y="8220117"/>
            <a:ext cx="4850425" cy="639038"/>
          </a:xfrm>
          <a:prstGeom prst="rect">
            <a:avLst/>
          </a:prstGeom>
        </p:spPr>
        <p:txBody>
          <a:bodyPr lIns="0" tIns="0" rIns="0" bIns="0" rtlCol="0" anchor="t">
            <a:spAutoFit/>
          </a:bodyPr>
          <a:lstStyle/>
          <a:p>
            <a:pPr algn="ctr">
              <a:lnSpc>
                <a:spcPts val="4729"/>
              </a:lnSpc>
              <a:spcBef>
                <a:spcPct val="0"/>
              </a:spcBef>
            </a:pPr>
            <a:r>
              <a:rPr lang="en-US" sz="4729" spc="-236">
                <a:solidFill>
                  <a:srgbClr val="1D2B31"/>
                </a:solidFill>
                <a:latin typeface="Times New Roman"/>
                <a:ea typeface="Times New Roman"/>
                <a:cs typeface="Times New Roman"/>
                <a:sym typeface="Times New Roman"/>
              </a:rPr>
              <a:t>(Raphael, 2016)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7283186" y="-567266"/>
            <a:ext cx="16623773" cy="11698980"/>
          </a:xfrm>
          <a:custGeom>
            <a:avLst/>
            <a:gdLst/>
            <a:ahLst/>
            <a:cxnLst/>
            <a:rect l="l" t="t" r="r" b="b"/>
            <a:pathLst>
              <a:path w="16623773" h="11698980">
                <a:moveTo>
                  <a:pt x="0" y="0"/>
                </a:moveTo>
                <a:lnTo>
                  <a:pt x="16623772" y="0"/>
                </a:lnTo>
                <a:lnTo>
                  <a:pt x="16623772" y="11698980"/>
                </a:lnTo>
                <a:lnTo>
                  <a:pt x="0" y="11698980"/>
                </a:lnTo>
                <a:lnTo>
                  <a:pt x="0" y="0"/>
                </a:lnTo>
                <a:close/>
              </a:path>
            </a:pathLst>
          </a:custGeom>
          <a:blipFill>
            <a:blip r:embed="rId3">
              <a:alphaModFix amt="50000"/>
            </a:blip>
            <a:stretch>
              <a:fillRect/>
            </a:stretch>
          </a:blipFill>
        </p:spPr>
        <p:txBody>
          <a:bodyPr/>
          <a:lstStyle/>
          <a:p>
            <a:endParaRPr lang="en-IN"/>
          </a:p>
        </p:txBody>
      </p:sp>
      <p:sp>
        <p:nvSpPr>
          <p:cNvPr id="3" name="Freeform 3"/>
          <p:cNvSpPr/>
          <p:nvPr/>
        </p:nvSpPr>
        <p:spPr>
          <a:xfrm>
            <a:off x="1028700" y="3481421"/>
            <a:ext cx="2053637" cy="2053637"/>
          </a:xfrm>
          <a:custGeom>
            <a:avLst/>
            <a:gdLst/>
            <a:ahLst/>
            <a:cxnLst/>
            <a:rect l="l" t="t" r="r" b="b"/>
            <a:pathLst>
              <a:path w="2053637" h="2053637">
                <a:moveTo>
                  <a:pt x="0" y="0"/>
                </a:moveTo>
                <a:lnTo>
                  <a:pt x="2053637" y="0"/>
                </a:lnTo>
                <a:lnTo>
                  <a:pt x="2053637" y="2053636"/>
                </a:lnTo>
                <a:lnTo>
                  <a:pt x="0" y="2053636"/>
                </a:lnTo>
                <a:lnTo>
                  <a:pt x="0" y="0"/>
                </a:lnTo>
                <a:close/>
              </a:path>
            </a:pathLst>
          </a:custGeom>
          <a:blipFill>
            <a:blip r:embed="rId4"/>
            <a:stretch>
              <a:fillRect/>
            </a:stretch>
          </a:blipFill>
        </p:spPr>
        <p:txBody>
          <a:bodyPr/>
          <a:lstStyle/>
          <a:p>
            <a:endParaRPr lang="en-IN"/>
          </a:p>
        </p:txBody>
      </p:sp>
      <p:sp>
        <p:nvSpPr>
          <p:cNvPr id="4" name="Freeform 4"/>
          <p:cNvSpPr/>
          <p:nvPr/>
        </p:nvSpPr>
        <p:spPr>
          <a:xfrm>
            <a:off x="3715416" y="3630826"/>
            <a:ext cx="2124171" cy="2124171"/>
          </a:xfrm>
          <a:custGeom>
            <a:avLst/>
            <a:gdLst/>
            <a:ahLst/>
            <a:cxnLst/>
            <a:rect l="l" t="t" r="r" b="b"/>
            <a:pathLst>
              <a:path w="2124171" h="2124171">
                <a:moveTo>
                  <a:pt x="0" y="0"/>
                </a:moveTo>
                <a:lnTo>
                  <a:pt x="2124170" y="0"/>
                </a:lnTo>
                <a:lnTo>
                  <a:pt x="2124170" y="2124170"/>
                </a:lnTo>
                <a:lnTo>
                  <a:pt x="0" y="2124170"/>
                </a:lnTo>
                <a:lnTo>
                  <a:pt x="0" y="0"/>
                </a:lnTo>
                <a:close/>
              </a:path>
            </a:pathLst>
          </a:custGeom>
          <a:blipFill>
            <a:blip r:embed="rId5"/>
            <a:stretch>
              <a:fillRect/>
            </a:stretch>
          </a:blipFill>
        </p:spPr>
        <p:txBody>
          <a:bodyPr/>
          <a:lstStyle/>
          <a:p>
            <a:endParaRPr lang="en-IN"/>
          </a:p>
        </p:txBody>
      </p:sp>
      <p:sp>
        <p:nvSpPr>
          <p:cNvPr id="5" name="TextBox 5"/>
          <p:cNvSpPr txBox="1"/>
          <p:nvPr/>
        </p:nvSpPr>
        <p:spPr>
          <a:xfrm>
            <a:off x="6589798" y="373335"/>
            <a:ext cx="11698202" cy="2643472"/>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Sustainable Development Goals</a:t>
            </a:r>
          </a:p>
        </p:txBody>
      </p:sp>
      <p:sp>
        <p:nvSpPr>
          <p:cNvPr id="6" name="TextBox 6"/>
          <p:cNvSpPr txBox="1"/>
          <p:nvPr/>
        </p:nvSpPr>
        <p:spPr>
          <a:xfrm>
            <a:off x="7728298" y="3554626"/>
            <a:ext cx="8856916" cy="6038320"/>
          </a:xfrm>
          <a:prstGeom prst="rect">
            <a:avLst/>
          </a:prstGeom>
        </p:spPr>
        <p:txBody>
          <a:bodyPr lIns="0" tIns="0" rIns="0" bIns="0" rtlCol="0" anchor="t">
            <a:spAutoFit/>
          </a:bodyPr>
          <a:lstStyle/>
          <a:p>
            <a:pPr marL="342900" indent="-342900" algn="just">
              <a:lnSpc>
                <a:spcPct val="200000"/>
              </a:lnSpc>
              <a:buFont typeface="Arial" panose="020B0604020202020204" pitchFamily="34" charset="0"/>
              <a:buChar char="•"/>
            </a:pPr>
            <a:r>
              <a:rPr lang="en-US" sz="2500" spc="-59" dirty="0">
                <a:solidFill>
                  <a:srgbClr val="1D2B31"/>
                </a:solidFill>
                <a:latin typeface="Times New Roman" panose="02020603050405020304" pitchFamily="18" charset="0"/>
                <a:ea typeface="Times New Roman"/>
                <a:cs typeface="Times New Roman" panose="02020603050405020304" pitchFamily="18" charset="0"/>
                <a:sym typeface="Times New Roman"/>
              </a:rPr>
              <a:t> SDG 10 - Reduced Inequalities.</a:t>
            </a:r>
          </a:p>
          <a:p>
            <a:pPr marL="342900" indent="-342900" algn="just">
              <a:lnSpc>
                <a:spcPct val="200000"/>
              </a:lnSpc>
              <a:buFont typeface="Arial" panose="020B0604020202020204" pitchFamily="34" charset="0"/>
              <a:buChar char="•"/>
            </a:pPr>
            <a:r>
              <a:rPr lang="en-US" sz="2500" spc="-59" dirty="0">
                <a:solidFill>
                  <a:srgbClr val="1D2B31"/>
                </a:solidFill>
                <a:latin typeface="Times New Roman" panose="02020603050405020304" pitchFamily="18" charset="0"/>
                <a:ea typeface="Times New Roman"/>
                <a:cs typeface="Times New Roman" panose="02020603050405020304" pitchFamily="18" charset="0"/>
                <a:sym typeface="Times New Roman"/>
              </a:rPr>
              <a:t>SDG 3 - Good Health and Well-being.</a:t>
            </a:r>
          </a:p>
          <a:p>
            <a:pPr marL="342900" indent="-342900" algn="just">
              <a:lnSpc>
                <a:spcPct val="200000"/>
              </a:lnSpc>
              <a:buFont typeface="Arial" panose="020B0604020202020204" pitchFamily="34" charset="0"/>
              <a:buChar char="•"/>
            </a:pPr>
            <a:r>
              <a:rPr lang="en-US" sz="2500" spc="-59" dirty="0">
                <a:solidFill>
                  <a:srgbClr val="1D2B31"/>
                </a:solidFill>
                <a:latin typeface="Times New Roman" panose="02020603050405020304" pitchFamily="18" charset="0"/>
                <a:ea typeface="Times New Roman"/>
                <a:cs typeface="Times New Roman" panose="02020603050405020304" pitchFamily="18" charset="0"/>
                <a:sym typeface="Times New Roman"/>
              </a:rPr>
              <a:t> Progress of the UK with vaccinations and smoking cessation.</a:t>
            </a:r>
          </a:p>
          <a:p>
            <a:pPr marL="342900" indent="-342900" algn="just">
              <a:lnSpc>
                <a:spcPct val="200000"/>
              </a:lnSpc>
              <a:buFont typeface="Arial" panose="020B0604020202020204" pitchFamily="34" charset="0"/>
              <a:buChar char="•"/>
            </a:pPr>
            <a:r>
              <a:rPr lang="en-US" sz="2500" spc="-59" dirty="0">
                <a:solidFill>
                  <a:srgbClr val="1D2B31"/>
                </a:solidFill>
                <a:latin typeface="Times New Roman" panose="02020603050405020304" pitchFamily="18" charset="0"/>
                <a:ea typeface="Times New Roman"/>
                <a:cs typeface="Times New Roman" panose="02020603050405020304" pitchFamily="18" charset="0"/>
                <a:sym typeface="Times New Roman"/>
              </a:rPr>
              <a:t> Health inequality remains a significant issue across communities.</a:t>
            </a:r>
          </a:p>
          <a:p>
            <a:pPr marL="342900" indent="-342900" algn="just">
              <a:lnSpc>
                <a:spcPct val="200000"/>
              </a:lnSpc>
              <a:buFont typeface="Arial" panose="020B0604020202020204" pitchFamily="34" charset="0"/>
              <a:buChar char="•"/>
            </a:pPr>
            <a:r>
              <a:rPr lang="en-US" sz="2500" spc="-59" dirty="0">
                <a:solidFill>
                  <a:srgbClr val="1D2B31"/>
                </a:solidFill>
                <a:latin typeface="Times New Roman" panose="02020603050405020304" pitchFamily="18" charset="0"/>
                <a:ea typeface="Times New Roman"/>
                <a:cs typeface="Times New Roman" panose="02020603050405020304" pitchFamily="18" charset="0"/>
                <a:sym typeface="Times New Roman"/>
              </a:rPr>
              <a:t>If we want to achieve these SDGs, we need to address the social determinants of health.</a:t>
            </a:r>
          </a:p>
          <a:p>
            <a:pPr marL="342900" indent="-342900" algn="just">
              <a:lnSpc>
                <a:spcPct val="200000"/>
              </a:lnSpc>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Despite progress, health outcomes still differ across communities, indicating that SDG goals are not fully achieved.</a:t>
            </a:r>
            <a:endParaRPr lang="en-US" sz="2500" spc="-59"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7" name="TextBox 7"/>
          <p:cNvSpPr txBox="1"/>
          <p:nvPr/>
        </p:nvSpPr>
        <p:spPr>
          <a:xfrm>
            <a:off x="1028700" y="6629604"/>
            <a:ext cx="3713443" cy="572812"/>
          </a:xfrm>
          <a:prstGeom prst="rect">
            <a:avLst/>
          </a:prstGeom>
        </p:spPr>
        <p:txBody>
          <a:bodyPr lIns="0" tIns="0" rIns="0" bIns="0" rtlCol="0" anchor="t">
            <a:spAutoFit/>
          </a:bodyPr>
          <a:lstStyle/>
          <a:p>
            <a:pPr algn="ctr">
              <a:lnSpc>
                <a:spcPts val="4285"/>
              </a:lnSpc>
              <a:spcBef>
                <a:spcPct val="0"/>
              </a:spcBef>
            </a:pPr>
            <a:r>
              <a:rPr lang="en-US" sz="4285" spc="-214">
                <a:solidFill>
                  <a:srgbClr val="1D2B31"/>
                </a:solidFill>
                <a:latin typeface="Times New Roman"/>
                <a:ea typeface="Times New Roman"/>
                <a:cs typeface="Times New Roman"/>
                <a:sym typeface="Times New Roman"/>
              </a:rPr>
              <a:t>(Witter et al., 2019)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5703205">
            <a:off x="6587479" y="1306479"/>
            <a:ext cx="8728096" cy="6142398"/>
          </a:xfrm>
          <a:custGeom>
            <a:avLst/>
            <a:gdLst/>
            <a:ahLst/>
            <a:cxnLst/>
            <a:rect l="l" t="t" r="r" b="b"/>
            <a:pathLst>
              <a:path w="8728096" h="6142398">
                <a:moveTo>
                  <a:pt x="0" y="0"/>
                </a:moveTo>
                <a:lnTo>
                  <a:pt x="8728097" y="0"/>
                </a:lnTo>
                <a:lnTo>
                  <a:pt x="8728097" y="6142398"/>
                </a:lnTo>
                <a:lnTo>
                  <a:pt x="0" y="6142398"/>
                </a:lnTo>
                <a:lnTo>
                  <a:pt x="0" y="0"/>
                </a:lnTo>
                <a:close/>
              </a:path>
            </a:pathLst>
          </a:custGeom>
          <a:blipFill>
            <a:blip r:embed="rId3">
              <a:alphaModFix amt="50000"/>
            </a:blip>
            <a:stretch>
              <a:fillRect/>
            </a:stretch>
          </a:blipFill>
        </p:spPr>
        <p:txBody>
          <a:bodyPr/>
          <a:lstStyle/>
          <a:p>
            <a:endParaRPr lang="en-IN"/>
          </a:p>
        </p:txBody>
      </p:sp>
      <p:sp>
        <p:nvSpPr>
          <p:cNvPr id="3" name="Freeform 3"/>
          <p:cNvSpPr/>
          <p:nvPr/>
        </p:nvSpPr>
        <p:spPr>
          <a:xfrm rot="-10800000" flipH="1" flipV="1">
            <a:off x="1583202" y="7280324"/>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4" name="Freeform 4"/>
          <p:cNvSpPr/>
          <p:nvPr/>
        </p:nvSpPr>
        <p:spPr>
          <a:xfrm rot="660969">
            <a:off x="8332136" y="2272364"/>
            <a:ext cx="753476" cy="683779"/>
          </a:xfrm>
          <a:custGeom>
            <a:avLst/>
            <a:gdLst/>
            <a:ahLst/>
            <a:cxnLst/>
            <a:rect l="l" t="t" r="r" b="b"/>
            <a:pathLst>
              <a:path w="753476" h="683779">
                <a:moveTo>
                  <a:pt x="0" y="0"/>
                </a:moveTo>
                <a:lnTo>
                  <a:pt x="753476" y="0"/>
                </a:lnTo>
                <a:lnTo>
                  <a:pt x="753476" y="683779"/>
                </a:lnTo>
                <a:lnTo>
                  <a:pt x="0" y="683779"/>
                </a:lnTo>
                <a:lnTo>
                  <a:pt x="0" y="0"/>
                </a:lnTo>
                <a:close/>
              </a:path>
            </a:pathLst>
          </a:custGeom>
          <a:blipFill>
            <a:blip r:embed="rId6"/>
            <a:stretch>
              <a:fillRect/>
            </a:stretch>
          </a:blipFill>
        </p:spPr>
        <p:txBody>
          <a:bodyPr/>
          <a:lstStyle/>
          <a:p>
            <a:endParaRPr lang="en-IN"/>
          </a:p>
        </p:txBody>
      </p:sp>
      <p:sp>
        <p:nvSpPr>
          <p:cNvPr id="5" name="Freeform 5"/>
          <p:cNvSpPr/>
          <p:nvPr/>
        </p:nvSpPr>
        <p:spPr>
          <a:xfrm>
            <a:off x="10053636" y="3606575"/>
            <a:ext cx="7930758" cy="4350739"/>
          </a:xfrm>
          <a:custGeom>
            <a:avLst/>
            <a:gdLst/>
            <a:ahLst/>
            <a:cxnLst/>
            <a:rect l="l" t="t" r="r" b="b"/>
            <a:pathLst>
              <a:path w="7930758" h="4350739">
                <a:moveTo>
                  <a:pt x="0" y="0"/>
                </a:moveTo>
                <a:lnTo>
                  <a:pt x="7930759" y="0"/>
                </a:lnTo>
                <a:lnTo>
                  <a:pt x="7930759" y="4350739"/>
                </a:lnTo>
                <a:lnTo>
                  <a:pt x="0" y="4350739"/>
                </a:lnTo>
                <a:lnTo>
                  <a:pt x="0" y="0"/>
                </a:lnTo>
                <a:close/>
              </a:path>
            </a:pathLst>
          </a:custGeom>
          <a:blipFill>
            <a:blip r:embed="rId7"/>
            <a:stretch>
              <a:fillRect b="-7001"/>
            </a:stretch>
          </a:blipFill>
        </p:spPr>
        <p:txBody>
          <a:bodyPr/>
          <a:lstStyle/>
          <a:p>
            <a:endParaRPr lang="en-IN"/>
          </a:p>
        </p:txBody>
      </p:sp>
      <p:sp>
        <p:nvSpPr>
          <p:cNvPr id="6" name="TextBox 6"/>
          <p:cNvSpPr txBox="1"/>
          <p:nvPr/>
        </p:nvSpPr>
        <p:spPr>
          <a:xfrm>
            <a:off x="1205033" y="742506"/>
            <a:ext cx="10932717"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Biomedical Model</a:t>
            </a:r>
          </a:p>
        </p:txBody>
      </p:sp>
      <p:sp>
        <p:nvSpPr>
          <p:cNvPr id="7" name="TextBox 7"/>
          <p:cNvSpPr txBox="1"/>
          <p:nvPr/>
        </p:nvSpPr>
        <p:spPr>
          <a:xfrm>
            <a:off x="236346" y="2717032"/>
            <a:ext cx="9616746" cy="5268878"/>
          </a:xfrm>
          <a:prstGeom prst="rect">
            <a:avLst/>
          </a:prstGeom>
        </p:spPr>
        <p:txBody>
          <a:bodyPr lIns="0" tIns="0" rIns="0" bIns="0" rtlCol="0" anchor="t">
            <a:spAutoFit/>
          </a:bodyPr>
          <a:lstStyle/>
          <a:p>
            <a:pPr marL="342900" indent="-342900" algn="just">
              <a:lnSpc>
                <a:spcPct val="200000"/>
              </a:lnSpc>
              <a:buFont typeface="Arial" panose="020B0604020202020204" pitchFamily="34" charset="0"/>
              <a:buChar char="•"/>
            </a:pPr>
            <a:r>
              <a:rPr lang="en-US" sz="2500" spc="-61" dirty="0">
                <a:solidFill>
                  <a:srgbClr val="1D2B31"/>
                </a:solidFill>
                <a:latin typeface="Times New Roman" panose="02020603050405020304" pitchFamily="18" charset="0"/>
                <a:ea typeface="Times New Roman"/>
                <a:cs typeface="Times New Roman" panose="02020603050405020304" pitchFamily="18" charset="0"/>
                <a:sym typeface="Times New Roman"/>
              </a:rPr>
              <a:t>Concentrates on biological causes of disease.</a:t>
            </a:r>
          </a:p>
          <a:p>
            <a:pPr marL="342900" indent="-342900" algn="just">
              <a:lnSpc>
                <a:spcPct val="200000"/>
              </a:lnSpc>
              <a:buFont typeface="Arial" panose="020B0604020202020204" pitchFamily="34" charset="0"/>
              <a:buChar char="•"/>
            </a:pPr>
            <a:r>
              <a:rPr lang="en-US" sz="2500" spc="-61" dirty="0">
                <a:solidFill>
                  <a:srgbClr val="1D2B31"/>
                </a:solidFill>
                <a:latin typeface="Times New Roman" panose="02020603050405020304" pitchFamily="18" charset="0"/>
                <a:ea typeface="Times New Roman"/>
                <a:cs typeface="Times New Roman" panose="02020603050405020304" pitchFamily="18" charset="0"/>
                <a:sym typeface="Times New Roman"/>
              </a:rPr>
              <a:t>Puts greater importance on diagnosis, medication, and treatment.</a:t>
            </a:r>
          </a:p>
          <a:p>
            <a:pPr marL="342900" indent="-342900" algn="just">
              <a:lnSpc>
                <a:spcPct val="200000"/>
              </a:lnSpc>
              <a:buFont typeface="Arial" panose="020B0604020202020204" pitchFamily="34" charset="0"/>
              <a:buChar char="•"/>
            </a:pPr>
            <a:r>
              <a:rPr lang="en-US" sz="2500" spc="-61" dirty="0">
                <a:solidFill>
                  <a:srgbClr val="1D2B31"/>
                </a:solidFill>
                <a:latin typeface="Times New Roman" panose="02020603050405020304" pitchFamily="18" charset="0"/>
                <a:ea typeface="Times New Roman"/>
                <a:cs typeface="Times New Roman" panose="02020603050405020304" pitchFamily="18" charset="0"/>
                <a:sym typeface="Times New Roman"/>
              </a:rPr>
              <a:t>Has the strongest capability for emergency and acute care.</a:t>
            </a:r>
          </a:p>
          <a:p>
            <a:pPr marL="342900" indent="-342900" algn="just">
              <a:lnSpc>
                <a:spcPct val="200000"/>
              </a:lnSpc>
              <a:buFont typeface="Arial" panose="020B0604020202020204" pitchFamily="34" charset="0"/>
              <a:buChar char="•"/>
            </a:pPr>
            <a:r>
              <a:rPr lang="en-US" sz="2500" spc="-61" dirty="0">
                <a:solidFill>
                  <a:srgbClr val="1D2B31"/>
                </a:solidFill>
                <a:latin typeface="Times New Roman" panose="02020603050405020304" pitchFamily="18" charset="0"/>
                <a:ea typeface="Times New Roman"/>
                <a:cs typeface="Times New Roman" panose="02020603050405020304" pitchFamily="18" charset="0"/>
                <a:sym typeface="Times New Roman"/>
              </a:rPr>
              <a:t>Does not provide sufficient focus on prevention or social causes.</a:t>
            </a:r>
          </a:p>
          <a:p>
            <a:pPr marL="342900" indent="-342900" algn="just">
              <a:lnSpc>
                <a:spcPct val="200000"/>
              </a:lnSpc>
              <a:buFont typeface="Arial" panose="020B0604020202020204" pitchFamily="34" charset="0"/>
              <a:buChar char="•"/>
            </a:pPr>
            <a:r>
              <a:rPr lang="en-US" sz="2500" spc="-61" dirty="0">
                <a:solidFill>
                  <a:srgbClr val="1D2B31"/>
                </a:solidFill>
                <a:latin typeface="Times New Roman" panose="02020603050405020304" pitchFamily="18" charset="0"/>
                <a:ea typeface="Times New Roman"/>
                <a:cs typeface="Times New Roman" panose="02020603050405020304" pitchFamily="18" charset="0"/>
                <a:sym typeface="Times New Roman"/>
              </a:rPr>
              <a:t>Is likely to increase the overall costs of health care in the long run.</a:t>
            </a:r>
          </a:p>
          <a:p>
            <a:pPr marL="342900" indent="-342900" algn="just">
              <a:lnSpc>
                <a:spcPct val="200000"/>
              </a:lnSpc>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Ineffective for chronic illness management</a:t>
            </a:r>
          </a:p>
          <a:p>
            <a:pPr marL="342900" indent="-342900" algn="just">
              <a:lnSpc>
                <a:spcPct val="200000"/>
              </a:lnSpc>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Increases long-term healthcare cost</a:t>
            </a:r>
          </a:p>
        </p:txBody>
      </p:sp>
      <p:sp>
        <p:nvSpPr>
          <p:cNvPr id="8" name="TextBox 8"/>
          <p:cNvSpPr txBox="1"/>
          <p:nvPr/>
        </p:nvSpPr>
        <p:spPr>
          <a:xfrm>
            <a:off x="10951527" y="8413816"/>
            <a:ext cx="5047801" cy="370176"/>
          </a:xfrm>
          <a:prstGeom prst="rect">
            <a:avLst/>
          </a:prstGeom>
        </p:spPr>
        <p:txBody>
          <a:bodyPr lIns="0" tIns="0" rIns="0" bIns="0" rtlCol="0" anchor="t">
            <a:spAutoFit/>
          </a:bodyPr>
          <a:lstStyle/>
          <a:p>
            <a:pPr algn="ctr">
              <a:lnSpc>
                <a:spcPts val="2672"/>
              </a:lnSpc>
              <a:spcBef>
                <a:spcPct val="0"/>
              </a:spcBef>
            </a:pPr>
            <a:r>
              <a:rPr lang="en-US" sz="2672" spc="-133">
                <a:solidFill>
                  <a:srgbClr val="1D2B31"/>
                </a:solidFill>
                <a:latin typeface="Times New Roman"/>
                <a:ea typeface="Times New Roman"/>
                <a:cs typeface="Times New Roman"/>
                <a:sym typeface="Times New Roman"/>
              </a:rPr>
              <a:t>(Allen, Metternicht and Wiedmann, 2018)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8532826">
            <a:off x="-4414621" y="2763567"/>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3">
              <a:alphaModFix amt="50000"/>
            </a:blip>
            <a:stretch>
              <a:fillRect/>
            </a:stretch>
          </a:blipFill>
        </p:spPr>
        <p:txBody>
          <a:bodyPr/>
          <a:lstStyle/>
          <a:p>
            <a:endParaRPr lang="en-IN"/>
          </a:p>
        </p:txBody>
      </p:sp>
      <p:sp>
        <p:nvSpPr>
          <p:cNvPr id="3" name="Freeform 3"/>
          <p:cNvSpPr/>
          <p:nvPr/>
        </p:nvSpPr>
        <p:spPr>
          <a:xfrm>
            <a:off x="352449" y="4155017"/>
            <a:ext cx="8031321" cy="4397148"/>
          </a:xfrm>
          <a:custGeom>
            <a:avLst/>
            <a:gdLst/>
            <a:ahLst/>
            <a:cxnLst/>
            <a:rect l="l" t="t" r="r" b="b"/>
            <a:pathLst>
              <a:path w="8031321" h="4397148">
                <a:moveTo>
                  <a:pt x="0" y="0"/>
                </a:moveTo>
                <a:lnTo>
                  <a:pt x="8031322" y="0"/>
                </a:lnTo>
                <a:lnTo>
                  <a:pt x="8031322" y="4397148"/>
                </a:lnTo>
                <a:lnTo>
                  <a:pt x="0" y="4397148"/>
                </a:lnTo>
                <a:lnTo>
                  <a:pt x="0" y="0"/>
                </a:lnTo>
                <a:close/>
              </a:path>
            </a:pathLst>
          </a:custGeom>
          <a:blipFill>
            <a:blip r:embed="rId4"/>
            <a:stretch>
              <a:fillRect/>
            </a:stretch>
          </a:blipFill>
        </p:spPr>
        <p:txBody>
          <a:bodyPr/>
          <a:lstStyle/>
          <a:p>
            <a:endParaRPr lang="en-IN"/>
          </a:p>
        </p:txBody>
      </p:sp>
      <p:sp>
        <p:nvSpPr>
          <p:cNvPr id="4" name="TextBox 4"/>
          <p:cNvSpPr txBox="1"/>
          <p:nvPr/>
        </p:nvSpPr>
        <p:spPr>
          <a:xfrm>
            <a:off x="1417676" y="739382"/>
            <a:ext cx="12192532" cy="1377545"/>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Social Model of Health</a:t>
            </a:r>
          </a:p>
        </p:txBody>
      </p:sp>
      <p:sp>
        <p:nvSpPr>
          <p:cNvPr id="5" name="TextBox 5"/>
          <p:cNvSpPr txBox="1"/>
          <p:nvPr/>
        </p:nvSpPr>
        <p:spPr>
          <a:xfrm>
            <a:off x="8751675" y="3216330"/>
            <a:ext cx="9536325" cy="6435864"/>
          </a:xfrm>
          <a:prstGeom prst="rect">
            <a:avLst/>
          </a:prstGeom>
        </p:spPr>
        <p:txBody>
          <a:bodyPr wrap="square" lIns="0" tIns="0" rIns="0" bIns="0" rtlCol="0" anchor="t">
            <a:spAutoFit/>
          </a:bodyPr>
          <a:lstStyle/>
          <a:p>
            <a:pPr marL="342900" indent="-342900" algn="just">
              <a:lnSpc>
                <a:spcPts val="6429"/>
              </a:lnSpc>
              <a:buFont typeface="Arial" panose="020B0604020202020204" pitchFamily="34" charset="0"/>
              <a:buChar char="•"/>
            </a:pPr>
            <a:r>
              <a:rPr lang="en-US" sz="25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Housing, income, education, and environment shape your health.</a:t>
            </a:r>
          </a:p>
          <a:p>
            <a:pPr marL="342900" indent="-342900" algn="just">
              <a:lnSpc>
                <a:spcPts val="6429"/>
              </a:lnSpc>
              <a:buFont typeface="Arial" panose="020B0604020202020204" pitchFamily="34" charset="0"/>
              <a:buChar char="•"/>
            </a:pPr>
            <a:r>
              <a:rPr lang="en-US" sz="25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 The impact of poverty on health outcomes is evident.</a:t>
            </a:r>
          </a:p>
          <a:p>
            <a:pPr marL="342900" indent="-342900" algn="just">
              <a:lnSpc>
                <a:spcPts val="6429"/>
              </a:lnSpc>
              <a:buFont typeface="Arial" panose="020B0604020202020204" pitchFamily="34" charset="0"/>
              <a:buChar char="•"/>
            </a:pPr>
            <a:r>
              <a:rPr lang="en-US" sz="25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 Policymakers should promote policies that reduce inequality.</a:t>
            </a:r>
          </a:p>
          <a:p>
            <a:pPr marL="342900" indent="-342900" algn="just">
              <a:lnSpc>
                <a:spcPts val="6429"/>
              </a:lnSpc>
              <a:buFont typeface="Arial" panose="020B0604020202020204" pitchFamily="34" charset="0"/>
              <a:buChar char="•"/>
            </a:pPr>
            <a:r>
              <a:rPr lang="en-US" sz="25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 The use of community-based strategies to improve health is supported.</a:t>
            </a:r>
          </a:p>
          <a:p>
            <a:pPr marL="342900" indent="-342900" algn="just">
              <a:lnSpc>
                <a:spcPts val="6429"/>
              </a:lnSpc>
              <a:buFont typeface="Arial" panose="020B0604020202020204" pitchFamily="34" charset="0"/>
              <a:buChar char="•"/>
            </a:pPr>
            <a:r>
              <a:rPr lang="en-US" sz="25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 High levels of political collaboration/cross-sector implementation</a:t>
            </a:r>
          </a:p>
          <a:p>
            <a:pPr algn="just">
              <a:lnSpc>
                <a:spcPts val="6429"/>
              </a:lnSpc>
            </a:pPr>
            <a:r>
              <a:rPr lang="en-US" sz="2500" spc="-55" dirty="0">
                <a:solidFill>
                  <a:srgbClr val="1D2B31"/>
                </a:solidFill>
                <a:latin typeface="Times New Roman" panose="02020603050405020304" pitchFamily="18" charset="0"/>
                <a:ea typeface="Times New Roman"/>
                <a:cs typeface="Times New Roman" panose="02020603050405020304" pitchFamily="18" charset="0"/>
                <a:sym typeface="Times New Roman"/>
              </a:rPr>
              <a:t> are needed yesterday.</a:t>
            </a:r>
          </a:p>
          <a:p>
            <a:pPr marL="342900" indent="-342900" algn="just">
              <a:lnSpc>
                <a:spcPts val="6429"/>
              </a:lnSpc>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Supports public health policies such as housing improvement and wage support.</a:t>
            </a:r>
            <a:endParaRPr lang="en-US" sz="2500" spc="-55"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6" name="TextBox 6"/>
          <p:cNvSpPr txBox="1"/>
          <p:nvPr/>
        </p:nvSpPr>
        <p:spPr>
          <a:xfrm>
            <a:off x="1028700" y="8940605"/>
            <a:ext cx="6239556" cy="711589"/>
          </a:xfrm>
          <a:prstGeom prst="rect">
            <a:avLst/>
          </a:prstGeom>
        </p:spPr>
        <p:txBody>
          <a:bodyPr lIns="0" tIns="0" rIns="0" bIns="0" rtlCol="0" anchor="t">
            <a:spAutoFit/>
          </a:bodyPr>
          <a:lstStyle/>
          <a:p>
            <a:pPr algn="ctr">
              <a:lnSpc>
                <a:spcPts val="5279"/>
              </a:lnSpc>
              <a:spcBef>
                <a:spcPct val="0"/>
              </a:spcBef>
            </a:pPr>
            <a:r>
              <a:rPr lang="en-US" sz="5279" spc="-263">
                <a:solidFill>
                  <a:srgbClr val="1D2B31"/>
                </a:solidFill>
                <a:latin typeface="Times New Roman"/>
                <a:ea typeface="Times New Roman"/>
                <a:cs typeface="Times New Roman"/>
                <a:sym typeface="Times New Roman"/>
              </a:rPr>
              <a:t>(Bhandari,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8532826">
            <a:off x="-4414621" y="2763567"/>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3">
              <a:alphaModFix amt="50000"/>
            </a:blip>
            <a:stretch>
              <a:fillRect/>
            </a:stretch>
          </a:blipFill>
        </p:spPr>
        <p:txBody>
          <a:bodyPr/>
          <a:lstStyle/>
          <a:p>
            <a:endParaRPr lang="en-IN"/>
          </a:p>
        </p:txBody>
      </p:sp>
      <p:sp>
        <p:nvSpPr>
          <p:cNvPr id="3" name="Freeform 3"/>
          <p:cNvSpPr/>
          <p:nvPr/>
        </p:nvSpPr>
        <p:spPr>
          <a:xfrm>
            <a:off x="15622227" y="2419730"/>
            <a:ext cx="872804" cy="877190"/>
          </a:xfrm>
          <a:custGeom>
            <a:avLst/>
            <a:gdLst/>
            <a:ahLst/>
            <a:cxnLst/>
            <a:rect l="l" t="t" r="r" b="b"/>
            <a:pathLst>
              <a:path w="872804" h="877190">
                <a:moveTo>
                  <a:pt x="0" y="0"/>
                </a:moveTo>
                <a:lnTo>
                  <a:pt x="872804" y="0"/>
                </a:lnTo>
                <a:lnTo>
                  <a:pt x="872804" y="877190"/>
                </a:lnTo>
                <a:lnTo>
                  <a:pt x="0" y="877190"/>
                </a:lnTo>
                <a:lnTo>
                  <a:pt x="0" y="0"/>
                </a:lnTo>
                <a:close/>
              </a:path>
            </a:pathLst>
          </a:custGeom>
          <a:blipFill>
            <a:blip r:embed="rId4"/>
            <a:stretch>
              <a:fillRect/>
            </a:stretch>
          </a:blipFill>
        </p:spPr>
        <p:txBody>
          <a:bodyPr/>
          <a:lstStyle/>
          <a:p>
            <a:endParaRPr lang="en-IN"/>
          </a:p>
        </p:txBody>
      </p:sp>
      <p:sp>
        <p:nvSpPr>
          <p:cNvPr id="4" name="Freeform 4"/>
          <p:cNvSpPr/>
          <p:nvPr/>
        </p:nvSpPr>
        <p:spPr>
          <a:xfrm>
            <a:off x="0" y="3890658"/>
            <a:ext cx="7437657" cy="4341732"/>
          </a:xfrm>
          <a:custGeom>
            <a:avLst/>
            <a:gdLst/>
            <a:ahLst/>
            <a:cxnLst/>
            <a:rect l="l" t="t" r="r" b="b"/>
            <a:pathLst>
              <a:path w="7437657" h="4341732">
                <a:moveTo>
                  <a:pt x="0" y="0"/>
                </a:moveTo>
                <a:lnTo>
                  <a:pt x="7437657" y="0"/>
                </a:lnTo>
                <a:lnTo>
                  <a:pt x="7437657" y="4341733"/>
                </a:lnTo>
                <a:lnTo>
                  <a:pt x="0" y="4341733"/>
                </a:lnTo>
                <a:lnTo>
                  <a:pt x="0" y="0"/>
                </a:lnTo>
                <a:close/>
              </a:path>
            </a:pathLst>
          </a:custGeom>
          <a:blipFill>
            <a:blip r:embed="rId5"/>
            <a:stretch>
              <a:fillRect/>
            </a:stretch>
          </a:blipFill>
        </p:spPr>
        <p:txBody>
          <a:bodyPr/>
          <a:lstStyle/>
          <a:p>
            <a:endParaRPr lang="en-IN"/>
          </a:p>
        </p:txBody>
      </p:sp>
      <p:sp>
        <p:nvSpPr>
          <p:cNvPr id="5" name="TextBox 5"/>
          <p:cNvSpPr txBox="1"/>
          <p:nvPr/>
        </p:nvSpPr>
        <p:spPr>
          <a:xfrm>
            <a:off x="7870705" y="3188517"/>
            <a:ext cx="10058582" cy="6788333"/>
          </a:xfrm>
          <a:prstGeom prst="rect">
            <a:avLst/>
          </a:prstGeom>
        </p:spPr>
        <p:txBody>
          <a:bodyPr lIns="0" tIns="0" rIns="0" bIns="0" rtlCol="0" anchor="t">
            <a:spAutoFit/>
          </a:bodyPr>
          <a:lstStyle/>
          <a:p>
            <a:pPr algn="l">
              <a:lnSpc>
                <a:spcPts val="9113"/>
              </a:lnSpc>
            </a:pPr>
            <a:r>
              <a:rPr lang="en-US" sz="2600" spc="-72" dirty="0">
                <a:solidFill>
                  <a:srgbClr val="1D2B31"/>
                </a:solidFill>
                <a:latin typeface="Times New Roman" panose="02020603050405020304" pitchFamily="18" charset="0"/>
                <a:ea typeface="Times New Roman"/>
                <a:cs typeface="Times New Roman" panose="02020603050405020304" pitchFamily="18" charset="0"/>
                <a:sym typeface="Times New Roman"/>
              </a:rPr>
              <a:t>• Integrates biological, psychological, and social factors.</a:t>
            </a:r>
          </a:p>
          <a:p>
            <a:pPr algn="l">
              <a:lnSpc>
                <a:spcPts val="9113"/>
              </a:lnSpc>
            </a:pPr>
            <a:r>
              <a:rPr lang="en-US" sz="2600" spc="-72" dirty="0">
                <a:solidFill>
                  <a:srgbClr val="1D2B31"/>
                </a:solidFill>
                <a:latin typeface="Times New Roman" panose="02020603050405020304" pitchFamily="18" charset="0"/>
                <a:ea typeface="Times New Roman"/>
                <a:cs typeface="Times New Roman" panose="02020603050405020304" pitchFamily="18" charset="0"/>
                <a:sym typeface="Times New Roman"/>
              </a:rPr>
              <a:t> • Recognises multiple causes of illness.</a:t>
            </a:r>
          </a:p>
          <a:p>
            <a:pPr algn="l">
              <a:lnSpc>
                <a:spcPts val="9113"/>
              </a:lnSpc>
            </a:pPr>
            <a:r>
              <a:rPr lang="en-US" sz="2600" spc="-72" dirty="0">
                <a:solidFill>
                  <a:srgbClr val="1D2B31"/>
                </a:solidFill>
                <a:latin typeface="Times New Roman" panose="02020603050405020304" pitchFamily="18" charset="0"/>
                <a:ea typeface="Times New Roman"/>
                <a:cs typeface="Times New Roman" panose="02020603050405020304" pitchFamily="18" charset="0"/>
                <a:sym typeface="Times New Roman"/>
              </a:rPr>
              <a:t> • Supports person-centred care.</a:t>
            </a:r>
          </a:p>
          <a:p>
            <a:pPr algn="l">
              <a:lnSpc>
                <a:spcPts val="9113"/>
              </a:lnSpc>
            </a:pPr>
            <a:r>
              <a:rPr lang="en-US" sz="2600" spc="-72" dirty="0">
                <a:solidFill>
                  <a:srgbClr val="1D2B31"/>
                </a:solidFill>
                <a:latin typeface="Times New Roman" panose="02020603050405020304" pitchFamily="18" charset="0"/>
                <a:ea typeface="Times New Roman"/>
                <a:cs typeface="Times New Roman" panose="02020603050405020304" pitchFamily="18" charset="0"/>
                <a:sym typeface="Times New Roman"/>
              </a:rPr>
              <a:t> • Encourages multidisciplinary collaboration.</a:t>
            </a:r>
          </a:p>
          <a:p>
            <a:pPr algn="l">
              <a:lnSpc>
                <a:spcPts val="9113"/>
              </a:lnSpc>
            </a:pPr>
            <a:r>
              <a:rPr lang="en-US" sz="2600" spc="-72" dirty="0">
                <a:solidFill>
                  <a:srgbClr val="1D2B31"/>
                </a:solidFill>
                <a:latin typeface="Times New Roman" panose="02020603050405020304" pitchFamily="18" charset="0"/>
                <a:ea typeface="Times New Roman"/>
                <a:cs typeface="Times New Roman" panose="02020603050405020304" pitchFamily="18" charset="0"/>
                <a:sym typeface="Times New Roman"/>
              </a:rPr>
              <a:t> • Requires greater coordination and resources.</a:t>
            </a:r>
          </a:p>
          <a:p>
            <a:pPr>
              <a:lnSpc>
                <a:spcPts val="9113"/>
              </a:lnSpc>
            </a:pPr>
            <a:r>
              <a:rPr lang="en-US" sz="2600" spc="-72" dirty="0">
                <a:solidFill>
                  <a:srgbClr val="1D2B31"/>
                </a:solidFill>
                <a:latin typeface="Times New Roman" panose="02020603050405020304" pitchFamily="18" charset="0"/>
                <a:ea typeface="Times New Roman"/>
                <a:cs typeface="Times New Roman" panose="02020603050405020304" pitchFamily="18" charset="0"/>
                <a:sym typeface="Times New Roman"/>
              </a:rPr>
              <a:t>• </a:t>
            </a:r>
            <a:r>
              <a:rPr lang="en-US" sz="2600" dirty="0">
                <a:latin typeface="Times New Roman" panose="02020603050405020304" pitchFamily="18" charset="0"/>
                <a:cs typeface="Times New Roman" panose="02020603050405020304" pitchFamily="18" charset="0"/>
              </a:rPr>
              <a:t>Requires more coordination and funding than traditional models.</a:t>
            </a:r>
            <a:endParaRPr lang="en-US" sz="2600" spc="-72"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6" name="TextBox 6"/>
          <p:cNvSpPr txBox="1"/>
          <p:nvPr/>
        </p:nvSpPr>
        <p:spPr>
          <a:xfrm>
            <a:off x="2634938" y="689760"/>
            <a:ext cx="13423691" cy="1377545"/>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Biopsychosocial Model</a:t>
            </a:r>
          </a:p>
        </p:txBody>
      </p:sp>
      <p:sp>
        <p:nvSpPr>
          <p:cNvPr id="7" name="TextBox 7"/>
          <p:cNvSpPr txBox="1"/>
          <p:nvPr/>
        </p:nvSpPr>
        <p:spPr>
          <a:xfrm>
            <a:off x="1073976" y="8743854"/>
            <a:ext cx="6363681" cy="455074"/>
          </a:xfrm>
          <a:prstGeom prst="rect">
            <a:avLst/>
          </a:prstGeom>
        </p:spPr>
        <p:txBody>
          <a:bodyPr lIns="0" tIns="0" rIns="0" bIns="0" rtlCol="0" anchor="t">
            <a:spAutoFit/>
          </a:bodyPr>
          <a:lstStyle/>
          <a:p>
            <a:pPr algn="ctr">
              <a:lnSpc>
                <a:spcPts val="3368"/>
              </a:lnSpc>
              <a:spcBef>
                <a:spcPct val="0"/>
              </a:spcBef>
            </a:pPr>
            <a:r>
              <a:rPr lang="en-US" sz="3368" spc="-168">
                <a:solidFill>
                  <a:srgbClr val="1D2B31"/>
                </a:solidFill>
                <a:latin typeface="Times New Roman"/>
                <a:ea typeface="Times New Roman"/>
                <a:cs typeface="Times New Roman"/>
                <a:sym typeface="Times New Roman"/>
              </a:rPr>
              <a:t>(Allen, Metternicht and Wiedmann, 2018)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TextBox 2"/>
          <p:cNvSpPr txBox="1"/>
          <p:nvPr/>
        </p:nvSpPr>
        <p:spPr>
          <a:xfrm>
            <a:off x="1684347" y="241562"/>
            <a:ext cx="11815112"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Comparing the Models</a:t>
            </a:r>
          </a:p>
        </p:txBody>
      </p:sp>
      <p:sp>
        <p:nvSpPr>
          <p:cNvPr id="3" name="Freeform 3"/>
          <p:cNvSpPr/>
          <p:nvPr/>
        </p:nvSpPr>
        <p:spPr>
          <a:xfrm rot="-3558717">
            <a:off x="7383981" y="86115"/>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3">
              <a:alphaModFix amt="50000"/>
            </a:blip>
            <a:stretch>
              <a:fillRect/>
            </a:stretch>
          </a:blipFill>
        </p:spPr>
        <p:txBody>
          <a:bodyPr/>
          <a:lstStyle/>
          <a:p>
            <a:endParaRPr lang="en-IN" dirty="0"/>
          </a:p>
        </p:txBody>
      </p:sp>
      <p:sp>
        <p:nvSpPr>
          <p:cNvPr id="4" name="Freeform 4"/>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rot="1185723">
            <a:off x="10464238" y="4015050"/>
            <a:ext cx="787957" cy="764318"/>
          </a:xfrm>
          <a:custGeom>
            <a:avLst/>
            <a:gdLst/>
            <a:ahLst/>
            <a:cxnLst/>
            <a:rect l="l" t="t" r="r" b="b"/>
            <a:pathLst>
              <a:path w="787957" h="764318">
                <a:moveTo>
                  <a:pt x="0" y="0"/>
                </a:moveTo>
                <a:lnTo>
                  <a:pt x="787957" y="0"/>
                </a:lnTo>
                <a:lnTo>
                  <a:pt x="787957" y="764318"/>
                </a:lnTo>
                <a:lnTo>
                  <a:pt x="0" y="764318"/>
                </a:lnTo>
                <a:lnTo>
                  <a:pt x="0" y="0"/>
                </a:lnTo>
                <a:close/>
              </a:path>
            </a:pathLst>
          </a:custGeom>
          <a:blipFill>
            <a:blip r:embed="rId6"/>
            <a:stretch>
              <a:fillRect/>
            </a:stretch>
          </a:blipFill>
        </p:spPr>
        <p:txBody>
          <a:bodyPr/>
          <a:lstStyle/>
          <a:p>
            <a:endParaRPr lang="en-IN"/>
          </a:p>
        </p:txBody>
      </p:sp>
      <p:sp>
        <p:nvSpPr>
          <p:cNvPr id="6" name="Freeform 6"/>
          <p:cNvSpPr/>
          <p:nvPr/>
        </p:nvSpPr>
        <p:spPr>
          <a:xfrm>
            <a:off x="9144000" y="3904347"/>
            <a:ext cx="8710919" cy="3959287"/>
          </a:xfrm>
          <a:custGeom>
            <a:avLst/>
            <a:gdLst/>
            <a:ahLst/>
            <a:cxnLst/>
            <a:rect l="l" t="t" r="r" b="b"/>
            <a:pathLst>
              <a:path w="8710919" h="3959287">
                <a:moveTo>
                  <a:pt x="0" y="0"/>
                </a:moveTo>
                <a:lnTo>
                  <a:pt x="8710919" y="0"/>
                </a:lnTo>
                <a:lnTo>
                  <a:pt x="8710919" y="3959287"/>
                </a:lnTo>
                <a:lnTo>
                  <a:pt x="0" y="3959287"/>
                </a:lnTo>
                <a:lnTo>
                  <a:pt x="0" y="0"/>
                </a:lnTo>
                <a:close/>
              </a:path>
            </a:pathLst>
          </a:custGeom>
          <a:blipFill>
            <a:blip r:embed="rId7"/>
            <a:stretch>
              <a:fillRect b="-12826"/>
            </a:stretch>
          </a:blipFill>
        </p:spPr>
        <p:txBody>
          <a:bodyPr/>
          <a:lstStyle/>
          <a:p>
            <a:endParaRPr lang="en-IN"/>
          </a:p>
        </p:txBody>
      </p:sp>
      <p:sp>
        <p:nvSpPr>
          <p:cNvPr id="7" name="TextBox 7"/>
          <p:cNvSpPr txBox="1"/>
          <p:nvPr/>
        </p:nvSpPr>
        <p:spPr>
          <a:xfrm>
            <a:off x="241298" y="2161116"/>
            <a:ext cx="8492879" cy="7918001"/>
          </a:xfrm>
          <a:prstGeom prst="rect">
            <a:avLst/>
          </a:prstGeom>
        </p:spPr>
        <p:txBody>
          <a:bodyPr wrap="square" lIns="0" tIns="0" rIns="0" bIns="0" rtlCol="0" anchor="t">
            <a:spAutoFit/>
          </a:bodyPr>
          <a:lstStyle/>
          <a:p>
            <a:pPr marL="506684" lvl="1" indent="-253342" algn="just">
              <a:lnSpc>
                <a:spcPts val="5702"/>
              </a:lnSpc>
              <a:buFont typeface="Arial"/>
              <a:buChar char="•"/>
            </a:pPr>
            <a:r>
              <a:rPr lang="en-US" sz="2000" spc="-46" dirty="0">
                <a:solidFill>
                  <a:srgbClr val="1D2B31"/>
                </a:solidFill>
                <a:latin typeface="Times New Roman" panose="02020603050405020304" pitchFamily="18" charset="0"/>
                <a:ea typeface="Times New Roman"/>
                <a:cs typeface="Times New Roman" panose="02020603050405020304" pitchFamily="18" charset="0"/>
                <a:sym typeface="Times New Roman"/>
              </a:rPr>
              <a:t> The biomedical model of health focuses primarily on providing care for acute medical issues.</a:t>
            </a:r>
          </a:p>
          <a:p>
            <a:pPr marL="506684" lvl="1" indent="-253342" algn="just">
              <a:lnSpc>
                <a:spcPts val="5702"/>
              </a:lnSpc>
              <a:buFont typeface="Arial"/>
              <a:buChar char="•"/>
            </a:pPr>
            <a:r>
              <a:rPr lang="en-US" sz="2000" spc="-46" dirty="0">
                <a:solidFill>
                  <a:srgbClr val="1D2B31"/>
                </a:solidFill>
                <a:latin typeface="Times New Roman" panose="02020603050405020304" pitchFamily="18" charset="0"/>
                <a:ea typeface="Times New Roman"/>
                <a:cs typeface="Times New Roman" panose="02020603050405020304" pitchFamily="18" charset="0"/>
                <a:sym typeface="Times New Roman"/>
              </a:rPr>
              <a:t> The social model of health highlights social injustice and the root causes associated with poor health.</a:t>
            </a:r>
          </a:p>
          <a:p>
            <a:pPr marL="506684" lvl="1" indent="-253342" algn="just">
              <a:lnSpc>
                <a:spcPts val="5702"/>
              </a:lnSpc>
              <a:buFont typeface="Arial"/>
              <a:buChar char="•"/>
            </a:pPr>
            <a:r>
              <a:rPr lang="en-US" sz="2000" spc="-46" dirty="0">
                <a:solidFill>
                  <a:srgbClr val="1D2B31"/>
                </a:solidFill>
                <a:latin typeface="Times New Roman" panose="02020603050405020304" pitchFamily="18" charset="0"/>
                <a:ea typeface="Times New Roman"/>
                <a:cs typeface="Times New Roman" panose="02020603050405020304" pitchFamily="18" charset="0"/>
                <a:sym typeface="Times New Roman"/>
              </a:rPr>
              <a:t>The biopsychosocial model of health incorporates a holistic approach and places a high value on collaboration and interrelatedness.</a:t>
            </a:r>
          </a:p>
          <a:p>
            <a:pPr marL="506684" lvl="1" indent="-253342" algn="just">
              <a:lnSpc>
                <a:spcPts val="5702"/>
              </a:lnSpc>
              <a:buFont typeface="Arial"/>
              <a:buChar char="•"/>
            </a:pPr>
            <a:r>
              <a:rPr lang="en-US" sz="2000" spc="-46" dirty="0">
                <a:solidFill>
                  <a:srgbClr val="1D2B31"/>
                </a:solidFill>
                <a:latin typeface="Times New Roman" panose="02020603050405020304" pitchFamily="18" charset="0"/>
                <a:ea typeface="Times New Roman"/>
                <a:cs typeface="Times New Roman" panose="02020603050405020304" pitchFamily="18" charset="0"/>
                <a:sym typeface="Times New Roman"/>
              </a:rPr>
              <a:t> All three models have strengths and weaknesses.</a:t>
            </a:r>
          </a:p>
          <a:p>
            <a:pPr marL="506684" lvl="1" indent="-253342" algn="just">
              <a:lnSpc>
                <a:spcPts val="5702"/>
              </a:lnSpc>
              <a:buFont typeface="Arial"/>
              <a:buChar char="•"/>
            </a:pPr>
            <a:r>
              <a:rPr lang="en-US" sz="2000" spc="-46" dirty="0">
                <a:solidFill>
                  <a:srgbClr val="1D2B31"/>
                </a:solidFill>
                <a:latin typeface="Times New Roman" panose="02020603050405020304" pitchFamily="18" charset="0"/>
                <a:ea typeface="Times New Roman"/>
                <a:cs typeface="Times New Roman" panose="02020603050405020304" pitchFamily="18" charset="0"/>
                <a:sym typeface="Times New Roman"/>
              </a:rPr>
              <a:t>Using all three models together can provide long-term solutions to healthcare delivery systems.</a:t>
            </a:r>
          </a:p>
          <a:p>
            <a:pPr marL="506684" lvl="1" indent="-253342" algn="just">
              <a:lnSpc>
                <a:spcPts val="5702"/>
              </a:lnSpc>
              <a:buFont typeface="Arial"/>
              <a:buChar char="•"/>
            </a:pPr>
            <a:r>
              <a:rPr lang="en-US" sz="2000" dirty="0">
                <a:latin typeface="Times New Roman" panose="02020603050405020304" pitchFamily="18" charset="0"/>
                <a:cs typeface="Times New Roman" panose="02020603050405020304" pitchFamily="18" charset="0"/>
              </a:rPr>
              <a:t>A combined approach of all three models provides the most sustainable healthcare system.</a:t>
            </a:r>
            <a:endParaRPr lang="en-US" sz="2000" spc="-46"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8" name="TextBox 8"/>
          <p:cNvSpPr txBox="1"/>
          <p:nvPr/>
        </p:nvSpPr>
        <p:spPr>
          <a:xfrm>
            <a:off x="9341291" y="8551561"/>
            <a:ext cx="7586808" cy="379627"/>
          </a:xfrm>
          <a:prstGeom prst="rect">
            <a:avLst/>
          </a:prstGeom>
        </p:spPr>
        <p:txBody>
          <a:bodyPr lIns="0" tIns="0" rIns="0" bIns="0" rtlCol="0" anchor="t">
            <a:spAutoFit/>
          </a:bodyPr>
          <a:lstStyle/>
          <a:p>
            <a:pPr algn="ctr">
              <a:lnSpc>
                <a:spcPts val="2735"/>
              </a:lnSpc>
              <a:spcBef>
                <a:spcPct val="0"/>
              </a:spcBef>
            </a:pPr>
            <a:r>
              <a:rPr lang="en-US" sz="2735" spc="-136">
                <a:solidFill>
                  <a:srgbClr val="1D2B31"/>
                </a:solidFill>
                <a:latin typeface="Times New Roman"/>
                <a:ea typeface="Times New Roman"/>
                <a:cs typeface="Times New Roman"/>
                <a:sym typeface="Times New Roman"/>
              </a:rPr>
              <a:t>(Bhandari,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TextBox 2"/>
          <p:cNvSpPr txBox="1"/>
          <p:nvPr/>
        </p:nvSpPr>
        <p:spPr>
          <a:xfrm>
            <a:off x="894535" y="663028"/>
            <a:ext cx="14919516"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UK Policy and Governance</a:t>
            </a:r>
          </a:p>
        </p:txBody>
      </p:sp>
      <p:sp>
        <p:nvSpPr>
          <p:cNvPr id="3" name="Freeform 3"/>
          <p:cNvSpPr/>
          <p:nvPr/>
        </p:nvSpPr>
        <p:spPr>
          <a:xfrm rot="-3558717">
            <a:off x="1244296" y="-6662673"/>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3">
              <a:alphaModFix amt="50000"/>
            </a:blip>
            <a:stretch>
              <a:fillRect/>
            </a:stretch>
          </a:blipFill>
        </p:spPr>
        <p:txBody>
          <a:bodyPr/>
          <a:lstStyle/>
          <a:p>
            <a:endParaRPr lang="en-IN"/>
          </a:p>
        </p:txBody>
      </p:sp>
      <p:sp>
        <p:nvSpPr>
          <p:cNvPr id="4" name="Freeform 4"/>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rot="1185723">
            <a:off x="10464238" y="4015050"/>
            <a:ext cx="787957" cy="764318"/>
          </a:xfrm>
          <a:custGeom>
            <a:avLst/>
            <a:gdLst/>
            <a:ahLst/>
            <a:cxnLst/>
            <a:rect l="l" t="t" r="r" b="b"/>
            <a:pathLst>
              <a:path w="787957" h="764318">
                <a:moveTo>
                  <a:pt x="0" y="0"/>
                </a:moveTo>
                <a:lnTo>
                  <a:pt x="787957" y="0"/>
                </a:lnTo>
                <a:lnTo>
                  <a:pt x="787957" y="764318"/>
                </a:lnTo>
                <a:lnTo>
                  <a:pt x="0" y="764318"/>
                </a:lnTo>
                <a:lnTo>
                  <a:pt x="0" y="0"/>
                </a:lnTo>
                <a:close/>
              </a:path>
            </a:pathLst>
          </a:custGeom>
          <a:blipFill>
            <a:blip r:embed="rId6"/>
            <a:stretch>
              <a:fillRect/>
            </a:stretch>
          </a:blipFill>
        </p:spPr>
        <p:txBody>
          <a:bodyPr/>
          <a:lstStyle/>
          <a:p>
            <a:endParaRPr lang="en-IN"/>
          </a:p>
        </p:txBody>
      </p:sp>
      <p:sp>
        <p:nvSpPr>
          <p:cNvPr id="6" name="Freeform 6"/>
          <p:cNvSpPr/>
          <p:nvPr/>
        </p:nvSpPr>
        <p:spPr>
          <a:xfrm>
            <a:off x="10858216" y="3067596"/>
            <a:ext cx="5902363" cy="5902363"/>
          </a:xfrm>
          <a:custGeom>
            <a:avLst/>
            <a:gdLst/>
            <a:ahLst/>
            <a:cxnLst/>
            <a:rect l="l" t="t" r="r" b="b"/>
            <a:pathLst>
              <a:path w="5902363" h="5902363">
                <a:moveTo>
                  <a:pt x="0" y="0"/>
                </a:moveTo>
                <a:lnTo>
                  <a:pt x="5902363" y="0"/>
                </a:lnTo>
                <a:lnTo>
                  <a:pt x="5902363" y="5902363"/>
                </a:lnTo>
                <a:lnTo>
                  <a:pt x="0" y="5902363"/>
                </a:lnTo>
                <a:lnTo>
                  <a:pt x="0" y="0"/>
                </a:lnTo>
                <a:close/>
              </a:path>
            </a:pathLst>
          </a:custGeom>
          <a:blipFill>
            <a:blip r:embed="rId7"/>
            <a:stretch>
              <a:fillRect/>
            </a:stretch>
          </a:blipFill>
        </p:spPr>
        <p:txBody>
          <a:bodyPr/>
          <a:lstStyle/>
          <a:p>
            <a:endParaRPr lang="en-IN"/>
          </a:p>
        </p:txBody>
      </p:sp>
      <p:sp>
        <p:nvSpPr>
          <p:cNvPr id="7" name="TextBox 7"/>
          <p:cNvSpPr txBox="1"/>
          <p:nvPr/>
        </p:nvSpPr>
        <p:spPr>
          <a:xfrm>
            <a:off x="270121" y="2675475"/>
            <a:ext cx="9872845" cy="7125540"/>
          </a:xfrm>
          <a:prstGeom prst="rect">
            <a:avLst/>
          </a:prstGeom>
        </p:spPr>
        <p:txBody>
          <a:bodyPr lIns="0" tIns="0" rIns="0" bIns="0" rtlCol="0" anchor="t">
            <a:spAutoFit/>
          </a:bodyPr>
          <a:lstStyle/>
          <a:p>
            <a:pPr marL="774471" lvl="1" indent="-457200" algn="just">
              <a:lnSpc>
                <a:spcPts val="7141"/>
              </a:lnSpc>
              <a:buFont typeface="Arial" panose="020B0604020202020204" pitchFamily="34" charset="0"/>
              <a:buChar char="•"/>
            </a:pPr>
            <a:r>
              <a:rPr lang="en-US" sz="2300" spc="-58" dirty="0">
                <a:solidFill>
                  <a:srgbClr val="1D2B31"/>
                </a:solidFill>
                <a:latin typeface="Times New Roman"/>
                <a:ea typeface="Times New Roman"/>
                <a:cs typeface="Times New Roman"/>
                <a:sym typeface="Times New Roman"/>
              </a:rPr>
              <a:t>Prevention and integrated care are the main priorities of the NHS.</a:t>
            </a:r>
          </a:p>
          <a:p>
            <a:pPr marL="774471" lvl="1" indent="-457200" algn="just">
              <a:lnSpc>
                <a:spcPts val="7141"/>
              </a:lnSpc>
              <a:buFont typeface="Arial" panose="020B0604020202020204" pitchFamily="34" charset="0"/>
              <a:buChar char="•"/>
            </a:pPr>
            <a:r>
              <a:rPr lang="en-US" sz="2300" spc="-58" dirty="0">
                <a:solidFill>
                  <a:srgbClr val="1D2B31"/>
                </a:solidFill>
                <a:latin typeface="Times New Roman"/>
                <a:ea typeface="Times New Roman"/>
                <a:cs typeface="Times New Roman"/>
                <a:sym typeface="Times New Roman"/>
              </a:rPr>
              <a:t>Service access has been improved through digital transformations.</a:t>
            </a:r>
          </a:p>
          <a:p>
            <a:pPr marL="774471" lvl="1" indent="-457200" algn="just">
              <a:lnSpc>
                <a:spcPts val="7141"/>
              </a:lnSpc>
              <a:buFont typeface="Arial" panose="020B0604020202020204" pitchFamily="34" charset="0"/>
              <a:buChar char="•"/>
            </a:pPr>
            <a:r>
              <a:rPr lang="en-US" sz="2300" spc="-58" dirty="0">
                <a:solidFill>
                  <a:srgbClr val="1D2B31"/>
                </a:solidFill>
                <a:latin typeface="Times New Roman"/>
                <a:ea typeface="Times New Roman"/>
                <a:cs typeface="Times New Roman"/>
                <a:sym typeface="Times New Roman"/>
              </a:rPr>
              <a:t>Mental health issues and inequalities are priorities of the NHS</a:t>
            </a:r>
          </a:p>
          <a:p>
            <a:pPr marL="774471" lvl="1" indent="-457200" algn="just">
              <a:lnSpc>
                <a:spcPts val="7141"/>
              </a:lnSpc>
              <a:buFont typeface="Arial" panose="020B0604020202020204" pitchFamily="34" charset="0"/>
              <a:buChar char="•"/>
            </a:pPr>
            <a:r>
              <a:rPr lang="en-US" sz="2300" spc="-58" dirty="0">
                <a:solidFill>
                  <a:srgbClr val="1D2B31"/>
                </a:solidFill>
                <a:latin typeface="Times New Roman"/>
                <a:ea typeface="Times New Roman"/>
                <a:cs typeface="Times New Roman"/>
                <a:sym typeface="Times New Roman"/>
              </a:rPr>
              <a:t>Challenges remain in funding and the workforce.</a:t>
            </a:r>
          </a:p>
          <a:p>
            <a:pPr marL="774471" lvl="1" indent="-457200" algn="just">
              <a:lnSpc>
                <a:spcPts val="7141"/>
              </a:lnSpc>
              <a:buFont typeface="Arial" panose="020B0604020202020204" pitchFamily="34" charset="0"/>
              <a:buChar char="•"/>
            </a:pPr>
            <a:r>
              <a:rPr lang="en-US" sz="2300" spc="-58" dirty="0">
                <a:solidFill>
                  <a:srgbClr val="1D2B31"/>
                </a:solidFill>
                <a:latin typeface="Times New Roman"/>
                <a:ea typeface="Times New Roman"/>
                <a:cs typeface="Times New Roman"/>
                <a:sym typeface="Times New Roman"/>
              </a:rPr>
              <a:t>There is a gap between the intent of policy and what is actually being accomplished at the service level.</a:t>
            </a:r>
          </a:p>
          <a:p>
            <a:pPr marL="774471" lvl="1" indent="-457200" algn="just">
              <a:lnSpc>
                <a:spcPts val="7141"/>
              </a:lnSpc>
              <a:buFont typeface="Arial" panose="020B0604020202020204" pitchFamily="34" charset="0"/>
              <a:buChar char="•"/>
            </a:pPr>
            <a:r>
              <a:rPr lang="en-US" sz="2300" spc="-58" dirty="0">
                <a:solidFill>
                  <a:srgbClr val="1D2B31"/>
                </a:solidFill>
                <a:latin typeface="Times New Roman"/>
                <a:ea typeface="Times New Roman"/>
                <a:cs typeface="Times New Roman"/>
                <a:sym typeface="Times New Roman"/>
              </a:rPr>
              <a:t>Workforce shortage limits implementation.</a:t>
            </a:r>
          </a:p>
          <a:p>
            <a:pPr marL="774471" lvl="1" indent="-457200" algn="just">
              <a:lnSpc>
                <a:spcPts val="7141"/>
              </a:lnSpc>
              <a:buFont typeface="Arial" panose="020B0604020202020204" pitchFamily="34" charset="0"/>
              <a:buChar char="•"/>
            </a:pPr>
            <a:r>
              <a:rPr lang="en-US" sz="2300" spc="-58" dirty="0">
                <a:solidFill>
                  <a:srgbClr val="1D2B31"/>
                </a:solidFill>
                <a:latin typeface="Times New Roman"/>
                <a:ea typeface="Times New Roman"/>
                <a:cs typeface="Times New Roman"/>
                <a:sym typeface="Times New Roman"/>
              </a:rPr>
              <a:t>Funding gaps prevent full delivery.</a:t>
            </a:r>
          </a:p>
        </p:txBody>
      </p:sp>
      <p:sp>
        <p:nvSpPr>
          <p:cNvPr id="8" name="TextBox 8"/>
          <p:cNvSpPr txBox="1"/>
          <p:nvPr/>
        </p:nvSpPr>
        <p:spPr>
          <a:xfrm>
            <a:off x="11156673" y="9329829"/>
            <a:ext cx="6102627" cy="423315"/>
          </a:xfrm>
          <a:prstGeom prst="rect">
            <a:avLst/>
          </a:prstGeom>
        </p:spPr>
        <p:txBody>
          <a:bodyPr lIns="0" tIns="0" rIns="0" bIns="0" rtlCol="0" anchor="t">
            <a:spAutoFit/>
          </a:bodyPr>
          <a:lstStyle/>
          <a:p>
            <a:pPr algn="ctr">
              <a:lnSpc>
                <a:spcPts val="3028"/>
              </a:lnSpc>
              <a:spcBef>
                <a:spcPct val="0"/>
              </a:spcBef>
            </a:pPr>
            <a:r>
              <a:rPr lang="en-US" sz="3028" spc="-151">
                <a:solidFill>
                  <a:srgbClr val="1D2B31"/>
                </a:solidFill>
                <a:latin typeface="Times New Roman"/>
                <a:ea typeface="Times New Roman"/>
                <a:cs typeface="Times New Roman"/>
                <a:sym typeface="Times New Roman"/>
              </a:rPr>
              <a:t>(Lehman, David, and Gruber, 2017)</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a:off x="11046405" y="2576350"/>
            <a:ext cx="6356958" cy="6356958"/>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5"/>
            <a:stretch>
              <a:fillRect/>
            </a:stretch>
          </a:blipFill>
        </p:spPr>
        <p:txBody>
          <a:bodyPr/>
          <a:lstStyle/>
          <a:p>
            <a:endParaRPr lang="en-IN"/>
          </a:p>
        </p:txBody>
      </p:sp>
      <p:sp>
        <p:nvSpPr>
          <p:cNvPr id="4" name="TextBox 4"/>
          <p:cNvSpPr txBox="1"/>
          <p:nvPr/>
        </p:nvSpPr>
        <p:spPr>
          <a:xfrm>
            <a:off x="447268" y="681036"/>
            <a:ext cx="17393465"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Successes in Sustainable Healthcare</a:t>
            </a:r>
          </a:p>
        </p:txBody>
      </p:sp>
      <p:sp>
        <p:nvSpPr>
          <p:cNvPr id="5" name="TextBox 5"/>
          <p:cNvSpPr txBox="1"/>
          <p:nvPr/>
        </p:nvSpPr>
        <p:spPr>
          <a:xfrm>
            <a:off x="447268" y="2524671"/>
            <a:ext cx="9144000" cy="6567311"/>
          </a:xfrm>
          <a:prstGeom prst="rect">
            <a:avLst/>
          </a:prstGeom>
        </p:spPr>
        <p:txBody>
          <a:bodyPr lIns="0" tIns="0" rIns="0" bIns="0" rtlCol="0" anchor="t">
            <a:spAutoFit/>
          </a:bodyPr>
          <a:lstStyle/>
          <a:p>
            <a:pPr marL="342900" indent="-342900" algn="just">
              <a:lnSpc>
                <a:spcPct val="250000"/>
              </a:lnSpc>
              <a:buFont typeface="Arial" panose="020B0604020202020204" pitchFamily="34" charset="0"/>
              <a:buChar char="•"/>
            </a:pPr>
            <a:r>
              <a:rPr lang="en-US" sz="25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Reduced smoking rates.</a:t>
            </a:r>
          </a:p>
          <a:p>
            <a:pPr marL="342900" indent="-342900" algn="just">
              <a:lnSpc>
                <a:spcPct val="250000"/>
              </a:lnSpc>
              <a:buFont typeface="Arial" panose="020B0604020202020204" pitchFamily="34" charset="0"/>
              <a:buChar char="•"/>
            </a:pPr>
            <a:r>
              <a:rPr lang="en-US" sz="25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  Improved immunization programmes.</a:t>
            </a:r>
          </a:p>
          <a:p>
            <a:pPr marL="342900" indent="-342900" algn="just">
              <a:lnSpc>
                <a:spcPct val="250000"/>
              </a:lnSpc>
              <a:buFont typeface="Arial" panose="020B0604020202020204" pitchFamily="34" charset="0"/>
              <a:buChar char="•"/>
            </a:pPr>
            <a:r>
              <a:rPr lang="en-US" sz="25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 Growth of integrated care systems.</a:t>
            </a:r>
          </a:p>
          <a:p>
            <a:pPr marL="342900" indent="-342900" algn="just">
              <a:lnSpc>
                <a:spcPct val="250000"/>
              </a:lnSpc>
              <a:buFont typeface="Arial" panose="020B0604020202020204" pitchFamily="34" charset="0"/>
              <a:buChar char="•"/>
            </a:pPr>
            <a:r>
              <a:rPr lang="en-US" sz="25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 Increased mental health funding.</a:t>
            </a:r>
          </a:p>
          <a:p>
            <a:pPr marL="342900" indent="-342900" algn="just">
              <a:lnSpc>
                <a:spcPct val="250000"/>
              </a:lnSpc>
              <a:buFont typeface="Arial" panose="020B0604020202020204" pitchFamily="34" charset="0"/>
              <a:buChar char="•"/>
            </a:pPr>
            <a:r>
              <a:rPr lang="en-US" sz="25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Commitment to net-zero carbon targets.</a:t>
            </a:r>
          </a:p>
          <a:p>
            <a:pPr marL="342900" indent="-342900" algn="just">
              <a:lnSpc>
                <a:spcPct val="250000"/>
              </a:lnSpc>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These improvements reduce future disease burden and support sustainability.</a:t>
            </a:r>
            <a:endParaRPr lang="en-US" sz="2500" spc="-82"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6" name="TextBox 6"/>
          <p:cNvSpPr txBox="1"/>
          <p:nvPr/>
        </p:nvSpPr>
        <p:spPr>
          <a:xfrm>
            <a:off x="10194650" y="9277350"/>
            <a:ext cx="7208714" cy="312817"/>
          </a:xfrm>
          <a:prstGeom prst="rect">
            <a:avLst/>
          </a:prstGeom>
        </p:spPr>
        <p:txBody>
          <a:bodyPr lIns="0" tIns="0" rIns="0" bIns="0" rtlCol="0" anchor="t">
            <a:spAutoFit/>
          </a:bodyPr>
          <a:lstStyle/>
          <a:p>
            <a:pPr algn="ctr">
              <a:lnSpc>
                <a:spcPts val="2223"/>
              </a:lnSpc>
              <a:spcBef>
                <a:spcPct val="0"/>
              </a:spcBef>
            </a:pPr>
            <a:r>
              <a:rPr lang="en-US" sz="2223" spc="-111">
                <a:solidFill>
                  <a:srgbClr val="1D2B31"/>
                </a:solidFill>
                <a:latin typeface="Times New Roman"/>
                <a:ea typeface="Times New Roman"/>
                <a:cs typeface="Times New Roman"/>
                <a:sym typeface="Times New Roman"/>
              </a:rPr>
              <a:t>(Raphael, 2016)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a:off x="10165189" y="3859190"/>
            <a:ext cx="7675543" cy="4768431"/>
          </a:xfrm>
          <a:custGeom>
            <a:avLst/>
            <a:gdLst/>
            <a:ahLst/>
            <a:cxnLst/>
            <a:rect l="l" t="t" r="r" b="b"/>
            <a:pathLst>
              <a:path w="7675543" h="4768431">
                <a:moveTo>
                  <a:pt x="0" y="0"/>
                </a:moveTo>
                <a:lnTo>
                  <a:pt x="7675543" y="0"/>
                </a:lnTo>
                <a:lnTo>
                  <a:pt x="7675543" y="4768432"/>
                </a:lnTo>
                <a:lnTo>
                  <a:pt x="0" y="4768432"/>
                </a:lnTo>
                <a:lnTo>
                  <a:pt x="0" y="0"/>
                </a:lnTo>
                <a:close/>
              </a:path>
            </a:pathLst>
          </a:custGeom>
          <a:blipFill>
            <a:blip r:embed="rId5"/>
            <a:stretch>
              <a:fillRect/>
            </a:stretch>
          </a:blipFill>
        </p:spPr>
        <p:txBody>
          <a:bodyPr/>
          <a:lstStyle/>
          <a:p>
            <a:endParaRPr lang="en-IN"/>
          </a:p>
        </p:txBody>
      </p:sp>
      <p:sp>
        <p:nvSpPr>
          <p:cNvPr id="4" name="TextBox 4"/>
          <p:cNvSpPr txBox="1"/>
          <p:nvPr/>
        </p:nvSpPr>
        <p:spPr>
          <a:xfrm>
            <a:off x="447268" y="681036"/>
            <a:ext cx="17393465"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Ongoing Challenges</a:t>
            </a:r>
          </a:p>
        </p:txBody>
      </p:sp>
      <p:sp>
        <p:nvSpPr>
          <p:cNvPr id="5" name="TextBox 5"/>
          <p:cNvSpPr txBox="1"/>
          <p:nvPr/>
        </p:nvSpPr>
        <p:spPr>
          <a:xfrm>
            <a:off x="582328" y="2838996"/>
            <a:ext cx="9399872" cy="7035196"/>
          </a:xfrm>
          <a:prstGeom prst="rect">
            <a:avLst/>
          </a:prstGeom>
        </p:spPr>
        <p:txBody>
          <a:bodyPr wrap="square" lIns="0" tIns="0" rIns="0" bIns="0" rtlCol="0" anchor="t">
            <a:spAutoFit/>
          </a:bodyPr>
          <a:lstStyle/>
          <a:p>
            <a:pPr marL="889687" lvl="1" indent="-444844" algn="just">
              <a:lnSpc>
                <a:spcPts val="7046"/>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Rising Obesity Rates + Lifestyle Diseases’ Growth.</a:t>
            </a:r>
          </a:p>
          <a:p>
            <a:pPr marL="889687" lvl="1" indent="-444844" algn="just">
              <a:lnSpc>
                <a:spcPts val="7046"/>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Increased Demand Due To Aging Population.</a:t>
            </a:r>
          </a:p>
          <a:p>
            <a:pPr marL="889687" lvl="1" indent="-444844" algn="just">
              <a:lnSpc>
                <a:spcPts val="7046"/>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Continuing Inequalities In Healthcare.</a:t>
            </a:r>
          </a:p>
          <a:p>
            <a:pPr marL="889687" lvl="1" indent="-444844" algn="just">
              <a:lnSpc>
                <a:spcPts val="7046"/>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Healthcare Workforce Shortage.</a:t>
            </a:r>
          </a:p>
          <a:p>
            <a:pPr marL="889687" lvl="1" indent="-444844" algn="just">
              <a:lnSpc>
                <a:spcPts val="7046"/>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Limited Financial Resources.</a:t>
            </a:r>
          </a:p>
          <a:p>
            <a:pPr marL="889687" lvl="1" indent="-444844" algn="just">
              <a:lnSpc>
                <a:spcPts val="7046"/>
              </a:lnSpc>
              <a:buFont typeface="Arial"/>
              <a:buChar char="•"/>
            </a:pPr>
            <a:r>
              <a:rPr lang="en-US" sz="2600" dirty="0">
                <a:latin typeface="Times New Roman" panose="02020603050405020304" pitchFamily="18" charset="0"/>
                <a:cs typeface="Times New Roman" panose="02020603050405020304" pitchFamily="18" charset="0"/>
              </a:rPr>
              <a:t>These challenges threaten the achievement of SDG 3 and SDG 10.</a:t>
            </a:r>
            <a:endPar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algn="just">
              <a:lnSpc>
                <a:spcPts val="7046"/>
              </a:lnSpc>
            </a:pPr>
            <a:endPar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6" name="TextBox 6"/>
          <p:cNvSpPr txBox="1"/>
          <p:nvPr/>
        </p:nvSpPr>
        <p:spPr>
          <a:xfrm>
            <a:off x="11609208" y="8989704"/>
            <a:ext cx="5650092" cy="603867"/>
          </a:xfrm>
          <a:prstGeom prst="rect">
            <a:avLst/>
          </a:prstGeom>
        </p:spPr>
        <p:txBody>
          <a:bodyPr lIns="0" tIns="0" rIns="0" bIns="0" rtlCol="0" anchor="t">
            <a:spAutoFit/>
          </a:bodyPr>
          <a:lstStyle/>
          <a:p>
            <a:pPr algn="ctr">
              <a:lnSpc>
                <a:spcPts val="4493"/>
              </a:lnSpc>
              <a:spcBef>
                <a:spcPct val="0"/>
              </a:spcBef>
            </a:pPr>
            <a:r>
              <a:rPr lang="en-US" sz="4493" spc="-224">
                <a:solidFill>
                  <a:srgbClr val="1D2B31"/>
                </a:solidFill>
                <a:latin typeface="Times New Roman"/>
                <a:ea typeface="Times New Roman"/>
                <a:cs typeface="Times New Roman"/>
                <a:sym typeface="Times New Roman"/>
              </a:rPr>
              <a:t>(Witter et al., 2019)</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a:off x="12047711" y="2295778"/>
            <a:ext cx="6041863" cy="4901203"/>
          </a:xfrm>
          <a:custGeom>
            <a:avLst/>
            <a:gdLst/>
            <a:ahLst/>
            <a:cxnLst/>
            <a:rect l="l" t="t" r="r" b="b"/>
            <a:pathLst>
              <a:path w="6041863" h="4901203">
                <a:moveTo>
                  <a:pt x="0" y="0"/>
                </a:moveTo>
                <a:lnTo>
                  <a:pt x="6041863" y="0"/>
                </a:lnTo>
                <a:lnTo>
                  <a:pt x="6041863" y="4901203"/>
                </a:lnTo>
                <a:lnTo>
                  <a:pt x="0" y="4901203"/>
                </a:lnTo>
                <a:lnTo>
                  <a:pt x="0" y="0"/>
                </a:lnTo>
                <a:close/>
              </a:path>
            </a:pathLst>
          </a:custGeom>
          <a:blipFill>
            <a:blip r:embed="rId5"/>
            <a:stretch>
              <a:fillRect b="-5878"/>
            </a:stretch>
          </a:blipFill>
        </p:spPr>
        <p:txBody>
          <a:bodyPr/>
          <a:lstStyle/>
          <a:p>
            <a:endParaRPr lang="en-IN"/>
          </a:p>
        </p:txBody>
      </p:sp>
      <p:sp>
        <p:nvSpPr>
          <p:cNvPr id="4" name="TextBox 4"/>
          <p:cNvSpPr txBox="1"/>
          <p:nvPr/>
        </p:nvSpPr>
        <p:spPr>
          <a:xfrm>
            <a:off x="447268" y="681036"/>
            <a:ext cx="17393465"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Environmental Sustainability</a:t>
            </a:r>
          </a:p>
        </p:txBody>
      </p:sp>
      <p:sp>
        <p:nvSpPr>
          <p:cNvPr id="5" name="TextBox 5"/>
          <p:cNvSpPr txBox="1"/>
          <p:nvPr/>
        </p:nvSpPr>
        <p:spPr>
          <a:xfrm>
            <a:off x="1311318" y="2821232"/>
            <a:ext cx="10281465" cy="3928383"/>
          </a:xfrm>
          <a:prstGeom prst="rect">
            <a:avLst/>
          </a:prstGeom>
        </p:spPr>
        <p:txBody>
          <a:bodyPr lIns="0" tIns="0" rIns="0" bIns="0" rtlCol="0" anchor="t">
            <a:spAutoFit/>
          </a:bodyPr>
          <a:lstStyle/>
          <a:p>
            <a:pPr marL="457200" indent="-457200" algn="just">
              <a:lnSpc>
                <a:spcPts val="1616"/>
              </a:lnSpc>
              <a:buFont typeface="Arial" panose="020B0604020202020204" pitchFamily="34" charset="0"/>
              <a:buChar char="•"/>
            </a:pPr>
            <a:r>
              <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rPr>
              <a:t>The carbon generated from healthcare systems</a:t>
            </a:r>
          </a:p>
          <a:p>
            <a:pPr marL="457200" indent="-457200" algn="just">
              <a:lnSpc>
                <a:spcPts val="1616"/>
              </a:lnSpc>
              <a:buFont typeface="Arial" panose="020B0604020202020204" pitchFamily="34" charset="0"/>
              <a:buChar char="•"/>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457200" indent="-457200" algn="just">
              <a:lnSpc>
                <a:spcPts val="1616"/>
              </a:lnSpc>
              <a:buFont typeface="Arial" panose="020B0604020202020204" pitchFamily="34" charset="0"/>
              <a:buChar char="•"/>
            </a:pPr>
            <a:r>
              <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rPr>
              <a:t>Improvement of energy efficiency and minimization of</a:t>
            </a:r>
          </a:p>
          <a:p>
            <a:pPr marL="457200" indent="-457200" algn="just">
              <a:lnSpc>
                <a:spcPts val="1616"/>
              </a:lnSpc>
              <a:buFont typeface="Arial" panose="020B0604020202020204" pitchFamily="34" charset="0"/>
              <a:buChar char="•"/>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457200" indent="-457200" algn="just">
              <a:lnSpc>
                <a:spcPts val="1616"/>
              </a:lnSpc>
              <a:buFont typeface="Arial" panose="020B0604020202020204" pitchFamily="34" charset="0"/>
              <a:buChar char="•"/>
            </a:pPr>
            <a:r>
              <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rPr>
              <a:t> waste</a:t>
            </a:r>
          </a:p>
          <a:p>
            <a:pPr marL="457200" indent="-457200" algn="just">
              <a:lnSpc>
                <a:spcPts val="1616"/>
              </a:lnSpc>
              <a:buFont typeface="Arial" panose="020B0604020202020204" pitchFamily="34" charset="0"/>
              <a:buChar char="•"/>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457200" indent="-457200" algn="just">
              <a:lnSpc>
                <a:spcPts val="1616"/>
              </a:lnSpc>
              <a:buFont typeface="Arial" panose="020B0604020202020204" pitchFamily="34" charset="0"/>
              <a:buChar char="•"/>
            </a:pPr>
            <a:r>
              <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rPr>
              <a:t>Promotion of green (environmentally friendly) practices within the </a:t>
            </a:r>
          </a:p>
          <a:p>
            <a:pPr marL="457200" indent="-457200" algn="just">
              <a:lnSpc>
                <a:spcPts val="1616"/>
              </a:lnSpc>
              <a:buFont typeface="Arial" panose="020B0604020202020204" pitchFamily="34" charset="0"/>
              <a:buChar char="•"/>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457200" indent="-457200" algn="just">
              <a:lnSpc>
                <a:spcPts val="1616"/>
              </a:lnSpc>
              <a:buFont typeface="Arial" panose="020B0604020202020204" pitchFamily="34" charset="0"/>
              <a:buChar char="•"/>
            </a:pPr>
            <a:r>
              <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rPr>
              <a:t>healthcare sector</a:t>
            </a:r>
          </a:p>
          <a:p>
            <a:pPr marL="457200" indent="-457200" algn="just">
              <a:lnSpc>
                <a:spcPts val="1616"/>
              </a:lnSpc>
              <a:buFont typeface="Arial" panose="020B0604020202020204" pitchFamily="34" charset="0"/>
              <a:buChar char="•"/>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457200" indent="-457200" algn="just">
              <a:lnSpc>
                <a:spcPts val="1616"/>
              </a:lnSpc>
              <a:buFont typeface="Arial" panose="020B0604020202020204" pitchFamily="34" charset="0"/>
              <a:buChar char="•"/>
            </a:pPr>
            <a:r>
              <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rPr>
              <a:t>Climate change harms human and public health.</a:t>
            </a:r>
          </a:p>
          <a:p>
            <a:pPr marL="457200" indent="-457200" algn="just">
              <a:lnSpc>
                <a:spcPts val="1616"/>
              </a:lnSpc>
              <a:buFont typeface="Arial" panose="020B0604020202020204" pitchFamily="34" charset="0"/>
              <a:buChar char="•"/>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457200" indent="-457200" algn="just">
              <a:lnSpc>
                <a:spcPts val="1616"/>
              </a:lnSpc>
              <a:buFont typeface="Arial" panose="020B0604020202020204" pitchFamily="34" charset="0"/>
              <a:buChar char="•"/>
            </a:pPr>
            <a:r>
              <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rPr>
              <a:t>Sustainable systems are essential for protecting the future health and </a:t>
            </a:r>
          </a:p>
          <a:p>
            <a:pPr marL="457200" indent="-457200" algn="just">
              <a:lnSpc>
                <a:spcPts val="1616"/>
              </a:lnSpc>
              <a:buFont typeface="Arial" panose="020B0604020202020204" pitchFamily="34" charset="0"/>
              <a:buChar char="•"/>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algn="just">
              <a:lnSpc>
                <a:spcPts val="1616"/>
              </a:lnSpc>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457200" indent="-457200" algn="just">
              <a:lnSpc>
                <a:spcPts val="1616"/>
              </a:lnSpc>
              <a:buFont typeface="Arial" panose="020B0604020202020204" pitchFamily="34" charset="0"/>
              <a:buChar char="•"/>
            </a:pPr>
            <a:r>
              <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rPr>
              <a:t>Well-being of individuals and populations.</a:t>
            </a:r>
          </a:p>
          <a:p>
            <a:pPr marL="457200" indent="-457200" algn="just">
              <a:lnSpc>
                <a:spcPts val="1616"/>
              </a:lnSpc>
              <a:buFont typeface="Arial" panose="020B0604020202020204" pitchFamily="34" charset="0"/>
              <a:buChar char="•"/>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457200" indent="-457200" algn="just">
              <a:lnSpc>
                <a:spcPts val="1616"/>
              </a:lnSpc>
              <a:buFont typeface="Arial" panose="020B0604020202020204" pitchFamily="34" charset="0"/>
              <a:buChar char="•"/>
            </a:pP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a:p>
            <a:pPr marL="457200" indent="-457200" algn="just">
              <a:lnSpc>
                <a:spcPts val="1616"/>
              </a:lnSpc>
              <a:buFont typeface="Arial" panose="020B0604020202020204" pitchFamily="34" charset="0"/>
              <a:buChar char="•"/>
            </a:pPr>
            <a:r>
              <a:rPr lang="en-US" sz="2700" dirty="0">
                <a:latin typeface="Times New Roman" panose="02020603050405020304" pitchFamily="18" charset="0"/>
                <a:cs typeface="Times New Roman" panose="02020603050405020304" pitchFamily="18" charset="0"/>
              </a:rPr>
              <a:t>Climate change increases respiratory and heat-related illness.</a:t>
            </a:r>
            <a:endParaRPr lang="en-US" sz="2700" spc="-161"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6" name="TextBox 6"/>
          <p:cNvSpPr txBox="1"/>
          <p:nvPr/>
        </p:nvSpPr>
        <p:spPr>
          <a:xfrm>
            <a:off x="11412527" y="7874311"/>
            <a:ext cx="6875473" cy="279400"/>
          </a:xfrm>
          <a:prstGeom prst="rect">
            <a:avLst/>
          </a:prstGeom>
        </p:spPr>
        <p:txBody>
          <a:bodyPr lIns="0" tIns="0" rIns="0" bIns="0" rtlCol="0" anchor="t">
            <a:spAutoFit/>
          </a:bodyPr>
          <a:lstStyle/>
          <a:p>
            <a:pPr algn="ctr">
              <a:lnSpc>
                <a:spcPts val="2000"/>
              </a:lnSpc>
              <a:spcBef>
                <a:spcPct val="0"/>
              </a:spcBef>
            </a:pPr>
            <a:r>
              <a:rPr lang="en-US" sz="2000" spc="-100">
                <a:solidFill>
                  <a:srgbClr val="1D2B31"/>
                </a:solidFill>
                <a:latin typeface="Times New Roman"/>
                <a:ea typeface="Times New Roman"/>
                <a:cs typeface="Times New Roman"/>
                <a:sym typeface="Times New Roman"/>
              </a:rPr>
              <a:t>(Allen, Metternicht, and Wiedmann, 2018)</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a:off x="11178745" y="3830760"/>
            <a:ext cx="6256652" cy="4167770"/>
          </a:xfrm>
          <a:custGeom>
            <a:avLst/>
            <a:gdLst/>
            <a:ahLst/>
            <a:cxnLst/>
            <a:rect l="l" t="t" r="r" b="b"/>
            <a:pathLst>
              <a:path w="6256652" h="4167770">
                <a:moveTo>
                  <a:pt x="0" y="0"/>
                </a:moveTo>
                <a:lnTo>
                  <a:pt x="6256652" y="0"/>
                </a:lnTo>
                <a:lnTo>
                  <a:pt x="6256652" y="4167770"/>
                </a:lnTo>
                <a:lnTo>
                  <a:pt x="0" y="4167770"/>
                </a:lnTo>
                <a:lnTo>
                  <a:pt x="0" y="0"/>
                </a:lnTo>
                <a:close/>
              </a:path>
            </a:pathLst>
          </a:custGeom>
          <a:blipFill>
            <a:blip r:embed="rId5"/>
            <a:stretch>
              <a:fillRect/>
            </a:stretch>
          </a:blipFill>
        </p:spPr>
        <p:txBody>
          <a:bodyPr/>
          <a:lstStyle/>
          <a:p>
            <a:endParaRPr lang="en-IN"/>
          </a:p>
        </p:txBody>
      </p:sp>
      <p:sp>
        <p:nvSpPr>
          <p:cNvPr id="4" name="TextBox 4"/>
          <p:cNvSpPr txBox="1"/>
          <p:nvPr/>
        </p:nvSpPr>
        <p:spPr>
          <a:xfrm>
            <a:off x="447268" y="681036"/>
            <a:ext cx="17393465"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Equity and Access</a:t>
            </a:r>
          </a:p>
        </p:txBody>
      </p:sp>
      <p:sp>
        <p:nvSpPr>
          <p:cNvPr id="5" name="TextBox 5"/>
          <p:cNvSpPr txBox="1"/>
          <p:nvPr/>
        </p:nvSpPr>
        <p:spPr>
          <a:xfrm>
            <a:off x="272286" y="3591687"/>
            <a:ext cx="10279944" cy="5615127"/>
          </a:xfrm>
          <a:prstGeom prst="rect">
            <a:avLst/>
          </a:prstGeom>
        </p:spPr>
        <p:txBody>
          <a:bodyPr lIns="0" tIns="0" rIns="0" bIns="0" rtlCol="0" anchor="t">
            <a:spAutoFit/>
          </a:bodyPr>
          <a:lstStyle/>
          <a:p>
            <a:pPr marL="675454" lvl="1" indent="-337727" algn="just">
              <a:lnSpc>
                <a:spcPts val="6382"/>
              </a:lnSpc>
              <a:buFont typeface="Arial"/>
              <a:buChar char="•"/>
            </a:pPr>
            <a:r>
              <a:rPr lang="en-US" sz="2500" spc="-62" dirty="0">
                <a:solidFill>
                  <a:srgbClr val="1D2B31"/>
                </a:solidFill>
                <a:latin typeface="Times New Roman" panose="02020603050405020304" pitchFamily="18" charset="0"/>
                <a:ea typeface="Times New Roman"/>
                <a:cs typeface="Times New Roman" panose="02020603050405020304" pitchFamily="18" charset="0"/>
                <a:sym typeface="Times New Roman"/>
              </a:rPr>
              <a:t> Access is determined by various factors, including wealth, ethnicity/race, and geographical distance.</a:t>
            </a:r>
          </a:p>
          <a:p>
            <a:pPr marL="675454" lvl="1" indent="-337727" algn="just">
              <a:lnSpc>
                <a:spcPts val="6382"/>
              </a:lnSpc>
              <a:buFont typeface="Arial"/>
              <a:buChar char="•"/>
            </a:pPr>
            <a:r>
              <a:rPr lang="en-US" sz="2500" spc="-62" dirty="0">
                <a:solidFill>
                  <a:srgbClr val="1D2B31"/>
                </a:solidFill>
                <a:latin typeface="Times New Roman" panose="02020603050405020304" pitchFamily="18" charset="0"/>
                <a:ea typeface="Times New Roman"/>
                <a:cs typeface="Times New Roman" panose="02020603050405020304" pitchFamily="18" charset="0"/>
                <a:sym typeface="Times New Roman"/>
              </a:rPr>
              <a:t>Digital health can help people gain access.</a:t>
            </a:r>
          </a:p>
          <a:p>
            <a:pPr marL="675454" lvl="1" indent="-337727" algn="just">
              <a:lnSpc>
                <a:spcPts val="6382"/>
              </a:lnSpc>
              <a:buFont typeface="Arial"/>
              <a:buChar char="•"/>
            </a:pPr>
            <a:r>
              <a:rPr lang="en-US" sz="2500" spc="-62" dirty="0">
                <a:solidFill>
                  <a:srgbClr val="1D2B31"/>
                </a:solidFill>
                <a:latin typeface="Times New Roman" panose="02020603050405020304" pitchFamily="18" charset="0"/>
                <a:ea typeface="Times New Roman"/>
                <a:cs typeface="Times New Roman" panose="02020603050405020304" pitchFamily="18" charset="0"/>
                <a:sym typeface="Times New Roman"/>
              </a:rPr>
              <a:t>Digital health has a risk of exclusion for people who do not have access.</a:t>
            </a:r>
          </a:p>
          <a:p>
            <a:pPr marL="675454" lvl="1" indent="-337727" algn="just">
              <a:lnSpc>
                <a:spcPts val="6382"/>
              </a:lnSpc>
              <a:buFont typeface="Arial"/>
              <a:buChar char="•"/>
            </a:pPr>
            <a:r>
              <a:rPr lang="en-US" sz="2500" spc="-62" dirty="0">
                <a:solidFill>
                  <a:srgbClr val="1D2B31"/>
                </a:solidFill>
                <a:latin typeface="Times New Roman" panose="02020603050405020304" pitchFamily="18" charset="0"/>
                <a:ea typeface="Times New Roman"/>
                <a:cs typeface="Times New Roman" panose="02020603050405020304" pitchFamily="18" charset="0"/>
                <a:sym typeface="Times New Roman"/>
              </a:rPr>
              <a:t>Inequality affects an individual's health status and its outcome.</a:t>
            </a:r>
          </a:p>
          <a:p>
            <a:pPr marL="675454" lvl="1" indent="-337727" algn="just">
              <a:lnSpc>
                <a:spcPts val="6382"/>
              </a:lnSpc>
              <a:buFont typeface="Arial"/>
              <a:buChar char="•"/>
            </a:pPr>
            <a:r>
              <a:rPr lang="en-US" sz="2500" spc="-62" dirty="0">
                <a:solidFill>
                  <a:srgbClr val="1D2B31"/>
                </a:solidFill>
                <a:latin typeface="Times New Roman" panose="02020603050405020304" pitchFamily="18" charset="0"/>
                <a:ea typeface="Times New Roman"/>
                <a:cs typeface="Times New Roman" panose="02020603050405020304" pitchFamily="18" charset="0"/>
                <a:sym typeface="Times New Roman"/>
              </a:rPr>
              <a:t>No one should be left behind because of the access issues.</a:t>
            </a:r>
          </a:p>
          <a:p>
            <a:pPr marL="675454" lvl="1" indent="-337727" algn="just">
              <a:lnSpc>
                <a:spcPts val="6382"/>
              </a:lnSpc>
              <a:buFont typeface="Arial"/>
              <a:buChar char="•"/>
            </a:pPr>
            <a:r>
              <a:rPr lang="en-US" sz="2500" dirty="0">
                <a:latin typeface="Times New Roman" panose="02020603050405020304" pitchFamily="18" charset="0"/>
                <a:cs typeface="Times New Roman" panose="02020603050405020304" pitchFamily="18" charset="0"/>
              </a:rPr>
              <a:t>Digital healthcare may exclude elderly and low-income populations.</a:t>
            </a:r>
            <a:endParaRPr lang="en-US" sz="2500" spc="-62"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6" name="TextBox 6"/>
          <p:cNvSpPr txBox="1"/>
          <p:nvPr/>
        </p:nvSpPr>
        <p:spPr>
          <a:xfrm>
            <a:off x="12191769" y="8365176"/>
            <a:ext cx="3563330" cy="566011"/>
          </a:xfrm>
          <a:prstGeom prst="rect">
            <a:avLst/>
          </a:prstGeom>
        </p:spPr>
        <p:txBody>
          <a:bodyPr lIns="0" tIns="0" rIns="0" bIns="0" rtlCol="0" anchor="t">
            <a:spAutoFit/>
          </a:bodyPr>
          <a:lstStyle/>
          <a:p>
            <a:pPr algn="ctr">
              <a:lnSpc>
                <a:spcPts val="4112"/>
              </a:lnSpc>
              <a:spcBef>
                <a:spcPct val="0"/>
              </a:spcBef>
            </a:pPr>
            <a:r>
              <a:rPr lang="en-US" sz="4112" spc="-205">
                <a:solidFill>
                  <a:srgbClr val="1D2B31"/>
                </a:solidFill>
                <a:latin typeface="Times New Roman"/>
                <a:ea typeface="Times New Roman"/>
                <a:cs typeface="Times New Roman"/>
                <a:sym typeface="Times New Roman"/>
              </a:rPr>
              <a:t>(Witter et al., 2019)</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a:off x="11178745" y="3830760"/>
            <a:ext cx="6256652" cy="4167770"/>
          </a:xfrm>
          <a:custGeom>
            <a:avLst/>
            <a:gdLst/>
            <a:ahLst/>
            <a:cxnLst/>
            <a:rect l="l" t="t" r="r" b="b"/>
            <a:pathLst>
              <a:path w="6256652" h="4167770">
                <a:moveTo>
                  <a:pt x="0" y="0"/>
                </a:moveTo>
                <a:lnTo>
                  <a:pt x="6256652" y="0"/>
                </a:lnTo>
                <a:lnTo>
                  <a:pt x="6256652" y="4167770"/>
                </a:lnTo>
                <a:lnTo>
                  <a:pt x="0" y="4167770"/>
                </a:lnTo>
                <a:lnTo>
                  <a:pt x="0" y="0"/>
                </a:lnTo>
                <a:close/>
              </a:path>
            </a:pathLst>
          </a:custGeom>
          <a:blipFill>
            <a:blip r:embed="rId5"/>
            <a:stretch>
              <a:fillRect/>
            </a:stretch>
          </a:blipFill>
        </p:spPr>
        <p:txBody>
          <a:bodyPr/>
          <a:lstStyle/>
          <a:p>
            <a:endParaRPr lang="en-IN"/>
          </a:p>
        </p:txBody>
      </p:sp>
      <p:sp>
        <p:nvSpPr>
          <p:cNvPr id="4" name="TextBox 4"/>
          <p:cNvSpPr txBox="1"/>
          <p:nvPr/>
        </p:nvSpPr>
        <p:spPr>
          <a:xfrm>
            <a:off x="447268" y="681036"/>
            <a:ext cx="17393465"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Recommendations</a:t>
            </a:r>
          </a:p>
        </p:txBody>
      </p:sp>
      <p:sp>
        <p:nvSpPr>
          <p:cNvPr id="5" name="TextBox 5"/>
          <p:cNvSpPr txBox="1"/>
          <p:nvPr/>
        </p:nvSpPr>
        <p:spPr>
          <a:xfrm>
            <a:off x="582328" y="2591346"/>
            <a:ext cx="10466672" cy="5479642"/>
          </a:xfrm>
          <a:prstGeom prst="rect">
            <a:avLst/>
          </a:prstGeom>
        </p:spPr>
        <p:txBody>
          <a:bodyPr wrap="square" lIns="0" tIns="0" rIns="0" bIns="0" rtlCol="0" anchor="t">
            <a:spAutoFit/>
          </a:bodyPr>
          <a:lstStyle/>
          <a:p>
            <a:pPr marL="889687" lvl="1" indent="-444844" algn="just">
              <a:lnSpc>
                <a:spcPct val="200000"/>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Invest more in preventive services</a:t>
            </a:r>
          </a:p>
          <a:p>
            <a:pPr marL="889687" lvl="1" indent="-444844" algn="just">
              <a:lnSpc>
                <a:spcPct val="200000"/>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 Strengthen cross-sector collaboration</a:t>
            </a:r>
          </a:p>
          <a:p>
            <a:pPr marL="889687" lvl="1" indent="-444844" algn="just">
              <a:lnSpc>
                <a:spcPct val="200000"/>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Include sustainability performance indicators</a:t>
            </a:r>
          </a:p>
          <a:p>
            <a:pPr marL="889687" lvl="1" indent="-444844" algn="just">
              <a:lnSpc>
                <a:spcPct val="200000"/>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 Improve digital inclusion</a:t>
            </a:r>
          </a:p>
          <a:p>
            <a:pPr marL="889687" lvl="1" indent="-444844" algn="just">
              <a:lnSpc>
                <a:spcPct val="200000"/>
              </a:lnSpc>
              <a:buFont typeface="Arial"/>
              <a:buChar char="•"/>
            </a:pPr>
            <a:r>
              <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rPr>
              <a:t>Expand community-based  programmes</a:t>
            </a:r>
          </a:p>
          <a:p>
            <a:pPr marL="889687" lvl="1" indent="-444844" algn="just">
              <a:lnSpc>
                <a:spcPct val="200000"/>
              </a:lnSpc>
              <a:buFont typeface="Arial"/>
              <a:buChar char="•"/>
            </a:pPr>
            <a:r>
              <a:rPr lang="en-US" sz="2600" dirty="0">
                <a:latin typeface="Times New Roman" panose="02020603050405020304" pitchFamily="18" charset="0"/>
                <a:cs typeface="Times New Roman" panose="02020603050405020304" pitchFamily="18" charset="0"/>
              </a:rPr>
              <a:t>These strategies improve prevention and reduce long-term healthcare costs</a:t>
            </a:r>
            <a:endParaRPr lang="en-US" sz="2600" spc="-82"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
        <p:nvSpPr>
          <p:cNvPr id="6" name="TextBox 6"/>
          <p:cNvSpPr txBox="1"/>
          <p:nvPr/>
        </p:nvSpPr>
        <p:spPr>
          <a:xfrm>
            <a:off x="11533562" y="8335685"/>
            <a:ext cx="5547019" cy="394282"/>
          </a:xfrm>
          <a:prstGeom prst="rect">
            <a:avLst/>
          </a:prstGeom>
        </p:spPr>
        <p:txBody>
          <a:bodyPr lIns="0" tIns="0" rIns="0" bIns="0" rtlCol="0" anchor="t">
            <a:spAutoFit/>
          </a:bodyPr>
          <a:lstStyle/>
          <a:p>
            <a:pPr algn="ctr">
              <a:lnSpc>
                <a:spcPts val="2897"/>
              </a:lnSpc>
              <a:spcBef>
                <a:spcPct val="0"/>
              </a:spcBef>
            </a:pPr>
            <a:r>
              <a:rPr lang="en-US" sz="2897" spc="-144">
                <a:solidFill>
                  <a:srgbClr val="1D2B31"/>
                </a:solidFill>
                <a:latin typeface="Times New Roman"/>
                <a:ea typeface="Times New Roman"/>
                <a:cs typeface="Times New Roman"/>
                <a:sym typeface="Times New Roman"/>
              </a:rPr>
              <a:t>(Allen, Metternicht, and Wiedmann, 2018)</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a:off x="11797079" y="3067596"/>
            <a:ext cx="5676862" cy="5435595"/>
          </a:xfrm>
          <a:custGeom>
            <a:avLst/>
            <a:gdLst/>
            <a:ahLst/>
            <a:cxnLst/>
            <a:rect l="l" t="t" r="r" b="b"/>
            <a:pathLst>
              <a:path w="5676862" h="5435595">
                <a:moveTo>
                  <a:pt x="0" y="0"/>
                </a:moveTo>
                <a:lnTo>
                  <a:pt x="5676862" y="0"/>
                </a:lnTo>
                <a:lnTo>
                  <a:pt x="5676862" y="5435595"/>
                </a:lnTo>
                <a:lnTo>
                  <a:pt x="0" y="5435595"/>
                </a:lnTo>
                <a:lnTo>
                  <a:pt x="0" y="0"/>
                </a:lnTo>
                <a:close/>
              </a:path>
            </a:pathLst>
          </a:custGeom>
          <a:blipFill>
            <a:blip r:embed="rId5"/>
            <a:stretch>
              <a:fillRect/>
            </a:stretch>
          </a:blipFill>
        </p:spPr>
        <p:txBody>
          <a:bodyPr/>
          <a:lstStyle/>
          <a:p>
            <a:endParaRPr lang="en-IN"/>
          </a:p>
        </p:txBody>
      </p:sp>
      <p:sp>
        <p:nvSpPr>
          <p:cNvPr id="4" name="TextBox 4"/>
          <p:cNvSpPr txBox="1"/>
          <p:nvPr/>
        </p:nvSpPr>
        <p:spPr>
          <a:xfrm>
            <a:off x="447268" y="681036"/>
            <a:ext cx="17393465"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Conclusion</a:t>
            </a:r>
          </a:p>
        </p:txBody>
      </p:sp>
      <p:sp>
        <p:nvSpPr>
          <p:cNvPr id="5" name="TextBox 5"/>
          <p:cNvSpPr txBox="1"/>
          <p:nvPr/>
        </p:nvSpPr>
        <p:spPr>
          <a:xfrm>
            <a:off x="582328" y="2696121"/>
            <a:ext cx="10594761" cy="7435754"/>
          </a:xfrm>
          <a:prstGeom prst="rect">
            <a:avLst/>
          </a:prstGeom>
        </p:spPr>
        <p:txBody>
          <a:bodyPr lIns="0" tIns="0" rIns="0" bIns="0" rtlCol="0" anchor="t">
            <a:spAutoFit/>
          </a:bodyPr>
          <a:lstStyle/>
          <a:p>
            <a:pPr marL="689369" lvl="1" indent="-344684" algn="just">
              <a:lnSpc>
                <a:spcPts val="7439"/>
              </a:lnSpc>
              <a:buFont typeface="Arial"/>
              <a:buChar char="•"/>
            </a:pPr>
            <a:r>
              <a:rPr lang="en-US" sz="2700" spc="-63" dirty="0">
                <a:solidFill>
                  <a:srgbClr val="1D2B31"/>
                </a:solidFill>
                <a:latin typeface="Times New Roman" panose="02020603050405020304" pitchFamily="18" charset="0"/>
                <a:ea typeface="Times New Roman"/>
                <a:cs typeface="Times New Roman" panose="02020603050405020304" pitchFamily="18" charset="0"/>
                <a:sym typeface="Times New Roman"/>
              </a:rPr>
              <a:t>Well-being, Health and sustainability are all linked together.</a:t>
            </a:r>
          </a:p>
          <a:p>
            <a:pPr marL="689369" lvl="1" indent="-344684" algn="just">
              <a:lnSpc>
                <a:spcPts val="7439"/>
              </a:lnSpc>
              <a:buFont typeface="Arial"/>
              <a:buChar char="•"/>
            </a:pPr>
            <a:r>
              <a:rPr lang="en-US" sz="2700" spc="-63" dirty="0">
                <a:solidFill>
                  <a:srgbClr val="1D2B31"/>
                </a:solidFill>
                <a:latin typeface="Times New Roman" panose="02020603050405020304" pitchFamily="18" charset="0"/>
                <a:ea typeface="Times New Roman"/>
                <a:cs typeface="Times New Roman" panose="02020603050405020304" pitchFamily="18" charset="0"/>
                <a:sym typeface="Times New Roman"/>
              </a:rPr>
              <a:t>Systems need to shift from a reactionary care to a proactive approach.</a:t>
            </a:r>
          </a:p>
          <a:p>
            <a:pPr marL="689369" lvl="1" indent="-344684" algn="just">
              <a:lnSpc>
                <a:spcPts val="7439"/>
              </a:lnSpc>
              <a:buFont typeface="Arial"/>
              <a:buChar char="•"/>
            </a:pPr>
            <a:r>
              <a:rPr lang="en-US" sz="2700" spc="-63" dirty="0">
                <a:solidFill>
                  <a:srgbClr val="1D2B31"/>
                </a:solidFill>
                <a:latin typeface="Times New Roman" panose="02020603050405020304" pitchFamily="18" charset="0"/>
                <a:ea typeface="Times New Roman"/>
                <a:cs typeface="Times New Roman" panose="02020603050405020304" pitchFamily="18" charset="0"/>
                <a:sym typeface="Times New Roman"/>
              </a:rPr>
              <a:t>Policies should embody sustainable principles.</a:t>
            </a:r>
          </a:p>
          <a:p>
            <a:pPr marL="689369" lvl="1" indent="-344684" algn="just">
              <a:lnSpc>
                <a:spcPts val="7439"/>
              </a:lnSpc>
              <a:buFont typeface="Arial"/>
              <a:buChar char="•"/>
            </a:pPr>
            <a:r>
              <a:rPr lang="en-US" sz="2700" spc="-63" dirty="0">
                <a:solidFill>
                  <a:srgbClr val="1D2B31"/>
                </a:solidFill>
                <a:latin typeface="Times New Roman" panose="02020603050405020304" pitchFamily="18" charset="0"/>
                <a:ea typeface="Times New Roman"/>
                <a:cs typeface="Times New Roman" panose="02020603050405020304" pitchFamily="18" charset="0"/>
                <a:sym typeface="Times New Roman"/>
              </a:rPr>
              <a:t>Structural barriers continue to exist.</a:t>
            </a:r>
          </a:p>
          <a:p>
            <a:pPr marL="689369" lvl="1" indent="-344684" algn="just">
              <a:lnSpc>
                <a:spcPts val="7439"/>
              </a:lnSpc>
              <a:buFont typeface="Arial"/>
              <a:buChar char="•"/>
            </a:pPr>
            <a:r>
              <a:rPr lang="en-US" sz="2700" spc="-63" dirty="0">
                <a:solidFill>
                  <a:srgbClr val="1D2B31"/>
                </a:solidFill>
                <a:latin typeface="Times New Roman" panose="02020603050405020304" pitchFamily="18" charset="0"/>
                <a:ea typeface="Times New Roman"/>
                <a:cs typeface="Times New Roman" panose="02020603050405020304" pitchFamily="18" charset="0"/>
                <a:sym typeface="Times New Roman"/>
              </a:rPr>
              <a:t>Long-Term commitment is a requirement.</a:t>
            </a:r>
          </a:p>
          <a:p>
            <a:pPr marL="689369" lvl="1" indent="-344684" algn="just">
              <a:lnSpc>
                <a:spcPts val="7439"/>
              </a:lnSpc>
              <a:buFont typeface="Arial"/>
              <a:buChar char="•"/>
            </a:pPr>
            <a:r>
              <a:rPr lang="en-US" sz="2700" dirty="0">
                <a:latin typeface="Times New Roman" panose="02020603050405020304" pitchFamily="18" charset="0"/>
                <a:cs typeface="Times New Roman" panose="02020603050405020304" pitchFamily="18" charset="0"/>
              </a:rPr>
              <a:t>Sustainable healthcare requires combining prevention, treatment, and social support approaches.</a:t>
            </a:r>
          </a:p>
          <a:p>
            <a:pPr marL="689369" lvl="1" indent="-344684" algn="just">
              <a:lnSpc>
                <a:spcPts val="7439"/>
              </a:lnSpc>
              <a:buFont typeface="Arial"/>
              <a:buChar char="•"/>
            </a:pPr>
            <a:endParaRPr lang="en-US" sz="2700" spc="-63" dirty="0">
              <a:solidFill>
                <a:srgbClr val="1D2B31"/>
              </a:solidFill>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TextBox 3"/>
          <p:cNvSpPr txBox="1"/>
          <p:nvPr/>
        </p:nvSpPr>
        <p:spPr>
          <a:xfrm>
            <a:off x="447268" y="681036"/>
            <a:ext cx="17393465" cy="1378443"/>
          </a:xfrm>
          <a:prstGeom prst="rect">
            <a:avLst/>
          </a:prstGeom>
        </p:spPr>
        <p:txBody>
          <a:bodyPr lIns="0" tIns="0" rIns="0" bIns="0" rtlCol="0" anchor="t">
            <a:spAutoFit/>
          </a:bodyPr>
          <a:lstStyle/>
          <a:p>
            <a:pPr algn="l">
              <a:lnSpc>
                <a:spcPts val="10019"/>
              </a:lnSpc>
            </a:pPr>
            <a:r>
              <a:rPr lang="en-US" sz="10019" b="1" spc="-500">
                <a:solidFill>
                  <a:srgbClr val="1D2B31"/>
                </a:solidFill>
                <a:latin typeface="Times New Roman Bold"/>
                <a:ea typeface="Times New Roman Bold"/>
                <a:cs typeface="Times New Roman Bold"/>
                <a:sym typeface="Times New Roman Bold"/>
              </a:rPr>
              <a:t>References</a:t>
            </a:r>
          </a:p>
        </p:txBody>
      </p:sp>
      <p:sp>
        <p:nvSpPr>
          <p:cNvPr id="4" name="TextBox 4"/>
          <p:cNvSpPr txBox="1"/>
          <p:nvPr/>
        </p:nvSpPr>
        <p:spPr>
          <a:xfrm>
            <a:off x="447268" y="2242646"/>
            <a:ext cx="17103551" cy="10080753"/>
          </a:xfrm>
          <a:prstGeom prst="rect">
            <a:avLst/>
          </a:prstGeom>
        </p:spPr>
        <p:txBody>
          <a:bodyPr lIns="0" tIns="0" rIns="0" bIns="0" rtlCol="0" anchor="t">
            <a:spAutoFit/>
          </a:bodyPr>
          <a:lstStyle/>
          <a:p>
            <a:pPr marL="496569" lvl="1" indent="-248284" algn="just">
              <a:lnSpc>
                <a:spcPts val="5358"/>
              </a:lnSpc>
              <a:buFont typeface="Arial"/>
              <a:buChar char="•"/>
            </a:pPr>
            <a:r>
              <a:rPr lang="en-US" sz="2299" spc="-45">
                <a:solidFill>
                  <a:srgbClr val="1D2B31"/>
                </a:solidFill>
                <a:latin typeface="Times New Roman"/>
                <a:ea typeface="Times New Roman"/>
                <a:cs typeface="Times New Roman"/>
                <a:sym typeface="Times New Roman"/>
              </a:rPr>
              <a:t>Allen, C., Metternicht, G. and Wiedmann, T., 2018. Initial progress in implementing the Sustainable Development Goals (SDGs): A review of evidence from countries. Sustainability Science, 13(5), pp.1453–1467. </a:t>
            </a:r>
            <a:r>
              <a:rPr lang="en-US" sz="2299" u="sng" spc="-45">
                <a:solidFill>
                  <a:srgbClr val="1D2B31"/>
                </a:solidFill>
                <a:latin typeface="Times New Roman"/>
                <a:ea typeface="Times New Roman"/>
                <a:cs typeface="Times New Roman"/>
                <a:sym typeface="Times New Roman"/>
                <a:hlinkClick r:id="rId4" tooltip="https://link.springer.com/article/10.1007/s11625-018-0572-3"/>
              </a:rPr>
              <a:t>https://link.springer.com/article/10.1007/s11625-018-0572-3</a:t>
            </a:r>
          </a:p>
          <a:p>
            <a:pPr marL="496569" lvl="1" indent="-248284" algn="just">
              <a:lnSpc>
                <a:spcPts val="5358"/>
              </a:lnSpc>
              <a:buFont typeface="Arial"/>
              <a:buChar char="•"/>
            </a:pPr>
            <a:r>
              <a:rPr lang="en-US" sz="2299" spc="-45">
                <a:solidFill>
                  <a:srgbClr val="1D2B31"/>
                </a:solidFill>
                <a:latin typeface="Times New Roman"/>
                <a:ea typeface="Times New Roman"/>
                <a:cs typeface="Times New Roman"/>
                <a:sym typeface="Times New Roman"/>
              </a:rPr>
              <a:t>Bhandari, M.P., 2024. What is next for the Sustainable Development Goals? What are the challenges concerning SDG 10—reduced inequalities? Sustainable Earth Reviews, 7(1), p.23. </a:t>
            </a:r>
            <a:r>
              <a:rPr lang="en-US" sz="2299" u="sng" spc="-45">
                <a:solidFill>
                  <a:srgbClr val="1D2B31"/>
                </a:solidFill>
                <a:latin typeface="Times New Roman"/>
                <a:ea typeface="Times New Roman"/>
                <a:cs typeface="Times New Roman"/>
                <a:sym typeface="Times New Roman"/>
                <a:hlinkClick r:id="rId5" tooltip="https://link.springer.com/article/10.1186/s42055-024-00093-8"/>
              </a:rPr>
              <a:t>https://link.springer.com/article/10.1186/s42055-024-00093-8</a:t>
            </a:r>
          </a:p>
          <a:p>
            <a:pPr marL="496569" lvl="1" indent="-248284" algn="just">
              <a:lnSpc>
                <a:spcPts val="5358"/>
              </a:lnSpc>
              <a:buFont typeface="Arial"/>
              <a:buChar char="•"/>
            </a:pPr>
            <a:r>
              <a:rPr lang="en-US" sz="2299" spc="-45">
                <a:solidFill>
                  <a:srgbClr val="1D2B31"/>
                </a:solidFill>
                <a:latin typeface="Times New Roman"/>
                <a:ea typeface="Times New Roman"/>
                <a:cs typeface="Times New Roman"/>
                <a:sym typeface="Times New Roman"/>
              </a:rPr>
              <a:t>Lehman, B.J., David, D.M., and Gruber, J.A., 2017. Rethinking the biopsychosocial model of health: Understanding health as a dynamic system. Social and Personality Psychology Compass, 11(8), p.e12328. https://compass.onlinelibrary.wiley.com/doi/abs/10.1111/spc3.12328</a:t>
            </a:r>
          </a:p>
          <a:p>
            <a:pPr marL="496569" lvl="1" indent="-248284" algn="just">
              <a:lnSpc>
                <a:spcPts val="5358"/>
              </a:lnSpc>
              <a:buFont typeface="Arial"/>
              <a:buChar char="•"/>
            </a:pPr>
            <a:r>
              <a:rPr lang="en-US" sz="2299" spc="-45">
                <a:solidFill>
                  <a:srgbClr val="1D2B31"/>
                </a:solidFill>
                <a:latin typeface="Times New Roman"/>
                <a:ea typeface="Times New Roman"/>
                <a:cs typeface="Times New Roman"/>
                <a:sym typeface="Times New Roman"/>
              </a:rPr>
              <a:t>Raphael, D., 2016. Social determinants of health: Canadian perspectives. Canadian Scholars’ Press. </a:t>
            </a:r>
            <a:r>
              <a:rPr lang="en-US" sz="2299" u="sng" spc="-45">
                <a:solidFill>
                  <a:srgbClr val="1D2B31"/>
                </a:solidFill>
                <a:latin typeface="Times New Roman"/>
                <a:ea typeface="Times New Roman"/>
                <a:cs typeface="Times New Roman"/>
                <a:sym typeface="Times New Roman"/>
                <a:hlinkClick r:id="rId6" tooltip="https://books.google.com/books?id=CQkiDAAAQBAJ"/>
              </a:rPr>
              <a:t>https://books.google.com/books?id=CQkiDAAAQBAJ</a:t>
            </a:r>
          </a:p>
          <a:p>
            <a:pPr marL="496569" lvl="1" indent="-248284" algn="just">
              <a:lnSpc>
                <a:spcPts val="5358"/>
              </a:lnSpc>
              <a:buFont typeface="Arial"/>
              <a:buChar char="•"/>
            </a:pPr>
            <a:r>
              <a:rPr lang="en-US" sz="2299" spc="-45">
                <a:solidFill>
                  <a:srgbClr val="1D2B31"/>
                </a:solidFill>
                <a:latin typeface="Times New Roman"/>
                <a:ea typeface="Times New Roman"/>
                <a:cs typeface="Times New Roman"/>
                <a:sym typeface="Times New Roman"/>
              </a:rPr>
              <a:t>Witter, S., Palmer, N., Balabanova, D., Mounier-Jack, S., Martineau, T., Klicpera, A., Jensen, C., Pugliese-Garcia, M., and Gilson, L., 2019. Health system strengthening. International Journal of Health Planning and Management, 34(4), pp.e1980–e1989. </a:t>
            </a:r>
            <a:r>
              <a:rPr lang="en-US" sz="2299" spc="-45">
                <a:solidFill>
                  <a:srgbClr val="1D2B31"/>
                </a:solidFill>
                <a:latin typeface="Times New Roman"/>
                <a:ea typeface="Times New Roman"/>
                <a:cs typeface="Times New Roman"/>
                <a:sym typeface="Times New Roman"/>
                <a:hlinkClick r:id="rId7" tooltip="https://onlinelibrary.wiley.com/doi/abs/10.1002/hpm.2882"/>
              </a:rPr>
              <a:t>https://onlinelibrary.wiley.com/doi/abs/10.1002/hpm.2882</a:t>
            </a:r>
          </a:p>
          <a:p>
            <a:pPr algn="just">
              <a:lnSpc>
                <a:spcPts val="5358"/>
              </a:lnSpc>
            </a:pPr>
            <a:endParaRPr lang="en-US" sz="2299" spc="-45">
              <a:solidFill>
                <a:srgbClr val="1D2B31"/>
              </a:solidFill>
              <a:latin typeface="Times New Roman"/>
              <a:ea typeface="Times New Roman"/>
              <a:cs typeface="Times New Roman"/>
              <a:sym typeface="Times New Roman"/>
              <a:hlinkClick r:id="rId7" tooltip="https://onlinelibrary.wiley.com/doi/abs/10.1002/hpm.2882"/>
            </a:endParaRPr>
          </a:p>
          <a:p>
            <a:pPr algn="just">
              <a:lnSpc>
                <a:spcPts val="5358"/>
              </a:lnSpc>
            </a:pPr>
            <a:endParaRPr lang="en-US" sz="2299" spc="-45">
              <a:solidFill>
                <a:srgbClr val="1D2B31"/>
              </a:solidFill>
              <a:latin typeface="Times New Roman"/>
              <a:ea typeface="Times New Roman"/>
              <a:cs typeface="Times New Roman"/>
              <a:sym typeface="Times New Roman"/>
              <a:hlinkClick r:id="rId7" tooltip="https://onlinelibrary.wiley.com/doi/abs/10.1002/hpm.2882"/>
            </a:endParaRPr>
          </a:p>
          <a:p>
            <a:pPr algn="just">
              <a:lnSpc>
                <a:spcPts val="5358"/>
              </a:lnSpc>
            </a:pPr>
            <a:endParaRPr lang="en-US" sz="2299" spc="-45">
              <a:solidFill>
                <a:srgbClr val="1D2B31"/>
              </a:solidFill>
              <a:latin typeface="Times New Roman"/>
              <a:ea typeface="Times New Roman"/>
              <a:cs typeface="Times New Roman"/>
              <a:sym typeface="Times New Roman"/>
              <a:hlinkClick r:id="rId7" tooltip="https://onlinelibrary.wiley.com/doi/abs/10.1002/hpm.2882"/>
            </a:endParaRPr>
          </a:p>
          <a:p>
            <a:pPr algn="just">
              <a:lnSpc>
                <a:spcPts val="5358"/>
              </a:lnSpc>
            </a:pPr>
            <a:endParaRPr lang="en-US" sz="2299" spc="-45">
              <a:solidFill>
                <a:srgbClr val="1D2B31"/>
              </a:solidFill>
              <a:latin typeface="Times New Roman"/>
              <a:ea typeface="Times New Roman"/>
              <a:cs typeface="Times New Roman"/>
              <a:sym typeface="Times New Roman"/>
              <a:hlinkClick r:id="rId7" tooltip="https://onlinelibrary.wiley.com/doi/abs/10.1002/hpm.2882"/>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2789</Words>
  <Application>Microsoft Office PowerPoint</Application>
  <PresentationFormat>Custom</PresentationFormat>
  <Paragraphs>192</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Times New Roman Bold</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dc:title>
  <cp:lastModifiedBy>Dimitar Hristov Zoykov</cp:lastModifiedBy>
  <cp:revision>5</cp:revision>
  <dcterms:created xsi:type="dcterms:W3CDTF">2006-08-16T00:00:00Z</dcterms:created>
  <dcterms:modified xsi:type="dcterms:W3CDTF">2026-02-15T11:23:14Z</dcterms:modified>
  <dc:identifier>DAHBA49pWEw</dc:identifier>
</cp:coreProperties>
</file>