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96"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865779-2003-4D15-BECF-93DAFFE2D9EE}" type="datetimeFigureOut">
              <a:rPr lang="en-GB" smtClean="0"/>
              <a:t>17/08/2026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A2D78F-7D9B-42BB-82E8-10DBC210968C}" type="slidenum">
              <a:rPr lang="en-GB" smtClean="0"/>
              <a:t>‹#›</a:t>
            </a:fld>
            <a:endParaRPr lang="en-GB" dirty="0"/>
          </a:p>
        </p:txBody>
      </p:sp>
    </p:spTree>
    <p:extLst>
      <p:ext uri="{BB962C8B-B14F-4D97-AF65-F5344CB8AC3E}">
        <p14:creationId xmlns:p14="http://schemas.microsoft.com/office/powerpoint/2010/main" val="1554496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introduction firstly defines ageing as a multidimensional process, as it encompasses physical, emotional and social changes that change over time. The UK is experiencing a high level of demographic changes, as the percentage of people over 65 years of age is rising every day, according to the Office for National Statistics (2025). Such altered developments require a dynamic and viable health and social care system. Person-centred care, independence and empowerment have since become crucial elements in meeting the needs of older people. Some of the theoretical frameworks that will be explored critically in the presentation will be the Activity and Continuity theories, UK legislation including the Care Act 2014 and Equality Act 2010, and the provision of services and innovations in elderly care (Reeves et al., 2023). It is hoped to bring into the limelight strategies to maintain dignity, autonomy, and inclusion among older adults in the UK.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3A2D78F-7D9B-42BB-82E8-10DBC210968C}" type="slidenum">
              <a:rPr lang="en-GB" smtClean="0"/>
              <a:t>2</a:t>
            </a:fld>
            <a:endParaRPr lang="en-GB" dirty="0"/>
          </a:p>
        </p:txBody>
      </p:sp>
    </p:spTree>
    <p:extLst>
      <p:ext uri="{BB962C8B-B14F-4D97-AF65-F5344CB8AC3E}">
        <p14:creationId xmlns:p14="http://schemas.microsoft.com/office/powerpoint/2010/main" val="3906429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is experiencing a phenomenal demographic shift, whereby the older population is rapidly growing. The Office for National Statistics predicts that more than a quarter of the citizens will be 65 and older by 2050 (Chapman and Middleton, 2019). This trend of getting older poses opportunities as well as challenges to the health and social care systems. Elderly people often have co-morbidities, including diabetes, cardiovascular disease, and dementia, and their needs ought to be coordinated and person-centred. Moreover, most of them experience emotional and social isolation, which may result in mental health deterioration and low well-being (Chapman and Middleton, 2019). The relationship between these problems yields a holistic approach which requires a balance between medical, psychological and social intervention. Creative policies, community-driven programmes, and technology should be used to enhance independence and equitable access to quality care by all older persons in the UK.</a:t>
            </a:r>
          </a:p>
        </p:txBody>
      </p:sp>
      <p:sp>
        <p:nvSpPr>
          <p:cNvPr id="4" name="Slide Number Placeholder 3"/>
          <p:cNvSpPr>
            <a:spLocks noGrp="1"/>
          </p:cNvSpPr>
          <p:nvPr>
            <p:ph type="sldNum" sz="quarter" idx="5"/>
          </p:nvPr>
        </p:nvSpPr>
        <p:spPr/>
        <p:txBody>
          <a:bodyPr/>
          <a:lstStyle/>
          <a:p>
            <a:fld id="{33A2D78F-7D9B-42BB-82E8-10DBC210968C}" type="slidenum">
              <a:rPr lang="en-GB" smtClean="0"/>
              <a:t>3</a:t>
            </a:fld>
            <a:endParaRPr lang="en-GB" dirty="0"/>
          </a:p>
        </p:txBody>
      </p:sp>
    </p:spTree>
    <p:extLst>
      <p:ext uri="{BB962C8B-B14F-4D97-AF65-F5344CB8AC3E}">
        <p14:creationId xmlns:p14="http://schemas.microsoft.com/office/powerpoint/2010/main" val="2246215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Ageing theories offer a point of reference for devising good and caring care practices. According to the Activity Theory by Havighurst, staying socially and physically active helps to make old age satisfactory in life and psychologically well. The Continuity Theory describes that the older populations adjust best when they can sustain their usual lifestyles, positions, and habits without losing their identities and missions. The Disengagement Theory, on the other hand, suggests that, in the process of ageing, one might be expected to withdraw, and quite naturally, this will be a normal process; nevertheless, according to the critics, it may contribute to reinforcing the ageist image and restricting the empowerment opportunities (NHS, 2022). Today, the Activity and Continuity theories also reflect the concepts of person-centred care advocated by the NHS and social care models. The combination of these theories helps in upholding dignity, autonomy, and inclusion of the older adults to ensure that they receive care that acknowledges their individuality and life experience. </a:t>
            </a:r>
          </a:p>
        </p:txBody>
      </p:sp>
      <p:sp>
        <p:nvSpPr>
          <p:cNvPr id="4" name="Slide Number Placeholder 3"/>
          <p:cNvSpPr>
            <a:spLocks noGrp="1"/>
          </p:cNvSpPr>
          <p:nvPr>
            <p:ph type="sldNum" sz="quarter" idx="5"/>
          </p:nvPr>
        </p:nvSpPr>
        <p:spPr/>
        <p:txBody>
          <a:bodyPr/>
          <a:lstStyle/>
          <a:p>
            <a:fld id="{33A2D78F-7D9B-42BB-82E8-10DBC210968C}" type="slidenum">
              <a:rPr lang="en-GB" smtClean="0"/>
              <a:t>4</a:t>
            </a:fld>
            <a:endParaRPr lang="en-GB" dirty="0"/>
          </a:p>
        </p:txBody>
      </p:sp>
    </p:spTree>
    <p:extLst>
      <p:ext uri="{BB962C8B-B14F-4D97-AF65-F5344CB8AC3E}">
        <p14:creationId xmlns:p14="http://schemas.microsoft.com/office/powerpoint/2010/main" val="3911748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is based on legislation and national policy structures that are the foundation of elderly care and empowerment. Care Act 2014 offers a legal requirement for the local authorities to enhance individual well-being and independence by the use of person-centred approaches. It also contributes to the rights of carers and makes prevention and early intervention the key to care delivery. Inclusivity is reinforced by the Equality Act 2010, which protects older adults against discrimination in the workplace, healthcare, and social activities (Lawson, 2025). Also, the NHS Long Term Plan (2019) is devoted to the models of integrated and preventative care, which organise health and social services and address the complex demands of the growing ageing populations. The combination of these policies offers the principles of effective, ethical, and fair care provision. Nevertheless, obstacles like insufficient funding and staffing shortages tend to impede this; efforts are still needed to further promote and change the policy intent into practice.</a:t>
            </a:r>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5</a:t>
            </a:fld>
            <a:endParaRPr lang="en-GB" dirty="0"/>
          </a:p>
        </p:txBody>
      </p:sp>
    </p:spTree>
    <p:extLst>
      <p:ext uri="{BB962C8B-B14F-4D97-AF65-F5344CB8AC3E}">
        <p14:creationId xmlns:p14="http://schemas.microsoft.com/office/powerpoint/2010/main" val="3679814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Provision of care to older adults in the UK includes many models such as residential homes, domiciliary care and assisted living arrangements. The residential homes are more secure and offer 24-hour services to individuals with complex needs, but institutional environments may limit autonomy and self-determination. Conversely, domiciliary or home-based care allows a person to spend his life in settings he is used to, which helps him to be independent and emotionally stable (Skirbekk et al., 2022). Nevertheless, this model is usually associated with the lack of personnel, high staff turnover, and ineffective care quality. As Age UK (2024) states, the quality and availability of the services vary greatly among the local authorities since there is an imbalance in the funding. Such inequalities compromise the standardisation and equity of the elderly care. To ensure fair standards both within the regions and across regions, there has to be long-term investments and improved workforce planning combined with the ability to coordinate the health and social care providers to facilitate person-centred and empowering care of all older people.</a:t>
            </a: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6</a:t>
            </a:fld>
            <a:endParaRPr lang="en-GB" dirty="0"/>
          </a:p>
        </p:txBody>
      </p:sp>
    </p:spTree>
    <p:extLst>
      <p:ext uri="{BB962C8B-B14F-4D97-AF65-F5344CB8AC3E}">
        <p14:creationId xmlns:p14="http://schemas.microsoft.com/office/powerpoint/2010/main" val="28687738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Palliative and end-of-life care is crucial in the preservation of the dignity and quality of life of older adults who have terminal illnesses. According to the NHS (2022), such services are meant to not only manage the symptoms but also offer emotional, spiritual and social support to both the patient and their families. Hospice care models like Marie Curie's models assume a more holistic approach than clinical treatment. Regardless of such development, there are still huge disparities because ethnic minorities and rural citizens usually face an obstacle on the way to timely and culturally competent care. The Health and Care Act 2022 aims to enhance the process of integrating palliative and mainstream services, yet the gaps in implementation still exist. To provide equitable access, it is necessary to have multidisciplinary work, outreach to the community, and investment in culturally competent training (Maloney et al., 2024). Enhanced integration will be used to ensure that every person gets person-centred end-of-life care that is compassionate and consonant with his or her values and preferences.</a:t>
            </a: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7</a:t>
            </a:fld>
            <a:endParaRPr lang="en-GB" dirty="0"/>
          </a:p>
        </p:txBody>
      </p:sp>
    </p:spTree>
    <p:extLst>
      <p:ext uri="{BB962C8B-B14F-4D97-AF65-F5344CB8AC3E}">
        <p14:creationId xmlns:p14="http://schemas.microsoft.com/office/powerpoint/2010/main" val="1001859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biggest challenges to the ageing population in the UK is dementia care. The Alzheimer Society states that the number of individuals living with dementia is now close to one million, and it is projected to increase even more by the year 2030. Community models that incorporate health, social and voluntary sector services have been effective in minimising readmission to hospital and continuity of care. Nevertheless, the unpaid carers are mostly family members who offer the most assistance and are greatly burdened financially, emotionally, and physically. According to Carers UK (2025), informal carers save the UK economy an estimated £ 130 billion every year, but they are not given much recognition or respite services. The NHS Long Term Plan and national policies are encouraging early intervention and coordinated care of dementia, yet there is uneven funding and training of the same across the regions (Maloney et al., 2024). Investment in carer support and dementia innovation is essential to enable equitable and person-centred outcomes to be achieved sustainably.</a:t>
            </a: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8</a:t>
            </a:fld>
            <a:endParaRPr lang="en-GB" dirty="0"/>
          </a:p>
        </p:txBody>
      </p:sp>
    </p:spTree>
    <p:extLst>
      <p:ext uri="{BB962C8B-B14F-4D97-AF65-F5344CB8AC3E}">
        <p14:creationId xmlns:p14="http://schemas.microsoft.com/office/powerpoint/2010/main" val="3080007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Technology is changing the face of elderly care in the UK by enhancing independence and access to healthcare. Telehealth platforms provide older people with an opportunity to interact with healthcare professionals remotely and minimise the number of hospital visits, as well as promote early intervention. Technologies implemented in Smart homes, including motion, medicine reminder, and fall detection, can help improve safety and confidence in individuals who are alone. Installations of robotics and AI are becoming a common companionship, cognitive stimulation, and mobility aid, which offers less load to the caregiver. Nonetheless, the issue of digital exclusion is not non-existent, especially among older people in rural or low-income areas who may not have access to the internet or be digitally illiterate (Skirbekk et al., 2022). This can be resolved through programmes such as NHS Digital Inclusion, which aim at encouraging accessible design and user training. To promote equitable empowerment, the adoption of technology should be provided on an inclusive, ethical, and preference-based level for older individuals.</a:t>
            </a: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9</a:t>
            </a:fld>
            <a:endParaRPr lang="en-GB" dirty="0"/>
          </a:p>
        </p:txBody>
      </p:sp>
    </p:spTree>
    <p:extLst>
      <p:ext uri="{BB962C8B-B14F-4D97-AF65-F5344CB8AC3E}">
        <p14:creationId xmlns:p14="http://schemas.microsoft.com/office/powerpoint/2010/main" val="7357480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Assistive technology and Telecare have become part of elderly care as they provide safety and early intervention. Remote monitoring systems, GPS trackers, and home sensors are some of the systems that can be used to identify emergencies and reassure the family and professionals. Smart watches and medical sensors are wearable devices that constantly monitor vital signs (heavy breathing, physical activity, sleep, etc.), and therefore allow healthcare providers to foresee issues before they can get out of control. The innovations also enable the carers by providing access to real-time data and notifications of emergencies (Lawson, 2025). Nevertheless, ethical issues, especially with respect to privacy, data protection and informed consent, are the most critical issues in their application. General Data Protection Regulation (GDPR) and the Data Protection Act 2018 are the legal provisions that guarantee the security of user information. A balance between safety and privacy means the technological innovation will empower without limiting dignity or trust in the delivery of care.</a:t>
            </a: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10</a:t>
            </a:fld>
            <a:endParaRPr lang="en-GB" dirty="0"/>
          </a:p>
        </p:txBody>
      </p:sp>
    </p:spTree>
    <p:extLst>
      <p:ext uri="{BB962C8B-B14F-4D97-AF65-F5344CB8AC3E}">
        <p14:creationId xmlns:p14="http://schemas.microsoft.com/office/powerpoint/2010/main" val="38632544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NHS Integrated Care System (ICS) is the best example of collaboration between the social services and healthcare system to improve the quality of care for the elderly. This model links hospitals, primary, community health and the local authorities to deliver person-centred, coordinated support. Indicatively, the Greater Manchester ICS recorded a formidable decrease in the hospital admissions of the elderly due to improved discharge planning and rehabilitation in the community. The model is geared towards prevention, early intervention and ongoing communication amongst the professionals, which aligns with the NHS Long Term Plan 2019 (Chapman and Middleton, 2019). Surveys of patient satisfaction indicate a rise in trust and patient outcomes because of the easier transitioning of patients between the hospital and home. Nevertheless, it has its successes, but there are still challenges, such as imbalanced funding and a lack of workforce in certain regions. The ICS framework can be enhanced by enhancing inter-agency collaboration and resource allocation, which will then make it a sustainable and empowering model to deliver care to the elderly in the UK.</a:t>
            </a:r>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11</a:t>
            </a:fld>
            <a:endParaRPr lang="en-GB" dirty="0"/>
          </a:p>
        </p:txBody>
      </p:sp>
    </p:spTree>
    <p:extLst>
      <p:ext uri="{BB962C8B-B14F-4D97-AF65-F5344CB8AC3E}">
        <p14:creationId xmlns:p14="http://schemas.microsoft.com/office/powerpoint/2010/main" val="1819061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Dementia Village, also referred to as Hogeweyk in the Netherlands, is a novel design of dementia care, which is focused on independence, dignity, and social interaction. Rather than the institutional setting of the past, the residents occupy small home-like structures that are meant to replicate life in a normal neighbourhood. Employees are seen not as bosses but facilitators who stimulate engagement in the daily activities like shopping, cooking, or gardening. Studies demonstrate that this method has a strong impact in curbing anxiety, distress in behaviour, and mediation. The vision has spawned dementia-friendly communities in the UK, assisted by the Alzheimer's Society, whereby local groups attempt to generate inclusive spaces that promote understanding and compassion (Stafford et al., 2018). According to these models, social design and relational care have the potential to rebuild normality, identity and empowerment among people with dementia, which is consistent with holistic and person-centred care concepts.</a:t>
            </a:r>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12</a:t>
            </a:fld>
            <a:endParaRPr lang="en-GB" dirty="0"/>
          </a:p>
        </p:txBody>
      </p:sp>
    </p:spTree>
    <p:extLst>
      <p:ext uri="{BB962C8B-B14F-4D97-AF65-F5344CB8AC3E}">
        <p14:creationId xmlns:p14="http://schemas.microsoft.com/office/powerpoint/2010/main" val="2471115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enhance the elderly care and empowerment in the UK, improvements are needed. One more is the need to invest more in the social care workforce to overcome chronic staffing issues, improve retention, and service delivery. Second, increasing digital inclusion efforts will mean that older adults will enjoy equal gains through telehealth, smart technology, and online care services. Third, more financial and emotional support is needed by the unpaid carers who offer most of the long-term care, such as respite and training options. Lastly, there is a need to enhance the integration of health, social, and community care, which is vital to continuity and efficiency. World Health Organisation (2015) observes that creating multidisciplinary alliances and a one-system approach will make the care person-centred and fair in all regions. These suggestions will result in a more sustainable, caring and empowering care model for the ageing population in the UK.</a:t>
            </a:r>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13</a:t>
            </a:fld>
            <a:endParaRPr lang="en-GB" dirty="0"/>
          </a:p>
        </p:txBody>
      </p:sp>
    </p:spTree>
    <p:extLst>
      <p:ext uri="{BB962C8B-B14F-4D97-AF65-F5344CB8AC3E}">
        <p14:creationId xmlns:p14="http://schemas.microsoft.com/office/powerpoint/2010/main" val="26491388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Finally, the empowerment of older people in the UK needs a multidimensional approach involving effective policy, innovation, and integrated practice. As was shown in this presentation, frameworks like the Care Act 2014, the Equality Act 2010, and the NHS Long Term Plan (2019) are solid frameworks; however, the actual empowerment should be based on a regular implementation and proper resource allocation. The innovation of technology has opened up new opportunities for being independent, but this should be available, affordable and backed by moral principles. The sustainable improvement is based on the collaboration between the policymakers, medical practitioners, carers, families, and the elderly themselves. Finally, respect, participation, and the promotion of dignity and choice are the means of empowerment. A promise of long-term innovation and equality will see to it that the ageing population in the UK will be able to flourish under a caring and person-centred care regime.</a:t>
            </a:r>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14</a:t>
            </a:fld>
            <a:endParaRPr lang="en-GB" dirty="0"/>
          </a:p>
        </p:txBody>
      </p:sp>
    </p:spTree>
    <p:extLst>
      <p:ext uri="{BB962C8B-B14F-4D97-AF65-F5344CB8AC3E}">
        <p14:creationId xmlns:p14="http://schemas.microsoft.com/office/powerpoint/2010/main" val="2827627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Chapman, R. and Middleton, J., 2019. The NHS long term plan and public health. </a:t>
            </a:r>
            <a:r>
              <a:rPr lang="en-GB" sz="1200" i="1" kern="1200" dirty="0">
                <a:solidFill>
                  <a:schemeClr val="tx1"/>
                </a:solidFill>
                <a:effectLst/>
                <a:latin typeface="+mn-lt"/>
                <a:ea typeface="+mn-ea"/>
                <a:cs typeface="+mn-cs"/>
              </a:rPr>
              <a:t>bmj</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364</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Lawson, A., 2025. Accessibility and the Limits of the Equality Act 2010: Time for a UK Accessibility Act?. </a:t>
            </a:r>
            <a:r>
              <a:rPr lang="en-GB" sz="1200" i="1" kern="1200" dirty="0">
                <a:solidFill>
                  <a:schemeClr val="tx1"/>
                </a:solidFill>
                <a:effectLst/>
                <a:latin typeface="+mn-lt"/>
                <a:ea typeface="+mn-ea"/>
                <a:cs typeface="+mn-cs"/>
              </a:rPr>
              <a:t>Current Legal Problems</a:t>
            </a:r>
            <a:r>
              <a:rPr lang="en-GB" sz="1200" kern="1200" dirty="0">
                <a:solidFill>
                  <a:schemeClr val="tx1"/>
                </a:solidFill>
                <a:effectLst/>
                <a:latin typeface="+mn-lt"/>
                <a:ea typeface="+mn-ea"/>
                <a:cs typeface="+mn-cs"/>
              </a:rPr>
              <a:t>, p.cuaf006.</a:t>
            </a:r>
          </a:p>
          <a:p>
            <a:r>
              <a:rPr lang="en-GB" sz="1200" kern="1200" dirty="0">
                <a:solidFill>
                  <a:schemeClr val="tx1"/>
                </a:solidFill>
                <a:effectLst/>
                <a:latin typeface="+mn-lt"/>
                <a:ea typeface="+mn-ea"/>
                <a:cs typeface="+mn-cs"/>
              </a:rPr>
              <a:t>Maloney, E.K., Bleakley, A. and White, A.J., 2024. Alzheimer’s and Dementia Research Coverage in News Media Outlets Consumed by Population Groups that Are Underrepresented on Alzheimer’s and Dementia-Focused Research Registries. </a:t>
            </a:r>
            <a:r>
              <a:rPr lang="en-GB" sz="1200" i="1" kern="1200" dirty="0">
                <a:solidFill>
                  <a:schemeClr val="tx1"/>
                </a:solidFill>
                <a:effectLst/>
                <a:latin typeface="+mn-lt"/>
                <a:ea typeface="+mn-ea"/>
                <a:cs typeface="+mn-cs"/>
              </a:rPr>
              <a:t>Research on Aging</a:t>
            </a:r>
            <a:r>
              <a:rPr lang="en-GB" sz="1200" kern="1200" dirty="0">
                <a:solidFill>
                  <a:schemeClr val="tx1"/>
                </a:solidFill>
                <a:effectLst/>
                <a:latin typeface="+mn-lt"/>
                <a:ea typeface="+mn-ea"/>
                <a:cs typeface="+mn-cs"/>
              </a:rPr>
              <a:t>, p.01640275251346851.</a:t>
            </a:r>
          </a:p>
          <a:p>
            <a:r>
              <a:rPr lang="en-GB" sz="1200" kern="1200" dirty="0">
                <a:solidFill>
                  <a:schemeClr val="tx1"/>
                </a:solidFill>
                <a:effectLst/>
                <a:latin typeface="+mn-lt"/>
                <a:ea typeface="+mn-ea"/>
                <a:cs typeface="+mn-cs"/>
              </a:rPr>
              <a:t>NHS, 2022. What end of life care involves.</a:t>
            </a:r>
          </a:p>
          <a:p>
            <a:r>
              <a:rPr lang="en-GB" sz="1200" kern="1200" dirty="0">
                <a:solidFill>
                  <a:schemeClr val="tx1"/>
                </a:solidFill>
                <a:effectLst/>
                <a:latin typeface="+mn-lt"/>
                <a:ea typeface="+mn-ea"/>
                <a:cs typeface="+mn-cs"/>
              </a:rPr>
              <a:t>Reeves, C., Islam, A. and Gentry, T., 2023. The state of health and care of older people in England 2023. </a:t>
            </a:r>
            <a:r>
              <a:rPr lang="en-GB" sz="1200" i="1" kern="1200" dirty="0">
                <a:solidFill>
                  <a:schemeClr val="tx1"/>
                </a:solidFill>
                <a:effectLst/>
                <a:latin typeface="+mn-lt"/>
                <a:ea typeface="+mn-ea"/>
                <a:cs typeface="+mn-cs"/>
              </a:rPr>
              <a:t>Age UK. age_uk_briefing_state_of_health_and_care_of_older_people_july2023. pdf (ageuk. org. uk)</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Skirbekk, V., Dieleman, J.L., Stonawski, M., Fejkiel, K., Tyrovolas, S. and Chang, A.Y., 2022. The health-adjusted dependency ratio as a new global measure of the burden of ageing: a population-based study. </a:t>
            </a:r>
            <a:r>
              <a:rPr lang="en-GB" sz="1200" i="1" kern="1200" dirty="0">
                <a:solidFill>
                  <a:schemeClr val="tx1"/>
                </a:solidFill>
                <a:effectLst/>
                <a:latin typeface="+mn-lt"/>
                <a:ea typeface="+mn-ea"/>
                <a:cs typeface="+mn-cs"/>
              </a:rPr>
              <a:t>The Lancet Healthy Longevity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(5), pp.e332-e338.</a:t>
            </a:r>
          </a:p>
          <a:p>
            <a:r>
              <a:rPr lang="en-GB" sz="1200" kern="1200" dirty="0">
                <a:solidFill>
                  <a:schemeClr val="tx1"/>
                </a:solidFill>
                <a:effectLst/>
                <a:latin typeface="+mn-lt"/>
                <a:ea typeface="+mn-ea"/>
                <a:cs typeface="+mn-cs"/>
              </a:rPr>
              <a:t>Stafford, M., Steventon, A., Thorlby, R., Fisher, R., Turton, C. and Deeny, S., 2018. </a:t>
            </a:r>
            <a:r>
              <a:rPr lang="en-GB" sz="1200" i="1" kern="1200" dirty="0">
                <a:solidFill>
                  <a:schemeClr val="tx1"/>
                </a:solidFill>
                <a:effectLst/>
                <a:latin typeface="+mn-lt"/>
                <a:ea typeface="+mn-ea"/>
                <a:cs typeface="+mn-cs"/>
              </a:rPr>
              <a:t>Briefing: Understanding the health care needs of people with multiple health conditions</a:t>
            </a:r>
            <a:r>
              <a:rPr lang="en-GB" sz="1200" kern="1200" dirty="0">
                <a:solidFill>
                  <a:schemeClr val="tx1"/>
                </a:solidFill>
                <a:effectLst/>
                <a:latin typeface="+mn-lt"/>
                <a:ea typeface="+mn-ea"/>
                <a:cs typeface="+mn-cs"/>
              </a:rPr>
              <a:t>. London: Health Foundation.</a:t>
            </a:r>
          </a:p>
          <a:p>
            <a:r>
              <a:rPr lang="en-GB" sz="1200" kern="1200" dirty="0">
                <a:solidFill>
                  <a:schemeClr val="tx1"/>
                </a:solidFill>
                <a:effectLst/>
                <a:latin typeface="+mn-lt"/>
                <a:ea typeface="+mn-ea"/>
                <a:cs typeface="+mn-cs"/>
              </a:rPr>
              <a:t>World Health Organization, 2015. </a:t>
            </a:r>
            <a:r>
              <a:rPr lang="en-GB" sz="1200" i="1" kern="1200" dirty="0">
                <a:solidFill>
                  <a:schemeClr val="tx1"/>
                </a:solidFill>
                <a:effectLst/>
                <a:latin typeface="+mn-lt"/>
                <a:ea typeface="+mn-ea"/>
                <a:cs typeface="+mn-cs"/>
              </a:rPr>
              <a:t>World report on ageing and health</a:t>
            </a:r>
            <a:r>
              <a:rPr lang="en-GB" sz="1200" kern="1200" dirty="0">
                <a:solidFill>
                  <a:schemeClr val="tx1"/>
                </a:solidFill>
                <a:effectLst/>
                <a:latin typeface="+mn-lt"/>
                <a:ea typeface="+mn-ea"/>
                <a:cs typeface="+mn-cs"/>
              </a:rPr>
              <a:t>. World Health Organization.</a:t>
            </a:r>
          </a:p>
          <a:p>
            <a:endParaRPr lang="en-GB" dirty="0"/>
          </a:p>
        </p:txBody>
      </p:sp>
      <p:sp>
        <p:nvSpPr>
          <p:cNvPr id="4" name="Slide Number Placeholder 3"/>
          <p:cNvSpPr>
            <a:spLocks noGrp="1"/>
          </p:cNvSpPr>
          <p:nvPr>
            <p:ph type="sldNum" sz="quarter" idx="5"/>
          </p:nvPr>
        </p:nvSpPr>
        <p:spPr/>
        <p:txBody>
          <a:bodyPr/>
          <a:lstStyle/>
          <a:p>
            <a:fld id="{33A2D78F-7D9B-42BB-82E8-10DBC210968C}" type="slidenum">
              <a:rPr lang="en-GB" smtClean="0"/>
              <a:t>15</a:t>
            </a:fld>
            <a:endParaRPr lang="en-GB" dirty="0"/>
          </a:p>
        </p:txBody>
      </p:sp>
    </p:spTree>
    <p:extLst>
      <p:ext uri="{BB962C8B-B14F-4D97-AF65-F5344CB8AC3E}">
        <p14:creationId xmlns:p14="http://schemas.microsoft.com/office/powerpoint/2010/main" val="1178568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C0FAC5-3262-4321-8EC6-5B95127B143D}" type="datetimeFigureOut">
              <a:rPr lang="en-GB" smtClean="0"/>
              <a:t>17/08/2026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3574151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C0FAC5-3262-4321-8EC6-5B95127B143D}" type="datetimeFigureOut">
              <a:rPr lang="en-GB" smtClean="0"/>
              <a:t>17/08/2026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3364265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B2C0FAC5-3262-4321-8EC6-5B95127B143D}" type="datetimeFigureOut">
              <a:rPr lang="en-GB" smtClean="0"/>
              <a:t>17/08/2026</a:t>
            </a:fld>
            <a:endParaRPr lang="en-GB"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295C806-53D7-46C1-803E-47DE35F4481F}" type="slidenum">
              <a:rPr lang="en-GB" smtClean="0"/>
              <a:t>‹#›</a:t>
            </a:fld>
            <a:endParaRPr lang="en-GB" dirty="0"/>
          </a:p>
        </p:txBody>
      </p:sp>
    </p:spTree>
    <p:extLst>
      <p:ext uri="{BB962C8B-B14F-4D97-AF65-F5344CB8AC3E}">
        <p14:creationId xmlns:p14="http://schemas.microsoft.com/office/powerpoint/2010/main" val="270676397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C0FAC5-3262-4321-8EC6-5B95127B143D}" type="datetimeFigureOut">
              <a:rPr lang="en-GB" smtClean="0"/>
              <a:t>17/08/2026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4025731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C0FAC5-3262-4321-8EC6-5B95127B143D}" type="datetimeFigureOut">
              <a:rPr lang="en-GB" smtClean="0"/>
              <a:t>17/08/2026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3359851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C0FAC5-3262-4321-8EC6-5B95127B143D}" type="datetimeFigureOut">
              <a:rPr lang="en-GB" smtClean="0"/>
              <a:t>17/08/2026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396922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C0FAC5-3262-4321-8EC6-5B95127B143D}" type="datetimeFigureOut">
              <a:rPr lang="en-GB" smtClean="0"/>
              <a:t>17/08/2026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4013579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C0FAC5-3262-4321-8EC6-5B95127B143D}" type="datetimeFigureOut">
              <a:rPr lang="en-GB" smtClean="0"/>
              <a:t>17/08/2026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3801715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C0FAC5-3262-4321-8EC6-5B95127B143D}" type="datetimeFigureOut">
              <a:rPr lang="en-GB" smtClean="0"/>
              <a:t>17/08/2026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643283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C0FAC5-3262-4321-8EC6-5B95127B143D}" type="datetimeFigureOut">
              <a:rPr lang="en-GB" smtClean="0"/>
              <a:t>17/08/2026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504179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B2C0FAC5-3262-4321-8EC6-5B95127B143D}" type="datetimeFigureOut">
              <a:rPr lang="en-GB" smtClean="0"/>
              <a:t>17/08/2026</a:t>
            </a:fld>
            <a:endParaRPr lang="en-GB" dirty="0"/>
          </a:p>
        </p:txBody>
      </p:sp>
      <p:sp>
        <p:nvSpPr>
          <p:cNvPr id="5" name="Footer Placeholder 4"/>
          <p:cNvSpPr>
            <a:spLocks noGrp="1"/>
          </p:cNvSpPr>
          <p:nvPr>
            <p:ph type="ftr" sz="quarter" idx="11"/>
          </p:nvPr>
        </p:nvSpPr>
        <p:spPr>
          <a:xfrm>
            <a:off x="3776135" y="6422854"/>
            <a:ext cx="4279669" cy="365125"/>
          </a:xfrm>
        </p:spPr>
        <p:txBody>
          <a:bodyPr/>
          <a:lstStyle/>
          <a:p>
            <a:endParaRPr lang="en-GB" dirty="0"/>
          </a:p>
        </p:txBody>
      </p:sp>
      <p:sp>
        <p:nvSpPr>
          <p:cNvPr id="6" name="Slide Number Placeholder 5"/>
          <p:cNvSpPr>
            <a:spLocks noGrp="1"/>
          </p:cNvSpPr>
          <p:nvPr>
            <p:ph type="sldNum" sz="quarter" idx="12"/>
          </p:nvPr>
        </p:nvSpPr>
        <p:spPr>
          <a:xfrm>
            <a:off x="8073048" y="6422854"/>
            <a:ext cx="879759" cy="365125"/>
          </a:xfrm>
        </p:spPr>
        <p:txBody>
          <a:bodyPr/>
          <a:lstStyle/>
          <a:p>
            <a:fld id="{3295C806-53D7-46C1-803E-47DE35F4481F}" type="slidenum">
              <a:rPr lang="en-GB" smtClean="0"/>
              <a:t>‹#›</a:t>
            </a:fld>
            <a:endParaRPr lang="en-GB" dirty="0"/>
          </a:p>
        </p:txBody>
      </p:sp>
    </p:spTree>
    <p:extLst>
      <p:ext uri="{BB962C8B-B14F-4D97-AF65-F5344CB8AC3E}">
        <p14:creationId xmlns:p14="http://schemas.microsoft.com/office/powerpoint/2010/main" val="733563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B2C0FAC5-3262-4321-8EC6-5B95127B143D}" type="datetimeFigureOut">
              <a:rPr lang="en-GB" smtClean="0"/>
              <a:t>17/08/2026</a:t>
            </a:fld>
            <a:endParaRPr lang="en-GB"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3295C806-53D7-46C1-803E-47DE35F4481F}" type="slidenum">
              <a:rPr lang="en-GB" smtClean="0"/>
              <a:t>‹#›</a:t>
            </a:fld>
            <a:endParaRPr lang="en-GB" dirty="0"/>
          </a:p>
        </p:txBody>
      </p:sp>
    </p:spTree>
    <p:extLst>
      <p:ext uri="{BB962C8B-B14F-4D97-AF65-F5344CB8AC3E}">
        <p14:creationId xmlns:p14="http://schemas.microsoft.com/office/powerpoint/2010/main" val="2782682601"/>
      </p:ext>
    </p:extLst>
  </p:cSld>
  <p:clrMap bg1="dk1" tx1="lt1" bg2="dk2" tx2="lt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FEDA9-E328-B88B-EA62-4B6FAE36018F}"/>
              </a:ext>
            </a:extLst>
          </p:cNvPr>
          <p:cNvSpPr>
            <a:spLocks noGrp="1"/>
          </p:cNvSpPr>
          <p:nvPr>
            <p:ph type="ctrTitle"/>
          </p:nvPr>
        </p:nvSpPr>
        <p:spPr>
          <a:xfrm>
            <a:off x="1" y="2008682"/>
            <a:ext cx="11837324" cy="1897029"/>
          </a:xfrm>
        </p:spPr>
        <p:txBody>
          <a:bodyPr>
            <a:noAutofit/>
          </a:bodyPr>
          <a:lstStyle/>
          <a:p>
            <a:r>
              <a:rPr lang="en-GB" sz="4400" b="1" dirty="0"/>
              <a:t>Empowering the Older Person: Evaluating Care, Support, and Technological Innovations in the UK</a:t>
            </a:r>
          </a:p>
        </p:txBody>
      </p:sp>
      <p:sp>
        <p:nvSpPr>
          <p:cNvPr id="5" name="Subtitle 4">
            <a:extLst>
              <a:ext uri="{FF2B5EF4-FFF2-40B4-BE49-F238E27FC236}">
                <a16:creationId xmlns:a16="http://schemas.microsoft.com/office/drawing/2014/main" id="{BB3645B9-329E-9DFF-BA0C-4E6B1E60B33F}"/>
              </a:ext>
            </a:extLst>
          </p:cNvPr>
          <p:cNvSpPr>
            <a:spLocks noGrp="1"/>
          </p:cNvSpPr>
          <p:nvPr>
            <p:ph type="subTitle" idx="1"/>
          </p:nvPr>
        </p:nvSpPr>
        <p:spPr/>
        <p:txBody>
          <a:bodyPr/>
          <a:lstStyle/>
          <a:p>
            <a:r>
              <a:rPr lang="en-GB" dirty="0"/>
              <a:t>Name: Mohammed Mustafa Ali </a:t>
            </a:r>
          </a:p>
          <a:p>
            <a:r>
              <a:rPr lang="en-GB"/>
              <a:t>Student Id: 2244081</a:t>
            </a:r>
          </a:p>
          <a:p>
            <a:endParaRPr lang="en-US"/>
          </a:p>
        </p:txBody>
      </p:sp>
      <p:pic>
        <p:nvPicPr>
          <p:cNvPr id="4" name="Main slide">
            <a:hlinkClick r:id="" action="ppaction://media"/>
            <a:extLst>
              <a:ext uri="{FF2B5EF4-FFF2-40B4-BE49-F238E27FC236}">
                <a16:creationId xmlns:a16="http://schemas.microsoft.com/office/drawing/2014/main" id="{0908BEB7-FAFC-D654-EB23-A3F6AC87B3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49962" y="6083368"/>
            <a:ext cx="487363" cy="487363"/>
          </a:xfrm>
          <a:prstGeom prst="rect">
            <a:avLst/>
          </a:prstGeom>
        </p:spPr>
      </p:pic>
    </p:spTree>
    <p:extLst>
      <p:ext uri="{BB962C8B-B14F-4D97-AF65-F5344CB8AC3E}">
        <p14:creationId xmlns:p14="http://schemas.microsoft.com/office/powerpoint/2010/main" val="133598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6017D-B8AD-FA12-1462-908E3DB55B51}"/>
              </a:ext>
            </a:extLst>
          </p:cNvPr>
          <p:cNvSpPr>
            <a:spLocks noGrp="1"/>
          </p:cNvSpPr>
          <p:nvPr>
            <p:ph type="title"/>
          </p:nvPr>
        </p:nvSpPr>
        <p:spPr/>
        <p:txBody>
          <a:bodyPr/>
          <a:lstStyle/>
          <a:p>
            <a:r>
              <a:rPr lang="en-GB" b="1" dirty="0"/>
              <a:t>Introduction</a:t>
            </a:r>
            <a:endParaRPr lang="en-GB" dirty="0"/>
          </a:p>
        </p:txBody>
      </p:sp>
      <p:sp>
        <p:nvSpPr>
          <p:cNvPr id="3" name="Content Placeholder 2">
            <a:extLst>
              <a:ext uri="{FF2B5EF4-FFF2-40B4-BE49-F238E27FC236}">
                <a16:creationId xmlns:a16="http://schemas.microsoft.com/office/drawing/2014/main" id="{BADC7E69-3FB5-C110-8BED-EB0E6BCAC246}"/>
              </a:ext>
            </a:extLst>
          </p:cNvPr>
          <p:cNvSpPr>
            <a:spLocks noGrp="1"/>
          </p:cNvSpPr>
          <p:nvPr>
            <p:ph idx="1"/>
          </p:nvPr>
        </p:nvSpPr>
        <p:spPr>
          <a:xfrm>
            <a:off x="0" y="2107730"/>
            <a:ext cx="12192000" cy="5065064"/>
          </a:xfrm>
        </p:spPr>
        <p:txBody>
          <a:bodyPr>
            <a:normAutofit/>
          </a:bodyPr>
          <a:lstStyle/>
          <a:p>
            <a:pPr lvl="0"/>
            <a:r>
              <a:rPr lang="en-GB" sz="2400" dirty="0"/>
              <a:t>Ageing is a natural process that is influenced by biological, psychological, and social factors.</a:t>
            </a:r>
          </a:p>
          <a:p>
            <a:pPr lvl="0"/>
            <a:endParaRPr lang="en-GB" sz="2400" dirty="0"/>
          </a:p>
          <a:p>
            <a:pPr lvl="0"/>
            <a:r>
              <a:rPr lang="en-GB" sz="2400" dirty="0"/>
              <a:t>The UK has an ageing population that needs comprehensive health and social care.</a:t>
            </a:r>
          </a:p>
          <a:p>
            <a:pPr lvl="0"/>
            <a:endParaRPr lang="en-GB" sz="2400" dirty="0"/>
          </a:p>
          <a:p>
            <a:pPr lvl="0"/>
            <a:r>
              <a:rPr lang="en-GB" sz="2400" dirty="0"/>
              <a:t>Respect for the elderly helps them gain independence, dignity, and be active.</a:t>
            </a:r>
          </a:p>
          <a:p>
            <a:pPr lvl="0"/>
            <a:endParaRPr lang="en-GB" sz="2400" dirty="0"/>
          </a:p>
          <a:p>
            <a:pPr lvl="0"/>
            <a:r>
              <a:rPr lang="en-GB" sz="2400" dirty="0"/>
              <a:t>This presentation discusses theories, policies and innovations that support elderly care (Reeves et al., 2023).</a:t>
            </a:r>
          </a:p>
        </p:txBody>
      </p:sp>
      <p:pic>
        <p:nvPicPr>
          <p:cNvPr id="4" name="Intro">
            <a:hlinkClick r:id="" action="ppaction://media"/>
            <a:extLst>
              <a:ext uri="{FF2B5EF4-FFF2-40B4-BE49-F238E27FC236}">
                <a16:creationId xmlns:a16="http://schemas.microsoft.com/office/drawing/2014/main" id="{CCF3C0BB-F872-2E1A-6D8A-8AD5513043F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96290" y="6093095"/>
            <a:ext cx="487363" cy="487363"/>
          </a:xfrm>
          <a:prstGeom prst="rect">
            <a:avLst/>
          </a:prstGeom>
        </p:spPr>
      </p:pic>
    </p:spTree>
    <p:extLst>
      <p:ext uri="{BB962C8B-B14F-4D97-AF65-F5344CB8AC3E}">
        <p14:creationId xmlns:p14="http://schemas.microsoft.com/office/powerpoint/2010/main" val="1709019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C50B5-F810-4E03-B943-02D9683C97F1}"/>
              </a:ext>
            </a:extLst>
          </p:cNvPr>
          <p:cNvSpPr>
            <a:spLocks noGrp="1"/>
          </p:cNvSpPr>
          <p:nvPr>
            <p:ph type="title"/>
          </p:nvPr>
        </p:nvSpPr>
        <p:spPr>
          <a:xfrm>
            <a:off x="1202918" y="284176"/>
            <a:ext cx="10989081" cy="1508760"/>
          </a:xfrm>
        </p:spPr>
        <p:txBody>
          <a:bodyPr>
            <a:normAutofit/>
          </a:bodyPr>
          <a:lstStyle/>
          <a:p>
            <a:r>
              <a:rPr lang="en-GB" b="1" dirty="0"/>
              <a:t>The Ageing Population: The Stage is Set</a:t>
            </a:r>
            <a:endParaRPr lang="en-GB" dirty="0"/>
          </a:p>
        </p:txBody>
      </p:sp>
      <p:sp>
        <p:nvSpPr>
          <p:cNvPr id="3" name="Content Placeholder 2">
            <a:extLst>
              <a:ext uri="{FF2B5EF4-FFF2-40B4-BE49-F238E27FC236}">
                <a16:creationId xmlns:a16="http://schemas.microsoft.com/office/drawing/2014/main" id="{3CDB2080-0942-BFD9-A96C-448A9822A2C3}"/>
              </a:ext>
            </a:extLst>
          </p:cNvPr>
          <p:cNvSpPr>
            <a:spLocks noGrp="1"/>
          </p:cNvSpPr>
          <p:nvPr>
            <p:ph idx="1"/>
          </p:nvPr>
        </p:nvSpPr>
        <p:spPr>
          <a:xfrm>
            <a:off x="0" y="2011680"/>
            <a:ext cx="8244590" cy="4846320"/>
          </a:xfrm>
        </p:spPr>
        <p:txBody>
          <a:bodyPr>
            <a:normAutofit/>
          </a:bodyPr>
          <a:lstStyle/>
          <a:p>
            <a:pPr lvl="0"/>
            <a:r>
              <a:rPr lang="en-GB" sz="2400" dirty="0"/>
              <a:t>By the year 2050, the population of the UK aged 65 years and above is expected to be more than 25 per cent.</a:t>
            </a:r>
          </a:p>
          <a:p>
            <a:pPr lvl="0"/>
            <a:endParaRPr lang="en-GB" sz="2400" dirty="0"/>
          </a:p>
          <a:p>
            <a:pPr lvl="0"/>
            <a:r>
              <a:rPr lang="en-GB" sz="2400" dirty="0"/>
              <a:t>Older people tend to have numerous chronic conditions that need complicated management.</a:t>
            </a:r>
          </a:p>
          <a:p>
            <a:pPr lvl="0"/>
            <a:endParaRPr lang="en-GB" sz="2400" dirty="0"/>
          </a:p>
          <a:p>
            <a:pPr lvl="0"/>
            <a:r>
              <a:rPr lang="en-GB" sz="2400" dirty="0"/>
              <a:t>Social isolation and loneliness is a major challenge experienced by the aged.</a:t>
            </a:r>
          </a:p>
          <a:p>
            <a:pPr lvl="0"/>
            <a:endParaRPr lang="en-GB" sz="2400" dirty="0"/>
          </a:p>
          <a:p>
            <a:pPr lvl="0"/>
            <a:r>
              <a:rPr lang="en-GB" sz="2400" dirty="0"/>
              <a:t>The needs require innovation, teamwork, and empowerment to meet them (Chapman and Middleton, 2019).</a:t>
            </a:r>
          </a:p>
        </p:txBody>
      </p:sp>
      <p:sp>
        <p:nvSpPr>
          <p:cNvPr id="4" name="AutoShape 2">
            <a:extLst>
              <a:ext uri="{FF2B5EF4-FFF2-40B4-BE49-F238E27FC236}">
                <a16:creationId xmlns:a16="http://schemas.microsoft.com/office/drawing/2014/main" id="{C4D7B6C5-527E-A631-F6C5-923AEE08632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 name="Picture 5">
            <a:extLst>
              <a:ext uri="{FF2B5EF4-FFF2-40B4-BE49-F238E27FC236}">
                <a16:creationId xmlns:a16="http://schemas.microsoft.com/office/drawing/2014/main" id="{55F2F942-8017-BA18-5C2F-0091945D2DF2}"/>
              </a:ext>
            </a:extLst>
          </p:cNvPr>
          <p:cNvPicPr>
            <a:picLocks noChangeAspect="1"/>
          </p:cNvPicPr>
          <p:nvPr/>
        </p:nvPicPr>
        <p:blipFill>
          <a:blip r:embed="rId5"/>
          <a:stretch>
            <a:fillRect/>
          </a:stretch>
        </p:blipFill>
        <p:spPr>
          <a:xfrm>
            <a:off x="8356157" y="2402955"/>
            <a:ext cx="3724275" cy="3790950"/>
          </a:xfrm>
          <a:prstGeom prst="rect">
            <a:avLst/>
          </a:prstGeom>
        </p:spPr>
      </p:pic>
      <p:pic>
        <p:nvPicPr>
          <p:cNvPr id="5" name="Slide 1">
            <a:hlinkClick r:id="" action="ppaction://media"/>
            <a:extLst>
              <a:ext uri="{FF2B5EF4-FFF2-40B4-BE49-F238E27FC236}">
                <a16:creationId xmlns:a16="http://schemas.microsoft.com/office/drawing/2014/main" id="{51F7A0CB-4A0C-DD73-6F87-784FB5FDDD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54657" y="6316561"/>
            <a:ext cx="487363" cy="487363"/>
          </a:xfrm>
          <a:prstGeom prst="rect">
            <a:avLst/>
          </a:prstGeom>
        </p:spPr>
      </p:pic>
    </p:spTree>
    <p:extLst>
      <p:ext uri="{BB962C8B-B14F-4D97-AF65-F5344CB8AC3E}">
        <p14:creationId xmlns:p14="http://schemas.microsoft.com/office/powerpoint/2010/main" val="1504001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1F28E-6715-7922-0E7D-49AD00AD4E32}"/>
              </a:ext>
            </a:extLst>
          </p:cNvPr>
          <p:cNvSpPr>
            <a:spLocks noGrp="1"/>
          </p:cNvSpPr>
          <p:nvPr>
            <p:ph type="title"/>
          </p:nvPr>
        </p:nvSpPr>
        <p:spPr/>
        <p:txBody>
          <a:bodyPr/>
          <a:lstStyle/>
          <a:p>
            <a:r>
              <a:rPr lang="en-GB" b="1" dirty="0"/>
              <a:t>Theoretical Frameworks</a:t>
            </a:r>
            <a:endParaRPr lang="en-GB" dirty="0"/>
          </a:p>
        </p:txBody>
      </p:sp>
      <p:sp>
        <p:nvSpPr>
          <p:cNvPr id="3" name="Content Placeholder 2">
            <a:extLst>
              <a:ext uri="{FF2B5EF4-FFF2-40B4-BE49-F238E27FC236}">
                <a16:creationId xmlns:a16="http://schemas.microsoft.com/office/drawing/2014/main" id="{86290D9B-D8BA-2CFF-F8C5-D70D85EFAD2D}"/>
              </a:ext>
            </a:extLst>
          </p:cNvPr>
          <p:cNvSpPr>
            <a:spLocks noGrp="1"/>
          </p:cNvSpPr>
          <p:nvPr>
            <p:ph idx="1"/>
          </p:nvPr>
        </p:nvSpPr>
        <p:spPr>
          <a:xfrm>
            <a:off x="0" y="2011680"/>
            <a:ext cx="12192000" cy="4206240"/>
          </a:xfrm>
        </p:spPr>
        <p:txBody>
          <a:bodyPr>
            <a:normAutofit/>
          </a:bodyPr>
          <a:lstStyle/>
          <a:p>
            <a:pPr lvl="0"/>
            <a:r>
              <a:rPr lang="en-GB" sz="2400" dirty="0"/>
              <a:t>Activity Theory stresses the significance of being socially and physically active to be well.</a:t>
            </a:r>
          </a:p>
          <a:p>
            <a:pPr lvl="0"/>
            <a:endParaRPr lang="en-GB" sz="2400" dirty="0"/>
          </a:p>
          <a:p>
            <a:pPr lvl="0"/>
            <a:r>
              <a:rPr lang="en-GB" sz="2400" dirty="0"/>
              <a:t>Continuity Theory emphasises the need to preserve life patterns and identity during old age.</a:t>
            </a:r>
          </a:p>
          <a:p>
            <a:pPr lvl="0"/>
            <a:endParaRPr lang="en-GB" sz="2400" dirty="0"/>
          </a:p>
          <a:p>
            <a:pPr lvl="0"/>
            <a:r>
              <a:rPr lang="en-GB" sz="2400" dirty="0"/>
              <a:t>Disengagement Theory considers gradual withdrawal to be a normal process of ageing.</a:t>
            </a:r>
          </a:p>
          <a:p>
            <a:pPr lvl="0"/>
            <a:endParaRPr lang="en-GB" sz="2400" dirty="0"/>
          </a:p>
          <a:p>
            <a:pPr lvl="0"/>
            <a:r>
              <a:rPr lang="en-GB" sz="2400" dirty="0"/>
              <a:t>The use of these theories assists in the personalisation and empowering care (NHS, 2022).</a:t>
            </a:r>
          </a:p>
        </p:txBody>
      </p:sp>
      <p:pic>
        <p:nvPicPr>
          <p:cNvPr id="4" name="Slide 2">
            <a:hlinkClick r:id="" action="ppaction://media"/>
            <a:extLst>
              <a:ext uri="{FF2B5EF4-FFF2-40B4-BE49-F238E27FC236}">
                <a16:creationId xmlns:a16="http://schemas.microsoft.com/office/drawing/2014/main" id="{10DB358F-1971-58BF-44F6-4125D8BC2D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15746" y="6112550"/>
            <a:ext cx="487363" cy="487363"/>
          </a:xfrm>
          <a:prstGeom prst="rect">
            <a:avLst/>
          </a:prstGeom>
        </p:spPr>
      </p:pic>
    </p:spTree>
    <p:extLst>
      <p:ext uri="{BB962C8B-B14F-4D97-AF65-F5344CB8AC3E}">
        <p14:creationId xmlns:p14="http://schemas.microsoft.com/office/powerpoint/2010/main" val="961253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68F8E-5AE1-765E-5F67-8069EB93F9CE}"/>
              </a:ext>
            </a:extLst>
          </p:cNvPr>
          <p:cNvSpPr>
            <a:spLocks noGrp="1"/>
          </p:cNvSpPr>
          <p:nvPr>
            <p:ph type="title"/>
          </p:nvPr>
        </p:nvSpPr>
        <p:spPr/>
        <p:txBody>
          <a:bodyPr/>
          <a:lstStyle/>
          <a:p>
            <a:r>
              <a:rPr lang="en-GB" b="1" dirty="0"/>
              <a:t>Policy and Legislation</a:t>
            </a:r>
            <a:endParaRPr lang="en-GB" dirty="0"/>
          </a:p>
        </p:txBody>
      </p:sp>
      <p:sp>
        <p:nvSpPr>
          <p:cNvPr id="3" name="Content Placeholder 2">
            <a:extLst>
              <a:ext uri="{FF2B5EF4-FFF2-40B4-BE49-F238E27FC236}">
                <a16:creationId xmlns:a16="http://schemas.microsoft.com/office/drawing/2014/main" id="{BCA33D85-58D7-F7A1-533D-C970791C83A3}"/>
              </a:ext>
            </a:extLst>
          </p:cNvPr>
          <p:cNvSpPr>
            <a:spLocks noGrp="1"/>
          </p:cNvSpPr>
          <p:nvPr>
            <p:ph idx="1"/>
          </p:nvPr>
        </p:nvSpPr>
        <p:spPr>
          <a:xfrm>
            <a:off x="0" y="2011680"/>
            <a:ext cx="12192000" cy="4206240"/>
          </a:xfrm>
        </p:spPr>
        <p:txBody>
          <a:bodyPr>
            <a:normAutofit/>
          </a:bodyPr>
          <a:lstStyle/>
          <a:p>
            <a:pPr lvl="0"/>
            <a:r>
              <a:rPr lang="en-GB" sz="2400" dirty="0"/>
              <a:t>The Care Act 2014 advocates health, autonomy, and individual care.</a:t>
            </a:r>
          </a:p>
          <a:p>
            <a:pPr lvl="0"/>
            <a:endParaRPr lang="en-GB" sz="2400" dirty="0"/>
          </a:p>
          <a:p>
            <a:pPr lvl="0"/>
            <a:r>
              <a:rPr lang="en-GB" sz="2400" dirty="0"/>
              <a:t>The Equality Act of 2010 has ensured protection against discrimination based on age (Lawson, 2025).</a:t>
            </a:r>
          </a:p>
          <a:p>
            <a:pPr lvl="0"/>
            <a:endParaRPr lang="en-GB" sz="2400" dirty="0"/>
          </a:p>
          <a:p>
            <a:pPr lvl="0"/>
            <a:r>
              <a:rPr lang="en-GB" sz="2400" dirty="0"/>
              <a:t>The NHS Long Term Plan (2019) puts integrated and preventative care as one of its priorities.</a:t>
            </a:r>
          </a:p>
          <a:p>
            <a:pPr lvl="0"/>
            <a:endParaRPr lang="en-GB" sz="2400" dirty="0"/>
          </a:p>
          <a:p>
            <a:pPr lvl="0"/>
            <a:r>
              <a:rPr lang="en-GB" sz="2400" dirty="0"/>
              <a:t>Policies have the objective of providing empowerment, dignity, and fair access to services.</a:t>
            </a:r>
          </a:p>
        </p:txBody>
      </p:sp>
      <p:pic>
        <p:nvPicPr>
          <p:cNvPr id="4" name="Slide 3">
            <a:hlinkClick r:id="" action="ppaction://media"/>
            <a:extLst>
              <a:ext uri="{FF2B5EF4-FFF2-40B4-BE49-F238E27FC236}">
                <a16:creationId xmlns:a16="http://schemas.microsoft.com/office/drawing/2014/main" id="{4835B75F-EEE7-4B29-95E0-1DB805CFD0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28198" y="6054185"/>
            <a:ext cx="487363" cy="487363"/>
          </a:xfrm>
          <a:prstGeom prst="rect">
            <a:avLst/>
          </a:prstGeom>
        </p:spPr>
      </p:pic>
    </p:spTree>
    <p:extLst>
      <p:ext uri="{BB962C8B-B14F-4D97-AF65-F5344CB8AC3E}">
        <p14:creationId xmlns:p14="http://schemas.microsoft.com/office/powerpoint/2010/main" val="411927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28B00-6412-55E6-8432-4D3343E0CFD7}"/>
              </a:ext>
            </a:extLst>
          </p:cNvPr>
          <p:cNvSpPr>
            <a:spLocks noGrp="1"/>
          </p:cNvSpPr>
          <p:nvPr>
            <p:ph type="title"/>
          </p:nvPr>
        </p:nvSpPr>
        <p:spPr>
          <a:xfrm>
            <a:off x="719528" y="284176"/>
            <a:ext cx="11472471" cy="1508760"/>
          </a:xfrm>
        </p:spPr>
        <p:txBody>
          <a:bodyPr>
            <a:normAutofit/>
          </a:bodyPr>
          <a:lstStyle/>
          <a:p>
            <a:r>
              <a:rPr lang="en-GB" b="1" dirty="0"/>
              <a:t>Assessment of the Existing Care Provision</a:t>
            </a:r>
            <a:endParaRPr lang="en-GB" dirty="0"/>
          </a:p>
        </p:txBody>
      </p:sp>
      <p:sp>
        <p:nvSpPr>
          <p:cNvPr id="3" name="Content Placeholder 2">
            <a:extLst>
              <a:ext uri="{FF2B5EF4-FFF2-40B4-BE49-F238E27FC236}">
                <a16:creationId xmlns:a16="http://schemas.microsoft.com/office/drawing/2014/main" id="{EC77802F-0FFB-D9CC-41B4-8B8EE90D3995}"/>
              </a:ext>
            </a:extLst>
          </p:cNvPr>
          <p:cNvSpPr>
            <a:spLocks noGrp="1"/>
          </p:cNvSpPr>
          <p:nvPr>
            <p:ph idx="1"/>
          </p:nvPr>
        </p:nvSpPr>
        <p:spPr>
          <a:xfrm>
            <a:off x="0" y="2011680"/>
            <a:ext cx="12192000" cy="4206240"/>
          </a:xfrm>
        </p:spPr>
        <p:txBody>
          <a:bodyPr>
            <a:normAutofit/>
          </a:bodyPr>
          <a:lstStyle/>
          <a:p>
            <a:pPr lvl="0"/>
            <a:r>
              <a:rPr lang="en-GB" sz="2400" dirty="0"/>
              <a:t>UK elderly care comprises residential, domiciliary and assisted living services.</a:t>
            </a:r>
          </a:p>
          <a:p>
            <a:pPr lvl="0"/>
            <a:endParaRPr lang="en-GB" sz="2400" dirty="0"/>
          </a:p>
          <a:p>
            <a:pPr lvl="0"/>
            <a:r>
              <a:rPr lang="en-GB" sz="2400" dirty="0"/>
              <a:t>Residential homes are safe, but might restrict independence and choice.</a:t>
            </a:r>
          </a:p>
          <a:p>
            <a:pPr lvl="0"/>
            <a:endParaRPr lang="en-GB" sz="2400" dirty="0"/>
          </a:p>
          <a:p>
            <a:pPr lvl="0"/>
            <a:r>
              <a:rPr lang="en-GB" sz="2400" dirty="0"/>
              <a:t>Home-based care is autonomous and has a lack of consistency and staffing.</a:t>
            </a:r>
          </a:p>
          <a:p>
            <a:pPr lvl="0"/>
            <a:endParaRPr lang="en-GB" sz="2400" dirty="0"/>
          </a:p>
          <a:p>
            <a:pPr lvl="0"/>
            <a:r>
              <a:rPr lang="en-GB" sz="2400" dirty="0"/>
              <a:t>The quality and accessibility of the local authorities differ based on the differences in funding (Skirbekk et al., 2022).</a:t>
            </a:r>
          </a:p>
          <a:p>
            <a:pPr marL="0" indent="0">
              <a:buNone/>
            </a:pPr>
            <a:endParaRPr lang="en-GB" sz="2400" dirty="0"/>
          </a:p>
        </p:txBody>
      </p:sp>
      <p:pic>
        <p:nvPicPr>
          <p:cNvPr id="4" name="Slide 4">
            <a:hlinkClick r:id="" action="ppaction://media"/>
            <a:extLst>
              <a:ext uri="{FF2B5EF4-FFF2-40B4-BE49-F238E27FC236}">
                <a16:creationId xmlns:a16="http://schemas.microsoft.com/office/drawing/2014/main" id="{D53F9F4C-8577-37E4-D1E7-C8F00C8140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5202" y="6086461"/>
            <a:ext cx="487363" cy="487363"/>
          </a:xfrm>
          <a:prstGeom prst="rect">
            <a:avLst/>
          </a:prstGeom>
        </p:spPr>
      </p:pic>
    </p:spTree>
    <p:extLst>
      <p:ext uri="{BB962C8B-B14F-4D97-AF65-F5344CB8AC3E}">
        <p14:creationId xmlns:p14="http://schemas.microsoft.com/office/powerpoint/2010/main" val="2134498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85F05-EB48-73AF-9B64-15C82AC6A8BE}"/>
              </a:ext>
            </a:extLst>
          </p:cNvPr>
          <p:cNvSpPr>
            <a:spLocks noGrp="1"/>
          </p:cNvSpPr>
          <p:nvPr>
            <p:ph type="title"/>
          </p:nvPr>
        </p:nvSpPr>
        <p:spPr>
          <a:xfrm>
            <a:off x="1229192" y="284176"/>
            <a:ext cx="10962807" cy="1508760"/>
          </a:xfrm>
        </p:spPr>
        <p:txBody>
          <a:bodyPr/>
          <a:lstStyle/>
          <a:p>
            <a:r>
              <a:rPr lang="en-GB" b="1" dirty="0"/>
              <a:t>Evaluation of Current Care Provision</a:t>
            </a:r>
            <a:endParaRPr lang="en-GB" dirty="0"/>
          </a:p>
        </p:txBody>
      </p:sp>
      <p:sp>
        <p:nvSpPr>
          <p:cNvPr id="3" name="Content Placeholder 2">
            <a:extLst>
              <a:ext uri="{FF2B5EF4-FFF2-40B4-BE49-F238E27FC236}">
                <a16:creationId xmlns:a16="http://schemas.microsoft.com/office/drawing/2014/main" id="{2FFC5EB7-7224-5518-2DA7-3FDA35115914}"/>
              </a:ext>
            </a:extLst>
          </p:cNvPr>
          <p:cNvSpPr>
            <a:spLocks noGrp="1"/>
          </p:cNvSpPr>
          <p:nvPr>
            <p:ph idx="1"/>
          </p:nvPr>
        </p:nvSpPr>
        <p:spPr>
          <a:xfrm>
            <a:off x="0" y="1846790"/>
            <a:ext cx="12192000" cy="4206240"/>
          </a:xfrm>
        </p:spPr>
        <p:txBody>
          <a:bodyPr>
            <a:normAutofit/>
          </a:bodyPr>
          <a:lstStyle/>
          <a:p>
            <a:r>
              <a:rPr lang="en-GB" sz="2400" dirty="0"/>
              <a:t>The palliative and end-of-life care is focused on comfort, dignity and family.</a:t>
            </a:r>
          </a:p>
          <a:p>
            <a:r>
              <a:rPr lang="en-GB" sz="2400" dirty="0"/>
              <a:t>Hospice services provide whole-person physical, emotional, and spiritual care.</a:t>
            </a:r>
          </a:p>
          <a:p>
            <a:r>
              <a:rPr lang="en-GB" sz="2400" dirty="0"/>
              <a:t>The minority groups and rural population continue to be unequally accessed (Maloney et al., 2024).</a:t>
            </a:r>
          </a:p>
          <a:p>
            <a:r>
              <a:rPr lang="en-GB" sz="2400" dirty="0"/>
              <a:t>Services integration remains one of the significant policy and practice issues. </a:t>
            </a:r>
          </a:p>
        </p:txBody>
      </p:sp>
      <p:pic>
        <p:nvPicPr>
          <p:cNvPr id="5" name="Picture 4">
            <a:extLst>
              <a:ext uri="{FF2B5EF4-FFF2-40B4-BE49-F238E27FC236}">
                <a16:creationId xmlns:a16="http://schemas.microsoft.com/office/drawing/2014/main" id="{4B95EF32-65AF-4DDE-25BA-7B3E7CA620AF}"/>
              </a:ext>
            </a:extLst>
          </p:cNvPr>
          <p:cNvPicPr>
            <a:picLocks noChangeAspect="1"/>
          </p:cNvPicPr>
          <p:nvPr/>
        </p:nvPicPr>
        <p:blipFill>
          <a:blip r:embed="rId5"/>
          <a:stretch>
            <a:fillRect/>
          </a:stretch>
        </p:blipFill>
        <p:spPr>
          <a:xfrm>
            <a:off x="1352050" y="4107307"/>
            <a:ext cx="9487899" cy="2750693"/>
          </a:xfrm>
          <a:prstGeom prst="rect">
            <a:avLst/>
          </a:prstGeom>
        </p:spPr>
      </p:pic>
      <p:pic>
        <p:nvPicPr>
          <p:cNvPr id="4" name="Slide 5">
            <a:hlinkClick r:id="" action="ppaction://media"/>
            <a:extLst>
              <a:ext uri="{FF2B5EF4-FFF2-40B4-BE49-F238E27FC236}">
                <a16:creationId xmlns:a16="http://schemas.microsoft.com/office/drawing/2014/main" id="{5816D4D1-C73C-C38E-AD28-534DDECDEB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13022" y="6211833"/>
            <a:ext cx="487363" cy="487363"/>
          </a:xfrm>
          <a:prstGeom prst="rect">
            <a:avLst/>
          </a:prstGeom>
        </p:spPr>
      </p:pic>
    </p:spTree>
    <p:extLst>
      <p:ext uri="{BB962C8B-B14F-4D97-AF65-F5344CB8AC3E}">
        <p14:creationId xmlns:p14="http://schemas.microsoft.com/office/powerpoint/2010/main" val="3515662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62513-BE44-5DA5-A16E-3E2D438F891A}"/>
              </a:ext>
            </a:extLst>
          </p:cNvPr>
          <p:cNvSpPr>
            <a:spLocks noGrp="1"/>
          </p:cNvSpPr>
          <p:nvPr>
            <p:ph type="title"/>
          </p:nvPr>
        </p:nvSpPr>
        <p:spPr>
          <a:xfrm>
            <a:off x="1202918" y="284176"/>
            <a:ext cx="10989081" cy="1508760"/>
          </a:xfrm>
        </p:spPr>
        <p:txBody>
          <a:bodyPr/>
          <a:lstStyle/>
          <a:p>
            <a:r>
              <a:rPr lang="en-GB" b="1" dirty="0"/>
              <a:t>Evaluation of Current Care Provisions</a:t>
            </a:r>
            <a:endParaRPr lang="en-GB" dirty="0"/>
          </a:p>
        </p:txBody>
      </p:sp>
      <p:sp>
        <p:nvSpPr>
          <p:cNvPr id="3" name="Content Placeholder 2">
            <a:extLst>
              <a:ext uri="{FF2B5EF4-FFF2-40B4-BE49-F238E27FC236}">
                <a16:creationId xmlns:a16="http://schemas.microsoft.com/office/drawing/2014/main" id="{51820175-3050-2559-3CA4-8EB891F33373}"/>
              </a:ext>
            </a:extLst>
          </p:cNvPr>
          <p:cNvSpPr>
            <a:spLocks noGrp="1"/>
          </p:cNvSpPr>
          <p:nvPr>
            <p:ph idx="1"/>
          </p:nvPr>
        </p:nvSpPr>
        <p:spPr>
          <a:xfrm>
            <a:off x="-2082" y="2011680"/>
            <a:ext cx="12194082" cy="4206240"/>
          </a:xfrm>
        </p:spPr>
        <p:txBody>
          <a:bodyPr>
            <a:normAutofit/>
          </a:bodyPr>
          <a:lstStyle/>
          <a:p>
            <a:r>
              <a:rPr lang="en-GB" sz="2400" dirty="0"/>
              <a:t>Dementia care has become a national issue, and almost one million individuals are affected.</a:t>
            </a:r>
          </a:p>
          <a:p>
            <a:endParaRPr lang="en-GB" sz="2400" dirty="0"/>
          </a:p>
          <a:p>
            <a:r>
              <a:rPr lang="en-GB" sz="2400" dirty="0"/>
              <a:t>Community-based and integrated models are associated with a reduction in hospital admissions and an increase in outcomes.</a:t>
            </a:r>
          </a:p>
          <a:p>
            <a:endParaRPr lang="en-GB" sz="2400" dirty="0"/>
          </a:p>
          <a:p>
            <a:r>
              <a:rPr lang="en-GB" sz="2400" dirty="0"/>
              <a:t>Unpaid carers are very important but suffer emotionally and financially (Maloney et al., 2024).</a:t>
            </a:r>
          </a:p>
          <a:p>
            <a:endParaRPr lang="en-GB" sz="2400" dirty="0"/>
          </a:p>
          <a:p>
            <a:r>
              <a:rPr lang="en-GB" sz="2400" dirty="0"/>
              <a:t>Policy should empower the support of carers and invest in innovation of dementia.</a:t>
            </a:r>
          </a:p>
        </p:txBody>
      </p:sp>
      <p:pic>
        <p:nvPicPr>
          <p:cNvPr id="4" name="Slide 6">
            <a:hlinkClick r:id="" action="ppaction://media"/>
            <a:extLst>
              <a:ext uri="{FF2B5EF4-FFF2-40B4-BE49-F238E27FC236}">
                <a16:creationId xmlns:a16="http://schemas.microsoft.com/office/drawing/2014/main" id="{4B1AD60B-C760-6DDC-F3AE-A94352025B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03295" y="6192982"/>
            <a:ext cx="487363" cy="487363"/>
          </a:xfrm>
          <a:prstGeom prst="rect">
            <a:avLst/>
          </a:prstGeom>
        </p:spPr>
      </p:pic>
    </p:spTree>
    <p:extLst>
      <p:ext uri="{BB962C8B-B14F-4D97-AF65-F5344CB8AC3E}">
        <p14:creationId xmlns:p14="http://schemas.microsoft.com/office/powerpoint/2010/main" val="705473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04B5A-2F13-76FC-8E73-155FFD775FFA}"/>
              </a:ext>
            </a:extLst>
          </p:cNvPr>
          <p:cNvSpPr>
            <a:spLocks noGrp="1"/>
          </p:cNvSpPr>
          <p:nvPr>
            <p:ph type="title"/>
          </p:nvPr>
        </p:nvSpPr>
        <p:spPr>
          <a:xfrm>
            <a:off x="468400" y="254196"/>
            <a:ext cx="11988425" cy="1508760"/>
          </a:xfrm>
        </p:spPr>
        <p:txBody>
          <a:bodyPr>
            <a:normAutofit/>
          </a:bodyPr>
          <a:lstStyle/>
          <a:p>
            <a:r>
              <a:rPr lang="en-GB" b="1" dirty="0"/>
              <a:t>Technological Innovations in Elderly Care</a:t>
            </a:r>
            <a:endParaRPr lang="en-GB" dirty="0"/>
          </a:p>
        </p:txBody>
      </p:sp>
      <p:sp>
        <p:nvSpPr>
          <p:cNvPr id="3" name="Content Placeholder 2">
            <a:extLst>
              <a:ext uri="{FF2B5EF4-FFF2-40B4-BE49-F238E27FC236}">
                <a16:creationId xmlns:a16="http://schemas.microsoft.com/office/drawing/2014/main" id="{4E9820B9-A419-ED2D-CBFE-5F47BE0F256A}"/>
              </a:ext>
            </a:extLst>
          </p:cNvPr>
          <p:cNvSpPr>
            <a:spLocks noGrp="1"/>
          </p:cNvSpPr>
          <p:nvPr>
            <p:ph idx="1"/>
          </p:nvPr>
        </p:nvSpPr>
        <p:spPr>
          <a:xfrm>
            <a:off x="0" y="2011680"/>
            <a:ext cx="12192000" cy="4206240"/>
          </a:xfrm>
        </p:spPr>
        <p:txBody>
          <a:bodyPr>
            <a:normAutofit/>
          </a:bodyPr>
          <a:lstStyle/>
          <a:p>
            <a:r>
              <a:rPr lang="en-GB" sz="2400" dirty="0"/>
              <a:t>It is possible to use telehealth to conduct consultations and ongoing health monitoring remotely.</a:t>
            </a:r>
          </a:p>
          <a:p>
            <a:endParaRPr lang="en-GB" sz="2400" dirty="0"/>
          </a:p>
          <a:p>
            <a:r>
              <a:rPr lang="en-GB" sz="2400" dirty="0"/>
              <a:t>Smart home gadgets facilitate the safety and autonomy of the elderly.</a:t>
            </a:r>
          </a:p>
          <a:p>
            <a:endParaRPr lang="en-GB" sz="2400" dirty="0"/>
          </a:p>
          <a:p>
            <a:r>
              <a:rPr lang="en-GB" sz="2400" dirty="0"/>
              <a:t>Artificial intelligence and robotics help in mobility, companionship and routine activities.</a:t>
            </a:r>
          </a:p>
          <a:p>
            <a:endParaRPr lang="en-GB" sz="2400" dirty="0"/>
          </a:p>
          <a:p>
            <a:r>
              <a:rPr lang="en-GB" sz="2400" dirty="0"/>
              <a:t>Digital exclusion restricts access to some of the older people (Skirbekk et al., 2022).</a:t>
            </a:r>
          </a:p>
        </p:txBody>
      </p:sp>
      <p:pic>
        <p:nvPicPr>
          <p:cNvPr id="4" name="Slide 7">
            <a:hlinkClick r:id="" action="ppaction://media"/>
            <a:extLst>
              <a:ext uri="{FF2B5EF4-FFF2-40B4-BE49-F238E27FC236}">
                <a16:creationId xmlns:a16="http://schemas.microsoft.com/office/drawing/2014/main" id="{2EE08C9C-E674-34A6-0AA2-A04AACF174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54657" y="6164418"/>
            <a:ext cx="487363" cy="487363"/>
          </a:xfrm>
          <a:prstGeom prst="rect">
            <a:avLst/>
          </a:prstGeom>
        </p:spPr>
      </p:pic>
    </p:spTree>
    <p:extLst>
      <p:ext uri="{BB962C8B-B14F-4D97-AF65-F5344CB8AC3E}">
        <p14:creationId xmlns:p14="http://schemas.microsoft.com/office/powerpoint/2010/main" val="1620972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65903-A813-71E2-8FAC-3D11EDE88229}"/>
              </a:ext>
            </a:extLst>
          </p:cNvPr>
          <p:cNvSpPr>
            <a:spLocks noGrp="1"/>
          </p:cNvSpPr>
          <p:nvPr>
            <p:ph type="title"/>
          </p:nvPr>
        </p:nvSpPr>
        <p:spPr>
          <a:xfrm>
            <a:off x="423431" y="239206"/>
            <a:ext cx="12078366" cy="1508760"/>
          </a:xfrm>
        </p:spPr>
        <p:txBody>
          <a:bodyPr>
            <a:normAutofit/>
          </a:bodyPr>
          <a:lstStyle/>
          <a:p>
            <a:r>
              <a:rPr lang="en-GB" b="1" dirty="0"/>
              <a:t>Technological Innovations in Elderly Care</a:t>
            </a:r>
            <a:endParaRPr lang="en-GB" dirty="0"/>
          </a:p>
        </p:txBody>
      </p:sp>
      <p:sp>
        <p:nvSpPr>
          <p:cNvPr id="3" name="Content Placeholder 2">
            <a:extLst>
              <a:ext uri="{FF2B5EF4-FFF2-40B4-BE49-F238E27FC236}">
                <a16:creationId xmlns:a16="http://schemas.microsoft.com/office/drawing/2014/main" id="{2C6E430E-1F2A-9026-AC40-F0FE716A9D80}"/>
              </a:ext>
            </a:extLst>
          </p:cNvPr>
          <p:cNvSpPr>
            <a:spLocks noGrp="1"/>
          </p:cNvSpPr>
          <p:nvPr>
            <p:ph idx="1"/>
          </p:nvPr>
        </p:nvSpPr>
        <p:spPr>
          <a:xfrm>
            <a:off x="5696263" y="1891758"/>
            <a:ext cx="6495737" cy="4846320"/>
          </a:xfrm>
        </p:spPr>
        <p:txBody>
          <a:bodyPr>
            <a:normAutofit lnSpcReduction="10000"/>
          </a:bodyPr>
          <a:lstStyle/>
          <a:p>
            <a:r>
              <a:rPr lang="en-GB" sz="2400" dirty="0"/>
              <a:t>Sensors and alarms are used in telecare to ensure health and safety.</a:t>
            </a:r>
          </a:p>
          <a:p>
            <a:endParaRPr lang="en-GB" sz="2400" dirty="0"/>
          </a:p>
          <a:p>
            <a:r>
              <a:rPr lang="en-GB" sz="2400" dirty="0"/>
              <a:t>Wearable devices can be used to detect falls and vital signs changes early (Lawson, 2025).</a:t>
            </a:r>
          </a:p>
          <a:p>
            <a:endParaRPr lang="en-GB" sz="2400" dirty="0"/>
          </a:p>
          <a:p>
            <a:r>
              <a:rPr lang="en-GB" sz="2400" dirty="0"/>
              <a:t>Technology: The use of technology can aid the carers by means of real-time data exchange and notifications.</a:t>
            </a:r>
          </a:p>
          <a:p>
            <a:endParaRPr lang="en-GB" sz="2400" dirty="0"/>
          </a:p>
          <a:p>
            <a:r>
              <a:rPr lang="en-GB" sz="2400" dirty="0"/>
              <a:t>Ethical and privacy aspects need to be regulated and consent granted.</a:t>
            </a:r>
          </a:p>
          <a:p>
            <a:endParaRPr lang="en-GB" sz="2400" dirty="0"/>
          </a:p>
        </p:txBody>
      </p:sp>
      <p:pic>
        <p:nvPicPr>
          <p:cNvPr id="5" name="Picture 4">
            <a:extLst>
              <a:ext uri="{FF2B5EF4-FFF2-40B4-BE49-F238E27FC236}">
                <a16:creationId xmlns:a16="http://schemas.microsoft.com/office/drawing/2014/main" id="{C62763DA-3F4A-BA4A-A015-F880A3F6025B}"/>
              </a:ext>
            </a:extLst>
          </p:cNvPr>
          <p:cNvPicPr>
            <a:picLocks noChangeAspect="1"/>
          </p:cNvPicPr>
          <p:nvPr/>
        </p:nvPicPr>
        <p:blipFill>
          <a:blip r:embed="rId5"/>
          <a:stretch>
            <a:fillRect/>
          </a:stretch>
        </p:blipFill>
        <p:spPr>
          <a:xfrm>
            <a:off x="303510" y="1626950"/>
            <a:ext cx="5272832" cy="5231050"/>
          </a:xfrm>
          <a:prstGeom prst="rect">
            <a:avLst/>
          </a:prstGeom>
        </p:spPr>
      </p:pic>
      <p:pic>
        <p:nvPicPr>
          <p:cNvPr id="4" name="Slide 8">
            <a:hlinkClick r:id="" action="ppaction://media"/>
            <a:extLst>
              <a:ext uri="{FF2B5EF4-FFF2-40B4-BE49-F238E27FC236}">
                <a16:creationId xmlns:a16="http://schemas.microsoft.com/office/drawing/2014/main" id="{6B991BFB-F0D5-57DD-96DA-42BFF84E55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22750" y="6250715"/>
            <a:ext cx="487363" cy="487363"/>
          </a:xfrm>
          <a:prstGeom prst="rect">
            <a:avLst/>
          </a:prstGeom>
        </p:spPr>
      </p:pic>
    </p:spTree>
    <p:extLst>
      <p:ext uri="{BB962C8B-B14F-4D97-AF65-F5344CB8AC3E}">
        <p14:creationId xmlns:p14="http://schemas.microsoft.com/office/powerpoint/2010/main" val="3791399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7664D-8DD7-3D71-8FD6-0082C3C1B35E}"/>
              </a:ext>
            </a:extLst>
          </p:cNvPr>
          <p:cNvSpPr>
            <a:spLocks noGrp="1"/>
          </p:cNvSpPr>
          <p:nvPr>
            <p:ph type="title"/>
          </p:nvPr>
        </p:nvSpPr>
        <p:spPr>
          <a:xfrm>
            <a:off x="918105" y="269186"/>
            <a:ext cx="10989081" cy="1508760"/>
          </a:xfrm>
        </p:spPr>
        <p:txBody>
          <a:bodyPr>
            <a:normAutofit/>
          </a:bodyPr>
          <a:lstStyle/>
          <a:p>
            <a:r>
              <a:rPr lang="en-GB" b="1" dirty="0"/>
              <a:t>Case Study 1: NHS Integrated Care Model</a:t>
            </a:r>
            <a:endParaRPr lang="en-GB" dirty="0"/>
          </a:p>
        </p:txBody>
      </p:sp>
      <p:sp>
        <p:nvSpPr>
          <p:cNvPr id="3" name="Content Placeholder 2">
            <a:extLst>
              <a:ext uri="{FF2B5EF4-FFF2-40B4-BE49-F238E27FC236}">
                <a16:creationId xmlns:a16="http://schemas.microsoft.com/office/drawing/2014/main" id="{8FE07A31-434D-2238-796D-5EE0DEACE0E6}"/>
              </a:ext>
            </a:extLst>
          </p:cNvPr>
          <p:cNvSpPr>
            <a:spLocks noGrp="1"/>
          </p:cNvSpPr>
          <p:nvPr>
            <p:ph idx="1"/>
          </p:nvPr>
        </p:nvSpPr>
        <p:spPr>
          <a:xfrm>
            <a:off x="0" y="2011680"/>
            <a:ext cx="12192000" cy="4206240"/>
          </a:xfrm>
        </p:spPr>
        <p:txBody>
          <a:bodyPr>
            <a:normAutofit lnSpcReduction="10000"/>
          </a:bodyPr>
          <a:lstStyle/>
          <a:p>
            <a:r>
              <a:rPr lang="en-GB" sz="2400" dirty="0"/>
              <a:t>The NHS Integrated Care System (ICS) is a linkage between health and social services for older adults.</a:t>
            </a:r>
          </a:p>
          <a:p>
            <a:endParaRPr lang="en-GB" sz="2400" dirty="0"/>
          </a:p>
          <a:p>
            <a:r>
              <a:rPr lang="en-GB" sz="2400" dirty="0"/>
              <a:t>It enhances individualised, community-based, and preventative care.</a:t>
            </a:r>
          </a:p>
          <a:p>
            <a:endParaRPr lang="en-GB" sz="2400" dirty="0"/>
          </a:p>
          <a:p>
            <a:r>
              <a:rPr lang="en-GB" sz="2400" dirty="0"/>
              <a:t>Among the desired results are improved hospital discharge and continuity of community support.</a:t>
            </a:r>
          </a:p>
          <a:p>
            <a:endParaRPr lang="en-GB" sz="2400" dirty="0"/>
          </a:p>
          <a:p>
            <a:r>
              <a:rPr lang="en-GB" sz="2400" dirty="0"/>
              <a:t>The model decreases the cases of emergency admission and enhances patient satisfaction (Chapman, and Middleton, 2019).</a:t>
            </a:r>
          </a:p>
        </p:txBody>
      </p:sp>
      <p:pic>
        <p:nvPicPr>
          <p:cNvPr id="4" name="Slide 9">
            <a:hlinkClick r:id="" action="ppaction://media"/>
            <a:extLst>
              <a:ext uri="{FF2B5EF4-FFF2-40B4-BE49-F238E27FC236}">
                <a16:creationId xmlns:a16="http://schemas.microsoft.com/office/drawing/2014/main" id="{3B0C3110-FD43-F5E4-E166-6E3943E1BE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19823" y="6161762"/>
            <a:ext cx="487363" cy="487363"/>
          </a:xfrm>
          <a:prstGeom prst="rect">
            <a:avLst/>
          </a:prstGeom>
        </p:spPr>
      </p:pic>
    </p:spTree>
    <p:extLst>
      <p:ext uri="{BB962C8B-B14F-4D97-AF65-F5344CB8AC3E}">
        <p14:creationId xmlns:p14="http://schemas.microsoft.com/office/powerpoint/2010/main" val="2807335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56CA4-15CC-206E-A704-117551BAB79F}"/>
              </a:ext>
            </a:extLst>
          </p:cNvPr>
          <p:cNvSpPr>
            <a:spLocks noGrp="1"/>
          </p:cNvSpPr>
          <p:nvPr>
            <p:ph type="title"/>
          </p:nvPr>
        </p:nvSpPr>
        <p:spPr>
          <a:xfrm>
            <a:off x="104932" y="314156"/>
            <a:ext cx="12087068" cy="1508760"/>
          </a:xfrm>
        </p:spPr>
        <p:txBody>
          <a:bodyPr>
            <a:normAutofit/>
          </a:bodyPr>
          <a:lstStyle/>
          <a:p>
            <a:r>
              <a:rPr lang="en-GB" b="1" dirty="0"/>
              <a:t>Case Study 2: Dementia Village, Netherlands</a:t>
            </a:r>
            <a:endParaRPr lang="en-GB" dirty="0"/>
          </a:p>
        </p:txBody>
      </p:sp>
      <p:sp>
        <p:nvSpPr>
          <p:cNvPr id="3" name="Content Placeholder 2">
            <a:extLst>
              <a:ext uri="{FF2B5EF4-FFF2-40B4-BE49-F238E27FC236}">
                <a16:creationId xmlns:a16="http://schemas.microsoft.com/office/drawing/2014/main" id="{E9A4FA73-A7DB-65B1-B82C-9161B728D74E}"/>
              </a:ext>
            </a:extLst>
          </p:cNvPr>
          <p:cNvSpPr>
            <a:spLocks noGrp="1"/>
          </p:cNvSpPr>
          <p:nvPr>
            <p:ph idx="1"/>
          </p:nvPr>
        </p:nvSpPr>
        <p:spPr>
          <a:xfrm>
            <a:off x="0" y="2011680"/>
            <a:ext cx="12192000" cy="4206240"/>
          </a:xfrm>
        </p:spPr>
        <p:txBody>
          <a:bodyPr>
            <a:normAutofit/>
          </a:bodyPr>
          <a:lstStyle/>
          <a:p>
            <a:r>
              <a:rPr lang="en-GB" sz="2400" dirty="0"/>
              <a:t>Dementia Village in the Netherlands encourages social inclusion and autonomy.</a:t>
            </a:r>
          </a:p>
          <a:p>
            <a:endParaRPr lang="en-GB" sz="2400" dirty="0"/>
          </a:p>
          <a:p>
            <a:r>
              <a:rPr lang="en-GB" sz="2400" dirty="0"/>
              <a:t>The residents inhabit small, home-like households which mirror normal community life (Stafford et al., 2018).</a:t>
            </a:r>
          </a:p>
          <a:p>
            <a:endParaRPr lang="en-GB" sz="2400" dirty="0"/>
          </a:p>
          <a:p>
            <a:r>
              <a:rPr lang="en-GB" sz="2400" dirty="0"/>
              <a:t>Staff: Care is offered by the staff daily as opposed to scheduled sessions.</a:t>
            </a:r>
          </a:p>
          <a:p>
            <a:endParaRPr lang="en-GB" sz="2400" dirty="0"/>
          </a:p>
          <a:p>
            <a:r>
              <a:rPr lang="en-GB" sz="2400" dirty="0"/>
              <a:t>The model motivates the community projects that are dementia friendly in the UK.</a:t>
            </a:r>
          </a:p>
        </p:txBody>
      </p:sp>
      <p:pic>
        <p:nvPicPr>
          <p:cNvPr id="4" name="Slide 10">
            <a:hlinkClick r:id="" action="ppaction://media"/>
            <a:extLst>
              <a:ext uri="{FF2B5EF4-FFF2-40B4-BE49-F238E27FC236}">
                <a16:creationId xmlns:a16="http://schemas.microsoft.com/office/drawing/2014/main" id="{4DAAF662-B8AD-C5B3-E1DD-786327F730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22750" y="6056481"/>
            <a:ext cx="487363" cy="487363"/>
          </a:xfrm>
          <a:prstGeom prst="rect">
            <a:avLst/>
          </a:prstGeom>
        </p:spPr>
      </p:pic>
    </p:spTree>
    <p:extLst>
      <p:ext uri="{BB962C8B-B14F-4D97-AF65-F5344CB8AC3E}">
        <p14:creationId xmlns:p14="http://schemas.microsoft.com/office/powerpoint/2010/main" val="1821824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6D0D-E001-557A-4672-B7D9E54792DA}"/>
              </a:ext>
            </a:extLst>
          </p:cNvPr>
          <p:cNvSpPr>
            <a:spLocks noGrp="1"/>
          </p:cNvSpPr>
          <p:nvPr>
            <p:ph type="title"/>
          </p:nvPr>
        </p:nvSpPr>
        <p:spPr/>
        <p:txBody>
          <a:bodyPr/>
          <a:lstStyle/>
          <a:p>
            <a:r>
              <a:rPr lang="en-GB" b="1" dirty="0"/>
              <a:t>Recommendations</a:t>
            </a:r>
            <a:endParaRPr lang="en-GB" dirty="0"/>
          </a:p>
        </p:txBody>
      </p:sp>
      <p:sp>
        <p:nvSpPr>
          <p:cNvPr id="3" name="Content Placeholder 2">
            <a:extLst>
              <a:ext uri="{FF2B5EF4-FFF2-40B4-BE49-F238E27FC236}">
                <a16:creationId xmlns:a16="http://schemas.microsoft.com/office/drawing/2014/main" id="{D9B55626-91CE-B62C-4BF9-FE4C78BEA75E}"/>
              </a:ext>
            </a:extLst>
          </p:cNvPr>
          <p:cNvSpPr>
            <a:spLocks noGrp="1"/>
          </p:cNvSpPr>
          <p:nvPr>
            <p:ph idx="1"/>
          </p:nvPr>
        </p:nvSpPr>
        <p:spPr>
          <a:xfrm>
            <a:off x="0" y="2011680"/>
            <a:ext cx="12192000" cy="4206240"/>
          </a:xfrm>
        </p:spPr>
        <p:txBody>
          <a:bodyPr>
            <a:normAutofit/>
          </a:bodyPr>
          <a:lstStyle/>
          <a:p>
            <a:r>
              <a:rPr lang="en-GB" sz="2400" dirty="0"/>
              <a:t>Enhance investment to bolster the health and social care labour force.</a:t>
            </a:r>
          </a:p>
          <a:p>
            <a:endParaRPr lang="en-GB" sz="2400" dirty="0"/>
          </a:p>
          <a:p>
            <a:r>
              <a:rPr lang="en-GB" sz="2400" dirty="0"/>
              <a:t>Increase digital inclusion so that there is fair access to technology.</a:t>
            </a:r>
          </a:p>
          <a:p>
            <a:endParaRPr lang="en-GB" sz="2400" dirty="0"/>
          </a:p>
          <a:p>
            <a:r>
              <a:rPr lang="en-GB" sz="2400" dirty="0"/>
              <a:t>Financial, emotional, and respite support of unpaid carers (World Health Organisation, 2015).</a:t>
            </a:r>
          </a:p>
          <a:p>
            <a:endParaRPr lang="en-GB" sz="2400" dirty="0"/>
          </a:p>
          <a:p>
            <a:r>
              <a:rPr lang="en-GB" sz="2400" dirty="0"/>
              <a:t>Improve the level of integration of health, social care, and community services. </a:t>
            </a:r>
          </a:p>
        </p:txBody>
      </p:sp>
      <p:pic>
        <p:nvPicPr>
          <p:cNvPr id="4" name="Slide 11">
            <a:hlinkClick r:id="" action="ppaction://media"/>
            <a:extLst>
              <a:ext uri="{FF2B5EF4-FFF2-40B4-BE49-F238E27FC236}">
                <a16:creationId xmlns:a16="http://schemas.microsoft.com/office/drawing/2014/main" id="{A2A589D5-6532-39D2-76DB-223F0BA9EC0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3840" y="6112550"/>
            <a:ext cx="487363" cy="487363"/>
          </a:xfrm>
          <a:prstGeom prst="rect">
            <a:avLst/>
          </a:prstGeom>
        </p:spPr>
      </p:pic>
    </p:spTree>
    <p:extLst>
      <p:ext uri="{BB962C8B-B14F-4D97-AF65-F5344CB8AC3E}">
        <p14:creationId xmlns:p14="http://schemas.microsoft.com/office/powerpoint/2010/main" val="3018958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B5A94-6446-6702-ACED-56D768767C36}"/>
              </a:ext>
            </a:extLst>
          </p:cNvPr>
          <p:cNvSpPr>
            <a:spLocks noGrp="1"/>
          </p:cNvSpPr>
          <p:nvPr>
            <p:ph type="title"/>
          </p:nvPr>
        </p:nvSpPr>
        <p:spPr/>
        <p:txBody>
          <a:bodyPr/>
          <a:lstStyle/>
          <a:p>
            <a:r>
              <a:rPr lang="en-GB" b="1" dirty="0"/>
              <a:t>Conclusion</a:t>
            </a:r>
            <a:endParaRPr lang="en-GB" dirty="0"/>
          </a:p>
        </p:txBody>
      </p:sp>
      <p:sp>
        <p:nvSpPr>
          <p:cNvPr id="3" name="Content Placeholder 2">
            <a:extLst>
              <a:ext uri="{FF2B5EF4-FFF2-40B4-BE49-F238E27FC236}">
                <a16:creationId xmlns:a16="http://schemas.microsoft.com/office/drawing/2014/main" id="{BB88A073-7E90-F308-51F5-2A757AA50B0B}"/>
              </a:ext>
            </a:extLst>
          </p:cNvPr>
          <p:cNvSpPr>
            <a:spLocks noGrp="1"/>
          </p:cNvSpPr>
          <p:nvPr>
            <p:ph idx="1"/>
          </p:nvPr>
        </p:nvSpPr>
        <p:spPr>
          <a:xfrm>
            <a:off x="0" y="2011680"/>
            <a:ext cx="12192000" cy="4206240"/>
          </a:xfrm>
        </p:spPr>
        <p:txBody>
          <a:bodyPr>
            <a:normAutofit/>
          </a:bodyPr>
          <a:lstStyle/>
          <a:p>
            <a:r>
              <a:rPr lang="en-GB" sz="2400" dirty="0"/>
              <a:t>Coordinated care, innovation and inclusion of older adults are critical to empowering them.</a:t>
            </a:r>
          </a:p>
          <a:p>
            <a:endParaRPr lang="en-GB" sz="2400" dirty="0"/>
          </a:p>
          <a:p>
            <a:r>
              <a:rPr lang="en-GB" sz="2400" dirty="0"/>
              <a:t>The policies in the UK favour dignity and independence, which need to be reinforced.</a:t>
            </a:r>
          </a:p>
          <a:p>
            <a:endParaRPr lang="en-GB" sz="2400" dirty="0"/>
          </a:p>
          <a:p>
            <a:r>
              <a:rPr lang="en-GB" sz="2400" dirty="0"/>
              <a:t>Ethical use of technology is more autonomous.</a:t>
            </a:r>
          </a:p>
          <a:p>
            <a:endParaRPr lang="en-GB" sz="2400" dirty="0"/>
          </a:p>
          <a:p>
            <a:r>
              <a:rPr lang="en-GB" sz="2400" dirty="0"/>
              <a:t>Partnership among stakeholders is a guarantee of sustainable improvement of elderly care. </a:t>
            </a:r>
          </a:p>
        </p:txBody>
      </p:sp>
      <p:pic>
        <p:nvPicPr>
          <p:cNvPr id="4" name="Slide 12">
            <a:hlinkClick r:id="" action="ppaction://media"/>
            <a:extLst>
              <a:ext uri="{FF2B5EF4-FFF2-40B4-BE49-F238E27FC236}">
                <a16:creationId xmlns:a16="http://schemas.microsoft.com/office/drawing/2014/main" id="{0EF4BCC1-43ED-587B-B026-ECF75B74A8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14526" y="6192982"/>
            <a:ext cx="487363" cy="487363"/>
          </a:xfrm>
          <a:prstGeom prst="rect">
            <a:avLst/>
          </a:prstGeom>
        </p:spPr>
      </p:pic>
    </p:spTree>
    <p:extLst>
      <p:ext uri="{BB962C8B-B14F-4D97-AF65-F5344CB8AC3E}">
        <p14:creationId xmlns:p14="http://schemas.microsoft.com/office/powerpoint/2010/main" val="35047415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ED3CF-3DEF-09E5-0D47-D7454DB18415}"/>
              </a:ext>
            </a:extLst>
          </p:cNvPr>
          <p:cNvSpPr>
            <a:spLocks noGrp="1"/>
          </p:cNvSpPr>
          <p:nvPr>
            <p:ph type="title"/>
          </p:nvPr>
        </p:nvSpPr>
        <p:spPr/>
        <p:txBody>
          <a:bodyPr/>
          <a:lstStyle/>
          <a:p>
            <a:r>
              <a:rPr lang="en-GB" b="1" dirty="0"/>
              <a:t>Reference</a:t>
            </a:r>
            <a:endParaRPr lang="en-GB" dirty="0"/>
          </a:p>
        </p:txBody>
      </p:sp>
      <p:sp>
        <p:nvSpPr>
          <p:cNvPr id="3" name="Content Placeholder 2">
            <a:extLst>
              <a:ext uri="{FF2B5EF4-FFF2-40B4-BE49-F238E27FC236}">
                <a16:creationId xmlns:a16="http://schemas.microsoft.com/office/drawing/2014/main" id="{F9825713-8C06-9A88-2363-DE3B31D2714E}"/>
              </a:ext>
            </a:extLst>
          </p:cNvPr>
          <p:cNvSpPr>
            <a:spLocks noGrp="1"/>
          </p:cNvSpPr>
          <p:nvPr>
            <p:ph idx="1"/>
          </p:nvPr>
        </p:nvSpPr>
        <p:spPr>
          <a:xfrm>
            <a:off x="0" y="2011680"/>
            <a:ext cx="12192000" cy="4206240"/>
          </a:xfrm>
        </p:spPr>
        <p:txBody>
          <a:bodyPr>
            <a:normAutofit fontScale="92500"/>
          </a:bodyPr>
          <a:lstStyle/>
          <a:p>
            <a:r>
              <a:rPr lang="en-GB" sz="2400" dirty="0"/>
              <a:t>Chapman, R. and Middleton, J., 2019. The NHS long term plan and public health. </a:t>
            </a:r>
            <a:r>
              <a:rPr lang="en-GB" sz="2400" i="1" dirty="0"/>
              <a:t>bmj</a:t>
            </a:r>
            <a:r>
              <a:rPr lang="en-GB" sz="2400" dirty="0"/>
              <a:t>, </a:t>
            </a:r>
            <a:r>
              <a:rPr lang="en-GB" sz="2400" i="1" dirty="0"/>
              <a:t>364</a:t>
            </a:r>
            <a:r>
              <a:rPr lang="en-GB" sz="2400" dirty="0"/>
              <a:t>.</a:t>
            </a:r>
          </a:p>
          <a:p>
            <a:endParaRPr lang="en-GB" sz="2400" dirty="0"/>
          </a:p>
          <a:p>
            <a:r>
              <a:rPr lang="en-GB" sz="2400" dirty="0"/>
              <a:t>Lawson, A., 2025. Accessibility and the Limits of the Equality Act 2010: Time for a UK Accessibility Act?. </a:t>
            </a:r>
            <a:r>
              <a:rPr lang="en-GB" sz="2400" i="1" dirty="0"/>
              <a:t>Current Legal Problems</a:t>
            </a:r>
            <a:r>
              <a:rPr lang="en-GB" sz="2400" dirty="0"/>
              <a:t>, p.cuaf006.</a:t>
            </a:r>
          </a:p>
          <a:p>
            <a:endParaRPr lang="en-GB" sz="2400" dirty="0"/>
          </a:p>
          <a:p>
            <a:r>
              <a:rPr lang="en-GB" sz="2400" dirty="0"/>
              <a:t>Maloney, E.K., Bleakley, A. and White, A.J., 2024. Alzheimer’s and Dementia Research Coverage in News Media Outlets Consumed by Population Groups that Are Underrepresented on Alzheimer’s and Dementia-Focused Research Registries. </a:t>
            </a:r>
            <a:r>
              <a:rPr lang="en-GB" sz="2400" i="1" dirty="0"/>
              <a:t>Research on Aging</a:t>
            </a:r>
            <a:r>
              <a:rPr lang="en-GB" sz="2400" dirty="0"/>
              <a:t>, p.01640275251346851.</a:t>
            </a:r>
          </a:p>
          <a:p>
            <a:endParaRPr lang="en-GB" sz="2400" dirty="0"/>
          </a:p>
          <a:p>
            <a:r>
              <a:rPr lang="en-GB" sz="2400" dirty="0"/>
              <a:t>NHS, 2022. What end of life care involves.</a:t>
            </a:r>
          </a:p>
        </p:txBody>
      </p:sp>
    </p:spTree>
    <p:extLst>
      <p:ext uri="{BB962C8B-B14F-4D97-AF65-F5344CB8AC3E}">
        <p14:creationId xmlns:p14="http://schemas.microsoft.com/office/powerpoint/2010/main" val="40793130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3655</Words>
  <Application>Microsoft Office PowerPoint</Application>
  <PresentationFormat>Widescreen</PresentationFormat>
  <Paragraphs>147</Paragraphs>
  <Slides>15</Slides>
  <Notes>14</Notes>
  <HiddenSlides>0</HiddenSlides>
  <MMClips>14</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Banded</vt:lpstr>
      <vt:lpstr>Empowering the Older Person: Evaluating Care, Support, and Technological Innovations in the UK</vt:lpstr>
      <vt:lpstr>Introduction</vt:lpstr>
      <vt:lpstr>The Ageing Population: The Stage is Set</vt:lpstr>
      <vt:lpstr>Theoretical Frameworks</vt:lpstr>
      <vt:lpstr>Policy and Legislation</vt:lpstr>
      <vt:lpstr>Assessment of the Existing Care Provision</vt:lpstr>
      <vt:lpstr>Evaluation of Current Care Provision</vt:lpstr>
      <vt:lpstr>Evaluation of Current Care Provisions</vt:lpstr>
      <vt:lpstr>Technological Innovations in Elderly Care</vt:lpstr>
      <vt:lpstr>Technological Innovations in Elderly Care</vt:lpstr>
      <vt:lpstr>Case Study 1: NHS Integrated Care Model</vt:lpstr>
      <vt:lpstr>Case Study 2: Dementia Village, Netherlands</vt:lpstr>
      <vt:lpstr>Recommendations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 Evaluating Care, Support, and Technological Innovations in the UK</dc:title>
  <dc:creator/>
  <cp:lastModifiedBy>mustafa ali</cp:lastModifiedBy>
  <cp:revision>5</cp:revision>
  <dcterms:created xsi:type="dcterms:W3CDTF">2025-10-22T13:48:56Z</dcterms:created>
  <dcterms:modified xsi:type="dcterms:W3CDTF">2026-08-17T00:34:59Z</dcterms:modified>
</cp:coreProperties>
</file>