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sldIdLst>
    <p:sldId id="276" r:id="rId2"/>
    <p:sldId id="257" r:id="rId3"/>
    <p:sldId id="283" r:id="rId4"/>
    <p:sldId id="262" r:id="rId5"/>
    <p:sldId id="284" r:id="rId6"/>
    <p:sldId id="286" r:id="rId7"/>
    <p:sldId id="287" r:id="rId8"/>
    <p:sldId id="285" r:id="rId9"/>
    <p:sldId id="288" r:id="rId10"/>
    <p:sldId id="292" r:id="rId11"/>
    <p:sldId id="289" r:id="rId12"/>
    <p:sldId id="291" r:id="rId13"/>
    <p:sldId id="290" r:id="rId14"/>
    <p:sldId id="281" r:id="rId15"/>
    <p:sldId id="260" r:id="rId16"/>
    <p:sldId id="261" r:id="rId17"/>
    <p:sldId id="280" r:id="rId18"/>
    <p:sldId id="282" r:id="rId19"/>
    <p:sldId id="278" r:id="rId20"/>
    <p:sldId id="269" r:id="rId21"/>
    <p:sldId id="264" r:id="rId22"/>
    <p:sldId id="270" r:id="rId23"/>
    <p:sldId id="273" r:id="rId24"/>
    <p:sldId id="274" r:id="rId25"/>
    <p:sldId id="271" r:id="rId26"/>
    <p:sldId id="275" r:id="rId27"/>
    <p:sldId id="293"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76" autoAdjust="0"/>
    <p:restoredTop sz="94444" autoAdjust="0"/>
  </p:normalViewPr>
  <p:slideViewPr>
    <p:cSldViewPr snapToGrid="0" snapToObjects="1">
      <p:cViewPr varScale="1">
        <p:scale>
          <a:sx n="91" d="100"/>
          <a:sy n="91" d="100"/>
        </p:scale>
        <p:origin x="1520" y="192"/>
      </p:cViewPr>
      <p:guideLst>
        <p:guide orient="horz" pos="2160"/>
        <p:guide pos="2880"/>
      </p:guideLst>
    </p:cSldViewPr>
  </p:slideViewPr>
  <p:outlineViewPr>
    <p:cViewPr>
      <p:scale>
        <a:sx n="33" d="100"/>
        <a:sy n="33" d="100"/>
      </p:scale>
      <p:origin x="0" y="4736"/>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a:effectLst>
                  <a:outerShdw blurRad="38100" dist="38100" dir="2700000" algn="tl">
                    <a:srgbClr val="000000">
                      <a:alpha val="43137"/>
                    </a:srgbClr>
                  </a:outerShdw>
                </a:effectLst>
                <a:latin typeface="+mn-lt"/>
              </a:rPr>
              <a:t>{</a:t>
            </a: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cy-GB"/>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a:t>Click to edit Master subtitle style</a:t>
            </a:r>
            <a:endParaRPr lang="en-US" dirty="0"/>
          </a:p>
        </p:txBody>
      </p:sp>
      <p:sp>
        <p:nvSpPr>
          <p:cNvPr id="15" name="Date Placeholder 14"/>
          <p:cNvSpPr>
            <a:spLocks noGrp="1"/>
          </p:cNvSpPr>
          <p:nvPr>
            <p:ph type="dt" sz="half" idx="10"/>
          </p:nvPr>
        </p:nvSpPr>
        <p:spPr/>
        <p:txBody>
          <a:bodyPr/>
          <a:lstStyle/>
          <a:p>
            <a:fld id="{2069C06D-4ED8-42C6-905D-CA84CA1B6CBF}" type="datetime2">
              <a:rPr lang="en-US" smtClean="0"/>
              <a:t>Monday, November 16, 2020</a:t>
            </a:fld>
            <a:endParaRPr lang="en-US" dirty="0"/>
          </a:p>
        </p:txBody>
      </p:sp>
      <p:sp>
        <p:nvSpPr>
          <p:cNvPr id="16" name="Slide Number Placeholder 15"/>
          <p:cNvSpPr>
            <a:spLocks noGrp="1"/>
          </p:cNvSpPr>
          <p:nvPr>
            <p:ph type="sldNum" sz="quarter" idx="11"/>
          </p:nvPr>
        </p:nvSpPr>
        <p:spPr/>
        <p:txBody>
          <a:bodyPr/>
          <a:lstStyle/>
          <a:p>
            <a:fld id="{1789C0F2-17E0-497A-9BBE-0C73201AAFE3}"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13" name="Title 12"/>
          <p:cNvSpPr>
            <a:spLocks noGrp="1"/>
          </p:cNvSpPr>
          <p:nvPr>
            <p:ph type="title"/>
          </p:nvPr>
        </p:nvSpPr>
        <p:spPr/>
        <p:txBody>
          <a:bodyPr/>
          <a:lstStyle/>
          <a:p>
            <a:r>
              <a:rPr lang="cy-GB"/>
              <a:t>Click to edit Master title style</a:t>
            </a:r>
            <a:endParaRPr lang="en-US"/>
          </a:p>
        </p:txBody>
      </p:sp>
      <p:sp>
        <p:nvSpPr>
          <p:cNvPr id="14" name="Date Placeholder 13"/>
          <p:cNvSpPr>
            <a:spLocks noGrp="1"/>
          </p:cNvSpPr>
          <p:nvPr>
            <p:ph type="dt" sz="half" idx="10"/>
          </p:nvPr>
        </p:nvSpPr>
        <p:spPr/>
        <p:txBody>
          <a:bodyPr/>
          <a:lstStyle/>
          <a:p>
            <a:fld id="{14CB1CAA-32CD-4B55-B92A-B8F0843CACF4}" type="datetime2">
              <a:rPr lang="en-US" smtClean="0"/>
              <a:t>Monday, November 16, 2020</a:t>
            </a:fld>
            <a:endParaRPr lang="en-US" dirty="0"/>
          </a:p>
        </p:txBody>
      </p:sp>
      <p:sp>
        <p:nvSpPr>
          <p:cNvPr id="15" name="Slide Number Placeholder 14"/>
          <p:cNvSpPr>
            <a:spLocks noGrp="1"/>
          </p:cNvSpPr>
          <p:nvPr>
            <p:ph type="sldNum" sz="quarter" idx="11"/>
          </p:nvPr>
        </p:nvSpPr>
        <p:spPr/>
        <p:txBody>
          <a:bodyPr/>
          <a:lstStyle/>
          <a:p>
            <a:fld id="{1789C0F2-17E0-497A-9BBE-0C73201AAFE3}" type="slidenum">
              <a:rPr lang="en-US" smtClean="0"/>
              <a:pPr/>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a:effectLst>
                  <a:outerShdw blurRad="38100" dist="38100" dir="2700000" algn="tl">
                    <a:srgbClr val="000000">
                      <a:alpha val="43137"/>
                    </a:srgbClr>
                  </a:outerShdw>
                </a:effectLst>
                <a:latin typeface="+mn-lt"/>
              </a:rPr>
              <a:t>{</a:t>
            </a: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a:t>Click to edit Master text styles</a:t>
            </a:r>
          </a:p>
        </p:txBody>
      </p:sp>
      <p:sp>
        <p:nvSpPr>
          <p:cNvPr id="12" name="Date Placeholder 11"/>
          <p:cNvSpPr>
            <a:spLocks noGrp="1"/>
          </p:cNvSpPr>
          <p:nvPr>
            <p:ph type="dt" sz="half" idx="10"/>
          </p:nvPr>
        </p:nvSpPr>
        <p:spPr/>
        <p:txBody>
          <a:bodyPr/>
          <a:lstStyle/>
          <a:p>
            <a:fld id="{3AD8CDC4-3D19-4983-B478-82F6B8E5AB66}" type="datetime2">
              <a:rPr lang="en-US" smtClean="0"/>
              <a:t>Monday, November 16, 2020</a:t>
            </a:fld>
            <a:endParaRPr lang="en-US" dirty="0"/>
          </a:p>
        </p:txBody>
      </p:sp>
      <p:sp>
        <p:nvSpPr>
          <p:cNvPr id="13" name="Slide Number Placeholder 12"/>
          <p:cNvSpPr>
            <a:spLocks noGrp="1"/>
          </p:cNvSpPr>
          <p:nvPr>
            <p:ph type="sldNum" sz="quarter" idx="11"/>
          </p:nvPr>
        </p:nvSpPr>
        <p:spPr/>
        <p:txBody>
          <a:bodyPr/>
          <a:lstStyle/>
          <a:p>
            <a:fld id="{1789C0F2-17E0-497A-9BBE-0C73201AAFE3}" type="slidenum">
              <a:rPr lang="en-US" smtClean="0"/>
              <a:pPr/>
              <a:t>‹#›</a:t>
            </a:fld>
            <a:endParaRPr lang="en-US" dirty="0"/>
          </a:p>
        </p:txBody>
      </p:sp>
      <p:sp>
        <p:nvSpPr>
          <p:cNvPr id="14" name="Footer Placeholder 13"/>
          <p:cNvSpPr>
            <a:spLocks noGrp="1"/>
          </p:cNvSpPr>
          <p:nvPr>
            <p:ph type="ftr" sz="quarter" idx="12"/>
          </p:nvPr>
        </p:nvSpPr>
        <p:spPr/>
        <p:txBody>
          <a:bodyPr/>
          <a:lstStyle/>
          <a:p>
            <a:endParaRPr lang="en-US" dirty="0"/>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cy-GB"/>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84B82477-D5D3-4181-8C11-75D0F2433A87}" type="datetime2">
              <a:rPr lang="en-US" smtClean="0"/>
              <a:t>Monday, November 16, 2020</a:t>
            </a:fld>
            <a:endParaRPr lang="en-US" dirty="0"/>
          </a:p>
        </p:txBody>
      </p:sp>
      <p:sp>
        <p:nvSpPr>
          <p:cNvPr id="9" name="Slide Number Placeholder 8"/>
          <p:cNvSpPr>
            <a:spLocks noGrp="1"/>
          </p:cNvSpPr>
          <p:nvPr>
            <p:ph type="sldNum" sz="quarter" idx="11"/>
          </p:nvPr>
        </p:nvSpPr>
        <p:spPr/>
        <p:txBody>
          <a:bodyPr/>
          <a:lstStyle/>
          <a:p>
            <a:fld id="{1789C0F2-17E0-497A-9BBE-0C73201AAFE3}"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
        <p:nvSpPr>
          <p:cNvPr id="11" name="Title 10"/>
          <p:cNvSpPr>
            <a:spLocks noGrp="1"/>
          </p:cNvSpPr>
          <p:nvPr>
            <p:ph type="title"/>
          </p:nvPr>
        </p:nvSpPr>
        <p:spPr/>
        <p:txBody>
          <a:bodyPr/>
          <a:lstStyle/>
          <a:p>
            <a:r>
              <a:rPr lang="cy-GB"/>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2" name="Title 11"/>
          <p:cNvSpPr>
            <a:spLocks noGrp="1"/>
          </p:cNvSpPr>
          <p:nvPr>
            <p:ph type="title"/>
          </p:nvPr>
        </p:nvSpPr>
        <p:spPr/>
        <p:txBody>
          <a:bodyPr/>
          <a:lstStyle/>
          <a:p>
            <a:r>
              <a:rPr lang="cy-GB"/>
              <a:t>Click to edit Master title style</a:t>
            </a:r>
            <a:endParaRPr lang="en-US" dirty="0"/>
          </a:p>
        </p:txBody>
      </p:sp>
      <p:sp>
        <p:nvSpPr>
          <p:cNvPr id="14" name="Date Placeholder 13"/>
          <p:cNvSpPr>
            <a:spLocks noGrp="1"/>
          </p:cNvSpPr>
          <p:nvPr>
            <p:ph type="dt" sz="half" idx="10"/>
          </p:nvPr>
        </p:nvSpPr>
        <p:spPr/>
        <p:txBody>
          <a:bodyPr/>
          <a:lstStyle/>
          <a:p>
            <a:fld id="{213E253B-1893-4367-8BAE-DF4BC10DC578}" type="datetime2">
              <a:rPr lang="en-US" smtClean="0"/>
              <a:t>Monday, November 16, 2020</a:t>
            </a:fld>
            <a:endParaRPr lang="en-US" dirty="0"/>
          </a:p>
        </p:txBody>
      </p:sp>
      <p:sp>
        <p:nvSpPr>
          <p:cNvPr id="15" name="Slide Number Placeholder 14"/>
          <p:cNvSpPr>
            <a:spLocks noGrp="1"/>
          </p:cNvSpPr>
          <p:nvPr>
            <p:ph type="sldNum" sz="quarter" idx="11"/>
          </p:nvPr>
        </p:nvSpPr>
        <p:spPr/>
        <p:txBody>
          <a:bodyPr/>
          <a:lstStyle/>
          <a:p>
            <a:fld id="{1789C0F2-17E0-497A-9BBE-0C73201AAFE3}" type="slidenum">
              <a:rPr lang="en-US" smtClean="0"/>
              <a:pPr/>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cy-GB"/>
              <a:t>Click to edit Master title style</a:t>
            </a:r>
            <a:endParaRPr lang="en-US"/>
          </a:p>
        </p:txBody>
      </p:sp>
      <p:sp>
        <p:nvSpPr>
          <p:cNvPr id="7" name="Date Placeholder 6"/>
          <p:cNvSpPr>
            <a:spLocks noGrp="1"/>
          </p:cNvSpPr>
          <p:nvPr>
            <p:ph type="dt" sz="half" idx="10"/>
          </p:nvPr>
        </p:nvSpPr>
        <p:spPr/>
        <p:txBody>
          <a:bodyPr/>
          <a:lstStyle/>
          <a:p>
            <a:fld id="{8B62300D-25B3-4603-86C9-4CB776489F00}" type="datetime2">
              <a:rPr lang="en-US" smtClean="0"/>
              <a:t>Monday, November 16, 2020</a:t>
            </a:fld>
            <a:endParaRPr lang="en-US" dirty="0"/>
          </a:p>
        </p:txBody>
      </p:sp>
      <p:sp>
        <p:nvSpPr>
          <p:cNvPr id="8" name="Slide Number Placeholder 7"/>
          <p:cNvSpPr>
            <a:spLocks noGrp="1"/>
          </p:cNvSpPr>
          <p:nvPr>
            <p:ph type="sldNum" sz="quarter" idx="11"/>
          </p:nvPr>
        </p:nvSpPr>
        <p:spPr/>
        <p:txBody>
          <a:bodyPr/>
          <a:lstStyle/>
          <a:p>
            <a:fld id="{1789C0F2-17E0-497A-9BBE-0C73201AAFE3}"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6314AD9-FCC8-48B7-B85B-012A91320DFF}" type="datetime2">
              <a:rPr lang="en-US" smtClean="0"/>
              <a:t>Monday, November 16, 2020</a:t>
            </a:fld>
            <a:endParaRPr lang="en-US" dirty="0"/>
          </a:p>
        </p:txBody>
      </p:sp>
      <p:sp>
        <p:nvSpPr>
          <p:cNvPr id="6" name="Slide Number Placeholder 5"/>
          <p:cNvSpPr>
            <a:spLocks noGrp="1"/>
          </p:cNvSpPr>
          <p:nvPr>
            <p:ph type="sldNum" sz="quarter" idx="11"/>
          </p:nvPr>
        </p:nvSpPr>
        <p:spPr/>
        <p:txBody>
          <a:bodyPr/>
          <a:lstStyle/>
          <a:p>
            <a:fld id="{1789C0F2-17E0-497A-9BBE-0C73201AAFE3}"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a:effectLst>
                  <a:outerShdw blurRad="38100" dist="38100" dir="2700000" algn="tl">
                    <a:srgbClr val="000000">
                      <a:alpha val="43137"/>
                    </a:srgbClr>
                  </a:outerShdw>
                </a:effectLst>
                <a:latin typeface="+mn-lt"/>
              </a:rPr>
              <a:t>{</a:t>
            </a: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15" name="Date Placeholder 14"/>
          <p:cNvSpPr>
            <a:spLocks noGrp="1"/>
          </p:cNvSpPr>
          <p:nvPr>
            <p:ph type="dt" sz="half" idx="10"/>
          </p:nvPr>
        </p:nvSpPr>
        <p:spPr/>
        <p:txBody>
          <a:bodyPr/>
          <a:lstStyle/>
          <a:p>
            <a:fld id="{3182DC50-D5DB-4F94-B367-9876CD2C4012}" type="datetime2">
              <a:rPr lang="en-US" smtClean="0"/>
              <a:t>Monday, November 16, 2020</a:t>
            </a:fld>
            <a:endParaRPr lang="en-US" dirty="0"/>
          </a:p>
        </p:txBody>
      </p:sp>
      <p:sp>
        <p:nvSpPr>
          <p:cNvPr id="16" name="Slide Number Placeholder 15"/>
          <p:cNvSpPr>
            <a:spLocks noGrp="1"/>
          </p:cNvSpPr>
          <p:nvPr>
            <p:ph type="sldNum" sz="quarter" idx="11"/>
          </p:nvPr>
        </p:nvSpPr>
        <p:spPr/>
        <p:txBody>
          <a:bodyPr/>
          <a:lstStyle/>
          <a:p>
            <a:fld id="{1789C0F2-17E0-497A-9BBE-0C73201AAFE3}"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
        <p:nvSpPr>
          <p:cNvPr id="18" name="Title 17"/>
          <p:cNvSpPr>
            <a:spLocks noGrp="1"/>
          </p:cNvSpPr>
          <p:nvPr>
            <p:ph type="title"/>
          </p:nvPr>
        </p:nvSpPr>
        <p:spPr/>
        <p:txBody>
          <a:bodyPr/>
          <a:lstStyle/>
          <a:p>
            <a:r>
              <a:rPr lang="cy-GB"/>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y-GB"/>
              <a:t>Drag picture to placeholder or click icon to add</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1" name="Title 10"/>
          <p:cNvSpPr>
            <a:spLocks noGrp="1"/>
          </p:cNvSpPr>
          <p:nvPr>
            <p:ph type="title"/>
          </p:nvPr>
        </p:nvSpPr>
        <p:spPr/>
        <p:txBody>
          <a:bodyPr/>
          <a:lstStyle/>
          <a:p>
            <a:r>
              <a:rPr lang="cy-GB"/>
              <a:t>Click to edit Master title style</a:t>
            </a:r>
            <a:endParaRPr lang="en-US"/>
          </a:p>
        </p:txBody>
      </p:sp>
      <p:sp>
        <p:nvSpPr>
          <p:cNvPr id="13" name="Date Placeholder 12"/>
          <p:cNvSpPr>
            <a:spLocks noGrp="1"/>
          </p:cNvSpPr>
          <p:nvPr>
            <p:ph type="dt" sz="half" idx="10"/>
          </p:nvPr>
        </p:nvSpPr>
        <p:spPr/>
        <p:txBody>
          <a:bodyPr/>
          <a:lstStyle/>
          <a:p>
            <a:fld id="{292EB412-E790-42EA-81FE-2925D3A43D91}" type="datetime2">
              <a:rPr lang="en-US" smtClean="0"/>
              <a:t>Monday, November 16, 2020</a:t>
            </a:fld>
            <a:endParaRPr lang="en-US" dirty="0"/>
          </a:p>
        </p:txBody>
      </p:sp>
      <p:sp>
        <p:nvSpPr>
          <p:cNvPr id="14" name="Slide Number Placeholder 13"/>
          <p:cNvSpPr>
            <a:spLocks noGrp="1"/>
          </p:cNvSpPr>
          <p:nvPr>
            <p:ph type="sldNum" sz="quarter" idx="11"/>
          </p:nvPr>
        </p:nvSpPr>
        <p:spPr/>
        <p:txBody>
          <a:bodyPr/>
          <a:lstStyle/>
          <a:p>
            <a:fld id="{1789C0F2-17E0-497A-9BBE-0C73201AAFE3}" type="slidenum">
              <a:rPr lang="en-US" smtClean="0"/>
              <a:pPr/>
              <a:t>‹#›</a:t>
            </a:fld>
            <a:endParaRPr lang="en-US" dirty="0"/>
          </a:p>
        </p:txBody>
      </p:sp>
      <p:sp>
        <p:nvSpPr>
          <p:cNvPr id="15" name="Footer Placeholder 14"/>
          <p:cNvSpPr>
            <a:spLocks noGrp="1"/>
          </p:cNvSpPr>
          <p:nvPr>
            <p:ph type="ftr" sz="quarter" idx="12"/>
          </p:nvPr>
        </p:nvSpPr>
        <p:spPr/>
        <p:txBody>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4" name="Date Placeholder 3"/>
          <p:cNvSpPr>
            <a:spLocks noGrp="1"/>
          </p:cNvSpPr>
          <p:nvPr>
            <p:ph type="dt" sz="half" idx="10"/>
          </p:nvPr>
        </p:nvSpPr>
        <p:spPr/>
        <p:txBody>
          <a:bodyPr/>
          <a:lstStyle/>
          <a:p>
            <a:fld id="{A56EEE0E-EDB0-4D84-86B0-50833DF22902}" type="datetime2">
              <a:rPr lang="en-US" smtClean="0"/>
              <a:t>Monday, November 16,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9C0F2-17E0-497A-9BBE-0C73201AAFE3}"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cy-GB"/>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dirty="0"/>
          </a:p>
        </p:txBody>
      </p:sp>
      <p:sp>
        <p:nvSpPr>
          <p:cNvPr id="4" name="Date Placeholder 3"/>
          <p:cNvSpPr>
            <a:spLocks noGrp="1"/>
          </p:cNvSpPr>
          <p:nvPr>
            <p:ph type="dt" sz="half" idx="10"/>
          </p:nvPr>
        </p:nvSpPr>
        <p:spPr/>
        <p:txBody>
          <a:bodyPr/>
          <a:lstStyle/>
          <a:p>
            <a:fld id="{5114372C-B5AB-4C39-B273-B99224EB4DD5}" type="datetime2">
              <a:rPr lang="en-US" smtClean="0"/>
              <a:t>Monday, November 16,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9C0F2-17E0-497A-9BBE-0C73201AAFE3}"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cy-GB"/>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0B385921-A91A-409C-921C-0E0EC1E750EC}" type="datetime2">
              <a:rPr lang="en-US" smtClean="0"/>
              <a:t>Monday, November 16, 2020</a:t>
            </a:fld>
            <a:endParaRPr lang="en-US" dirty="0"/>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dirty="0"/>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1789C0F2-17E0-497A-9BBE-0C73201AAFE3}"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hf sldNum="0" hdr="0" ftr="0" dt="0"/>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thestage.co.uk/advice/2018/tax-what-you-need-to-know-as-a-working-self-employed-actor/" TargetMode="External"/><Relationship Id="rId2" Type="http://schemas.openxmlformats.org/officeDocument/2006/relationships/hyperlink" Target="https://www.artquest.org.uk/how-to-category/self-employment/basics-of-self-employment/" TargetMode="External"/><Relationship Id="rId1" Type="http://schemas.openxmlformats.org/officeDocument/2006/relationships/slideLayout" Target="../slideLayouts/slideLayout2.xml"/><Relationship Id="rId6" Type="http://schemas.openxmlformats.org/officeDocument/2006/relationships/hyperlink" Target="http://www.humanmetrics.com/cgi-win/jtypes2.asp" TargetMode="External"/><Relationship Id="rId5" Type="http://schemas.openxmlformats.org/officeDocument/2006/relationships/hyperlink" Target="https://www.modernworkmag.co.uk/self-employment-psychology-test-matches-personality-employment/" TargetMode="External"/><Relationship Id="rId4" Type="http://schemas.openxmlformats.org/officeDocument/2006/relationships/hyperlink" Target="https://www.spotlight.com/news-and-advice/tips-and-advice/a-guide-to-tax-returns-for-actor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jZDoYz773r4" TargetMode="External"/><Relationship Id="rId2" Type="http://schemas.openxmlformats.org/officeDocument/2006/relationships/hyperlink" Target="https://www.spotlight.com/news-and-advice/" TargetMode="External"/><Relationship Id="rId1" Type="http://schemas.openxmlformats.org/officeDocument/2006/relationships/slideLayout" Target="../slideLayouts/slideLayout2.xml"/><Relationship Id="rId4" Type="http://schemas.openxmlformats.org/officeDocument/2006/relationships/hyperlink" Target="https://vimeo.com/51498313"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spotlight.com/news-and-advice" TargetMode="External"/><Relationship Id="rId2" Type="http://schemas.openxmlformats.org/officeDocument/2006/relationships/hyperlink" Target="https://www.imdb.com/name/nm2955942/?ref_=fn_al_nm_1" TargetMode="External"/><Relationship Id="rId1" Type="http://schemas.openxmlformats.org/officeDocument/2006/relationships/slideLayout" Target="../slideLayouts/slideLayout2.xml"/><Relationship Id="rId5" Type="http://schemas.openxmlformats.org/officeDocument/2006/relationships/hyperlink" Target="https://www.gracesmart.com/cv" TargetMode="External"/><Relationship Id="rId4" Type="http://schemas.openxmlformats.org/officeDocument/2006/relationships/hyperlink" Target="http://mikecollin.com/acting-cv/"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monstervoice.co.uk/" TargetMode="External"/><Relationship Id="rId2" Type="http://schemas.openxmlformats.org/officeDocument/2006/relationships/hyperlink" Target="https://www.spotlight.com/news-and-advice/tips-and-advice/how-do-i-set-up-a-voice-over-studio-at-home/" TargetMode="External"/><Relationship Id="rId1" Type="http://schemas.openxmlformats.org/officeDocument/2006/relationships/slideLayout" Target="../slideLayouts/slideLayout2.xml"/><Relationship Id="rId4" Type="http://schemas.openxmlformats.org/officeDocument/2006/relationships/hyperlink" Target="https://www.spotlight.com/news-and-advice/interviews-podcasts/everything-you-need-to-know-about-showreels/" TargetMode="External"/></Relationships>
</file>

<file path=ppt/slides/_rels/slide11.xml.rels><?xml version="1.0" encoding="UTF-8" standalone="yes"?>
<Relationships xmlns="http://schemas.openxmlformats.org/package/2006/relationships"><Relationship Id="rId2" Type="http://schemas.openxmlformats.org/officeDocument/2006/relationships/hyperlink" Target="https://www.imdb.com/name/nm2955942/?ref_=fn_al_nm_1"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playingsane.org/" TargetMode="External"/><Relationship Id="rId2" Type="http://schemas.openxmlformats.org/officeDocument/2006/relationships/hyperlink" Target="https://www.spotlight.com/news-and-advic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FzWxlQ8vTSw" TargetMode="External"/><Relationship Id="rId2" Type="http://schemas.openxmlformats.org/officeDocument/2006/relationships/hyperlink" Target="https://www.spotlight.com/news-and-advice/tips-and-advice/how-to-self-tape-at-hom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vimeo.com/manage/304692747/general" TargetMode="External"/><Relationship Id="rId2" Type="http://schemas.openxmlformats.org/officeDocument/2006/relationships/hyperlink" Target="http://www.ioanhefin.com" TargetMode="External"/><Relationship Id="rId1" Type="http://schemas.openxmlformats.org/officeDocument/2006/relationships/slideLayout" Target="../slideLayouts/slideLayout2.xml"/><Relationship Id="rId6" Type="http://schemas.openxmlformats.org/officeDocument/2006/relationships/hyperlink" Target="https://www.spotlight.com/interactive/cv/1/M132925.html" TargetMode="External"/><Relationship Id="rId5" Type="http://schemas.openxmlformats.org/officeDocument/2006/relationships/hyperlink" Target="http://www.emptagehallettcardiff.co.uk/shop/product/10129/" TargetMode="External"/><Relationship Id="rId4" Type="http://schemas.openxmlformats.org/officeDocument/2006/relationships/hyperlink" Target="http://www.imdb.com/name/nm2955942/?ref_=fn_al_nm_1"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s://en.wikipedia.org/wiki/Nicholas_Amer"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608667" y="711200"/>
            <a:ext cx="5621866" cy="4524315"/>
          </a:xfrm>
          <a:prstGeom prst="rect">
            <a:avLst/>
          </a:prstGeom>
          <a:noFill/>
        </p:spPr>
        <p:txBody>
          <a:bodyPr wrap="square" rtlCol="0">
            <a:spAutoFit/>
          </a:bodyPr>
          <a:lstStyle/>
          <a:p>
            <a:r>
              <a:rPr lang="en-US" sz="2400" dirty="0"/>
              <a:t>Why spend 3 years training for a craft </a:t>
            </a:r>
          </a:p>
          <a:p>
            <a:endParaRPr lang="cy-GB" sz="2400" dirty="0"/>
          </a:p>
          <a:p>
            <a:endParaRPr lang="cy-GB" sz="2400" dirty="0"/>
          </a:p>
          <a:p>
            <a:endParaRPr lang="cy-GB" sz="2400" dirty="0"/>
          </a:p>
          <a:p>
            <a:endParaRPr lang="en-US" sz="2400" dirty="0"/>
          </a:p>
          <a:p>
            <a:r>
              <a:rPr lang="en-US" sz="2400" dirty="0"/>
              <a:t>. . . . . . . . .and not train in how to get employment from that craft?</a:t>
            </a:r>
          </a:p>
          <a:p>
            <a:endParaRPr lang="en-US" sz="2400" dirty="0"/>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370822715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18288" indent="0">
              <a:buNone/>
            </a:pPr>
            <a:r>
              <a:rPr lang="en-US" dirty="0"/>
              <a:t>Who is the wealthiest Welsh person?</a:t>
            </a:r>
          </a:p>
          <a:p>
            <a:pPr marL="18288" indent="0">
              <a:buNone/>
            </a:pPr>
            <a:endParaRPr lang="en-US" dirty="0"/>
          </a:p>
          <a:p>
            <a:pPr marL="18288" indent="0">
              <a:buNone/>
            </a:pPr>
            <a:r>
              <a:rPr lang="en-US" dirty="0"/>
              <a:t>According to the Sunday Times Rich list 2020:</a:t>
            </a:r>
          </a:p>
          <a:p>
            <a:pPr marL="18288" indent="0">
              <a:buNone/>
            </a:pPr>
            <a:r>
              <a:rPr lang="en-US" dirty="0"/>
              <a:t>Michael Moritz (£3.04 Billion)</a:t>
            </a:r>
          </a:p>
          <a:p>
            <a:pPr marL="18288" indent="0">
              <a:buNone/>
            </a:pPr>
            <a:r>
              <a:rPr lang="en-US" dirty="0"/>
              <a:t>Douglas Perkins  (£1.8 Billion)</a:t>
            </a:r>
          </a:p>
          <a:p>
            <a:pPr marL="18288" indent="0">
              <a:buNone/>
            </a:pPr>
            <a:r>
              <a:rPr lang="en-US" dirty="0"/>
              <a:t>Simon Nixon (£1.35 Billion)</a:t>
            </a:r>
          </a:p>
          <a:p>
            <a:pPr marL="18288" indent="0">
              <a:buNone/>
            </a:pPr>
            <a:r>
              <a:rPr lang="en-US" dirty="0"/>
              <a:t>Sir Terry Mathews (£1.24 Billion)</a:t>
            </a:r>
          </a:p>
          <a:p>
            <a:pPr marL="18288" indent="0">
              <a:buNone/>
            </a:pPr>
            <a:endParaRPr lang="en-US" dirty="0"/>
          </a:p>
          <a:p>
            <a:pPr marL="18288" indent="0">
              <a:buNone/>
            </a:pPr>
            <a:r>
              <a:rPr lang="en-US" dirty="0"/>
              <a:t>Catherine Zeta Jones (£210 Million)</a:t>
            </a:r>
          </a:p>
          <a:p>
            <a:pPr marL="18288" indent="0">
              <a:buNone/>
            </a:pPr>
            <a:r>
              <a:rPr lang="en-US" dirty="0"/>
              <a:t>Tom Jones (£160 million)</a:t>
            </a:r>
          </a:p>
          <a:p>
            <a:pPr marL="18288" indent="0">
              <a:buNone/>
            </a:pPr>
            <a:r>
              <a:rPr lang="en-US" dirty="0"/>
              <a:t>My Postman?</a:t>
            </a:r>
          </a:p>
          <a:p>
            <a:pPr marL="18288" indent="0">
              <a:buNone/>
            </a:pPr>
            <a:endParaRPr lang="en-US" dirty="0"/>
          </a:p>
          <a:p>
            <a:pPr marL="18288" indent="0">
              <a:buNone/>
            </a:pPr>
            <a:endParaRPr lang="en-US" dirty="0"/>
          </a:p>
        </p:txBody>
      </p:sp>
      <p:sp>
        <p:nvSpPr>
          <p:cNvPr id="3" name="Title 2"/>
          <p:cNvSpPr>
            <a:spLocks noGrp="1"/>
          </p:cNvSpPr>
          <p:nvPr>
            <p:ph type="title"/>
          </p:nvPr>
        </p:nvSpPr>
        <p:spPr/>
        <p:txBody>
          <a:bodyPr/>
          <a:lstStyle/>
          <a:p>
            <a:r>
              <a:rPr lang="en-US" dirty="0"/>
              <a:t>Quiz</a:t>
            </a:r>
          </a:p>
        </p:txBody>
      </p:sp>
    </p:spTree>
    <p:extLst>
      <p:ext uri="{BB962C8B-B14F-4D97-AF65-F5344CB8AC3E}">
        <p14:creationId xmlns:p14="http://schemas.microsoft.com/office/powerpoint/2010/main" val="4858779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A6D7B9-1486-1947-BCB7-3E6D48C0F8DF}"/>
              </a:ext>
            </a:extLst>
          </p:cNvPr>
          <p:cNvSpPr/>
          <p:nvPr/>
        </p:nvSpPr>
        <p:spPr>
          <a:xfrm>
            <a:off x="2286000" y="859672"/>
            <a:ext cx="4572000" cy="4247317"/>
          </a:xfrm>
          <a:prstGeom prst="rect">
            <a:avLst/>
          </a:prstGeom>
        </p:spPr>
        <p:txBody>
          <a:bodyPr>
            <a:spAutoFit/>
          </a:bodyPr>
          <a:lstStyle/>
          <a:p>
            <a:r>
              <a:rPr lang="en-US" dirty="0"/>
              <a:t>How many of you want to pursue a career in the creative industries?</a:t>
            </a:r>
          </a:p>
          <a:p>
            <a:endParaRPr lang="en-US" dirty="0"/>
          </a:p>
          <a:p>
            <a:r>
              <a:rPr lang="en-US" dirty="0"/>
              <a:t>Why?</a:t>
            </a:r>
          </a:p>
          <a:p>
            <a:endParaRPr lang="en-US" dirty="0"/>
          </a:p>
          <a:p>
            <a:r>
              <a:rPr lang="en-US" dirty="0"/>
              <a:t>How?</a:t>
            </a:r>
          </a:p>
          <a:p>
            <a:endParaRPr lang="en-US" dirty="0"/>
          </a:p>
          <a:p>
            <a:endParaRPr lang="en-US" dirty="0"/>
          </a:p>
          <a:p>
            <a:r>
              <a:rPr lang="en-US" dirty="0"/>
              <a:t>How many of you do not want to pursue a career in the creative industries?</a:t>
            </a:r>
          </a:p>
          <a:p>
            <a:endParaRPr lang="en-US" dirty="0"/>
          </a:p>
          <a:p>
            <a:r>
              <a:rPr lang="en-US" dirty="0"/>
              <a:t>Why?</a:t>
            </a:r>
          </a:p>
          <a:p>
            <a:endParaRPr lang="en-US" dirty="0"/>
          </a:p>
          <a:p>
            <a:r>
              <a:rPr lang="en-US" dirty="0"/>
              <a:t>How?</a:t>
            </a:r>
          </a:p>
          <a:p>
            <a:endParaRPr lang="en-US" dirty="0"/>
          </a:p>
        </p:txBody>
      </p:sp>
    </p:spTree>
    <p:extLst>
      <p:ext uri="{BB962C8B-B14F-4D97-AF65-F5344CB8AC3E}">
        <p14:creationId xmlns:p14="http://schemas.microsoft.com/office/powerpoint/2010/main" val="167537786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3800" dirty="0"/>
              <a:t>10,000</a:t>
            </a:r>
          </a:p>
        </p:txBody>
      </p:sp>
      <p:sp>
        <p:nvSpPr>
          <p:cNvPr id="3" name="Title 2"/>
          <p:cNvSpPr>
            <a:spLocks noGrp="1"/>
          </p:cNvSpPr>
          <p:nvPr>
            <p:ph type="title"/>
          </p:nvPr>
        </p:nvSpPr>
        <p:spPr/>
        <p:txBody>
          <a:bodyPr/>
          <a:lstStyle/>
          <a:p>
            <a:r>
              <a:rPr lang="en-US" dirty="0"/>
              <a:t>How many hours does it take to master a new skill?</a:t>
            </a:r>
          </a:p>
        </p:txBody>
      </p:sp>
    </p:spTree>
    <p:extLst>
      <p:ext uri="{BB962C8B-B14F-4D97-AF65-F5344CB8AC3E}">
        <p14:creationId xmlns:p14="http://schemas.microsoft.com/office/powerpoint/2010/main" val="376109538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70A7BC2-B675-1049-9AF2-D4CB8F29978A}"/>
              </a:ext>
            </a:extLst>
          </p:cNvPr>
          <p:cNvSpPr>
            <a:spLocks noGrp="1"/>
          </p:cNvSpPr>
          <p:nvPr>
            <p:ph idx="1"/>
          </p:nvPr>
        </p:nvSpPr>
        <p:spPr>
          <a:xfrm>
            <a:off x="1061545" y="685801"/>
            <a:ext cx="7168055" cy="4863661"/>
          </a:xfrm>
        </p:spPr>
        <p:txBody>
          <a:bodyPr/>
          <a:lstStyle/>
          <a:p>
            <a:r>
              <a:rPr lang="en-US" dirty="0"/>
              <a:t>3 years at university</a:t>
            </a:r>
          </a:p>
          <a:p>
            <a:r>
              <a:rPr lang="en-US" dirty="0"/>
              <a:t>35 hours a week</a:t>
            </a:r>
          </a:p>
          <a:p>
            <a:r>
              <a:rPr lang="en-US" dirty="0"/>
              <a:t>30 weeks a year</a:t>
            </a:r>
          </a:p>
          <a:p>
            <a:r>
              <a:rPr lang="en-US" dirty="0"/>
              <a:t>1,050 hours x 3 = 3,150</a:t>
            </a:r>
          </a:p>
        </p:txBody>
      </p:sp>
      <p:pic>
        <p:nvPicPr>
          <p:cNvPr id="4" name="Picture 3">
            <a:extLst>
              <a:ext uri="{FF2B5EF4-FFF2-40B4-BE49-F238E27FC236}">
                <a16:creationId xmlns:a16="http://schemas.microsoft.com/office/drawing/2014/main" id="{80B2F889-30E3-1E42-AB67-D448EFC379FC}"/>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064249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05772E0-D538-B844-9D09-6FA7FBA2DFD1}"/>
              </a:ext>
            </a:extLst>
          </p:cNvPr>
          <p:cNvSpPr>
            <a:spLocks noGrp="1"/>
          </p:cNvSpPr>
          <p:nvPr>
            <p:ph idx="1"/>
          </p:nvPr>
        </p:nvSpPr>
        <p:spPr>
          <a:xfrm>
            <a:off x="798786" y="570187"/>
            <a:ext cx="7683061" cy="5221013"/>
          </a:xfrm>
        </p:spPr>
        <p:txBody>
          <a:bodyPr/>
          <a:lstStyle/>
          <a:p>
            <a:r>
              <a:rPr lang="en-US" dirty="0"/>
              <a:t>Self-employment</a:t>
            </a:r>
          </a:p>
          <a:p>
            <a:r>
              <a:rPr lang="en-US" dirty="0"/>
              <a:t>What is it?</a:t>
            </a:r>
          </a:p>
          <a:p>
            <a:r>
              <a:rPr lang="en-US" dirty="0"/>
              <a:t>What is PAYE</a:t>
            </a:r>
          </a:p>
          <a:p>
            <a:r>
              <a:rPr lang="en-US" dirty="0"/>
              <a:t>Why do you pay tax?</a:t>
            </a:r>
          </a:p>
          <a:p>
            <a:r>
              <a:rPr lang="en-US" dirty="0"/>
              <a:t>Why do you pay National Insurance?</a:t>
            </a:r>
          </a:p>
          <a:p>
            <a:r>
              <a:rPr lang="en-US" dirty="0"/>
              <a:t>Do you still pay tax and NI if you’re self-employed?</a:t>
            </a:r>
          </a:p>
          <a:p>
            <a:r>
              <a:rPr lang="en-US" dirty="0"/>
              <a:t>How? When?</a:t>
            </a:r>
          </a:p>
          <a:p>
            <a:r>
              <a:rPr lang="en-US" dirty="0"/>
              <a:t>Receipts. </a:t>
            </a:r>
          </a:p>
          <a:p>
            <a:r>
              <a:rPr lang="en-US" dirty="0"/>
              <a:t>Travel.</a:t>
            </a:r>
          </a:p>
          <a:p>
            <a:r>
              <a:rPr lang="en-US" dirty="0"/>
              <a:t>Accommodation.</a:t>
            </a:r>
          </a:p>
          <a:p>
            <a:r>
              <a:rPr lang="en-US" dirty="0"/>
              <a:t>Food</a:t>
            </a:r>
          </a:p>
          <a:p>
            <a:r>
              <a:rPr lang="en-US" dirty="0"/>
              <a:t>TV </a:t>
            </a:r>
            <a:r>
              <a:rPr lang="en-US" dirty="0" err="1"/>
              <a:t>Licence</a:t>
            </a:r>
            <a:r>
              <a:rPr lang="en-US" dirty="0"/>
              <a:t>, Broadband, Agent fees, Spotlight fees, Equity </a:t>
            </a:r>
            <a:r>
              <a:rPr lang="en-US" dirty="0" err="1"/>
              <a:t>etc</a:t>
            </a:r>
            <a:endParaRPr lang="en-US" dirty="0"/>
          </a:p>
        </p:txBody>
      </p:sp>
    </p:spTree>
    <p:extLst>
      <p:ext uri="{BB962C8B-B14F-4D97-AF65-F5344CB8AC3E}">
        <p14:creationId xmlns:p14="http://schemas.microsoft.com/office/powerpoint/2010/main" val="154866185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64F32B5-7C67-1940-8FFB-DA1D3D3C9D3C}"/>
              </a:ext>
            </a:extLst>
          </p:cNvPr>
          <p:cNvSpPr>
            <a:spLocks noGrp="1"/>
          </p:cNvSpPr>
          <p:nvPr>
            <p:ph idx="1"/>
          </p:nvPr>
        </p:nvSpPr>
        <p:spPr>
          <a:xfrm>
            <a:off x="1082566" y="685801"/>
            <a:ext cx="7147034" cy="5157951"/>
          </a:xfrm>
        </p:spPr>
        <p:txBody>
          <a:bodyPr>
            <a:normAutofit/>
          </a:bodyPr>
          <a:lstStyle/>
          <a:p>
            <a:r>
              <a:rPr lang="en-US" dirty="0"/>
              <a:t>How do I become self-employed? What is UTR?</a:t>
            </a:r>
          </a:p>
          <a:p>
            <a:r>
              <a:rPr lang="en-US" dirty="0">
                <a:hlinkClick r:id="rId2"/>
              </a:rPr>
              <a:t>https://www.artquest.org.uk/how-to-category/self-employment/basics-of-self-employment/</a:t>
            </a:r>
            <a:endParaRPr lang="en-US" dirty="0"/>
          </a:p>
          <a:p>
            <a:r>
              <a:rPr lang="en-US" dirty="0">
                <a:hlinkClick r:id="rId3"/>
              </a:rPr>
              <a:t>https://www.thestage.co.uk/advice/2018/tax-what-you-need-to-know-as-a-working-self-employed-actor/</a:t>
            </a:r>
            <a:endParaRPr lang="en-US" dirty="0"/>
          </a:p>
          <a:p>
            <a:r>
              <a:rPr lang="en-US" dirty="0">
                <a:hlinkClick r:id="rId4"/>
              </a:rPr>
              <a:t>https://www.spotlight.com/news-and-advice/tips-and-advice/a-guide-to-tax-returns-for-actors/</a:t>
            </a:r>
            <a:endParaRPr lang="en-US" dirty="0"/>
          </a:p>
          <a:p>
            <a:r>
              <a:rPr lang="en-US" dirty="0"/>
              <a:t>Do you have the personality to be self-employed?</a:t>
            </a:r>
          </a:p>
          <a:p>
            <a:r>
              <a:rPr lang="en-US" dirty="0"/>
              <a:t>Do you crave security?</a:t>
            </a:r>
          </a:p>
          <a:p>
            <a:r>
              <a:rPr lang="en-US" dirty="0"/>
              <a:t>Do you rebel against repetition?</a:t>
            </a:r>
          </a:p>
          <a:p>
            <a:r>
              <a:rPr lang="en-US" dirty="0">
                <a:hlinkClick r:id="rId5"/>
              </a:rPr>
              <a:t>https://www.modernworkmag.co.uk/self-employment-psychology-test-matches-personality-employment/</a:t>
            </a:r>
            <a:endParaRPr lang="en-US" dirty="0"/>
          </a:p>
          <a:p>
            <a:r>
              <a:rPr lang="en-US" dirty="0">
                <a:hlinkClick r:id="rId6"/>
              </a:rPr>
              <a:t>http://www.humanmetrics.com/cgi-win/jtypes2.asp</a:t>
            </a:r>
            <a:endParaRPr lang="en-US" dirty="0"/>
          </a:p>
          <a:p>
            <a:endParaRPr lang="en-US" dirty="0"/>
          </a:p>
          <a:p>
            <a:endParaRPr lang="en-US" dirty="0"/>
          </a:p>
        </p:txBody>
      </p:sp>
    </p:spTree>
    <p:extLst>
      <p:ext uri="{BB962C8B-B14F-4D97-AF65-F5344CB8AC3E}">
        <p14:creationId xmlns:p14="http://schemas.microsoft.com/office/powerpoint/2010/main" val="146895781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394F51-E275-044F-B6E5-663C54B894F2}"/>
              </a:ext>
            </a:extLst>
          </p:cNvPr>
          <p:cNvSpPr>
            <a:spLocks noGrp="1"/>
          </p:cNvSpPr>
          <p:nvPr>
            <p:ph idx="1"/>
          </p:nvPr>
        </p:nvSpPr>
        <p:spPr>
          <a:xfrm>
            <a:off x="1093076" y="685801"/>
            <a:ext cx="7136524" cy="4569371"/>
          </a:xfrm>
        </p:spPr>
        <p:txBody>
          <a:bodyPr>
            <a:normAutofit/>
          </a:bodyPr>
          <a:lstStyle/>
          <a:p>
            <a:pPr marL="18288" indent="0">
              <a:buNone/>
            </a:pPr>
            <a:r>
              <a:rPr lang="en-US" dirty="0"/>
              <a:t>AUDITIONS</a:t>
            </a:r>
          </a:p>
          <a:p>
            <a:pPr marL="18288" indent="0">
              <a:buNone/>
            </a:pPr>
            <a:endParaRPr lang="en-US" dirty="0"/>
          </a:p>
          <a:p>
            <a:pPr marL="18288" indent="0">
              <a:buNone/>
            </a:pPr>
            <a:r>
              <a:rPr lang="en-US" dirty="0"/>
              <a:t>How do you get an audition / interview?</a:t>
            </a:r>
          </a:p>
          <a:p>
            <a:pPr marL="18288" indent="0">
              <a:buNone/>
            </a:pPr>
            <a:endParaRPr lang="en-US" dirty="0"/>
          </a:p>
          <a:p>
            <a:pPr marL="18288" indent="0">
              <a:buNone/>
            </a:pPr>
            <a:r>
              <a:rPr lang="en-US" dirty="0"/>
              <a:t>How do you succeed in an audition  / interview?</a:t>
            </a:r>
          </a:p>
          <a:p>
            <a:pPr marL="18288" indent="0">
              <a:buNone/>
            </a:pPr>
            <a:endParaRPr lang="en-US" dirty="0"/>
          </a:p>
          <a:p>
            <a:pPr marL="18288" indent="0">
              <a:buNone/>
            </a:pPr>
            <a:r>
              <a:rPr lang="en-US" dirty="0">
                <a:hlinkClick r:id="rId2"/>
              </a:rPr>
              <a:t>https://www.spotlight.com/news-and-advice/</a:t>
            </a:r>
            <a:endParaRPr lang="en-US" dirty="0"/>
          </a:p>
          <a:p>
            <a:pPr marL="18288" indent="0">
              <a:buNone/>
            </a:pPr>
            <a:endParaRPr lang="en-US" dirty="0"/>
          </a:p>
          <a:p>
            <a:pPr marL="18288" indent="0">
              <a:buNone/>
            </a:pPr>
            <a:r>
              <a:rPr lang="en-US" dirty="0">
                <a:hlinkClick r:id="rId3"/>
              </a:rPr>
              <a:t>https://www.youtube.com/watch?v=jZDoYz773r4</a:t>
            </a:r>
            <a:endParaRPr lang="en-US" dirty="0"/>
          </a:p>
          <a:p>
            <a:pPr marL="18288" indent="0">
              <a:buNone/>
            </a:pPr>
            <a:endParaRPr lang="en-US" dirty="0"/>
          </a:p>
          <a:p>
            <a:pPr marL="18288" indent="0">
              <a:buNone/>
            </a:pPr>
            <a:r>
              <a:rPr lang="en-US" dirty="0">
                <a:hlinkClick r:id="rId4"/>
              </a:rPr>
              <a:t>https://vimeo.com/51498313</a:t>
            </a:r>
            <a:endParaRPr lang="en-US" dirty="0"/>
          </a:p>
          <a:p>
            <a:pPr marL="18288" indent="0">
              <a:buNone/>
            </a:pPr>
            <a:endParaRPr lang="en-US" dirty="0"/>
          </a:p>
        </p:txBody>
      </p:sp>
    </p:spTree>
    <p:extLst>
      <p:ext uri="{BB962C8B-B14F-4D97-AF65-F5344CB8AC3E}">
        <p14:creationId xmlns:p14="http://schemas.microsoft.com/office/powerpoint/2010/main" val="245927071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2E99CF6-AA42-384D-95B4-587324273E88}"/>
              </a:ext>
            </a:extLst>
          </p:cNvPr>
          <p:cNvSpPr>
            <a:spLocks noGrp="1"/>
          </p:cNvSpPr>
          <p:nvPr>
            <p:ph idx="1"/>
          </p:nvPr>
        </p:nvSpPr>
        <p:spPr>
          <a:xfrm>
            <a:off x="809297" y="685801"/>
            <a:ext cx="7420303" cy="5305096"/>
          </a:xfrm>
        </p:spPr>
        <p:txBody>
          <a:bodyPr/>
          <a:lstStyle/>
          <a:p>
            <a:r>
              <a:rPr lang="en-US" dirty="0"/>
              <a:t>Spotlight. Should I join?</a:t>
            </a:r>
          </a:p>
          <a:p>
            <a:r>
              <a:rPr lang="en-US" dirty="0">
                <a:hlinkClick r:id="rId2"/>
              </a:rPr>
              <a:t>https://podcasts.google.com</a:t>
            </a:r>
            <a:endParaRPr lang="en-US" dirty="0"/>
          </a:p>
          <a:p>
            <a:r>
              <a:rPr lang="en-US" dirty="0">
                <a:hlinkClick r:id="rId3"/>
              </a:rPr>
              <a:t>https://www.spotlight.com/news-and-advice</a:t>
            </a:r>
            <a:endParaRPr lang="en-US" dirty="0"/>
          </a:p>
          <a:p>
            <a:r>
              <a:rPr lang="en-US" dirty="0"/>
              <a:t>CV format - </a:t>
            </a:r>
            <a:r>
              <a:rPr lang="en-US" dirty="0">
                <a:hlinkClick r:id="rId4"/>
              </a:rPr>
              <a:t>http://mikecollin.com/acting-cv/</a:t>
            </a:r>
            <a:endParaRPr lang="en-US" dirty="0"/>
          </a:p>
          <a:p>
            <a:r>
              <a:rPr lang="en-US" dirty="0"/>
              <a:t>Design and production - </a:t>
            </a:r>
            <a:r>
              <a:rPr lang="en-US" dirty="0">
                <a:hlinkClick r:id="rId5"/>
              </a:rPr>
              <a:t>https://</a:t>
            </a:r>
            <a:r>
              <a:rPr lang="en-US" dirty="0" err="1">
                <a:hlinkClick r:id="rId5"/>
              </a:rPr>
              <a:t>www.gracesmart.com</a:t>
            </a:r>
            <a:r>
              <a:rPr lang="en-US" dirty="0">
                <a:hlinkClick r:id="rId5"/>
              </a:rPr>
              <a:t>/cv</a:t>
            </a:r>
            <a:endParaRPr lang="en-US" dirty="0"/>
          </a:p>
          <a:p>
            <a:pPr marL="18288" indent="0">
              <a:buNone/>
            </a:pPr>
            <a:endParaRPr lang="en-US" dirty="0"/>
          </a:p>
        </p:txBody>
      </p:sp>
    </p:spTree>
    <p:extLst>
      <p:ext uri="{BB962C8B-B14F-4D97-AF65-F5344CB8AC3E}">
        <p14:creationId xmlns:p14="http://schemas.microsoft.com/office/powerpoint/2010/main" val="227200846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9F9F3A-8C54-C74B-8FAE-D9AEE85A764F}"/>
              </a:ext>
            </a:extLst>
          </p:cNvPr>
          <p:cNvSpPr>
            <a:spLocks noGrp="1"/>
          </p:cNvSpPr>
          <p:nvPr>
            <p:ph idx="1"/>
          </p:nvPr>
        </p:nvSpPr>
        <p:spPr>
          <a:xfrm>
            <a:off x="1103586" y="685801"/>
            <a:ext cx="7126014" cy="5168461"/>
          </a:xfrm>
        </p:spPr>
        <p:txBody>
          <a:bodyPr/>
          <a:lstStyle/>
          <a:p>
            <a:r>
              <a:rPr lang="en-US" dirty="0" err="1"/>
              <a:t>Voicereel</a:t>
            </a:r>
            <a:r>
              <a:rPr lang="en-US" dirty="0"/>
              <a:t> – What is it? How do I make one?</a:t>
            </a:r>
          </a:p>
          <a:p>
            <a:r>
              <a:rPr lang="en-US" dirty="0">
                <a:hlinkClick r:id="rId2"/>
              </a:rPr>
              <a:t>https://www.spotlight.com/news-and-advice/tips-and-advice/how-do-i-set-up-a-voice-over-studio-at-home/</a:t>
            </a:r>
            <a:endParaRPr lang="en-US" dirty="0"/>
          </a:p>
          <a:p>
            <a:r>
              <a:rPr lang="en-US" dirty="0">
                <a:hlinkClick r:id="rId3"/>
              </a:rPr>
              <a:t>https://www.monstervoice.co.uk</a:t>
            </a:r>
            <a:endParaRPr lang="en-US" dirty="0"/>
          </a:p>
          <a:p>
            <a:pPr marL="18288" indent="0">
              <a:buNone/>
            </a:pPr>
            <a:endParaRPr lang="en-US" dirty="0"/>
          </a:p>
          <a:p>
            <a:endParaRPr lang="en-US" dirty="0"/>
          </a:p>
          <a:p>
            <a:r>
              <a:rPr lang="en-US" dirty="0"/>
              <a:t>Showreel – What is it? How do I make one?</a:t>
            </a:r>
          </a:p>
          <a:p>
            <a:r>
              <a:rPr lang="en-US" dirty="0">
                <a:hlinkClick r:id="rId4"/>
              </a:rPr>
              <a:t>https://www.spotlight.com/news-and-advice/interviews-podcasts/everything-you-need-to-know-about-showreels/</a:t>
            </a:r>
            <a:endParaRPr lang="en-US" dirty="0"/>
          </a:p>
          <a:p>
            <a:endParaRPr lang="en-US" dirty="0"/>
          </a:p>
          <a:p>
            <a:pPr marL="18288" indent="0">
              <a:buNone/>
            </a:pPr>
            <a:endParaRPr lang="en-US" dirty="0"/>
          </a:p>
          <a:p>
            <a:pPr marL="18288" indent="0">
              <a:buNone/>
            </a:pPr>
            <a:endParaRPr lang="en-US" dirty="0"/>
          </a:p>
        </p:txBody>
      </p:sp>
    </p:spTree>
    <p:extLst>
      <p:ext uri="{BB962C8B-B14F-4D97-AF65-F5344CB8AC3E}">
        <p14:creationId xmlns:p14="http://schemas.microsoft.com/office/powerpoint/2010/main" val="92254711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9B79A26-B8AD-FC42-83B2-9FA710A2728C}"/>
              </a:ext>
            </a:extLst>
          </p:cNvPr>
          <p:cNvSpPr>
            <a:spLocks noGrp="1"/>
          </p:cNvSpPr>
          <p:nvPr>
            <p:ph idx="1"/>
          </p:nvPr>
        </p:nvSpPr>
        <p:spPr>
          <a:xfrm>
            <a:off x="1061545" y="685801"/>
            <a:ext cx="7420303" cy="5494282"/>
          </a:xfrm>
        </p:spPr>
        <p:txBody>
          <a:bodyPr/>
          <a:lstStyle/>
          <a:p>
            <a:r>
              <a:rPr lang="en-US" dirty="0"/>
              <a:t>Equity. To join or not to join?</a:t>
            </a:r>
          </a:p>
          <a:p>
            <a:r>
              <a:rPr lang="en-US" dirty="0"/>
              <a:t>Simon Curtis</a:t>
            </a:r>
          </a:p>
          <a:p>
            <a:r>
              <a:rPr lang="en-US" dirty="0">
                <a:hlinkClick r:id="rId2"/>
              </a:rPr>
              <a:t>IMDb</a:t>
            </a:r>
            <a:endParaRPr lang="en-US" dirty="0"/>
          </a:p>
          <a:p>
            <a:r>
              <a:rPr lang="en-US" dirty="0"/>
              <a:t>Social Media. Protocols.</a:t>
            </a:r>
          </a:p>
          <a:p>
            <a:pPr marL="18288" indent="0">
              <a:buNone/>
            </a:pPr>
            <a:endParaRPr lang="en-US" dirty="0"/>
          </a:p>
          <a:p>
            <a:pPr marL="18288" indent="0">
              <a:buNone/>
            </a:pPr>
            <a:endParaRPr lang="en-US" dirty="0"/>
          </a:p>
        </p:txBody>
      </p:sp>
    </p:spTree>
    <p:extLst>
      <p:ext uri="{BB962C8B-B14F-4D97-AF65-F5344CB8AC3E}">
        <p14:creationId xmlns:p14="http://schemas.microsoft.com/office/powerpoint/2010/main" val="341387196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31A174D-AEA5-784A-A04C-BF2EB50F8C83}"/>
              </a:ext>
            </a:extLst>
          </p:cNvPr>
          <p:cNvSpPr>
            <a:spLocks noGrp="1"/>
          </p:cNvSpPr>
          <p:nvPr>
            <p:ph idx="1"/>
          </p:nvPr>
        </p:nvSpPr>
        <p:spPr>
          <a:xfrm>
            <a:off x="935421" y="685801"/>
            <a:ext cx="7294179" cy="5136930"/>
          </a:xfrm>
        </p:spPr>
        <p:txBody>
          <a:bodyPr/>
          <a:lstStyle/>
          <a:p>
            <a:r>
              <a:rPr lang="en-US" dirty="0"/>
              <a:t>Health &amp; Wellbeing</a:t>
            </a:r>
          </a:p>
          <a:p>
            <a:r>
              <a:rPr lang="en-US" dirty="0">
                <a:hlinkClick r:id="rId2"/>
              </a:rPr>
              <a:t>https://www.spotlight.com/news-and-advice/</a:t>
            </a:r>
            <a:endParaRPr lang="en-US" dirty="0"/>
          </a:p>
          <a:p>
            <a:r>
              <a:rPr lang="en-US" dirty="0">
                <a:hlinkClick r:id="rId3"/>
              </a:rPr>
              <a:t>https://www.playingsane.org</a:t>
            </a:r>
            <a:endParaRPr lang="en-US" dirty="0"/>
          </a:p>
          <a:p>
            <a:endParaRPr lang="en-US" dirty="0"/>
          </a:p>
        </p:txBody>
      </p:sp>
    </p:spTree>
    <p:extLst>
      <p:ext uri="{BB962C8B-B14F-4D97-AF65-F5344CB8AC3E}">
        <p14:creationId xmlns:p14="http://schemas.microsoft.com/office/powerpoint/2010/main" val="286586088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6661E6B-BC48-CF42-AAB5-9B4D0B8B06F0}"/>
              </a:ext>
            </a:extLst>
          </p:cNvPr>
          <p:cNvSpPr>
            <a:spLocks noGrp="1"/>
          </p:cNvSpPr>
          <p:nvPr>
            <p:ph idx="1"/>
          </p:nvPr>
        </p:nvSpPr>
        <p:spPr>
          <a:xfrm>
            <a:off x="1008993" y="685801"/>
            <a:ext cx="7220607" cy="5094889"/>
          </a:xfrm>
        </p:spPr>
        <p:txBody>
          <a:bodyPr/>
          <a:lstStyle/>
          <a:p>
            <a:r>
              <a:rPr lang="en-US" dirty="0"/>
              <a:t>Self tape auditions</a:t>
            </a:r>
          </a:p>
          <a:p>
            <a:r>
              <a:rPr lang="en-US" dirty="0">
                <a:hlinkClick r:id="rId2"/>
              </a:rPr>
              <a:t>https://www.spotlight.com/news-and-advice/tips-and-advice/how-to-self-tape-at-home/</a:t>
            </a:r>
            <a:endParaRPr lang="en-US" dirty="0"/>
          </a:p>
          <a:p>
            <a:r>
              <a:rPr lang="en-US" dirty="0">
                <a:hlinkClick r:id="rId3"/>
              </a:rPr>
              <a:t>https://www.youtube.com/watch?v=FzWxlQ8vTSw</a:t>
            </a:r>
            <a:endParaRPr lang="en-US" dirty="0"/>
          </a:p>
          <a:p>
            <a:pPr marL="18288" indent="0">
              <a:buNone/>
            </a:pPr>
            <a:endParaRPr lang="en-US" dirty="0"/>
          </a:p>
          <a:p>
            <a:endParaRPr lang="en-US" dirty="0"/>
          </a:p>
        </p:txBody>
      </p:sp>
    </p:spTree>
    <p:extLst>
      <p:ext uri="{BB962C8B-B14F-4D97-AF65-F5344CB8AC3E}">
        <p14:creationId xmlns:p14="http://schemas.microsoft.com/office/powerpoint/2010/main" val="318865995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8288" indent="0">
              <a:buNone/>
            </a:pPr>
            <a:r>
              <a:rPr lang="en-US" sz="4000" dirty="0"/>
              <a:t>Andy Nyman’s </a:t>
            </a:r>
          </a:p>
          <a:p>
            <a:pPr marL="18288" indent="0">
              <a:buNone/>
            </a:pPr>
            <a:r>
              <a:rPr lang="en-US" sz="4000" dirty="0"/>
              <a:t>“Golden Rules of Acting”</a:t>
            </a:r>
          </a:p>
          <a:p>
            <a:pPr marL="18288" indent="0">
              <a:buNone/>
            </a:pPr>
            <a:endParaRPr lang="en-US" dirty="0"/>
          </a:p>
          <a:p>
            <a:pPr marL="18288" indent="0">
              <a:buNone/>
            </a:pPr>
            <a:endParaRPr lang="en-US" dirty="0"/>
          </a:p>
        </p:txBody>
      </p:sp>
    </p:spTree>
    <p:extLst>
      <p:ext uri="{BB962C8B-B14F-4D97-AF65-F5344CB8AC3E}">
        <p14:creationId xmlns:p14="http://schemas.microsoft.com/office/powerpoint/2010/main" val="16271682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16000" y="2004486"/>
            <a:ext cx="6959600" cy="1138773"/>
          </a:xfrm>
          <a:prstGeom prst="rect">
            <a:avLst/>
          </a:prstGeom>
          <a:noFill/>
        </p:spPr>
        <p:txBody>
          <a:bodyPr wrap="square" rtlCol="0">
            <a:spAutoFit/>
          </a:bodyPr>
          <a:lstStyle/>
          <a:p>
            <a:endParaRPr lang="en-US" sz="2400" dirty="0"/>
          </a:p>
          <a:p>
            <a:endParaRPr lang="en-US" sz="2400" dirty="0"/>
          </a:p>
          <a:p>
            <a:endParaRPr lang="en-US" sz="2000" dirty="0"/>
          </a:p>
        </p:txBody>
      </p:sp>
      <p:sp>
        <p:nvSpPr>
          <p:cNvPr id="4" name="Content Placeholder 3"/>
          <p:cNvSpPr>
            <a:spLocks noGrp="1"/>
          </p:cNvSpPr>
          <p:nvPr>
            <p:ph idx="1"/>
          </p:nvPr>
        </p:nvSpPr>
        <p:spPr>
          <a:xfrm>
            <a:off x="2133600" y="1079500"/>
            <a:ext cx="6756400" cy="4051300"/>
          </a:xfrm>
        </p:spPr>
        <p:txBody>
          <a:bodyPr>
            <a:normAutofit fontScale="92500" lnSpcReduction="10000"/>
          </a:bodyPr>
          <a:lstStyle/>
          <a:p>
            <a:r>
              <a:rPr lang="en-US" sz="2800" dirty="0">
                <a:hlinkClick r:id="rId2"/>
              </a:rPr>
              <a:t>Ioan Hefin</a:t>
            </a:r>
            <a:endParaRPr lang="en-US" sz="2800" dirty="0"/>
          </a:p>
          <a:p>
            <a:endParaRPr lang="en-US" sz="2800" dirty="0"/>
          </a:p>
          <a:p>
            <a:r>
              <a:rPr lang="en-US" sz="2800" dirty="0">
                <a:hlinkClick r:id="rId3"/>
              </a:rPr>
              <a:t>Showreel</a:t>
            </a:r>
            <a:endParaRPr lang="en-US" sz="2800" dirty="0"/>
          </a:p>
          <a:p>
            <a:endParaRPr lang="en-US" sz="2800" dirty="0"/>
          </a:p>
          <a:p>
            <a:r>
              <a:rPr lang="en-US" sz="2800" dirty="0" err="1">
                <a:hlinkClick r:id="rId4"/>
              </a:rPr>
              <a:t>IMDb</a:t>
            </a:r>
            <a:endParaRPr lang="en-US" sz="2800" dirty="0"/>
          </a:p>
          <a:p>
            <a:endParaRPr lang="en-US" sz="2800" dirty="0"/>
          </a:p>
          <a:p>
            <a:r>
              <a:rPr lang="en-US" sz="2800" dirty="0">
                <a:hlinkClick r:id="rId5"/>
              </a:rPr>
              <a:t>Agent</a:t>
            </a:r>
            <a:endParaRPr lang="en-US" sz="2800" dirty="0"/>
          </a:p>
          <a:p>
            <a:endParaRPr lang="en-US" sz="2800" dirty="0"/>
          </a:p>
          <a:p>
            <a:r>
              <a:rPr lang="en-US" sz="2800" dirty="0">
                <a:hlinkClick r:id="rId6"/>
              </a:rPr>
              <a:t>Spotlight</a:t>
            </a:r>
            <a:endParaRPr lang="en-US" sz="2800" dirty="0"/>
          </a:p>
          <a:p>
            <a:endParaRPr lang="en-US" sz="2800" dirty="0"/>
          </a:p>
          <a:p>
            <a:endParaRPr lang="en-US" dirty="0"/>
          </a:p>
        </p:txBody>
      </p:sp>
    </p:spTree>
    <p:extLst>
      <p:ext uri="{BB962C8B-B14F-4D97-AF65-F5344CB8AC3E}">
        <p14:creationId xmlns:p14="http://schemas.microsoft.com/office/powerpoint/2010/main" val="264534439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Not afraid of hard work / long hours</a:t>
            </a:r>
          </a:p>
          <a:p>
            <a:r>
              <a:rPr lang="en-US" dirty="0"/>
              <a:t>Technically and practically competent</a:t>
            </a:r>
          </a:p>
          <a:p>
            <a:r>
              <a:rPr lang="en-US" dirty="0"/>
              <a:t>Conscientious</a:t>
            </a:r>
          </a:p>
          <a:p>
            <a:r>
              <a:rPr lang="en-US" dirty="0"/>
              <a:t>Good team player</a:t>
            </a:r>
          </a:p>
          <a:p>
            <a:r>
              <a:rPr lang="en-US" dirty="0"/>
              <a:t>A.C.R.O.</a:t>
            </a:r>
          </a:p>
        </p:txBody>
      </p:sp>
      <p:sp>
        <p:nvSpPr>
          <p:cNvPr id="3" name="Title 2"/>
          <p:cNvSpPr>
            <a:spLocks noGrp="1"/>
          </p:cNvSpPr>
          <p:nvPr>
            <p:ph type="title"/>
          </p:nvPr>
        </p:nvSpPr>
        <p:spPr/>
        <p:txBody>
          <a:bodyPr/>
          <a:lstStyle/>
          <a:p>
            <a:r>
              <a:rPr lang="en-US" dirty="0"/>
              <a:t>Why me?!</a:t>
            </a:r>
          </a:p>
        </p:txBody>
      </p:sp>
    </p:spTree>
    <p:extLst>
      <p:ext uri="{BB962C8B-B14F-4D97-AF65-F5344CB8AC3E}">
        <p14:creationId xmlns:p14="http://schemas.microsoft.com/office/powerpoint/2010/main" val="214062533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73100" y="685800"/>
            <a:ext cx="7556500" cy="5105399"/>
          </a:xfrm>
        </p:spPr>
        <p:txBody>
          <a:bodyPr>
            <a:normAutofit/>
          </a:bodyPr>
          <a:lstStyle/>
          <a:p>
            <a:pPr marL="18288" indent="0">
              <a:buNone/>
            </a:pPr>
            <a:r>
              <a:rPr lang="en-US" sz="3200" dirty="0"/>
              <a:t>10 Things that require zero talent</a:t>
            </a:r>
          </a:p>
          <a:p>
            <a:pPr marL="18288" indent="0">
              <a:buNone/>
            </a:pPr>
            <a:r>
              <a:rPr lang="en-US" dirty="0"/>
              <a:t>Being on Time</a:t>
            </a:r>
          </a:p>
          <a:p>
            <a:pPr marL="18288" indent="0">
              <a:buNone/>
            </a:pPr>
            <a:r>
              <a:rPr lang="en-US" dirty="0"/>
              <a:t>Work Ethic</a:t>
            </a:r>
          </a:p>
          <a:p>
            <a:pPr marL="18288" indent="0">
              <a:buNone/>
            </a:pPr>
            <a:r>
              <a:rPr lang="en-US" dirty="0"/>
              <a:t>Effort</a:t>
            </a:r>
          </a:p>
          <a:p>
            <a:pPr marL="18288" indent="0">
              <a:buNone/>
            </a:pPr>
            <a:r>
              <a:rPr lang="en-US" dirty="0"/>
              <a:t>Body Language</a:t>
            </a:r>
          </a:p>
          <a:p>
            <a:pPr marL="18288" indent="0">
              <a:buNone/>
            </a:pPr>
            <a:r>
              <a:rPr lang="en-US" dirty="0"/>
              <a:t>Energy</a:t>
            </a:r>
          </a:p>
          <a:p>
            <a:pPr marL="18288" indent="0">
              <a:buNone/>
            </a:pPr>
            <a:r>
              <a:rPr lang="en-US" dirty="0"/>
              <a:t>Attitude</a:t>
            </a:r>
          </a:p>
          <a:p>
            <a:pPr marL="18288" indent="0">
              <a:buNone/>
            </a:pPr>
            <a:r>
              <a:rPr lang="en-US" dirty="0"/>
              <a:t>Passion</a:t>
            </a:r>
          </a:p>
          <a:p>
            <a:pPr marL="18288" indent="0">
              <a:buNone/>
            </a:pPr>
            <a:r>
              <a:rPr lang="en-US" dirty="0"/>
              <a:t>Being Coachable</a:t>
            </a:r>
          </a:p>
          <a:p>
            <a:pPr marL="18288" indent="0">
              <a:buNone/>
            </a:pPr>
            <a:r>
              <a:rPr lang="en-US" dirty="0"/>
              <a:t>Doing Extra</a:t>
            </a:r>
          </a:p>
          <a:p>
            <a:pPr marL="18288" indent="0">
              <a:buNone/>
            </a:pPr>
            <a:r>
              <a:rPr lang="en-US" dirty="0"/>
              <a:t>Being prepared</a:t>
            </a:r>
          </a:p>
          <a:p>
            <a:endParaRPr lang="en-US" dirty="0"/>
          </a:p>
        </p:txBody>
      </p:sp>
    </p:spTree>
    <p:extLst>
      <p:ext uri="{BB962C8B-B14F-4D97-AF65-F5344CB8AC3E}">
        <p14:creationId xmlns:p14="http://schemas.microsoft.com/office/powerpoint/2010/main" val="144568807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linds(horizont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linds(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blinds(horizont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blinds(horizont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blinds(horizontal)">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blinds(horizontal)">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blinds(horizontal)">
                                      <p:cBhvr>
                                        <p:cTn id="37" dur="500"/>
                                        <p:tgtEl>
                                          <p:spTgt spid="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
                                            <p:txEl>
                                              <p:pRg st="8" end="8"/>
                                            </p:txEl>
                                          </p:spTgt>
                                        </p:tgtEl>
                                        <p:attrNameLst>
                                          <p:attrName>style.visibility</p:attrName>
                                        </p:attrNameLst>
                                      </p:cBhvr>
                                      <p:to>
                                        <p:strVal val="visible"/>
                                      </p:to>
                                    </p:set>
                                    <p:animEffect transition="in" filter="blinds(horizontal)">
                                      <p:cBhvr>
                                        <p:cTn id="42" dur="500"/>
                                        <p:tgtEl>
                                          <p:spTgt spid="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animEffect transition="in" filter="blinds(horizontal)">
                                      <p:cBhvr>
                                        <p:cTn id="47" dur="500"/>
                                        <p:tgtEl>
                                          <p:spTgt spid="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2">
                                            <p:txEl>
                                              <p:pRg st="10" end="10"/>
                                            </p:txEl>
                                          </p:spTgt>
                                        </p:tgtEl>
                                        <p:attrNameLst>
                                          <p:attrName>style.visibility</p:attrName>
                                        </p:attrNameLst>
                                      </p:cBhvr>
                                      <p:to>
                                        <p:strVal val="visible"/>
                                      </p:to>
                                    </p:set>
                                    <p:animEffect transition="in" filter="blinds(horizontal)">
                                      <p:cBhvr>
                                        <p:cTn id="52"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0700" y="1066801"/>
            <a:ext cx="7708900" cy="4394199"/>
          </a:xfrm>
        </p:spPr>
        <p:txBody>
          <a:bodyPr>
            <a:normAutofit/>
          </a:bodyPr>
          <a:lstStyle/>
          <a:p>
            <a:pPr marL="18288" indent="0">
              <a:buNone/>
            </a:pPr>
            <a:r>
              <a:rPr lang="en-US" dirty="0"/>
              <a:t>The most obvious thing that requires zero talent is participating in your industry </a:t>
            </a:r>
            <a:r>
              <a:rPr lang="mr-IN" dirty="0"/>
              <a:t>–</a:t>
            </a:r>
            <a:r>
              <a:rPr lang="en-US" dirty="0"/>
              <a:t> which includes being an audience member, supporting your colleagues and</a:t>
            </a:r>
          </a:p>
          <a:p>
            <a:pPr marL="18288" indent="0">
              <a:buNone/>
            </a:pPr>
            <a:r>
              <a:rPr lang="en-US" dirty="0"/>
              <a:t>CREATE CONTENT.</a:t>
            </a:r>
          </a:p>
          <a:p>
            <a:pPr marL="18288" indent="0">
              <a:buNone/>
            </a:pPr>
            <a:endParaRPr lang="en-US" dirty="0"/>
          </a:p>
          <a:p>
            <a:pPr marL="18288" indent="0">
              <a:buNone/>
            </a:pPr>
            <a:r>
              <a:rPr lang="en-US" dirty="0"/>
              <a:t>Lyric Theatre </a:t>
            </a:r>
            <a:r>
              <a:rPr lang="mr-IN" dirty="0"/>
              <a:t>–</a:t>
            </a:r>
            <a:r>
              <a:rPr lang="en-US" dirty="0"/>
              <a:t> how many times have you been?</a:t>
            </a:r>
          </a:p>
          <a:p>
            <a:pPr marL="18288" indent="0">
              <a:buNone/>
            </a:pPr>
            <a:endParaRPr lang="en-US" dirty="0"/>
          </a:p>
          <a:p>
            <a:pPr marL="18288" indent="0">
              <a:buNone/>
            </a:pPr>
            <a:r>
              <a:rPr lang="en-US" dirty="0"/>
              <a:t>Become involved in the creative industries because of what you can do for the creative industries, not because of what you think the creative industries can do for you.</a:t>
            </a:r>
          </a:p>
        </p:txBody>
      </p:sp>
    </p:spTree>
    <p:extLst>
      <p:ext uri="{BB962C8B-B14F-4D97-AF65-F5344CB8AC3E}">
        <p14:creationId xmlns:p14="http://schemas.microsoft.com/office/powerpoint/2010/main" val="418923605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SC_100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7720"/>
            <a:ext cx="9144000" cy="6257131"/>
          </a:xfrm>
          <a:prstGeom prst="rect">
            <a:avLst/>
          </a:prstGeom>
        </p:spPr>
      </p:pic>
      <p:sp>
        <p:nvSpPr>
          <p:cNvPr id="2" name="Content Placeholder 1"/>
          <p:cNvSpPr>
            <a:spLocks noGrp="1"/>
          </p:cNvSpPr>
          <p:nvPr>
            <p:ph idx="1"/>
          </p:nvPr>
        </p:nvSpPr>
        <p:spPr>
          <a:xfrm>
            <a:off x="0" y="279400"/>
            <a:ext cx="6096000" cy="1257300"/>
          </a:xfrm>
        </p:spPr>
        <p:txBody>
          <a:bodyPr>
            <a:normAutofit lnSpcReduction="10000"/>
          </a:bodyPr>
          <a:lstStyle/>
          <a:p>
            <a:r>
              <a:rPr lang="en-US" dirty="0"/>
              <a:t>Played the naturalist Alfred Russel Wallace in a one man show that toured over a 5 year period to over 30,000 people in 3 continents. The original contract was for 1 week in 2008.</a:t>
            </a:r>
          </a:p>
        </p:txBody>
      </p:sp>
      <p:sp>
        <p:nvSpPr>
          <p:cNvPr id="3" name="Title 2"/>
          <p:cNvSpPr>
            <a:spLocks noGrp="1"/>
          </p:cNvSpPr>
          <p:nvPr>
            <p:ph type="title"/>
          </p:nvPr>
        </p:nvSpPr>
        <p:spPr/>
        <p:txBody>
          <a:bodyPr/>
          <a:lstStyle/>
          <a:p>
            <a:r>
              <a:rPr lang="en-US" dirty="0"/>
              <a:t>Wallace</a:t>
            </a:r>
          </a:p>
        </p:txBody>
      </p:sp>
    </p:spTree>
    <p:extLst>
      <p:ext uri="{BB962C8B-B14F-4D97-AF65-F5344CB8AC3E}">
        <p14:creationId xmlns:p14="http://schemas.microsoft.com/office/powerpoint/2010/main" val="191426340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dissolve">
                                      <p:cBhvr>
                                        <p:cTn id="11" dur="500"/>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98600" y="531991"/>
            <a:ext cx="3505200" cy="6186309"/>
          </a:xfrm>
          <a:prstGeom prst="rect">
            <a:avLst/>
          </a:prstGeom>
          <a:noFill/>
        </p:spPr>
        <p:txBody>
          <a:bodyPr wrap="square" rtlCol="0">
            <a:spAutoFit/>
          </a:bodyPr>
          <a:lstStyle/>
          <a:p>
            <a:r>
              <a:rPr lang="en-US" sz="2000" dirty="0"/>
              <a:t>Played rugby for Wales</a:t>
            </a:r>
          </a:p>
          <a:p>
            <a:r>
              <a:rPr lang="en-US" sz="2000" dirty="0"/>
              <a:t>Policeman</a:t>
            </a:r>
          </a:p>
          <a:p>
            <a:r>
              <a:rPr lang="en-US" sz="2000" dirty="0"/>
              <a:t>Teacher</a:t>
            </a:r>
          </a:p>
          <a:p>
            <a:r>
              <a:rPr lang="en-US" sz="2000" dirty="0"/>
              <a:t>King of France</a:t>
            </a:r>
          </a:p>
          <a:p>
            <a:r>
              <a:rPr lang="en-US" sz="2000" dirty="0"/>
              <a:t>Millionaire</a:t>
            </a:r>
          </a:p>
          <a:p>
            <a:r>
              <a:rPr lang="en-US" sz="2000" dirty="0"/>
              <a:t>Shop Keeper</a:t>
            </a:r>
          </a:p>
          <a:p>
            <a:r>
              <a:rPr lang="en-US" sz="2000" dirty="0"/>
              <a:t>Duke of Milan</a:t>
            </a:r>
          </a:p>
          <a:p>
            <a:r>
              <a:rPr lang="en-US" sz="2000" dirty="0"/>
              <a:t>Bigamist x 2</a:t>
            </a:r>
          </a:p>
          <a:p>
            <a:r>
              <a:rPr lang="en-US" sz="2000" dirty="0"/>
              <a:t>M.P.</a:t>
            </a:r>
          </a:p>
          <a:p>
            <a:r>
              <a:rPr lang="en-US" sz="2000" dirty="0"/>
              <a:t>Hotel Manager</a:t>
            </a:r>
          </a:p>
          <a:p>
            <a:r>
              <a:rPr lang="en-US" sz="2000" dirty="0"/>
              <a:t>Viking</a:t>
            </a:r>
          </a:p>
          <a:p>
            <a:r>
              <a:rPr lang="en-US" sz="2000" dirty="0"/>
              <a:t>Solicitor</a:t>
            </a:r>
          </a:p>
          <a:p>
            <a:r>
              <a:rPr lang="en-US" sz="2000" dirty="0"/>
              <a:t>Preacher</a:t>
            </a:r>
          </a:p>
          <a:p>
            <a:r>
              <a:rPr lang="en-US" sz="2000" dirty="0"/>
              <a:t>Scientist </a:t>
            </a:r>
          </a:p>
          <a:p>
            <a:r>
              <a:rPr lang="en-US" sz="2000" dirty="0"/>
              <a:t>Emperor</a:t>
            </a:r>
          </a:p>
          <a:p>
            <a:r>
              <a:rPr lang="en-US" sz="2000" dirty="0"/>
              <a:t>Coal Miner</a:t>
            </a:r>
          </a:p>
          <a:p>
            <a:r>
              <a:rPr lang="en-US" sz="2000" dirty="0"/>
              <a:t>Psychopath</a:t>
            </a:r>
          </a:p>
          <a:p>
            <a:r>
              <a:rPr lang="en-US" sz="2000" dirty="0"/>
              <a:t>Wife Beater</a:t>
            </a:r>
          </a:p>
          <a:p>
            <a:endParaRPr lang="en-US" dirty="0"/>
          </a:p>
          <a:p>
            <a:endParaRPr lang="en-US" dirty="0"/>
          </a:p>
        </p:txBody>
      </p:sp>
    </p:spTree>
    <p:extLst>
      <p:ext uri="{BB962C8B-B14F-4D97-AF65-F5344CB8AC3E}">
        <p14:creationId xmlns:p14="http://schemas.microsoft.com/office/powerpoint/2010/main" val="30957683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00300" y="1206500"/>
            <a:ext cx="4318000" cy="3098800"/>
          </a:xfrm>
        </p:spPr>
        <p:txBody>
          <a:bodyPr>
            <a:normAutofit fontScale="62500" lnSpcReduction="20000"/>
          </a:bodyPr>
          <a:lstStyle/>
          <a:p>
            <a:r>
              <a:rPr lang="en-US" dirty="0"/>
              <a:t>Matthew Rhys</a:t>
            </a:r>
          </a:p>
          <a:p>
            <a:r>
              <a:rPr lang="en-US" dirty="0"/>
              <a:t>Ioan </a:t>
            </a:r>
            <a:r>
              <a:rPr lang="en-US" dirty="0" err="1"/>
              <a:t>Gruffudd</a:t>
            </a:r>
            <a:endParaRPr lang="en-US" dirty="0"/>
          </a:p>
          <a:p>
            <a:r>
              <a:rPr lang="en-US" dirty="0"/>
              <a:t>Rhys </a:t>
            </a:r>
            <a:r>
              <a:rPr lang="en-US" dirty="0" err="1"/>
              <a:t>Ifans</a:t>
            </a:r>
            <a:endParaRPr lang="en-US" dirty="0"/>
          </a:p>
          <a:p>
            <a:r>
              <a:rPr lang="en-US" dirty="0"/>
              <a:t>Cate </a:t>
            </a:r>
            <a:r>
              <a:rPr lang="en-US" dirty="0" err="1"/>
              <a:t>Blanchett</a:t>
            </a:r>
            <a:endParaRPr lang="en-US" dirty="0"/>
          </a:p>
          <a:p>
            <a:r>
              <a:rPr lang="en-US" dirty="0"/>
              <a:t>Hugh </a:t>
            </a:r>
            <a:r>
              <a:rPr lang="en-US" dirty="0" err="1"/>
              <a:t>Jackman</a:t>
            </a:r>
            <a:endParaRPr lang="en-US" dirty="0"/>
          </a:p>
          <a:p>
            <a:r>
              <a:rPr lang="en-US" dirty="0"/>
              <a:t>David Attenborough</a:t>
            </a:r>
          </a:p>
          <a:p>
            <a:r>
              <a:rPr lang="en-US" dirty="0"/>
              <a:t>Judie Dench</a:t>
            </a:r>
          </a:p>
          <a:p>
            <a:r>
              <a:rPr lang="en-US" dirty="0"/>
              <a:t>Samuel Jackson</a:t>
            </a:r>
          </a:p>
          <a:p>
            <a:r>
              <a:rPr lang="en-US" dirty="0"/>
              <a:t>Chris O’Dowd</a:t>
            </a:r>
          </a:p>
          <a:p>
            <a:r>
              <a:rPr lang="en-US" dirty="0"/>
              <a:t>Asa Butterfield</a:t>
            </a:r>
          </a:p>
          <a:p>
            <a:r>
              <a:rPr lang="en-US" dirty="0"/>
              <a:t>Rupert Everett</a:t>
            </a:r>
          </a:p>
          <a:p>
            <a:r>
              <a:rPr lang="en-US" dirty="0"/>
              <a:t>Anjelica Huston</a:t>
            </a:r>
          </a:p>
          <a:p>
            <a:r>
              <a:rPr lang="en-US" dirty="0"/>
              <a:t>Dan Stevens</a:t>
            </a:r>
          </a:p>
          <a:p>
            <a:r>
              <a:rPr lang="en-US" dirty="0"/>
              <a:t>Michael Sheen</a:t>
            </a:r>
          </a:p>
          <a:p>
            <a:r>
              <a:rPr lang="en-US" dirty="0"/>
              <a:t>Wonderful people who aren’t famous!</a:t>
            </a:r>
          </a:p>
        </p:txBody>
      </p:sp>
      <p:sp>
        <p:nvSpPr>
          <p:cNvPr id="3" name="Title 2"/>
          <p:cNvSpPr>
            <a:spLocks noGrp="1"/>
          </p:cNvSpPr>
          <p:nvPr>
            <p:ph type="title"/>
          </p:nvPr>
        </p:nvSpPr>
        <p:spPr>
          <a:xfrm>
            <a:off x="777240" y="5194300"/>
            <a:ext cx="6728460" cy="596900"/>
          </a:xfrm>
        </p:spPr>
        <p:txBody>
          <a:bodyPr/>
          <a:lstStyle/>
          <a:p>
            <a:r>
              <a:rPr lang="en-US" sz="2800" dirty="0"/>
              <a:t>Interesting people</a:t>
            </a:r>
          </a:p>
        </p:txBody>
      </p:sp>
      <p:pic>
        <p:nvPicPr>
          <p:cNvPr id="5" name="Picture 4" descr="Attenborough.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000" y="431800"/>
            <a:ext cx="8102600" cy="6083300"/>
          </a:xfrm>
          <a:prstGeom prst="rect">
            <a:avLst/>
          </a:prstGeom>
        </p:spPr>
      </p:pic>
    </p:spTree>
    <p:extLst>
      <p:ext uri="{BB962C8B-B14F-4D97-AF65-F5344CB8AC3E}">
        <p14:creationId xmlns:p14="http://schemas.microsoft.com/office/powerpoint/2010/main" val="25332856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p:txBody>
          <a:bodyPr>
            <a:noAutofit/>
          </a:bodyPr>
          <a:lstStyle/>
          <a:p>
            <a:r>
              <a:rPr lang="en-US" sz="2400" dirty="0"/>
              <a:t>What is your best personal trait for being an entrepreneur?</a:t>
            </a:r>
          </a:p>
        </p:txBody>
      </p:sp>
      <p:sp>
        <p:nvSpPr>
          <p:cNvPr id="4" name="Title 3"/>
          <p:cNvSpPr>
            <a:spLocks noGrp="1"/>
          </p:cNvSpPr>
          <p:nvPr>
            <p:ph type="title"/>
          </p:nvPr>
        </p:nvSpPr>
        <p:spPr/>
        <p:txBody>
          <a:bodyPr/>
          <a:lstStyle/>
          <a:p>
            <a:r>
              <a:rPr lang="en-US" dirty="0"/>
              <a:t>You!</a:t>
            </a:r>
          </a:p>
        </p:txBody>
      </p:sp>
    </p:spTree>
    <p:extLst>
      <p:ext uri="{BB962C8B-B14F-4D97-AF65-F5344CB8AC3E}">
        <p14:creationId xmlns:p14="http://schemas.microsoft.com/office/powerpoint/2010/main" val="308423042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inz-label.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648" y="190500"/>
            <a:ext cx="2889504" cy="3048000"/>
          </a:xfrm>
          <a:prstGeom prst="rect">
            <a:avLst/>
          </a:prstGeom>
        </p:spPr>
      </p:pic>
      <p:sp>
        <p:nvSpPr>
          <p:cNvPr id="2" name="TextBox 1"/>
          <p:cNvSpPr txBox="1"/>
          <p:nvPr/>
        </p:nvSpPr>
        <p:spPr>
          <a:xfrm>
            <a:off x="4013200" y="976342"/>
            <a:ext cx="4648200" cy="4524316"/>
          </a:xfrm>
          <a:prstGeom prst="rect">
            <a:avLst/>
          </a:prstGeom>
          <a:noFill/>
        </p:spPr>
        <p:txBody>
          <a:bodyPr wrap="square" rtlCol="0">
            <a:spAutoFit/>
          </a:bodyPr>
          <a:lstStyle/>
          <a:p>
            <a:r>
              <a:rPr lang="en-US" dirty="0"/>
              <a:t>The long history of ketchup in the Western world extends back to the early 16th century, when British settlers in Fuji were introduced to a sauce used by Chinese sailors called </a:t>
            </a:r>
            <a:r>
              <a:rPr lang="en-US" i="1" dirty="0" err="1"/>
              <a:t>ke-tchup</a:t>
            </a:r>
            <a:r>
              <a:rPr lang="en-US" dirty="0"/>
              <a:t>. Local recipes for </a:t>
            </a:r>
            <a:r>
              <a:rPr lang="en-US" i="1" dirty="0" err="1"/>
              <a:t>ke-tchup</a:t>
            </a:r>
            <a:r>
              <a:rPr lang="en-US" dirty="0"/>
              <a:t> varied, but the first recipe on record dates back to 544 A.D. and instructs any prospective condiment maker to "take the intestine, stomach, and bladder of the yellow fish, shark and mullet, and wash them well. Mix them with a moderate amount of salt and place them in a jar. Seal tightly and incubate in the sun. It will be ready in twenty days in summer, fifty days in spring or fall and a hundred days in winter.”</a:t>
            </a:r>
          </a:p>
        </p:txBody>
      </p:sp>
    </p:spTree>
    <p:extLst>
      <p:ext uri="{BB962C8B-B14F-4D97-AF65-F5344CB8AC3E}">
        <p14:creationId xmlns:p14="http://schemas.microsoft.com/office/powerpoint/2010/main" val="287224319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inz-label.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648" y="190500"/>
            <a:ext cx="2194052" cy="2314401"/>
          </a:xfrm>
          <a:prstGeom prst="rect">
            <a:avLst/>
          </a:prstGeom>
        </p:spPr>
      </p:pic>
      <p:sp>
        <p:nvSpPr>
          <p:cNvPr id="2" name="TextBox 1"/>
          <p:cNvSpPr txBox="1"/>
          <p:nvPr/>
        </p:nvSpPr>
        <p:spPr>
          <a:xfrm>
            <a:off x="4013200" y="976342"/>
            <a:ext cx="4648200" cy="4524316"/>
          </a:xfrm>
          <a:prstGeom prst="rect">
            <a:avLst/>
          </a:prstGeom>
          <a:noFill/>
        </p:spPr>
        <p:txBody>
          <a:bodyPr wrap="square" rtlCol="0">
            <a:spAutoFit/>
          </a:bodyPr>
          <a:lstStyle/>
          <a:p>
            <a:r>
              <a:rPr lang="en-US" dirty="0"/>
              <a:t>First bottle of Heinz tomato ketchup sold in 1876. Under his leadership, the H.J. Heinz Company was truly ahead of its time. The factories were models of progressiveness. Not only were Heinz employees given free life insurance, death insurance, doctor and dental services, but also access to onsite cafeterias, dining rooms, medical stations, swimming pools, gymnasiums, and roof gardens. The workers were also encouraged to be meticulously clean. At a time when many factory workers didn’t even have running water at home, Heinz provided fresh uniforms, a free laundry service, and even an in-house manicurist to help them keep their nails immaculate.</a:t>
            </a:r>
          </a:p>
        </p:txBody>
      </p:sp>
    </p:spTree>
    <p:extLst>
      <p:ext uri="{BB962C8B-B14F-4D97-AF65-F5344CB8AC3E}">
        <p14:creationId xmlns:p14="http://schemas.microsoft.com/office/powerpoint/2010/main" val="12533348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p:txBody>
          <a:bodyPr>
            <a:noAutofit/>
          </a:bodyPr>
          <a:lstStyle/>
          <a:p>
            <a:r>
              <a:rPr lang="en-US" sz="2400" dirty="0"/>
              <a:t>How would you improve this proven product?</a:t>
            </a:r>
          </a:p>
        </p:txBody>
      </p:sp>
      <p:pic>
        <p:nvPicPr>
          <p:cNvPr id="5" name="Picture 4" descr="Heinz-label.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648" y="190500"/>
            <a:ext cx="2409952" cy="2542143"/>
          </a:xfrm>
          <a:prstGeom prst="rect">
            <a:avLst/>
          </a:prstGeom>
        </p:spPr>
      </p:pic>
      <p:sp>
        <p:nvSpPr>
          <p:cNvPr id="4" name="Title 3"/>
          <p:cNvSpPr>
            <a:spLocks noGrp="1"/>
          </p:cNvSpPr>
          <p:nvPr>
            <p:ph type="title"/>
          </p:nvPr>
        </p:nvSpPr>
        <p:spPr/>
        <p:txBody>
          <a:bodyPr/>
          <a:lstStyle/>
          <a:p>
            <a:r>
              <a:rPr lang="en-US" dirty="0"/>
              <a:t>Task!</a:t>
            </a:r>
          </a:p>
        </p:txBody>
      </p:sp>
    </p:spTree>
    <p:extLst>
      <p:ext uri="{BB962C8B-B14F-4D97-AF65-F5344CB8AC3E}">
        <p14:creationId xmlns:p14="http://schemas.microsoft.com/office/powerpoint/2010/main" val="341868771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einz-label.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648" y="190500"/>
            <a:ext cx="1444752" cy="1524000"/>
          </a:xfrm>
          <a:prstGeom prst="rect">
            <a:avLst/>
          </a:prstGeom>
        </p:spPr>
      </p:pic>
      <p:sp>
        <p:nvSpPr>
          <p:cNvPr id="2" name="TextBox 1"/>
          <p:cNvSpPr txBox="1"/>
          <p:nvPr/>
        </p:nvSpPr>
        <p:spPr>
          <a:xfrm>
            <a:off x="2425700" y="608042"/>
            <a:ext cx="6235700" cy="6463309"/>
          </a:xfrm>
          <a:prstGeom prst="rect">
            <a:avLst/>
          </a:prstGeom>
          <a:noFill/>
        </p:spPr>
        <p:txBody>
          <a:bodyPr wrap="square" rtlCol="0">
            <a:spAutoFit/>
          </a:bodyPr>
          <a:lstStyle/>
          <a:p>
            <a:r>
              <a:rPr lang="en-US" dirty="0"/>
              <a:t>Ketchup’s modern revolution began in 1991 in Midland, Michigan</a:t>
            </a:r>
          </a:p>
          <a:p>
            <a:r>
              <a:rPr lang="en-US" dirty="0"/>
              <a:t>Brown, then 48, and his mold-maker, Tim </a:t>
            </a:r>
            <a:r>
              <a:rPr lang="en-US" dirty="0" err="1"/>
              <a:t>Socier</a:t>
            </a:r>
            <a:r>
              <a:rPr lang="en-US" dirty="0"/>
              <a:t>, came up with a valve that’s a little silicone dome with right-angled slits cut in its top. When the bottle’s sides were pressed, the dome’s slits opened like flower petals and released the contents. When the pressing stopped, the air sucked back into the dome caused it to retract, and the slits to close.</a:t>
            </a:r>
          </a:p>
          <a:p>
            <a:r>
              <a:rPr lang="en-US" dirty="0"/>
              <a:t>The shampoo customer bought in. Eventually, so did baby food-maker Gerber, which uses a version of the valve in its </a:t>
            </a:r>
            <a:r>
              <a:rPr lang="en-US" dirty="0" err="1"/>
              <a:t>sippy</a:t>
            </a:r>
            <a:r>
              <a:rPr lang="en-US" dirty="0"/>
              <a:t> cups. So did NASA when it needed a leak-proof drinking-water system for spacewalking astronauts. So did other shampoo and cosmetics makers. Years later, so did Heinz and Hunt’s, Heinz’s main competitor, for their top-down ketchup bottles.</a:t>
            </a:r>
          </a:p>
          <a:p>
            <a:endParaRPr lang="en-US" dirty="0"/>
          </a:p>
          <a:p>
            <a:r>
              <a:rPr lang="en-US" dirty="0"/>
              <a:t>Brown sold his company in 1995 for about $13 million</a:t>
            </a:r>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71630143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2AB5E2-0DC7-384D-87B9-59692F9033A8}"/>
              </a:ext>
            </a:extLst>
          </p:cNvPr>
          <p:cNvSpPr txBox="1"/>
          <p:nvPr/>
        </p:nvSpPr>
        <p:spPr>
          <a:xfrm>
            <a:off x="2385848" y="2774731"/>
            <a:ext cx="1723229" cy="369332"/>
          </a:xfrm>
          <a:prstGeom prst="rect">
            <a:avLst/>
          </a:prstGeom>
          <a:noFill/>
        </p:spPr>
        <p:txBody>
          <a:bodyPr wrap="none" rtlCol="0">
            <a:spAutoFit/>
          </a:bodyPr>
          <a:lstStyle/>
          <a:p>
            <a:r>
              <a:rPr lang="en-US" dirty="0">
                <a:hlinkClick r:id="rId2"/>
              </a:rPr>
              <a:t>Nicholas Amer</a:t>
            </a:r>
            <a:endParaRPr lang="en-US" dirty="0"/>
          </a:p>
        </p:txBody>
      </p:sp>
    </p:spTree>
    <p:extLst>
      <p:ext uri="{BB962C8B-B14F-4D97-AF65-F5344CB8AC3E}">
        <p14:creationId xmlns:p14="http://schemas.microsoft.com/office/powerpoint/2010/main" val="228761130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Elemental.thmx</Template>
  <TotalTime>4118</TotalTime>
  <Words>1215</Words>
  <Application>Microsoft Macintosh PowerPoint</Application>
  <PresentationFormat>On-screen Show (4:3)</PresentationFormat>
  <Paragraphs>181</Paragraphs>
  <Slides>27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Palatino Linotype</vt:lpstr>
      <vt:lpstr>Wingdings</vt:lpstr>
      <vt:lpstr>Elemental</vt:lpstr>
      <vt:lpstr>PowerPoint Presentation</vt:lpstr>
      <vt:lpstr>Quiz</vt:lpstr>
      <vt:lpstr>PowerPoint Presentation</vt:lpstr>
      <vt:lpstr>How many hours does it take to master a new skill?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me?!</vt:lpstr>
      <vt:lpstr>PowerPoint Presentation</vt:lpstr>
      <vt:lpstr>PowerPoint Presentation</vt:lpstr>
      <vt:lpstr>Wallace</vt:lpstr>
      <vt:lpstr>PowerPoint Presentation</vt:lpstr>
      <vt:lpstr>Interesting people</vt:lpstr>
      <vt:lpstr>You!</vt:lpstr>
      <vt:lpstr>PowerPoint Presentation</vt:lpstr>
      <vt:lpstr>PowerPoint Presentation</vt:lpstr>
      <vt:lpstr>Task!</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Ioan Hefin</dc:title>
  <dc:creator>Ioan</dc:creator>
  <cp:lastModifiedBy>Lynne Seymour</cp:lastModifiedBy>
  <cp:revision>70</cp:revision>
  <dcterms:created xsi:type="dcterms:W3CDTF">2013-09-16T10:02:29Z</dcterms:created>
  <dcterms:modified xsi:type="dcterms:W3CDTF">2020-11-16T08:00:16Z</dcterms:modified>
</cp:coreProperties>
</file>