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80" r:id="rId2"/>
    <p:sldId id="268" r:id="rId3"/>
    <p:sldId id="335" r:id="rId4"/>
    <p:sldId id="336" r:id="rId5"/>
    <p:sldId id="281" r:id="rId6"/>
    <p:sldId id="301" r:id="rId7"/>
    <p:sldId id="285" r:id="rId8"/>
    <p:sldId id="339" r:id="rId9"/>
    <p:sldId id="343" r:id="rId10"/>
    <p:sldId id="296" r:id="rId11"/>
    <p:sldId id="284" r:id="rId12"/>
    <p:sldId id="342" r:id="rId13"/>
    <p:sldId id="295" r:id="rId14"/>
    <p:sldId id="331" r:id="rId15"/>
    <p:sldId id="311" r:id="rId16"/>
    <p:sldId id="290" r:id="rId17"/>
    <p:sldId id="305" r:id="rId18"/>
    <p:sldId id="325" r:id="rId19"/>
    <p:sldId id="345" r:id="rId20"/>
    <p:sldId id="332"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2516F"/>
    <a:srgbClr val="9E001F"/>
    <a:srgbClr val="152D49"/>
    <a:srgbClr val="CD114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4580" autoAdjust="0"/>
    <p:restoredTop sz="86410"/>
  </p:normalViewPr>
  <p:slideViewPr>
    <p:cSldViewPr snapToGrid="0">
      <p:cViewPr varScale="1">
        <p:scale>
          <a:sx n="153" d="100"/>
          <a:sy n="153" d="100"/>
        </p:scale>
        <p:origin x="92" y="316"/>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0"/>
    </p:cViewPr>
  </p:sorterViewPr>
  <p:notesViewPr>
    <p:cSldViewPr snapToGrid="0">
      <p:cViewPr varScale="1">
        <p:scale>
          <a:sx n="47" d="100"/>
          <a:sy n="47" d="100"/>
        </p:scale>
        <p:origin x="2784" y="6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741D42-2526-48CE-8665-0D7EDEE7980F}" type="doc">
      <dgm:prSet loTypeId="urn:microsoft.com/office/officeart/2005/8/layout/pyramid1" loCatId="pyramid" qsTypeId="urn:microsoft.com/office/officeart/2005/8/quickstyle/simple1" qsCatId="simple" csTypeId="urn:microsoft.com/office/officeart/2005/8/colors/accent1_2" csCatId="accent1" phldr="1"/>
      <dgm:spPr/>
    </dgm:pt>
    <dgm:pt modelId="{C766860F-5731-4181-BFA1-2C7000FA1B6E}">
      <dgm:prSet phldrT="[Text]" custT="1"/>
      <dgm:spPr>
        <a:solidFill>
          <a:schemeClr val="accent1">
            <a:lumMod val="50000"/>
          </a:schemeClr>
        </a:solidFill>
        <a:ln>
          <a:solidFill>
            <a:schemeClr val="accent1">
              <a:lumMod val="75000"/>
            </a:schemeClr>
          </a:solidFill>
        </a:ln>
      </dgm:spPr>
      <dgm:t>
        <a:bodyPr/>
        <a:lstStyle/>
        <a:p>
          <a:endParaRPr lang="en-GB" sz="1400" b="1" dirty="0">
            <a:latin typeface="+mj-lt"/>
          </a:endParaRPr>
        </a:p>
        <a:p>
          <a:endParaRPr lang="en-GB" sz="1400" b="1" dirty="0">
            <a:solidFill>
              <a:schemeClr val="bg1"/>
            </a:solidFill>
            <a:latin typeface="+mj-lt"/>
          </a:endParaRPr>
        </a:p>
        <a:p>
          <a:r>
            <a:rPr lang="en-GB" sz="1400" b="1" dirty="0">
              <a:solidFill>
                <a:schemeClr val="bg1"/>
              </a:solidFill>
              <a:latin typeface="+mj-lt"/>
            </a:rPr>
            <a:t>County Line</a:t>
          </a:r>
        </a:p>
        <a:p>
          <a:r>
            <a:rPr lang="en-GB" sz="1400" b="1" dirty="0">
              <a:solidFill>
                <a:schemeClr val="bg1"/>
              </a:solidFill>
              <a:latin typeface="+mj-lt"/>
            </a:rPr>
            <a:t> Dealers </a:t>
          </a:r>
        </a:p>
      </dgm:t>
    </dgm:pt>
    <dgm:pt modelId="{AEB854CC-0C03-475D-BD0B-AE9ED611BAC9}" type="parTrans" cxnId="{53B4DE86-9410-47BE-ACD8-79B1EFFFF5FA}">
      <dgm:prSet/>
      <dgm:spPr/>
      <dgm:t>
        <a:bodyPr/>
        <a:lstStyle/>
        <a:p>
          <a:endParaRPr lang="en-GB"/>
        </a:p>
      </dgm:t>
    </dgm:pt>
    <dgm:pt modelId="{6088A76D-DD8F-4DDA-A88E-20FDE40E9818}" type="sibTrans" cxnId="{53B4DE86-9410-47BE-ACD8-79B1EFFFF5FA}">
      <dgm:prSet/>
      <dgm:spPr/>
      <dgm:t>
        <a:bodyPr/>
        <a:lstStyle/>
        <a:p>
          <a:endParaRPr lang="en-GB"/>
        </a:p>
      </dgm:t>
    </dgm:pt>
    <dgm:pt modelId="{2A2031D3-80C0-4E5D-8FAF-8F9A9C0C95E4}">
      <dgm:prSet phldrT="[Text]" custT="1"/>
      <dgm:spPr>
        <a:solidFill>
          <a:schemeClr val="accent1">
            <a:lumMod val="75000"/>
          </a:schemeClr>
        </a:solidFill>
        <a:ln>
          <a:solidFill>
            <a:schemeClr val="accent1">
              <a:lumMod val="50000"/>
            </a:schemeClr>
          </a:solidFill>
        </a:ln>
      </dgm:spPr>
      <dgm:t>
        <a:bodyPr/>
        <a:lstStyle/>
        <a:p>
          <a:r>
            <a:rPr lang="en-GB" sz="1400" b="1" dirty="0">
              <a:solidFill>
                <a:schemeClr val="bg1"/>
              </a:solidFill>
              <a:latin typeface="+mj-lt"/>
            </a:rPr>
            <a:t>County Line Runners </a:t>
          </a:r>
        </a:p>
        <a:p>
          <a:r>
            <a:rPr lang="en-GB" sz="1400" b="1" dirty="0">
              <a:solidFill>
                <a:schemeClr val="bg1"/>
              </a:solidFill>
              <a:latin typeface="+mj-lt"/>
            </a:rPr>
            <a:t>Local Dealers</a:t>
          </a:r>
        </a:p>
        <a:p>
          <a:r>
            <a:rPr lang="en-GB" sz="1400" b="1" dirty="0">
              <a:solidFill>
                <a:schemeClr val="bg1"/>
              </a:solidFill>
              <a:latin typeface="+mj-lt"/>
            </a:rPr>
            <a:t>Local Runners</a:t>
          </a:r>
        </a:p>
      </dgm:t>
    </dgm:pt>
    <dgm:pt modelId="{AECDB74C-D2FA-4EDD-B5B5-EB4EE124DED9}" type="parTrans" cxnId="{4948C84B-9171-4E03-865A-919A30D9AC6C}">
      <dgm:prSet/>
      <dgm:spPr/>
      <dgm:t>
        <a:bodyPr/>
        <a:lstStyle/>
        <a:p>
          <a:endParaRPr lang="en-GB"/>
        </a:p>
      </dgm:t>
    </dgm:pt>
    <dgm:pt modelId="{AF63F0D4-5394-41CB-AF90-524B27D4589A}" type="sibTrans" cxnId="{4948C84B-9171-4E03-865A-919A30D9AC6C}">
      <dgm:prSet/>
      <dgm:spPr/>
      <dgm:t>
        <a:bodyPr/>
        <a:lstStyle/>
        <a:p>
          <a:endParaRPr lang="en-GB"/>
        </a:p>
      </dgm:t>
    </dgm:pt>
    <dgm:pt modelId="{89EC3531-F36B-4009-807B-0C01E7DFB1BA}">
      <dgm:prSet phldrT="[Text]" custT="1"/>
      <dgm:spPr>
        <a:solidFill>
          <a:schemeClr val="accent1">
            <a:lumMod val="60000"/>
            <a:lumOff val="40000"/>
          </a:schemeClr>
        </a:solidFill>
        <a:ln>
          <a:solidFill>
            <a:schemeClr val="accent1">
              <a:lumMod val="50000"/>
            </a:schemeClr>
          </a:solidFill>
        </a:ln>
      </dgm:spPr>
      <dgm:t>
        <a:bodyPr/>
        <a:lstStyle/>
        <a:p>
          <a:r>
            <a:rPr lang="en-GB" sz="1400" b="1" dirty="0">
              <a:solidFill>
                <a:schemeClr val="bg1"/>
              </a:solidFill>
              <a:latin typeface="+mj-lt"/>
            </a:rPr>
            <a:t>Cuckoo Victims</a:t>
          </a:r>
        </a:p>
        <a:p>
          <a:r>
            <a:rPr lang="en-GB" sz="1400" b="1" dirty="0">
              <a:solidFill>
                <a:schemeClr val="bg1"/>
              </a:solidFill>
              <a:latin typeface="+mj-lt"/>
            </a:rPr>
            <a:t> Local Facilitators</a:t>
          </a:r>
        </a:p>
        <a:p>
          <a:r>
            <a:rPr lang="en-GB" sz="1400" b="1" dirty="0">
              <a:solidFill>
                <a:schemeClr val="bg1"/>
              </a:solidFill>
              <a:latin typeface="+mj-lt"/>
            </a:rPr>
            <a:t>Drug Users</a:t>
          </a:r>
        </a:p>
        <a:p>
          <a:r>
            <a:rPr lang="en-GB" sz="1400" b="1" dirty="0">
              <a:solidFill>
                <a:schemeClr val="bg1"/>
              </a:solidFill>
              <a:latin typeface="+mj-lt"/>
            </a:rPr>
            <a:t>Sex Workers</a:t>
          </a:r>
        </a:p>
      </dgm:t>
    </dgm:pt>
    <dgm:pt modelId="{3F9F7A5F-1076-492C-9CB8-8C022414E207}" type="parTrans" cxnId="{B04888BD-1210-4722-A801-22539BD719EA}">
      <dgm:prSet/>
      <dgm:spPr/>
      <dgm:t>
        <a:bodyPr/>
        <a:lstStyle/>
        <a:p>
          <a:endParaRPr lang="en-GB"/>
        </a:p>
      </dgm:t>
    </dgm:pt>
    <dgm:pt modelId="{48013AEF-EB5D-44DC-BF14-063588D92495}" type="sibTrans" cxnId="{B04888BD-1210-4722-A801-22539BD719EA}">
      <dgm:prSet/>
      <dgm:spPr/>
      <dgm:t>
        <a:bodyPr/>
        <a:lstStyle/>
        <a:p>
          <a:endParaRPr lang="en-GB"/>
        </a:p>
      </dgm:t>
    </dgm:pt>
    <dgm:pt modelId="{6FB705FF-1CFB-47AA-8E75-3181F8387861}" type="pres">
      <dgm:prSet presAssocID="{2F741D42-2526-48CE-8665-0D7EDEE7980F}" presName="Name0" presStyleCnt="0">
        <dgm:presLayoutVars>
          <dgm:dir/>
          <dgm:animLvl val="lvl"/>
          <dgm:resizeHandles val="exact"/>
        </dgm:presLayoutVars>
      </dgm:prSet>
      <dgm:spPr/>
    </dgm:pt>
    <dgm:pt modelId="{28E576BE-F2F9-4DF7-9ABE-42DF23A748E0}" type="pres">
      <dgm:prSet presAssocID="{C766860F-5731-4181-BFA1-2C7000FA1B6E}" presName="Name8" presStyleCnt="0"/>
      <dgm:spPr/>
    </dgm:pt>
    <dgm:pt modelId="{E8F3F79B-9190-4033-AA1B-B66ECC295C9B}" type="pres">
      <dgm:prSet presAssocID="{C766860F-5731-4181-BFA1-2C7000FA1B6E}" presName="level" presStyleLbl="node1" presStyleIdx="0" presStyleCnt="3" custScaleX="102857">
        <dgm:presLayoutVars>
          <dgm:chMax val="1"/>
          <dgm:bulletEnabled val="1"/>
        </dgm:presLayoutVars>
      </dgm:prSet>
      <dgm:spPr/>
    </dgm:pt>
    <dgm:pt modelId="{3C744141-984A-4034-B009-0A20B47A42B2}" type="pres">
      <dgm:prSet presAssocID="{C766860F-5731-4181-BFA1-2C7000FA1B6E}" presName="levelTx" presStyleLbl="revTx" presStyleIdx="0" presStyleCnt="0">
        <dgm:presLayoutVars>
          <dgm:chMax val="1"/>
          <dgm:bulletEnabled val="1"/>
        </dgm:presLayoutVars>
      </dgm:prSet>
      <dgm:spPr/>
    </dgm:pt>
    <dgm:pt modelId="{4FF04A3A-5A8E-4733-AC90-B6B00AC782DE}" type="pres">
      <dgm:prSet presAssocID="{2A2031D3-80C0-4E5D-8FAF-8F9A9C0C95E4}" presName="Name8" presStyleCnt="0"/>
      <dgm:spPr/>
    </dgm:pt>
    <dgm:pt modelId="{159B1AB2-36EC-4458-B24E-3A2EF9FF82AF}" type="pres">
      <dgm:prSet presAssocID="{2A2031D3-80C0-4E5D-8FAF-8F9A9C0C95E4}" presName="level" presStyleLbl="node1" presStyleIdx="1" presStyleCnt="3" custScaleX="101261">
        <dgm:presLayoutVars>
          <dgm:chMax val="1"/>
          <dgm:bulletEnabled val="1"/>
        </dgm:presLayoutVars>
      </dgm:prSet>
      <dgm:spPr/>
    </dgm:pt>
    <dgm:pt modelId="{E5F140D0-20B3-4EB7-BE50-2D84DB0065EF}" type="pres">
      <dgm:prSet presAssocID="{2A2031D3-80C0-4E5D-8FAF-8F9A9C0C95E4}" presName="levelTx" presStyleLbl="revTx" presStyleIdx="0" presStyleCnt="0">
        <dgm:presLayoutVars>
          <dgm:chMax val="1"/>
          <dgm:bulletEnabled val="1"/>
        </dgm:presLayoutVars>
      </dgm:prSet>
      <dgm:spPr/>
    </dgm:pt>
    <dgm:pt modelId="{3EFA5C31-AAD0-435D-A8A8-0F8658A7F9D1}" type="pres">
      <dgm:prSet presAssocID="{89EC3531-F36B-4009-807B-0C01E7DFB1BA}" presName="Name8" presStyleCnt="0"/>
      <dgm:spPr/>
    </dgm:pt>
    <dgm:pt modelId="{2A573816-B5A4-4E37-83F4-7113E9F7C478}" type="pres">
      <dgm:prSet presAssocID="{89EC3531-F36B-4009-807B-0C01E7DFB1BA}" presName="level" presStyleLbl="node1" presStyleIdx="2" presStyleCnt="3" custLinFactNeighborY="-4870">
        <dgm:presLayoutVars>
          <dgm:chMax val="1"/>
          <dgm:bulletEnabled val="1"/>
        </dgm:presLayoutVars>
      </dgm:prSet>
      <dgm:spPr/>
    </dgm:pt>
    <dgm:pt modelId="{DECDF712-1D7F-460A-B511-5838D7922FF1}" type="pres">
      <dgm:prSet presAssocID="{89EC3531-F36B-4009-807B-0C01E7DFB1BA}" presName="levelTx" presStyleLbl="revTx" presStyleIdx="0" presStyleCnt="0">
        <dgm:presLayoutVars>
          <dgm:chMax val="1"/>
          <dgm:bulletEnabled val="1"/>
        </dgm:presLayoutVars>
      </dgm:prSet>
      <dgm:spPr/>
    </dgm:pt>
  </dgm:ptLst>
  <dgm:cxnLst>
    <dgm:cxn modelId="{302A1825-2A71-4306-A8FE-7FF66C61457E}" type="presOf" srcId="{2A2031D3-80C0-4E5D-8FAF-8F9A9C0C95E4}" destId="{159B1AB2-36EC-4458-B24E-3A2EF9FF82AF}" srcOrd="0" destOrd="0" presId="urn:microsoft.com/office/officeart/2005/8/layout/pyramid1"/>
    <dgm:cxn modelId="{BED4082E-431F-4AAC-87AA-56485EFC3CCA}" type="presOf" srcId="{89EC3531-F36B-4009-807B-0C01E7DFB1BA}" destId="{DECDF712-1D7F-460A-B511-5838D7922FF1}" srcOrd="1" destOrd="0" presId="urn:microsoft.com/office/officeart/2005/8/layout/pyramid1"/>
    <dgm:cxn modelId="{4948C84B-9171-4E03-865A-919A30D9AC6C}" srcId="{2F741D42-2526-48CE-8665-0D7EDEE7980F}" destId="{2A2031D3-80C0-4E5D-8FAF-8F9A9C0C95E4}" srcOrd="1" destOrd="0" parTransId="{AECDB74C-D2FA-4EDD-B5B5-EB4EE124DED9}" sibTransId="{AF63F0D4-5394-41CB-AF90-524B27D4589A}"/>
    <dgm:cxn modelId="{D09AB779-9BD6-40F0-A6FE-F5BED166E37A}" type="presOf" srcId="{C766860F-5731-4181-BFA1-2C7000FA1B6E}" destId="{E8F3F79B-9190-4033-AA1B-B66ECC295C9B}" srcOrd="0" destOrd="0" presId="urn:microsoft.com/office/officeart/2005/8/layout/pyramid1"/>
    <dgm:cxn modelId="{53B4DE86-9410-47BE-ACD8-79B1EFFFF5FA}" srcId="{2F741D42-2526-48CE-8665-0D7EDEE7980F}" destId="{C766860F-5731-4181-BFA1-2C7000FA1B6E}" srcOrd="0" destOrd="0" parTransId="{AEB854CC-0C03-475D-BD0B-AE9ED611BAC9}" sibTransId="{6088A76D-DD8F-4DDA-A88E-20FDE40E9818}"/>
    <dgm:cxn modelId="{5BD27D91-2A85-46E0-8B76-900AB150356F}" type="presOf" srcId="{89EC3531-F36B-4009-807B-0C01E7DFB1BA}" destId="{2A573816-B5A4-4E37-83F4-7113E9F7C478}" srcOrd="0" destOrd="0" presId="urn:microsoft.com/office/officeart/2005/8/layout/pyramid1"/>
    <dgm:cxn modelId="{D025EABB-71C3-4F12-9A0B-8F61F6AD20A5}" type="presOf" srcId="{2A2031D3-80C0-4E5D-8FAF-8F9A9C0C95E4}" destId="{E5F140D0-20B3-4EB7-BE50-2D84DB0065EF}" srcOrd="1" destOrd="0" presId="urn:microsoft.com/office/officeart/2005/8/layout/pyramid1"/>
    <dgm:cxn modelId="{B04888BD-1210-4722-A801-22539BD719EA}" srcId="{2F741D42-2526-48CE-8665-0D7EDEE7980F}" destId="{89EC3531-F36B-4009-807B-0C01E7DFB1BA}" srcOrd="2" destOrd="0" parTransId="{3F9F7A5F-1076-492C-9CB8-8C022414E207}" sibTransId="{48013AEF-EB5D-44DC-BF14-063588D92495}"/>
    <dgm:cxn modelId="{253231E1-3555-49B4-A500-65A46A0343A6}" type="presOf" srcId="{C766860F-5731-4181-BFA1-2C7000FA1B6E}" destId="{3C744141-984A-4034-B009-0A20B47A42B2}" srcOrd="1" destOrd="0" presId="urn:microsoft.com/office/officeart/2005/8/layout/pyramid1"/>
    <dgm:cxn modelId="{EDF2B0F3-BE6F-404E-B337-F7544BD3180B}" type="presOf" srcId="{2F741D42-2526-48CE-8665-0D7EDEE7980F}" destId="{6FB705FF-1CFB-47AA-8E75-3181F8387861}" srcOrd="0" destOrd="0" presId="urn:microsoft.com/office/officeart/2005/8/layout/pyramid1"/>
    <dgm:cxn modelId="{7DF86E08-8F21-4389-87AA-63C7E530D1F7}" type="presParOf" srcId="{6FB705FF-1CFB-47AA-8E75-3181F8387861}" destId="{28E576BE-F2F9-4DF7-9ABE-42DF23A748E0}" srcOrd="0" destOrd="0" presId="urn:microsoft.com/office/officeart/2005/8/layout/pyramid1"/>
    <dgm:cxn modelId="{4851C315-E0A5-41EB-8497-A6315FE754A7}" type="presParOf" srcId="{28E576BE-F2F9-4DF7-9ABE-42DF23A748E0}" destId="{E8F3F79B-9190-4033-AA1B-B66ECC295C9B}" srcOrd="0" destOrd="0" presId="urn:microsoft.com/office/officeart/2005/8/layout/pyramid1"/>
    <dgm:cxn modelId="{E6631A06-E7F5-42A3-AF46-3DBCB240AB36}" type="presParOf" srcId="{28E576BE-F2F9-4DF7-9ABE-42DF23A748E0}" destId="{3C744141-984A-4034-B009-0A20B47A42B2}" srcOrd="1" destOrd="0" presId="urn:microsoft.com/office/officeart/2005/8/layout/pyramid1"/>
    <dgm:cxn modelId="{801D9D21-71FD-4149-B574-C80B73D0C976}" type="presParOf" srcId="{6FB705FF-1CFB-47AA-8E75-3181F8387861}" destId="{4FF04A3A-5A8E-4733-AC90-B6B00AC782DE}" srcOrd="1" destOrd="0" presId="urn:microsoft.com/office/officeart/2005/8/layout/pyramid1"/>
    <dgm:cxn modelId="{EAB8EC88-2A30-498E-8730-C09ADAE2C0DF}" type="presParOf" srcId="{4FF04A3A-5A8E-4733-AC90-B6B00AC782DE}" destId="{159B1AB2-36EC-4458-B24E-3A2EF9FF82AF}" srcOrd="0" destOrd="0" presId="urn:microsoft.com/office/officeart/2005/8/layout/pyramid1"/>
    <dgm:cxn modelId="{2C9ABAD3-80BE-446D-94DF-F8BE220B60E6}" type="presParOf" srcId="{4FF04A3A-5A8E-4733-AC90-B6B00AC782DE}" destId="{E5F140D0-20B3-4EB7-BE50-2D84DB0065EF}" srcOrd="1" destOrd="0" presId="urn:microsoft.com/office/officeart/2005/8/layout/pyramid1"/>
    <dgm:cxn modelId="{B7BE1E84-ADAD-4E89-AC31-93A031E7C75F}" type="presParOf" srcId="{6FB705FF-1CFB-47AA-8E75-3181F8387861}" destId="{3EFA5C31-AAD0-435D-A8A8-0F8658A7F9D1}" srcOrd="2" destOrd="0" presId="urn:microsoft.com/office/officeart/2005/8/layout/pyramid1"/>
    <dgm:cxn modelId="{76697908-D4A2-47C5-853C-1D4D58ACE9CF}" type="presParOf" srcId="{3EFA5C31-AAD0-435D-A8A8-0F8658A7F9D1}" destId="{2A573816-B5A4-4E37-83F4-7113E9F7C478}" srcOrd="0" destOrd="0" presId="urn:microsoft.com/office/officeart/2005/8/layout/pyramid1"/>
    <dgm:cxn modelId="{FFAE7841-499B-4188-A116-CB73546B69A2}" type="presParOf" srcId="{3EFA5C31-AAD0-435D-A8A8-0F8658A7F9D1}" destId="{DECDF712-1D7F-460A-B511-5838D7922FF1}"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F3F79B-9190-4033-AA1B-B66ECC295C9B}">
      <dsp:nvSpPr>
        <dsp:cNvPr id="0" name=""/>
        <dsp:cNvSpPr/>
      </dsp:nvSpPr>
      <dsp:spPr>
        <a:xfrm>
          <a:off x="1656185" y="0"/>
          <a:ext cx="1728189" cy="1464162"/>
        </a:xfrm>
        <a:prstGeom prst="trapezoid">
          <a:avLst>
            <a:gd name="adj" fmla="val 57377"/>
          </a:avLst>
        </a:prstGeom>
        <a:solidFill>
          <a:schemeClr val="accent1">
            <a:lumMod val="50000"/>
          </a:schemeClr>
        </a:solidFill>
        <a:ln w="12700" cap="flat" cmpd="sng" algn="ctr">
          <a:solidFill>
            <a:schemeClr val="accent1">
              <a:lumMod val="75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GB" sz="1400" b="1" kern="1200" dirty="0">
            <a:latin typeface="+mj-lt"/>
          </a:endParaRPr>
        </a:p>
        <a:p>
          <a:pPr marL="0" lvl="0" indent="0" algn="ctr" defTabSz="622300">
            <a:lnSpc>
              <a:spcPct val="90000"/>
            </a:lnSpc>
            <a:spcBef>
              <a:spcPct val="0"/>
            </a:spcBef>
            <a:spcAft>
              <a:spcPct val="35000"/>
            </a:spcAft>
            <a:buNone/>
          </a:pPr>
          <a:endParaRPr lang="en-GB" sz="1400" b="1" kern="1200" dirty="0">
            <a:solidFill>
              <a:schemeClr val="bg1"/>
            </a:solidFill>
            <a:latin typeface="+mj-lt"/>
          </a:endParaRPr>
        </a:p>
        <a:p>
          <a:pPr marL="0" lvl="0" indent="0" algn="ctr" defTabSz="622300">
            <a:lnSpc>
              <a:spcPct val="90000"/>
            </a:lnSpc>
            <a:spcBef>
              <a:spcPct val="0"/>
            </a:spcBef>
            <a:spcAft>
              <a:spcPct val="35000"/>
            </a:spcAft>
            <a:buNone/>
          </a:pPr>
          <a:r>
            <a:rPr lang="en-GB" sz="1400" b="1" kern="1200" dirty="0">
              <a:solidFill>
                <a:schemeClr val="bg1"/>
              </a:solidFill>
              <a:latin typeface="+mj-lt"/>
            </a:rPr>
            <a:t>County Line</a:t>
          </a:r>
        </a:p>
        <a:p>
          <a:pPr marL="0" lvl="0" indent="0" algn="ctr" defTabSz="622300">
            <a:lnSpc>
              <a:spcPct val="90000"/>
            </a:lnSpc>
            <a:spcBef>
              <a:spcPct val="0"/>
            </a:spcBef>
            <a:spcAft>
              <a:spcPct val="35000"/>
            </a:spcAft>
            <a:buNone/>
          </a:pPr>
          <a:r>
            <a:rPr lang="en-GB" sz="1400" b="1" kern="1200" dirty="0">
              <a:solidFill>
                <a:schemeClr val="bg1"/>
              </a:solidFill>
              <a:latin typeface="+mj-lt"/>
            </a:rPr>
            <a:t> Dealers </a:t>
          </a:r>
        </a:p>
      </dsp:txBody>
      <dsp:txXfrm>
        <a:off x="1656185" y="0"/>
        <a:ext cx="1728189" cy="1464162"/>
      </dsp:txXfrm>
    </dsp:sp>
    <dsp:sp modelId="{159B1AB2-36EC-4458-B24E-3A2EF9FF82AF}">
      <dsp:nvSpPr>
        <dsp:cNvPr id="0" name=""/>
        <dsp:cNvSpPr/>
      </dsp:nvSpPr>
      <dsp:spPr>
        <a:xfrm>
          <a:off x="818906" y="1464162"/>
          <a:ext cx="3402747" cy="1464162"/>
        </a:xfrm>
        <a:prstGeom prst="trapezoid">
          <a:avLst>
            <a:gd name="adj" fmla="val 57377"/>
          </a:avLst>
        </a:prstGeom>
        <a:solidFill>
          <a:schemeClr val="accent1">
            <a:lumMod val="75000"/>
          </a:schemeClr>
        </a:solidFill>
        <a:ln w="12700" cap="flat" cmpd="sng" algn="ctr">
          <a:solidFill>
            <a:schemeClr val="accent1">
              <a:lumMod val="5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bg1"/>
              </a:solidFill>
              <a:latin typeface="+mj-lt"/>
            </a:rPr>
            <a:t>County Line Runners </a:t>
          </a:r>
        </a:p>
        <a:p>
          <a:pPr marL="0" lvl="0" indent="0" algn="ctr" defTabSz="622300">
            <a:lnSpc>
              <a:spcPct val="90000"/>
            </a:lnSpc>
            <a:spcBef>
              <a:spcPct val="0"/>
            </a:spcBef>
            <a:spcAft>
              <a:spcPct val="35000"/>
            </a:spcAft>
            <a:buNone/>
          </a:pPr>
          <a:r>
            <a:rPr lang="en-GB" sz="1400" b="1" kern="1200" dirty="0">
              <a:solidFill>
                <a:schemeClr val="bg1"/>
              </a:solidFill>
              <a:latin typeface="+mj-lt"/>
            </a:rPr>
            <a:t>Local Dealers</a:t>
          </a:r>
        </a:p>
        <a:p>
          <a:pPr marL="0" lvl="0" indent="0" algn="ctr" defTabSz="622300">
            <a:lnSpc>
              <a:spcPct val="90000"/>
            </a:lnSpc>
            <a:spcBef>
              <a:spcPct val="0"/>
            </a:spcBef>
            <a:spcAft>
              <a:spcPct val="35000"/>
            </a:spcAft>
            <a:buNone/>
          </a:pPr>
          <a:r>
            <a:rPr lang="en-GB" sz="1400" b="1" kern="1200" dirty="0">
              <a:solidFill>
                <a:schemeClr val="bg1"/>
              </a:solidFill>
              <a:latin typeface="+mj-lt"/>
            </a:rPr>
            <a:t>Local Runners</a:t>
          </a:r>
        </a:p>
      </dsp:txBody>
      <dsp:txXfrm>
        <a:off x="1414387" y="1464162"/>
        <a:ext cx="2211785" cy="1464162"/>
      </dsp:txXfrm>
    </dsp:sp>
    <dsp:sp modelId="{2A573816-B5A4-4E37-83F4-7113E9F7C478}">
      <dsp:nvSpPr>
        <dsp:cNvPr id="0" name=""/>
        <dsp:cNvSpPr/>
      </dsp:nvSpPr>
      <dsp:spPr>
        <a:xfrm>
          <a:off x="0" y="2857020"/>
          <a:ext cx="5040560" cy="1464162"/>
        </a:xfrm>
        <a:prstGeom prst="trapezoid">
          <a:avLst>
            <a:gd name="adj" fmla="val 57377"/>
          </a:avLst>
        </a:prstGeom>
        <a:solidFill>
          <a:schemeClr val="accent1">
            <a:lumMod val="60000"/>
            <a:lumOff val="40000"/>
          </a:schemeClr>
        </a:solidFill>
        <a:ln w="12700" cap="flat" cmpd="sng" algn="ctr">
          <a:solidFill>
            <a:schemeClr val="accent1">
              <a:lumMod val="5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bg1"/>
              </a:solidFill>
              <a:latin typeface="+mj-lt"/>
            </a:rPr>
            <a:t>Cuckoo Victims</a:t>
          </a:r>
        </a:p>
        <a:p>
          <a:pPr marL="0" lvl="0" indent="0" algn="ctr" defTabSz="622300">
            <a:lnSpc>
              <a:spcPct val="90000"/>
            </a:lnSpc>
            <a:spcBef>
              <a:spcPct val="0"/>
            </a:spcBef>
            <a:spcAft>
              <a:spcPct val="35000"/>
            </a:spcAft>
            <a:buNone/>
          </a:pPr>
          <a:r>
            <a:rPr lang="en-GB" sz="1400" b="1" kern="1200" dirty="0">
              <a:solidFill>
                <a:schemeClr val="bg1"/>
              </a:solidFill>
              <a:latin typeface="+mj-lt"/>
            </a:rPr>
            <a:t> Local Facilitators</a:t>
          </a:r>
        </a:p>
        <a:p>
          <a:pPr marL="0" lvl="0" indent="0" algn="ctr" defTabSz="622300">
            <a:lnSpc>
              <a:spcPct val="90000"/>
            </a:lnSpc>
            <a:spcBef>
              <a:spcPct val="0"/>
            </a:spcBef>
            <a:spcAft>
              <a:spcPct val="35000"/>
            </a:spcAft>
            <a:buNone/>
          </a:pPr>
          <a:r>
            <a:rPr lang="en-GB" sz="1400" b="1" kern="1200" dirty="0">
              <a:solidFill>
                <a:schemeClr val="bg1"/>
              </a:solidFill>
              <a:latin typeface="+mj-lt"/>
            </a:rPr>
            <a:t>Drug Users</a:t>
          </a:r>
        </a:p>
        <a:p>
          <a:pPr marL="0" lvl="0" indent="0" algn="ctr" defTabSz="622300">
            <a:lnSpc>
              <a:spcPct val="90000"/>
            </a:lnSpc>
            <a:spcBef>
              <a:spcPct val="0"/>
            </a:spcBef>
            <a:spcAft>
              <a:spcPct val="35000"/>
            </a:spcAft>
            <a:buNone/>
          </a:pPr>
          <a:r>
            <a:rPr lang="en-GB" sz="1400" b="1" kern="1200" dirty="0">
              <a:solidFill>
                <a:schemeClr val="bg1"/>
              </a:solidFill>
              <a:latin typeface="+mj-lt"/>
            </a:rPr>
            <a:t>Sex Workers</a:t>
          </a:r>
        </a:p>
      </dsp:txBody>
      <dsp:txXfrm>
        <a:off x="882097" y="2857020"/>
        <a:ext cx="3276364" cy="1464162"/>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C4F33B-CF9B-4FBA-A2B9-CACA0860A3C7}" type="datetimeFigureOut">
              <a:rPr lang="en-GB" smtClean="0"/>
              <a:t>28/02/2023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6FC154-444F-433C-A61F-8111A81DE857}" type="slidenum">
              <a:rPr lang="en-GB" smtClean="0"/>
              <a:t>‹#›</a:t>
            </a:fld>
            <a:endParaRPr lang="en-GB"/>
          </a:p>
        </p:txBody>
      </p:sp>
    </p:spTree>
    <p:extLst>
      <p:ext uri="{BB962C8B-B14F-4D97-AF65-F5344CB8AC3E}">
        <p14:creationId xmlns:p14="http://schemas.microsoft.com/office/powerpoint/2010/main" val="21216530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www.legislation.gov.uk/ukpga/2015/30/section/45"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6FC154-444F-433C-A61F-8111A81DE857}" type="slidenum">
              <a:rPr lang="en-GB" smtClean="0"/>
              <a:t>1</a:t>
            </a:fld>
            <a:endParaRPr lang="en-GB"/>
          </a:p>
        </p:txBody>
      </p:sp>
    </p:spTree>
    <p:extLst>
      <p:ext uri="{BB962C8B-B14F-4D97-AF65-F5344CB8AC3E}">
        <p14:creationId xmlns:p14="http://schemas.microsoft.com/office/powerpoint/2010/main" val="11730248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Operational  - tackle SOC</a:t>
            </a:r>
          </a:p>
        </p:txBody>
      </p:sp>
      <p:sp>
        <p:nvSpPr>
          <p:cNvPr id="4" name="Slide Number Placeholder 3"/>
          <p:cNvSpPr>
            <a:spLocks noGrp="1"/>
          </p:cNvSpPr>
          <p:nvPr>
            <p:ph type="sldNum" sz="quarter" idx="5"/>
          </p:nvPr>
        </p:nvSpPr>
        <p:spPr/>
        <p:txBody>
          <a:bodyPr/>
          <a:lstStyle/>
          <a:p>
            <a:fld id="{946FC154-444F-433C-A61F-8111A81DE857}" type="slidenum">
              <a:rPr lang="en-GB" smtClean="0"/>
              <a:t>2</a:t>
            </a:fld>
            <a:endParaRPr lang="en-GB"/>
          </a:p>
        </p:txBody>
      </p:sp>
    </p:spTree>
    <p:extLst>
      <p:ext uri="{BB962C8B-B14F-4D97-AF65-F5344CB8AC3E}">
        <p14:creationId xmlns:p14="http://schemas.microsoft.com/office/powerpoint/2010/main" val="1091991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NCLCC guidance.</a:t>
            </a:r>
          </a:p>
          <a:p>
            <a:r>
              <a:rPr lang="en-GB" dirty="0"/>
              <a:t>Not a new phenomena, been around in different guises until it was badged.</a:t>
            </a:r>
          </a:p>
          <a:p>
            <a:endParaRPr lang="en-GB" dirty="0"/>
          </a:p>
          <a:p>
            <a:r>
              <a:rPr lang="en-GB" dirty="0"/>
              <a:t>Why – Supply and demand. Look at our issues.</a:t>
            </a:r>
          </a:p>
          <a:p>
            <a:endParaRPr lang="en-GB" dirty="0"/>
          </a:p>
          <a:p>
            <a:r>
              <a:rPr lang="en-GB" dirty="0"/>
              <a:t>Targets the vulnerable.</a:t>
            </a:r>
          </a:p>
          <a:p>
            <a:endParaRPr lang="en-GB" dirty="0"/>
          </a:p>
          <a:p>
            <a:r>
              <a:rPr lang="en-GB" dirty="0"/>
              <a:t>Every community has a role in tackling</a:t>
            </a:r>
          </a:p>
        </p:txBody>
      </p:sp>
      <p:sp>
        <p:nvSpPr>
          <p:cNvPr id="4" name="Slide Number Placeholder 3"/>
          <p:cNvSpPr>
            <a:spLocks noGrp="1"/>
          </p:cNvSpPr>
          <p:nvPr>
            <p:ph type="sldNum" sz="quarter" idx="5"/>
          </p:nvPr>
        </p:nvSpPr>
        <p:spPr/>
        <p:txBody>
          <a:bodyPr/>
          <a:lstStyle/>
          <a:p>
            <a:fld id="{946FC154-444F-433C-A61F-8111A81DE857}" type="slidenum">
              <a:rPr lang="en-GB" smtClean="0"/>
              <a:t>3</a:t>
            </a:fld>
            <a:endParaRPr lang="en-GB"/>
          </a:p>
        </p:txBody>
      </p:sp>
    </p:spTree>
    <p:extLst>
      <p:ext uri="{BB962C8B-B14F-4D97-AF65-F5344CB8AC3E}">
        <p14:creationId xmlns:p14="http://schemas.microsoft.com/office/powerpoint/2010/main" val="33061927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Signika"/>
              </a:rPr>
              <a:t>The 2018 Home Office Serious Crime Strategy states the NPCC definition of a County Line is a term used to describe gangs and organised criminal networks involved in exporting illegal drugs into one or more importing areas [within the UK], using dedicated mobile phone lines or other form of “deal line”. They are likely to exploit children and vulnerable adults to move [and store] the drugs and money and they will often use coercion, intimidation, violence (including sexual violence) and weapons.</a:t>
            </a:r>
            <a:endParaRPr lang="en-GB" dirty="0"/>
          </a:p>
          <a:p>
            <a:endParaRPr lang="en-GB" dirty="0"/>
          </a:p>
        </p:txBody>
      </p:sp>
      <p:sp>
        <p:nvSpPr>
          <p:cNvPr id="4" name="Slide Number Placeholder 3"/>
          <p:cNvSpPr>
            <a:spLocks noGrp="1"/>
          </p:cNvSpPr>
          <p:nvPr>
            <p:ph type="sldNum" sz="quarter" idx="5"/>
          </p:nvPr>
        </p:nvSpPr>
        <p:spPr/>
        <p:txBody>
          <a:bodyPr/>
          <a:lstStyle/>
          <a:p>
            <a:fld id="{946FC154-444F-433C-A61F-8111A81DE857}" type="slidenum">
              <a:rPr lang="en-GB" smtClean="0"/>
              <a:t>4</a:t>
            </a:fld>
            <a:endParaRPr lang="en-GB"/>
          </a:p>
        </p:txBody>
      </p:sp>
    </p:spTree>
    <p:extLst>
      <p:ext uri="{BB962C8B-B14F-4D97-AF65-F5344CB8AC3E}">
        <p14:creationId xmlns:p14="http://schemas.microsoft.com/office/powerpoint/2010/main" val="32647124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Business model – use vulnerable people, poor family circumstances, missing from home, LAC. Give them drugs,  status, comforts </a:t>
            </a:r>
            <a:r>
              <a:rPr lang="en-GB" dirty="0" err="1"/>
              <a:t>lothing</a:t>
            </a:r>
            <a:r>
              <a:rPr lang="en-GB" dirty="0"/>
              <a:t>, form relationships, sense of belonging (gang)</a:t>
            </a:r>
          </a:p>
          <a:p>
            <a:endParaRPr lang="en-GB" dirty="0"/>
          </a:p>
          <a:p>
            <a:pPr algn="l"/>
            <a:r>
              <a:rPr lang="en-GB" b="0" i="0" dirty="0">
                <a:solidFill>
                  <a:srgbClr val="333333"/>
                </a:solidFill>
                <a:effectLst/>
                <a:latin typeface="Signika"/>
              </a:rPr>
              <a:t>A common feature in county lines drug supply is the exploitation of young and vulnerable people. The dealers will frequently target children and adults - often with mental health or addiction problems - to act as drug runners or move cash so they can stay under the radar of law enforcement.</a:t>
            </a:r>
          </a:p>
          <a:p>
            <a:pPr algn="l"/>
            <a:r>
              <a:rPr lang="en-GB" b="0" i="0" dirty="0">
                <a:solidFill>
                  <a:srgbClr val="333333"/>
                </a:solidFill>
                <a:effectLst/>
                <a:latin typeface="Signika"/>
              </a:rPr>
              <a:t>In some cases the dealers will take over a local property, normally belonging to a vulnerable person, and use it to operate their criminal activity from. This is known as cuckooing.</a:t>
            </a:r>
          </a:p>
          <a:p>
            <a:pPr algn="l"/>
            <a:r>
              <a:rPr lang="en-GB" b="0" i="0" dirty="0">
                <a:solidFill>
                  <a:srgbClr val="333333"/>
                </a:solidFill>
                <a:effectLst/>
                <a:latin typeface="Signika"/>
              </a:rPr>
              <a:t>People exploited in this way will quite often be exposed to physical, mental and sexual abuse, and in some instances will be trafficked to areas a long way from home as part of the network's drug dealing business. </a:t>
            </a:r>
          </a:p>
          <a:p>
            <a:pPr algn="l"/>
            <a:r>
              <a:rPr lang="en-GB" b="0" i="0" dirty="0">
                <a:solidFill>
                  <a:srgbClr val="333333"/>
                </a:solidFill>
                <a:effectLst/>
                <a:latin typeface="Signika"/>
              </a:rPr>
              <a:t>As we have seen in child sexual exploitation, children often don't see themselves as victims or realise they have been groomed to get involved in criminality. So it's important that we all play our part to understand county lines and speak out if we have concerns. </a:t>
            </a:r>
          </a:p>
        </p:txBody>
      </p:sp>
      <p:sp>
        <p:nvSpPr>
          <p:cNvPr id="4" name="Slide Number Placeholder 3"/>
          <p:cNvSpPr>
            <a:spLocks noGrp="1"/>
          </p:cNvSpPr>
          <p:nvPr>
            <p:ph type="sldNum" sz="quarter" idx="5"/>
          </p:nvPr>
        </p:nvSpPr>
        <p:spPr/>
        <p:txBody>
          <a:bodyPr/>
          <a:lstStyle/>
          <a:p>
            <a:fld id="{946FC154-444F-433C-A61F-8111A81DE857}" type="slidenum">
              <a:rPr lang="en-GB" smtClean="0"/>
              <a:t>5</a:t>
            </a:fld>
            <a:endParaRPr lang="en-GB"/>
          </a:p>
        </p:txBody>
      </p:sp>
    </p:spTree>
    <p:extLst>
      <p:ext uri="{BB962C8B-B14F-4D97-AF65-F5344CB8AC3E}">
        <p14:creationId xmlns:p14="http://schemas.microsoft.com/office/powerpoint/2010/main" val="3584182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Soehne"/>
              </a:rPr>
              <a:t>Section 45 Modern Slavery Act 2015 came into force on 31 July 2015 and introduces a defence for victims who are compelled to commit criminal offences.</a:t>
            </a:r>
          </a:p>
          <a:p>
            <a:pPr algn="l"/>
            <a:r>
              <a:rPr lang="en-GB" b="0" i="0" dirty="0">
                <a:solidFill>
                  <a:srgbClr val="000000"/>
                </a:solidFill>
                <a:effectLst/>
                <a:latin typeface="Soehne"/>
              </a:rPr>
              <a:t>Where a child commits an offence and they do so as a direct consequence of being or having been a victim of slavery or trafficking, then </a:t>
            </a:r>
            <a:r>
              <a:rPr lang="en-GB" b="0" i="0" u="none" strike="noStrike" dirty="0">
                <a:solidFill>
                  <a:srgbClr val="000000"/>
                </a:solidFill>
                <a:effectLst/>
                <a:latin typeface="Soehne"/>
                <a:hlinkClick r:id="rId3"/>
              </a:rPr>
              <a:t>section 45 Modern Slavery Act 2015</a:t>
            </a:r>
            <a:r>
              <a:rPr lang="en-GB" b="0" i="0" dirty="0">
                <a:solidFill>
                  <a:srgbClr val="000000"/>
                </a:solidFill>
                <a:effectLst/>
                <a:latin typeface="Soehne"/>
              </a:rPr>
              <a:t> provides a defence.</a:t>
            </a:r>
          </a:p>
          <a:p>
            <a:pPr algn="l"/>
            <a:r>
              <a:rPr lang="en-GB" b="0" i="0" dirty="0">
                <a:solidFill>
                  <a:srgbClr val="000000"/>
                </a:solidFill>
                <a:effectLst/>
                <a:latin typeface="Soehne"/>
              </a:rPr>
              <a:t>It states that a child will be not guilty of an offence if:</a:t>
            </a:r>
          </a:p>
          <a:p>
            <a:pPr algn="l"/>
            <a:r>
              <a:rPr lang="en-GB" b="0" i="1" dirty="0">
                <a:solidFill>
                  <a:srgbClr val="000000"/>
                </a:solidFill>
                <a:effectLst/>
                <a:latin typeface="Soehne"/>
              </a:rPr>
              <a:t>“…(a)the person is under the age of 18 when the person does the act which constitutes the offence,</a:t>
            </a:r>
            <a:endParaRPr lang="en-GB" b="0" i="0" dirty="0">
              <a:solidFill>
                <a:srgbClr val="000000"/>
              </a:solidFill>
              <a:effectLst/>
              <a:latin typeface="Soehne"/>
            </a:endParaRPr>
          </a:p>
          <a:p>
            <a:pPr algn="l"/>
            <a:r>
              <a:rPr lang="en-GB" b="0" i="1" dirty="0">
                <a:solidFill>
                  <a:srgbClr val="000000"/>
                </a:solidFill>
                <a:effectLst/>
                <a:latin typeface="Soehne"/>
              </a:rPr>
              <a:t>(b) the person does that act as a direct consequence of the person being, or having been, a victim of slavery or a victim of relevant exploitation, and </a:t>
            </a:r>
            <a:endParaRPr lang="en-GB" b="0" i="0" dirty="0">
              <a:solidFill>
                <a:srgbClr val="000000"/>
              </a:solidFill>
              <a:effectLst/>
              <a:latin typeface="Soehne"/>
            </a:endParaRPr>
          </a:p>
          <a:p>
            <a:pPr algn="l"/>
            <a:r>
              <a:rPr lang="en-GB" b="0" i="1" dirty="0">
                <a:solidFill>
                  <a:srgbClr val="000000"/>
                </a:solidFill>
                <a:effectLst/>
                <a:latin typeface="Soehne"/>
              </a:rPr>
              <a:t>(c) a reasonable person in the same situation as the person and having the person’s relevant characteristics would do that act.”</a:t>
            </a:r>
            <a:endParaRPr lang="en-GB" b="0" i="0" dirty="0">
              <a:solidFill>
                <a:srgbClr val="000000"/>
              </a:solidFill>
              <a:effectLst/>
              <a:latin typeface="Soehne"/>
            </a:endParaRPr>
          </a:p>
          <a:p>
            <a:endParaRPr lang="en-GB" dirty="0"/>
          </a:p>
        </p:txBody>
      </p:sp>
      <p:sp>
        <p:nvSpPr>
          <p:cNvPr id="4" name="Slide Number Placeholder 3"/>
          <p:cNvSpPr>
            <a:spLocks noGrp="1"/>
          </p:cNvSpPr>
          <p:nvPr>
            <p:ph type="sldNum" sz="quarter" idx="5"/>
          </p:nvPr>
        </p:nvSpPr>
        <p:spPr/>
        <p:txBody>
          <a:bodyPr/>
          <a:lstStyle/>
          <a:p>
            <a:fld id="{946FC154-444F-433C-A61F-8111A81DE857}" type="slidenum">
              <a:rPr lang="en-GB" smtClean="0"/>
              <a:t>6</a:t>
            </a:fld>
            <a:endParaRPr lang="en-GB"/>
          </a:p>
        </p:txBody>
      </p:sp>
    </p:spTree>
    <p:extLst>
      <p:ext uri="{BB962C8B-B14F-4D97-AF65-F5344CB8AC3E}">
        <p14:creationId xmlns:p14="http://schemas.microsoft.com/office/powerpoint/2010/main" val="38067440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Our traditional dealers were local – not any more</a:t>
            </a:r>
          </a:p>
          <a:p>
            <a:endParaRPr lang="en-GB" dirty="0"/>
          </a:p>
          <a:p>
            <a:r>
              <a:rPr lang="en-GB" dirty="0"/>
              <a:t>SIGNS</a:t>
            </a:r>
          </a:p>
          <a:p>
            <a:r>
              <a:rPr lang="en-GB" dirty="0"/>
              <a:t>Persistently missing from home/school – found out of area</a:t>
            </a:r>
          </a:p>
          <a:p>
            <a:r>
              <a:rPr lang="en-GB" dirty="0"/>
              <a:t>Unexplained acquisition of money/clothes/phones</a:t>
            </a:r>
          </a:p>
          <a:p>
            <a:r>
              <a:rPr lang="en-GB" dirty="0"/>
              <a:t>Decline in school performance</a:t>
            </a:r>
          </a:p>
          <a:p>
            <a:r>
              <a:rPr lang="en-GB" dirty="0" err="1"/>
              <a:t>Relaitinships</a:t>
            </a:r>
            <a:r>
              <a:rPr lang="en-GB" dirty="0"/>
              <a:t> with </a:t>
            </a:r>
            <a:r>
              <a:rPr lang="en-GB" dirty="0" err="1"/>
              <a:t>controllong</a:t>
            </a:r>
            <a:r>
              <a:rPr lang="en-GB" dirty="0"/>
              <a:t>, older individuals or </a:t>
            </a:r>
            <a:r>
              <a:rPr lang="en-GB" dirty="0" err="1"/>
              <a:t>ganfs</a:t>
            </a:r>
            <a:endParaRPr lang="en-GB" dirty="0"/>
          </a:p>
          <a:p>
            <a:r>
              <a:rPr lang="en-GB" dirty="0"/>
              <a:t>Self harm/unexplained injuries </a:t>
            </a:r>
          </a:p>
        </p:txBody>
      </p:sp>
      <p:sp>
        <p:nvSpPr>
          <p:cNvPr id="4" name="Slide Number Placeholder 3"/>
          <p:cNvSpPr>
            <a:spLocks noGrp="1"/>
          </p:cNvSpPr>
          <p:nvPr>
            <p:ph type="sldNum" sz="quarter" idx="5"/>
          </p:nvPr>
        </p:nvSpPr>
        <p:spPr/>
        <p:txBody>
          <a:bodyPr/>
          <a:lstStyle/>
          <a:p>
            <a:fld id="{946FC154-444F-433C-A61F-8111A81DE857}" type="slidenum">
              <a:rPr lang="en-GB" smtClean="0"/>
              <a:t>7</a:t>
            </a:fld>
            <a:endParaRPr lang="en-GB"/>
          </a:p>
        </p:txBody>
      </p:sp>
    </p:spTree>
    <p:extLst>
      <p:ext uri="{BB962C8B-B14F-4D97-AF65-F5344CB8AC3E}">
        <p14:creationId xmlns:p14="http://schemas.microsoft.com/office/powerpoint/2010/main" val="11012222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B0C0C"/>
                </a:solidFill>
                <a:effectLst/>
                <a:latin typeface="GDS Transport"/>
              </a:rPr>
              <a:t>County Lines operations have evolved and become more sophisticated over time in response to local policing and safeguarding practices.</a:t>
            </a:r>
          </a:p>
          <a:p>
            <a:pPr algn="l"/>
            <a:r>
              <a:rPr lang="en-GB" b="0" i="0" dirty="0">
                <a:solidFill>
                  <a:srgbClr val="0B0C0C"/>
                </a:solidFill>
                <a:effectLst/>
                <a:latin typeface="GDS Transport"/>
              </a:rPr>
              <a:t>This has significantly increased the risk of recruitment and exploitation for growing numbers of looked after children who are placed away from their home area or in unregistered, unregulated settings.</a:t>
            </a:r>
          </a:p>
          <a:p>
            <a:pPr algn="l"/>
            <a:r>
              <a:rPr lang="en-GB" b="0" i="0" dirty="0">
                <a:solidFill>
                  <a:srgbClr val="0B0C0C"/>
                </a:solidFill>
                <a:effectLst/>
                <a:latin typeface="GDS Transport"/>
              </a:rPr>
              <a:t>Perpetrators may:</a:t>
            </a:r>
          </a:p>
          <a:p>
            <a:pPr algn="l">
              <a:buFont typeface="Arial" panose="020B0604020202020204" pitchFamily="34" charset="0"/>
              <a:buChar char="•"/>
            </a:pPr>
            <a:r>
              <a:rPr lang="en-GB" b="0" i="0" dirty="0">
                <a:solidFill>
                  <a:srgbClr val="0B0C0C"/>
                </a:solidFill>
                <a:effectLst/>
                <a:latin typeface="GDS Transport"/>
              </a:rPr>
              <a:t>target children and young people of any background, gender or ethnicity, in a range of settings</a:t>
            </a:r>
          </a:p>
          <a:p>
            <a:pPr algn="l">
              <a:buFont typeface="Arial" panose="020B0604020202020204" pitchFamily="34" charset="0"/>
              <a:buChar char="•"/>
            </a:pPr>
            <a:r>
              <a:rPr lang="en-GB" b="0" i="0" dirty="0">
                <a:solidFill>
                  <a:srgbClr val="0B0C0C"/>
                </a:solidFill>
                <a:effectLst/>
                <a:latin typeface="GDS Transport"/>
              </a:rPr>
              <a:t>use social media to make initial contact with children</a:t>
            </a:r>
          </a:p>
          <a:p>
            <a:pPr algn="l">
              <a:buFont typeface="Arial" panose="020B0604020202020204" pitchFamily="34" charset="0"/>
              <a:buChar char="•"/>
            </a:pPr>
            <a:r>
              <a:rPr lang="en-GB" b="0" i="0" dirty="0">
                <a:solidFill>
                  <a:srgbClr val="0B0C0C"/>
                </a:solidFill>
                <a:effectLst/>
                <a:latin typeface="GDS Transport"/>
              </a:rPr>
              <a:t>control and coerce through drug debts, grooming and coercion</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4AFF9DE-BA1A-4BCC-803D-3F8DB6C8A95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25727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0B0C0C"/>
                </a:solidFill>
                <a:effectLst/>
                <a:latin typeface="GDS Transport"/>
              </a:rPr>
              <a:t>identify the market for drugs in a town</a:t>
            </a:r>
          </a:p>
          <a:p>
            <a:pPr algn="l">
              <a:buFont typeface="Arial" panose="020B0604020202020204" pitchFamily="34" charset="0"/>
              <a:buChar char="•"/>
            </a:pPr>
            <a:r>
              <a:rPr lang="en-GB" b="0" i="0" dirty="0">
                <a:solidFill>
                  <a:srgbClr val="0B0C0C"/>
                </a:solidFill>
                <a:effectLst/>
                <a:latin typeface="GDS Transport"/>
              </a:rPr>
              <a:t>identify vulnerable young people for exploitation</a:t>
            </a:r>
          </a:p>
          <a:p>
            <a:pPr algn="l">
              <a:buFont typeface="Arial" panose="020B0604020202020204" pitchFamily="34" charset="0"/>
              <a:buChar char="•"/>
            </a:pPr>
            <a:r>
              <a:rPr lang="en-GB" b="0" i="0" dirty="0">
                <a:solidFill>
                  <a:srgbClr val="0B0C0C"/>
                </a:solidFill>
                <a:effectLst/>
                <a:latin typeface="GDS Transport"/>
              </a:rPr>
              <a:t>groom and recruit to a county line</a:t>
            </a:r>
          </a:p>
          <a:p>
            <a:pPr algn="l">
              <a:buFont typeface="Arial" panose="020B0604020202020204" pitchFamily="34" charset="0"/>
              <a:buChar char="•"/>
            </a:pPr>
            <a:r>
              <a:rPr lang="en-GB" b="0" i="0" dirty="0">
                <a:solidFill>
                  <a:srgbClr val="0B0C0C"/>
                </a:solidFill>
                <a:effectLst/>
                <a:latin typeface="GDS Transport"/>
              </a:rPr>
              <a:t>identify addresses/cuckoo†</a:t>
            </a:r>
          </a:p>
          <a:p>
            <a:pPr algn="l">
              <a:buFont typeface="Arial" panose="020B0604020202020204" pitchFamily="34" charset="0"/>
              <a:buChar char="•"/>
            </a:pPr>
            <a:r>
              <a:rPr lang="en-GB" b="0" i="0" dirty="0">
                <a:solidFill>
                  <a:srgbClr val="0B0C0C"/>
                </a:solidFill>
                <a:effectLst/>
                <a:latin typeface="GDS Transport"/>
              </a:rPr>
              <a:t>set up drug line to supply drugs</a:t>
            </a:r>
          </a:p>
          <a:p>
            <a:pPr algn="l">
              <a:buFont typeface="Arial" panose="020B0604020202020204" pitchFamily="34" charset="0"/>
              <a:buChar char="•"/>
            </a:pPr>
            <a:r>
              <a:rPr lang="en-GB" b="0" i="0" dirty="0">
                <a:solidFill>
                  <a:srgbClr val="0B0C0C"/>
                </a:solidFill>
                <a:effectLst/>
                <a:latin typeface="GDS Transport"/>
              </a:rPr>
              <a:t>transport drugs, cash, people</a:t>
            </a:r>
          </a:p>
          <a:p>
            <a:pPr algn="l">
              <a:buFont typeface="Arial" panose="020B0604020202020204" pitchFamily="34" charset="0"/>
              <a:buChar char="•"/>
            </a:pPr>
            <a:r>
              <a:rPr lang="en-GB" b="0" i="0" dirty="0">
                <a:solidFill>
                  <a:srgbClr val="0B0C0C"/>
                </a:solidFill>
                <a:effectLst/>
                <a:latin typeface="GDS Transport"/>
              </a:rPr>
              <a:t>ongoing exploitation</a:t>
            </a:r>
          </a:p>
          <a:p>
            <a:pPr algn="l">
              <a:buFont typeface="Arial" panose="020B0604020202020204" pitchFamily="34" charset="0"/>
              <a:buChar char="•"/>
            </a:pPr>
            <a:r>
              <a:rPr lang="en-GB" b="0" i="0" dirty="0">
                <a:solidFill>
                  <a:srgbClr val="0B0C0C"/>
                </a:solidFill>
                <a:effectLst/>
                <a:latin typeface="GDS Transport"/>
              </a:rPr>
              <a:t>violence and tension with rival networks</a:t>
            </a:r>
          </a:p>
          <a:p>
            <a:pPr algn="l">
              <a:buFont typeface="Arial" panose="020B0604020202020204" pitchFamily="34" charset="0"/>
              <a:buChar char="•"/>
            </a:pPr>
            <a:r>
              <a:rPr lang="en-GB" b="0" i="0" dirty="0">
                <a:solidFill>
                  <a:srgbClr val="0B0C0C"/>
                </a:solidFill>
                <a:effectLst/>
                <a:latin typeface="GDS Transport"/>
              </a:rPr>
              <a:t>arrest of those involved</a:t>
            </a:r>
          </a:p>
          <a:p>
            <a:pPr algn="l"/>
            <a:r>
              <a:rPr lang="en-GB" b="0" i="0" dirty="0">
                <a:solidFill>
                  <a:srgbClr val="0B0C0C"/>
                </a:solidFill>
                <a:effectLst/>
                <a:latin typeface="GDS Transport"/>
              </a:rPr>
              <a:t>† Cuckoo refers to a drug dealer taking over the home of vulnerable person to use as base to sell or manufacture drugs.</a:t>
            </a:r>
          </a:p>
          <a:p>
            <a:endParaRPr lang="en-GB" dirty="0"/>
          </a:p>
        </p:txBody>
      </p:sp>
      <p:sp>
        <p:nvSpPr>
          <p:cNvPr id="4" name="Slide Number Placeholder 3"/>
          <p:cNvSpPr>
            <a:spLocks noGrp="1"/>
          </p:cNvSpPr>
          <p:nvPr>
            <p:ph type="sldNum" sz="quarter" idx="5"/>
          </p:nvPr>
        </p:nvSpPr>
        <p:spPr/>
        <p:txBody>
          <a:bodyPr/>
          <a:lstStyle/>
          <a:p>
            <a:fld id="{946FC154-444F-433C-A61F-8111A81DE857}" type="slidenum">
              <a:rPr lang="en-GB" smtClean="0"/>
              <a:t>9</a:t>
            </a:fld>
            <a:endParaRPr lang="en-GB"/>
          </a:p>
        </p:txBody>
      </p:sp>
    </p:spTree>
    <p:extLst>
      <p:ext uri="{BB962C8B-B14F-4D97-AF65-F5344CB8AC3E}">
        <p14:creationId xmlns:p14="http://schemas.microsoft.com/office/powerpoint/2010/main" val="21485342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about supply and demand.</a:t>
            </a:r>
          </a:p>
          <a:p>
            <a:r>
              <a:rPr lang="en-GB" dirty="0"/>
              <a:t>Societal problems – treatment and harm reduction</a:t>
            </a:r>
          </a:p>
          <a:p>
            <a:endParaRPr lang="en-GB" dirty="0"/>
          </a:p>
          <a:p>
            <a:r>
              <a:rPr lang="en-GB" dirty="0"/>
              <a:t>Creating the gap##</a:t>
            </a:r>
          </a:p>
          <a:p>
            <a:endParaRPr lang="en-GB" dirty="0"/>
          </a:p>
          <a:p>
            <a:r>
              <a:rPr lang="en-GB" b="1" i="0" dirty="0">
                <a:solidFill>
                  <a:srgbClr val="0B0C0C"/>
                </a:solidFill>
                <a:effectLst/>
                <a:latin typeface="GDS Transport"/>
              </a:rPr>
              <a:t>From harm to hope: A 10-year drugs plan to cut crime and save lives</a:t>
            </a:r>
          </a:p>
          <a:p>
            <a:endParaRPr lang="en-GB" dirty="0"/>
          </a:p>
        </p:txBody>
      </p:sp>
      <p:sp>
        <p:nvSpPr>
          <p:cNvPr id="4" name="Slide Number Placeholder 3"/>
          <p:cNvSpPr>
            <a:spLocks noGrp="1"/>
          </p:cNvSpPr>
          <p:nvPr>
            <p:ph type="sldNum" sz="quarter" idx="5"/>
          </p:nvPr>
        </p:nvSpPr>
        <p:spPr/>
        <p:txBody>
          <a:bodyPr/>
          <a:lstStyle/>
          <a:p>
            <a:fld id="{946FC154-444F-433C-A61F-8111A81DE857}" type="slidenum">
              <a:rPr lang="en-GB" smtClean="0"/>
              <a:t>10</a:t>
            </a:fld>
            <a:endParaRPr lang="en-GB"/>
          </a:p>
        </p:txBody>
      </p:sp>
    </p:spTree>
    <p:extLst>
      <p:ext uri="{BB962C8B-B14F-4D97-AF65-F5344CB8AC3E}">
        <p14:creationId xmlns:p14="http://schemas.microsoft.com/office/powerpoint/2010/main" val="22965220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46FC154-444F-433C-A61F-8111A81DE857}" type="slidenum">
              <a:rPr lang="en-GB" smtClean="0"/>
              <a:t>11</a:t>
            </a:fld>
            <a:endParaRPr lang="en-GB"/>
          </a:p>
        </p:txBody>
      </p:sp>
    </p:spTree>
    <p:extLst>
      <p:ext uri="{BB962C8B-B14F-4D97-AF65-F5344CB8AC3E}">
        <p14:creationId xmlns:p14="http://schemas.microsoft.com/office/powerpoint/2010/main" val="5681706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Impacts communities and services</a:t>
            </a:r>
          </a:p>
        </p:txBody>
      </p:sp>
      <p:sp>
        <p:nvSpPr>
          <p:cNvPr id="4" name="Slide Number Placeholder 3"/>
          <p:cNvSpPr>
            <a:spLocks noGrp="1"/>
          </p:cNvSpPr>
          <p:nvPr>
            <p:ph type="sldNum" sz="quarter" idx="5"/>
          </p:nvPr>
        </p:nvSpPr>
        <p:spPr/>
        <p:txBody>
          <a:bodyPr/>
          <a:lstStyle/>
          <a:p>
            <a:fld id="{946FC154-444F-433C-A61F-8111A81DE857}" type="slidenum">
              <a:rPr lang="en-GB" smtClean="0"/>
              <a:t>12</a:t>
            </a:fld>
            <a:endParaRPr lang="en-GB"/>
          </a:p>
        </p:txBody>
      </p:sp>
    </p:spTree>
    <p:extLst>
      <p:ext uri="{BB962C8B-B14F-4D97-AF65-F5344CB8AC3E}">
        <p14:creationId xmlns:p14="http://schemas.microsoft.com/office/powerpoint/2010/main" val="39932152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Need a strategy to tackle it.</a:t>
            </a:r>
          </a:p>
          <a:p>
            <a:endParaRPr lang="en-GB" dirty="0"/>
          </a:p>
          <a:p>
            <a:r>
              <a:rPr lang="en-GB" dirty="0"/>
              <a:t>Partnership work = LA, Housing, drug agencies</a:t>
            </a:r>
          </a:p>
          <a:p>
            <a:r>
              <a:rPr lang="en-GB" dirty="0"/>
              <a:t>Comm Intelligence</a:t>
            </a:r>
          </a:p>
          <a:p>
            <a:r>
              <a:rPr lang="en-GB" dirty="0"/>
              <a:t>External forces</a:t>
            </a:r>
          </a:p>
          <a:p>
            <a:r>
              <a:rPr lang="en-GB" dirty="0"/>
              <a:t>Safeguarding – Children and adult services</a:t>
            </a:r>
          </a:p>
          <a:p>
            <a:r>
              <a:rPr lang="en-GB" dirty="0"/>
              <a:t>Schools Liaison</a:t>
            </a:r>
          </a:p>
          <a:p>
            <a:r>
              <a:rPr lang="en-GB" dirty="0" err="1"/>
              <a:t>Bational</a:t>
            </a:r>
            <a:r>
              <a:rPr lang="en-GB" dirty="0"/>
              <a:t> Referral Mechanism – National Process for ID and providing support to potential </a:t>
            </a:r>
            <a:r>
              <a:rPr lang="en-GB" dirty="0" err="1"/>
              <a:t>victis</a:t>
            </a:r>
            <a:r>
              <a:rPr lang="en-GB" dirty="0"/>
              <a:t> of MSHT. LA provide support.</a:t>
            </a:r>
          </a:p>
        </p:txBody>
      </p:sp>
      <p:sp>
        <p:nvSpPr>
          <p:cNvPr id="4" name="Slide Number Placeholder 3"/>
          <p:cNvSpPr>
            <a:spLocks noGrp="1"/>
          </p:cNvSpPr>
          <p:nvPr>
            <p:ph type="sldNum" sz="quarter" idx="5"/>
          </p:nvPr>
        </p:nvSpPr>
        <p:spPr/>
        <p:txBody>
          <a:bodyPr/>
          <a:lstStyle/>
          <a:p>
            <a:fld id="{946FC154-444F-433C-A61F-8111A81DE857}" type="slidenum">
              <a:rPr lang="en-GB" smtClean="0"/>
              <a:t>13</a:t>
            </a:fld>
            <a:endParaRPr lang="en-GB"/>
          </a:p>
        </p:txBody>
      </p:sp>
    </p:spTree>
    <p:extLst>
      <p:ext uri="{BB962C8B-B14F-4D97-AF65-F5344CB8AC3E}">
        <p14:creationId xmlns:p14="http://schemas.microsoft.com/office/powerpoint/2010/main" val="9960424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46FC154-444F-433C-A61F-8111A81DE857}" type="slidenum">
              <a:rPr lang="en-GB" smtClean="0"/>
              <a:t>14</a:t>
            </a:fld>
            <a:endParaRPr lang="en-GB"/>
          </a:p>
        </p:txBody>
      </p:sp>
    </p:spTree>
    <p:extLst>
      <p:ext uri="{BB962C8B-B14F-4D97-AF65-F5344CB8AC3E}">
        <p14:creationId xmlns:p14="http://schemas.microsoft.com/office/powerpoint/2010/main" val="30619139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46FC154-444F-433C-A61F-8111A81DE857}" type="slidenum">
              <a:rPr lang="en-GB" smtClean="0"/>
              <a:t>15</a:t>
            </a:fld>
            <a:endParaRPr lang="en-GB"/>
          </a:p>
        </p:txBody>
      </p:sp>
    </p:spTree>
    <p:extLst>
      <p:ext uri="{BB962C8B-B14F-4D97-AF65-F5344CB8AC3E}">
        <p14:creationId xmlns:p14="http://schemas.microsoft.com/office/powerpoint/2010/main" val="26401024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46FC154-444F-433C-A61F-8111A81DE857}" type="slidenum">
              <a:rPr lang="en-GB" smtClean="0"/>
              <a:t>16</a:t>
            </a:fld>
            <a:endParaRPr lang="en-GB"/>
          </a:p>
        </p:txBody>
      </p:sp>
    </p:spTree>
    <p:extLst>
      <p:ext uri="{BB962C8B-B14F-4D97-AF65-F5344CB8AC3E}">
        <p14:creationId xmlns:p14="http://schemas.microsoft.com/office/powerpoint/2010/main" val="42327271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46FC154-444F-433C-A61F-8111A81DE857}" type="slidenum">
              <a:rPr lang="en-GB" smtClean="0"/>
              <a:t>17</a:t>
            </a:fld>
            <a:endParaRPr lang="en-GB"/>
          </a:p>
        </p:txBody>
      </p:sp>
    </p:spTree>
    <p:extLst>
      <p:ext uri="{BB962C8B-B14F-4D97-AF65-F5344CB8AC3E}">
        <p14:creationId xmlns:p14="http://schemas.microsoft.com/office/powerpoint/2010/main" val="28849511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03E042A-0DD5-42AD-8DB8-A467467A281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466945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NCLCC guidance.</a:t>
            </a:r>
          </a:p>
          <a:p>
            <a:r>
              <a:rPr lang="en-GB" dirty="0"/>
              <a:t>Not a new phenomena, been around in different guises until it was badged.</a:t>
            </a:r>
          </a:p>
          <a:p>
            <a:endParaRPr lang="en-GB" dirty="0"/>
          </a:p>
          <a:p>
            <a:r>
              <a:rPr lang="en-GB" dirty="0"/>
              <a:t>Why – Supply and demand. Look at our issues.</a:t>
            </a:r>
          </a:p>
          <a:p>
            <a:endParaRPr lang="en-GB" dirty="0"/>
          </a:p>
          <a:p>
            <a:r>
              <a:rPr lang="en-GB" dirty="0"/>
              <a:t>Targets the vulnerable.</a:t>
            </a:r>
          </a:p>
          <a:p>
            <a:endParaRPr lang="en-GB" dirty="0"/>
          </a:p>
          <a:p>
            <a:r>
              <a:rPr lang="en-GB" dirty="0"/>
              <a:t>Every community has a role in tackling</a:t>
            </a:r>
          </a:p>
        </p:txBody>
      </p:sp>
      <p:sp>
        <p:nvSpPr>
          <p:cNvPr id="4" name="Slide Number Placeholder 3"/>
          <p:cNvSpPr>
            <a:spLocks noGrp="1"/>
          </p:cNvSpPr>
          <p:nvPr>
            <p:ph type="sldNum" sz="quarter" idx="5"/>
          </p:nvPr>
        </p:nvSpPr>
        <p:spPr/>
        <p:txBody>
          <a:bodyPr/>
          <a:lstStyle/>
          <a:p>
            <a:fld id="{946FC154-444F-433C-A61F-8111A81DE857}" type="slidenum">
              <a:rPr lang="en-GB" smtClean="0"/>
              <a:t>19</a:t>
            </a:fld>
            <a:endParaRPr lang="en-GB"/>
          </a:p>
        </p:txBody>
      </p:sp>
    </p:spTree>
    <p:extLst>
      <p:ext uri="{BB962C8B-B14F-4D97-AF65-F5344CB8AC3E}">
        <p14:creationId xmlns:p14="http://schemas.microsoft.com/office/powerpoint/2010/main" val="16679066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46FC154-444F-433C-A61F-8111A81DE857}" type="slidenum">
              <a:rPr lang="en-GB" smtClean="0"/>
              <a:t>20</a:t>
            </a:fld>
            <a:endParaRPr lang="en-GB"/>
          </a:p>
        </p:txBody>
      </p:sp>
    </p:spTree>
    <p:extLst>
      <p:ext uri="{BB962C8B-B14F-4D97-AF65-F5344CB8AC3E}">
        <p14:creationId xmlns:p14="http://schemas.microsoft.com/office/powerpoint/2010/main" val="10184049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28/02/2023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28/02/2023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28/02/2023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28/02/2023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28/02/2023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28/02/2023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28/02/2023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7.jpg"/><Relationship Id="rId4" Type="http://schemas.openxmlformats.org/officeDocument/2006/relationships/image" Target="../media/image6.jp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image" Target="../media/image10.jpeg"/><Relationship Id="rId4" Type="http://schemas.openxmlformats.org/officeDocument/2006/relationships/diagramLayout" Target="../diagrams/layout1.xml"/><Relationship Id="rId9" Type="http://schemas.openxmlformats.org/officeDocument/2006/relationships/image" Target="../media/image9.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14.emf"/><Relationship Id="rId4" Type="http://schemas.openxmlformats.org/officeDocument/2006/relationships/image" Target="../media/image13.emf"/></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18.jpe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22.pn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png"/><Relationship Id="rId4" Type="http://schemas.openxmlformats.org/officeDocument/2006/relationships/image" Target="../media/image20.png"/><Relationship Id="rId9" Type="http://schemas.openxmlformats.org/officeDocument/2006/relationships/image" Target="../media/image25.png"/></Relationships>
</file>

<file path=ppt/slides/_rels/slide19.xml.rels><?xml version="1.0" encoding="UTF-8" standalone="yes"?>
<Relationships xmlns="http://schemas.openxmlformats.org/package/2006/relationships"><Relationship Id="rId8" Type="http://schemas.openxmlformats.org/officeDocument/2006/relationships/hyperlink" Target="https://www.nationalcrimeagency.gov.uk/who-we-are/publications/558-national-crime-agency-annual-plan-2021-22/file" TargetMode="External"/><Relationship Id="rId3" Type="http://schemas.openxmlformats.org/officeDocument/2006/relationships/image" Target="../media/image4.png"/><Relationship Id="rId7" Type="http://schemas.openxmlformats.org/officeDocument/2006/relationships/hyperlink" Target="https://www.nationalcrimeagency.gov.uk/what-we-do/crime-threats/drug-trafficking/county-lines" TargetMode="Externa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hyperlink" Target="https://www.gov.uk/government/publications/human-trafficking-victims-referral-and-assessment-forms/guidance-on-the-national-referral-mechanism-for-potential-adult-victims-of-modern-slavery-england-and-wales" TargetMode="External"/><Relationship Id="rId5" Type="http://schemas.openxmlformats.org/officeDocument/2006/relationships/hyperlink" Target="https://www.cps.gov.uk/legal-guidance/county-lines-offending" TargetMode="External"/><Relationship Id="rId4" Type="http://schemas.openxmlformats.org/officeDocument/2006/relationships/hyperlink" Target="https://www.cps.gov.uk/legal-guidance/drug-offences"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A878104-58F3-42B6-894C-BF2D06DBCD39}"/>
              </a:ext>
            </a:extLst>
          </p:cNvPr>
          <p:cNvSpPr txBox="1"/>
          <p:nvPr/>
        </p:nvSpPr>
        <p:spPr>
          <a:xfrm>
            <a:off x="551686" y="2661284"/>
            <a:ext cx="7287298" cy="1661993"/>
          </a:xfrm>
          <a:prstGeom prst="rect">
            <a:avLst/>
          </a:prstGeom>
          <a:noFill/>
        </p:spPr>
        <p:txBody>
          <a:bodyPr wrap="square" rtlCol="0">
            <a:spAutoFit/>
          </a:bodyPr>
          <a:lstStyle/>
          <a:p>
            <a:r>
              <a:rPr lang="en-GB" sz="2000" dirty="0">
                <a:solidFill>
                  <a:schemeClr val="accent1">
                    <a:lumMod val="50000"/>
                  </a:schemeClr>
                </a:solidFill>
                <a:latin typeface="Arial" panose="020B0604020202020204" pitchFamily="34" charset="0"/>
                <a:ea typeface="Tahoma" panose="020B0604030504040204" pitchFamily="34" charset="0"/>
                <a:cs typeface="Arial" panose="020B0604020202020204" pitchFamily="34" charset="0"/>
              </a:rPr>
              <a:t>Tackling County Lines</a:t>
            </a:r>
          </a:p>
          <a:p>
            <a:endParaRPr lang="en-GB" sz="2000" dirty="0">
              <a:solidFill>
                <a:schemeClr val="accent1">
                  <a:lumMod val="50000"/>
                </a:schemeClr>
              </a:solidFill>
              <a:latin typeface="Arial" panose="020B0604020202020204" pitchFamily="34" charset="0"/>
              <a:ea typeface="Tahoma" panose="020B0604030504040204" pitchFamily="34" charset="0"/>
              <a:cs typeface="Arial" panose="020B0604020202020204" pitchFamily="34" charset="0"/>
            </a:endParaRPr>
          </a:p>
          <a:p>
            <a:r>
              <a:rPr lang="en-GB" sz="2000" dirty="0">
                <a:solidFill>
                  <a:schemeClr val="accent1">
                    <a:lumMod val="50000"/>
                  </a:schemeClr>
                </a:solidFill>
                <a:latin typeface="Arial" panose="020B0604020202020204" pitchFamily="34" charset="0"/>
                <a:ea typeface="Tahoma" panose="020B0604030504040204" pitchFamily="34" charset="0"/>
                <a:cs typeface="Arial" panose="020B0604020202020204" pitchFamily="34" charset="0"/>
              </a:rPr>
              <a:t>Swansea Neath Port Talbot BCU</a:t>
            </a:r>
          </a:p>
          <a:p>
            <a:endParaRPr lang="en-GB" sz="2000" dirty="0">
              <a:solidFill>
                <a:schemeClr val="accent1">
                  <a:lumMod val="50000"/>
                </a:schemeClr>
              </a:solidFill>
              <a:latin typeface="Arial" panose="020B0604020202020204" pitchFamily="34" charset="0"/>
              <a:ea typeface="Tahoma" panose="020B0604030504040204" pitchFamily="34" charset="0"/>
              <a:cs typeface="Arial" panose="020B0604020202020204" pitchFamily="34" charset="0"/>
            </a:endParaRPr>
          </a:p>
          <a:p>
            <a:r>
              <a:rPr lang="en-GB" sz="2000" dirty="0">
                <a:solidFill>
                  <a:schemeClr val="accent1">
                    <a:lumMod val="50000"/>
                  </a:schemeClr>
                </a:solidFill>
                <a:latin typeface="Arial" panose="020B0604020202020204" pitchFamily="34" charset="0"/>
                <a:ea typeface="Tahoma" panose="020B0604030504040204" pitchFamily="34" charset="0"/>
                <a:cs typeface="Arial" panose="020B0604020202020204" pitchFamily="34" charset="0"/>
              </a:rPr>
              <a:t>Detective Superintendent Gareth Morgan</a:t>
            </a:r>
          </a:p>
        </p:txBody>
      </p:sp>
    </p:spTree>
    <p:extLst>
      <p:ext uri="{BB962C8B-B14F-4D97-AF65-F5344CB8AC3E}">
        <p14:creationId xmlns:p14="http://schemas.microsoft.com/office/powerpoint/2010/main" val="10461121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07698" y="474105"/>
            <a:ext cx="11207931" cy="147732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0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0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0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8C15E406-3E2C-4AAD-9D96-8C5F455F8637}"/>
              </a:ext>
            </a:extLst>
          </p:cNvPr>
          <p:cNvPicPr>
            <a:picLocks noChangeAspect="1"/>
          </p:cNvPicPr>
          <p:nvPr/>
        </p:nvPicPr>
        <p:blipFill>
          <a:blip r:embed="rId3"/>
          <a:stretch>
            <a:fillRect/>
          </a:stretch>
        </p:blipFill>
        <p:spPr>
          <a:xfrm>
            <a:off x="7937" y="0"/>
            <a:ext cx="12176125" cy="6858000"/>
          </a:xfrm>
          <a:prstGeom prst="rect">
            <a:avLst/>
          </a:prstGeom>
        </p:spPr>
      </p:pic>
    </p:spTree>
    <p:extLst>
      <p:ext uri="{BB962C8B-B14F-4D97-AF65-F5344CB8AC3E}">
        <p14:creationId xmlns:p14="http://schemas.microsoft.com/office/powerpoint/2010/main" val="23720219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D57F119-CA8E-4E6B-BD1A-4EC180BDCBC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5332586"/>
            <a:ext cx="12192000" cy="1499615"/>
          </a:xfrm>
          <a:prstGeom prst="rect">
            <a:avLst/>
          </a:prstGeom>
        </p:spPr>
      </p:pic>
      <p:sp>
        <p:nvSpPr>
          <p:cNvPr id="3" name="TextBox 2">
            <a:extLst>
              <a:ext uri="{FF2B5EF4-FFF2-40B4-BE49-F238E27FC236}">
                <a16:creationId xmlns:a16="http://schemas.microsoft.com/office/drawing/2014/main" id="{C0B03CA2-3B28-4431-B4A2-1D690346A509}"/>
              </a:ext>
            </a:extLst>
          </p:cNvPr>
          <p:cNvSpPr txBox="1"/>
          <p:nvPr/>
        </p:nvSpPr>
        <p:spPr>
          <a:xfrm>
            <a:off x="162640" y="0"/>
            <a:ext cx="11866719" cy="4301690"/>
          </a:xfrm>
          <a:prstGeom prst="rect">
            <a:avLst/>
          </a:prstGeom>
          <a:noFill/>
        </p:spPr>
        <p:txBody>
          <a:bodyPr wrap="square" rtlCol="0">
            <a:spAutoFit/>
          </a:bodyPr>
          <a:lstStyle/>
          <a:p>
            <a:r>
              <a:rPr lang="en-GB" sz="2000" dirty="0">
                <a:solidFill>
                  <a:srgbClr val="FF0000"/>
                </a:solidFill>
              </a:rPr>
              <a:t>County Lines in South Wales</a:t>
            </a:r>
          </a:p>
          <a:p>
            <a:endParaRPr lang="en-GB" sz="2000" dirty="0">
              <a:solidFill>
                <a:srgbClr val="FF0000"/>
              </a:solidFill>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 What is County Lines and why is it a threat?</a:t>
            </a:r>
          </a:p>
          <a:p>
            <a:pPr marL="171450" marR="0" lvl="0" indent="-1714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  How is it impacting South Wales?</a:t>
            </a:r>
          </a:p>
          <a:p>
            <a:pPr marL="171450" marR="0" lvl="0" indent="-1714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  Who is being exploited?</a:t>
            </a:r>
          </a:p>
          <a:p>
            <a:pPr marL="171450" marR="0" lvl="0" indent="-1714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  What if you suspect County Lines activity?</a:t>
            </a:r>
            <a:endParaRPr lang="en-GB" sz="2000" dirty="0">
              <a:solidFill>
                <a:srgbClr val="42516F"/>
              </a:solidFill>
              <a:latin typeface="Arial" panose="020B0604020202020204" pitchFamily="34" charset="0"/>
              <a:ea typeface="Tahoma" panose="020B0604030504040204" pitchFamily="34" charset="0"/>
              <a:cs typeface="Arial" panose="020B0604020202020204" pitchFamily="34" charset="0"/>
            </a:endParaRP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a:p>
            <a:pPr marL="342900" indent="-342900">
              <a:buFont typeface="Arial" panose="020B0604020202020204" pitchFamily="34" charset="0"/>
              <a:buChar char="•"/>
            </a:pPr>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955708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D57F119-CA8E-4E6B-BD1A-4EC180BDCBC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5332586"/>
            <a:ext cx="12192000" cy="1499615"/>
          </a:xfrm>
          <a:prstGeom prst="rect">
            <a:avLst/>
          </a:prstGeom>
        </p:spPr>
      </p:pic>
      <p:sp>
        <p:nvSpPr>
          <p:cNvPr id="3" name="TextBox 2">
            <a:extLst>
              <a:ext uri="{FF2B5EF4-FFF2-40B4-BE49-F238E27FC236}">
                <a16:creationId xmlns:a16="http://schemas.microsoft.com/office/drawing/2014/main" id="{C0B03CA2-3B28-4431-B4A2-1D690346A509}"/>
              </a:ext>
            </a:extLst>
          </p:cNvPr>
          <p:cNvSpPr txBox="1"/>
          <p:nvPr/>
        </p:nvSpPr>
        <p:spPr>
          <a:xfrm>
            <a:off x="162640" y="0"/>
            <a:ext cx="11866719" cy="4862870"/>
          </a:xfrm>
          <a:prstGeom prst="rect">
            <a:avLst/>
          </a:prstGeom>
          <a:noFill/>
        </p:spPr>
        <p:txBody>
          <a:bodyPr wrap="square" rtlCol="0">
            <a:spAutoFit/>
          </a:bodyPr>
          <a:lstStyle/>
          <a:p>
            <a:r>
              <a:rPr lang="en-GB" sz="2400" dirty="0">
                <a:solidFill>
                  <a:srgbClr val="FF0000"/>
                </a:solidFill>
              </a:rPr>
              <a:t>What is County Lines Criminality?</a:t>
            </a:r>
          </a:p>
          <a:p>
            <a:endParaRPr lang="en-GB" sz="2000" dirty="0">
              <a:solidFill>
                <a:srgbClr val="FF0000"/>
              </a:solidFill>
            </a:endParaRPr>
          </a:p>
          <a:p>
            <a:r>
              <a:rPr kumimoji="0" lang="en-GB" altLang="en-US" sz="2000" b="1" i="1" u="none" strike="noStrike" kern="1200" cap="none" spc="0" normalizeH="0" baseline="0" noProof="0" dirty="0">
                <a:ln>
                  <a:noFill/>
                </a:ln>
                <a:solidFill>
                  <a:srgbClr val="002060"/>
                </a:solidFill>
                <a:effectLst/>
                <a:uLnTx/>
                <a:uFillTx/>
                <a:latin typeface="Calibri Light" panose="020F0302020204030204"/>
                <a:ea typeface="ＭＳ Ｐゴシック" panose="020B0600070205080204" pitchFamily="34" charset="-128"/>
                <a:cs typeface="+mn-cs"/>
              </a:rPr>
              <a:t>‘</a:t>
            </a:r>
            <a:r>
              <a:rPr kumimoji="0" lang="en-GB" altLang="en-US" sz="2400" b="1" i="1" u="none" strike="noStrike" kern="1200" cap="none" spc="0" normalizeH="0" baseline="0" noProof="0" dirty="0">
                <a:ln>
                  <a:noFill/>
                </a:ln>
                <a:solidFill>
                  <a:schemeClr val="accent1">
                    <a:lumMod val="50000"/>
                  </a:schemeClr>
                </a:solidFill>
                <a:effectLst/>
                <a:uLnTx/>
                <a:uFillTx/>
                <a:latin typeface="Arial" panose="020B0604020202020204" pitchFamily="34" charset="0"/>
                <a:ea typeface="ＭＳ Ｐゴシック" panose="020B0600070205080204" pitchFamily="34" charset="-128"/>
                <a:cs typeface="Arial" panose="020B0604020202020204" pitchFamily="34" charset="0"/>
              </a:rPr>
              <a:t>County Lines’ criminality is a national issue. It poses significant threat to communities and exploits the most vulnerable members of society.</a:t>
            </a:r>
          </a:p>
          <a:p>
            <a:endParaRPr lang="en-GB" sz="2000" dirty="0">
              <a:solidFill>
                <a:schemeClr val="accent1">
                  <a:lumMod val="50000"/>
                </a:schemeClr>
              </a:solidFill>
              <a:latin typeface="Arial" panose="020B0604020202020204" pitchFamily="34" charset="0"/>
              <a:cs typeface="Arial" panose="020B0604020202020204" pitchFamily="34" charset="0"/>
            </a:endParaRPr>
          </a:p>
          <a:p>
            <a:pPr marL="285750" marR="0" lvl="0" indent="-285750" algn="l" defTabSz="914400" rtl="0" eaLnBrk="1" fontAlgn="auto" latinLnBrk="0" hangingPunct="1">
              <a:lnSpc>
                <a:spcPct val="150000"/>
              </a:lnSpc>
              <a:spcBef>
                <a:spcPct val="0"/>
              </a:spcBef>
              <a:spcAft>
                <a:spcPts val="0"/>
              </a:spcAft>
              <a:buClrTx/>
              <a:buSzTx/>
              <a:buFontTx/>
              <a:buChar char="•"/>
              <a:tabLst>
                <a:tab pos="2562225" algn="l"/>
              </a:tabLst>
              <a:defRPr/>
            </a:pPr>
            <a:r>
              <a:rPr kumimoji="0" lang="en-GB" altLang="en-US" sz="2000" i="0" u="none" strike="noStrike" kern="1200" cap="none" spc="0" normalizeH="0" baseline="0" noProof="0" dirty="0">
                <a:ln>
                  <a:noFill/>
                </a:ln>
                <a:solidFill>
                  <a:schemeClr val="accent1">
                    <a:lumMod val="50000"/>
                  </a:schemeClr>
                </a:solidFill>
                <a:effectLst/>
                <a:uLnTx/>
                <a:uFillTx/>
                <a:latin typeface="Arial" panose="020B0604020202020204" pitchFamily="34" charset="0"/>
                <a:cs typeface="Arial" panose="020B0604020202020204" pitchFamily="34" charset="0"/>
              </a:rPr>
              <a:t>Gangs from large urban areas, travel to county locations to sell heroin and crack.</a:t>
            </a:r>
          </a:p>
          <a:p>
            <a:pPr marL="285750" marR="0" lvl="0" indent="-285750" algn="l" defTabSz="914400" rtl="0" eaLnBrk="1" fontAlgn="auto" latinLnBrk="0" hangingPunct="1">
              <a:lnSpc>
                <a:spcPct val="150000"/>
              </a:lnSpc>
              <a:spcBef>
                <a:spcPct val="0"/>
              </a:spcBef>
              <a:spcAft>
                <a:spcPts val="0"/>
              </a:spcAft>
              <a:buClrTx/>
              <a:buSzTx/>
              <a:buFontTx/>
              <a:buChar char="•"/>
              <a:tabLst>
                <a:tab pos="2562225" algn="l"/>
              </a:tabLst>
              <a:defRPr/>
            </a:pPr>
            <a:r>
              <a:rPr kumimoji="0" lang="en-GB" altLang="en-US" sz="2000" i="0" u="none" strike="noStrike" kern="1200" cap="none" spc="0" normalizeH="0" baseline="0" noProof="0" dirty="0">
                <a:ln>
                  <a:noFill/>
                </a:ln>
                <a:solidFill>
                  <a:schemeClr val="accent1">
                    <a:lumMod val="50000"/>
                  </a:schemeClr>
                </a:solidFill>
                <a:effectLst/>
                <a:uLnTx/>
                <a:uFillTx/>
                <a:latin typeface="Arial" panose="020B0604020202020204" pitchFamily="34" charset="0"/>
                <a:cs typeface="Arial" panose="020B0604020202020204" pitchFamily="34" charset="0"/>
              </a:rPr>
              <a:t>Gangs enforce loyalty through violence, fear and intimidation.</a:t>
            </a:r>
          </a:p>
          <a:p>
            <a:pPr marL="285750" marR="0" lvl="0" indent="-285750" algn="l" defTabSz="914400" rtl="0" eaLnBrk="1" fontAlgn="auto" latinLnBrk="0" hangingPunct="1">
              <a:lnSpc>
                <a:spcPct val="150000"/>
              </a:lnSpc>
              <a:spcBef>
                <a:spcPct val="0"/>
              </a:spcBef>
              <a:spcAft>
                <a:spcPts val="0"/>
              </a:spcAft>
              <a:buClrTx/>
              <a:buSzTx/>
              <a:buFontTx/>
              <a:buChar char="•"/>
              <a:tabLst>
                <a:tab pos="2562225" algn="l"/>
              </a:tabLst>
              <a:defRPr/>
            </a:pPr>
            <a:r>
              <a:rPr kumimoji="0" lang="en-GB" altLang="en-US" sz="2000" i="0" u="none" strike="noStrike" kern="1200" cap="none" spc="0" normalizeH="0" baseline="0" noProof="0" dirty="0">
                <a:ln>
                  <a:noFill/>
                </a:ln>
                <a:solidFill>
                  <a:schemeClr val="accent1">
                    <a:lumMod val="50000"/>
                  </a:schemeClr>
                </a:solidFill>
                <a:effectLst/>
                <a:uLnTx/>
                <a:uFillTx/>
                <a:latin typeface="Arial" panose="020B0604020202020204" pitchFamily="34" charset="0"/>
                <a:ea typeface="MS PGothic" panose="020B0600070205080204" pitchFamily="34" charset="-128"/>
                <a:cs typeface="Arial" panose="020B0604020202020204" pitchFamily="34" charset="0"/>
              </a:rPr>
              <a:t>Low level runners travel to South Wales on a regular basis to deliver drugs and collect cash. </a:t>
            </a:r>
            <a:endParaRPr kumimoji="0" lang="en-GB" altLang="en-US" sz="2000" i="0" u="none" strike="noStrike" kern="1200" cap="none" spc="0" normalizeH="0" baseline="0" noProof="0" dirty="0">
              <a:ln>
                <a:noFill/>
              </a:ln>
              <a:solidFill>
                <a:schemeClr val="accent1">
                  <a:lumMod val="50000"/>
                </a:schemeClr>
              </a:solidFill>
              <a:effectLst/>
              <a:uLnTx/>
              <a:uFillTx/>
              <a:latin typeface="Arial" panose="020B0604020202020204" pitchFamily="34" charset="0"/>
              <a:cs typeface="Arial" panose="020B0604020202020204" pitchFamily="34" charset="0"/>
            </a:endParaRPr>
          </a:p>
          <a:p>
            <a:pPr marL="285750" marR="0" lvl="0" indent="-2857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tab pos="2562225" algn="l"/>
              </a:tabLst>
              <a:defRPr/>
            </a:pPr>
            <a:r>
              <a:rPr kumimoji="0" lang="en-GB" altLang="en-US" sz="2000" i="0" u="none" strike="noStrike" kern="1200" cap="none" spc="0" normalizeH="0" baseline="0" noProof="0" dirty="0">
                <a:ln>
                  <a:noFill/>
                </a:ln>
                <a:solidFill>
                  <a:schemeClr val="accent1">
                    <a:lumMod val="50000"/>
                  </a:schemeClr>
                </a:solidFill>
                <a:effectLst/>
                <a:uLnTx/>
                <a:uFillTx/>
                <a:latin typeface="Arial" panose="020B0604020202020204" pitchFamily="34" charset="0"/>
                <a:cs typeface="Arial" panose="020B0604020202020204" pitchFamily="34" charset="0"/>
              </a:rPr>
              <a:t>Local properties belonging to a vulnerable person used as a base.  Often acquired by force or coercion - Cuckooing.</a:t>
            </a:r>
          </a:p>
          <a:p>
            <a:pPr marL="342900" marR="0" lvl="0" indent="-342900" algn="l" defTabSz="914400" rtl="0" eaLnBrk="1" fontAlgn="auto" latinLnBrk="0" hangingPunct="1">
              <a:lnSpc>
                <a:spcPct val="100000"/>
              </a:lnSpc>
              <a:spcBef>
                <a:spcPct val="20000"/>
              </a:spcBef>
              <a:spcAft>
                <a:spcPts val="0"/>
              </a:spcAft>
              <a:buClrTx/>
              <a:buSzTx/>
              <a:buFontTx/>
              <a:buChar char="•"/>
              <a:tabLst>
                <a:tab pos="2562225" algn="l"/>
              </a:tabLst>
              <a:defRPr/>
            </a:pPr>
            <a:r>
              <a:rPr kumimoji="0" lang="en-GB" altLang="en-US" sz="2000" i="0" u="none" strike="noStrike" kern="1200" cap="none" spc="0" normalizeH="0" baseline="0" noProof="0" dirty="0">
                <a:ln>
                  <a:noFill/>
                </a:ln>
                <a:solidFill>
                  <a:schemeClr val="accent1">
                    <a:lumMod val="50000"/>
                  </a:schemeClr>
                </a:solidFill>
                <a:effectLst/>
                <a:uLnTx/>
                <a:uFillTx/>
                <a:latin typeface="Arial" panose="020B0604020202020204" pitchFamily="34" charset="0"/>
                <a:cs typeface="Arial" panose="020B0604020202020204" pitchFamily="34" charset="0"/>
              </a:rPr>
              <a:t>Children exploited to deliver drugs, often using intimidation, violence, debt bondage and/or grooming</a:t>
            </a:r>
            <a:endParaRPr lang="en-GB" sz="2000" dirty="0">
              <a:solidFill>
                <a:schemeClr val="accent1">
                  <a:lumMod val="50000"/>
                </a:schemeClr>
              </a:solidFill>
              <a:latin typeface="Arial" panose="020B0604020202020204" pitchFamily="34" charset="0"/>
              <a:ea typeface="Tahoma" panose="020B0604030504040204" pitchFamily="34" charset="0"/>
              <a:cs typeface="Arial" panose="020B0604020202020204" pitchFamily="34" charset="0"/>
            </a:endParaRPr>
          </a:p>
          <a:p>
            <a:endParaRPr lang="en-GB" sz="2000" dirty="0">
              <a:solidFill>
                <a:schemeClr val="accent1">
                  <a:lumMod val="50000"/>
                </a:schemeClr>
              </a:solidFill>
              <a:latin typeface="Arial" panose="020B0604020202020204" pitchFamily="34" charset="0"/>
              <a:ea typeface="Tahoma" panose="020B060403050404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2149541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10341" y="428081"/>
            <a:ext cx="7970645" cy="584775"/>
          </a:xfrm>
          <a:prstGeom prst="rect">
            <a:avLst/>
          </a:prstGeom>
        </p:spPr>
        <p:txBody>
          <a:bodyPr wrap="non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3200" b="0" i="0" u="none" strike="noStrike" kern="1200" cap="none" spc="0" normalizeH="0" baseline="0" noProof="0" dirty="0">
                <a:ln>
                  <a:noFill/>
                </a:ln>
                <a:solidFill>
                  <a:srgbClr val="FF0000"/>
                </a:solidFill>
                <a:effectLst/>
                <a:uLnTx/>
                <a:uFillTx/>
                <a:latin typeface="Calibri" panose="020F0502020204030204"/>
                <a:ea typeface="MS PGothic" panose="020B0600070205080204" pitchFamily="34" charset="-128"/>
                <a:cs typeface="+mn-cs"/>
              </a:rPr>
              <a:t>Child Criminal &amp; Sexual Exploitation (CCE/CSE) </a:t>
            </a:r>
          </a:p>
        </p:txBody>
      </p:sp>
      <p:sp>
        <p:nvSpPr>
          <p:cNvPr id="3" name="Rectangle 2"/>
          <p:cNvSpPr/>
          <p:nvPr/>
        </p:nvSpPr>
        <p:spPr>
          <a:xfrm>
            <a:off x="522514" y="1420269"/>
            <a:ext cx="9606189" cy="4547079"/>
          </a:xfrm>
          <a:prstGeom prst="rect">
            <a:avLst/>
          </a:prstGeom>
        </p:spPr>
        <p:txBody>
          <a:bodyPr wrap="square">
            <a:spAutoFit/>
          </a:bodyPr>
          <a:lstStyle/>
          <a:p>
            <a:pPr marL="342900" marR="0" lvl="1" indent="-342900" algn="just" defTabSz="914400" rtl="0" eaLnBrk="0" fontAlgn="base" latinLnBrk="0" hangingPunct="0">
              <a:lnSpc>
                <a:spcPct val="107000"/>
              </a:lnSpc>
              <a:spcBef>
                <a:spcPct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chemeClr val="accent1">
                    <a:lumMod val="50000"/>
                  </a:schemeClr>
                </a:solidFill>
                <a:effectLst/>
                <a:uLnTx/>
                <a:uFillTx/>
                <a:latin typeface="Arial" panose="020B0604020202020204" pitchFamily="34" charset="0"/>
                <a:ea typeface="MS PGothic" panose="020B0600070205080204" pitchFamily="34" charset="-128"/>
                <a:cs typeface="Arial" panose="020B0604020202020204" pitchFamily="34" charset="0"/>
              </a:rPr>
              <a:t>Not a fundamental motivating factor - but an intrinsic element of county lines criminality.</a:t>
            </a:r>
          </a:p>
          <a:p>
            <a:pPr marL="342900" marR="0" lvl="1" indent="-342900" algn="just" defTabSz="914400" rtl="0" eaLnBrk="0" fontAlgn="base" latinLnBrk="0" hangingPunct="0">
              <a:lnSpc>
                <a:spcPct val="107000"/>
              </a:lnSpc>
              <a:spcBef>
                <a:spcPct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schemeClr val="accent1">
                  <a:lumMod val="50000"/>
                </a:schemeClr>
              </a:solidFill>
              <a:effectLst/>
              <a:uLnTx/>
              <a:uFillTx/>
              <a:latin typeface="Arial" panose="020B0604020202020204" pitchFamily="34" charset="0"/>
              <a:ea typeface="MS PGothic" panose="020B0600070205080204" pitchFamily="34" charset="-128"/>
              <a:cs typeface="Arial" panose="020B0604020202020204" pitchFamily="34" charset="0"/>
            </a:endParaRPr>
          </a:p>
          <a:p>
            <a:pPr marL="342900" marR="0" lvl="1" indent="-342900" algn="just" defTabSz="914400" rtl="0" eaLnBrk="0" fontAlgn="base" latinLnBrk="0" hangingPunct="0">
              <a:lnSpc>
                <a:spcPct val="107000"/>
              </a:lnSpc>
              <a:spcBef>
                <a:spcPct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chemeClr val="accent1">
                    <a:lumMod val="50000"/>
                  </a:schemeClr>
                </a:solidFill>
                <a:effectLst/>
                <a:uLnTx/>
                <a:uFillTx/>
                <a:latin typeface="Arial" panose="020B0604020202020204" pitchFamily="34" charset="0"/>
                <a:ea typeface="MS PGothic" panose="020B0600070205080204" pitchFamily="34" charset="-128"/>
                <a:cs typeface="Arial" panose="020B0604020202020204" pitchFamily="34" charset="0"/>
              </a:rPr>
              <a:t>Many young victims already have risk markers/flags for CCE/CSE.</a:t>
            </a:r>
          </a:p>
          <a:p>
            <a:pPr marL="0" marR="0" lvl="1" indent="0" algn="just" defTabSz="914400" rtl="0" eaLnBrk="0" fontAlgn="base" latinLnBrk="0" hangingPunct="0">
              <a:lnSpc>
                <a:spcPct val="107000"/>
              </a:lnSpc>
              <a:spcBef>
                <a:spcPct val="0"/>
              </a:spcBef>
              <a:spcAft>
                <a:spcPts val="0"/>
              </a:spcAft>
              <a:buClrTx/>
              <a:buSzTx/>
              <a:buFontTx/>
              <a:buNone/>
              <a:tabLst/>
              <a:defRPr/>
            </a:pPr>
            <a:endParaRPr kumimoji="0" lang="en-GB" sz="1800" b="0" i="0" u="none" strike="noStrike" kern="1200" cap="none" spc="0" normalizeH="0" baseline="0" noProof="0" dirty="0">
              <a:ln>
                <a:noFill/>
              </a:ln>
              <a:solidFill>
                <a:schemeClr val="accent1">
                  <a:lumMod val="50000"/>
                </a:schemeClr>
              </a:solidFill>
              <a:effectLst/>
              <a:uLnTx/>
              <a:uFillTx/>
              <a:latin typeface="Arial" panose="020B0604020202020204" pitchFamily="34" charset="0"/>
              <a:ea typeface="MS PGothic" panose="020B0600070205080204" pitchFamily="34" charset="-128"/>
              <a:cs typeface="Arial" panose="020B0604020202020204" pitchFamily="34" charset="0"/>
            </a:endParaRPr>
          </a:p>
          <a:p>
            <a:pPr marL="342900" marR="0" lvl="1" indent="-342900" algn="just" defTabSz="914400" rtl="0" eaLnBrk="0" fontAlgn="base" latinLnBrk="0" hangingPunct="0">
              <a:lnSpc>
                <a:spcPct val="107000"/>
              </a:lnSpc>
              <a:spcBef>
                <a:spcPct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chemeClr val="accent1">
                    <a:lumMod val="50000"/>
                  </a:schemeClr>
                </a:solidFill>
                <a:effectLst/>
                <a:uLnTx/>
                <a:uFillTx/>
                <a:latin typeface="Arial" panose="020B0604020202020204" pitchFamily="34" charset="0"/>
                <a:ea typeface="MS PGothic" panose="020B0600070205080204" pitchFamily="34" charset="-128"/>
                <a:cs typeface="Arial" panose="020B0604020202020204" pitchFamily="34" charset="0"/>
              </a:rPr>
              <a:t>The vulnerability risk factors are similar for each type of exploitation.</a:t>
            </a:r>
          </a:p>
          <a:p>
            <a:pPr marL="0" marR="0" lvl="1" indent="0" algn="just" defTabSz="914400" rtl="0" eaLnBrk="0" fontAlgn="base" latinLnBrk="0" hangingPunct="0">
              <a:lnSpc>
                <a:spcPct val="107000"/>
              </a:lnSpc>
              <a:spcBef>
                <a:spcPct val="0"/>
              </a:spcBef>
              <a:spcAft>
                <a:spcPts val="0"/>
              </a:spcAft>
              <a:buClrTx/>
              <a:buSzTx/>
              <a:buFontTx/>
              <a:buNone/>
              <a:tabLst/>
              <a:defRPr/>
            </a:pPr>
            <a:endParaRPr kumimoji="0" lang="en-GB" sz="1800" b="0" i="0" u="none" strike="noStrike" kern="1200" cap="none" spc="0" normalizeH="0" baseline="0" noProof="0" dirty="0">
              <a:ln>
                <a:noFill/>
              </a:ln>
              <a:solidFill>
                <a:schemeClr val="accent1">
                  <a:lumMod val="50000"/>
                </a:schemeClr>
              </a:solidFill>
              <a:effectLst/>
              <a:uLnTx/>
              <a:uFillTx/>
              <a:latin typeface="Arial" panose="020B0604020202020204" pitchFamily="34" charset="0"/>
              <a:ea typeface="MS PGothic" panose="020B0600070205080204" pitchFamily="34" charset="-128"/>
              <a:cs typeface="Arial" panose="020B0604020202020204" pitchFamily="34" charset="0"/>
            </a:endParaRPr>
          </a:p>
          <a:p>
            <a:pPr marL="342900" marR="0" lvl="1" indent="-342900" algn="just" defTabSz="914400" rtl="0" eaLnBrk="0" fontAlgn="base" latinLnBrk="0" hangingPunct="0">
              <a:lnSpc>
                <a:spcPct val="107000"/>
              </a:lnSpc>
              <a:spcBef>
                <a:spcPct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chemeClr val="accent1">
                    <a:lumMod val="50000"/>
                  </a:schemeClr>
                </a:solidFill>
                <a:effectLst/>
                <a:uLnTx/>
                <a:uFillTx/>
                <a:latin typeface="Arial" panose="020B0604020202020204" pitchFamily="34" charset="0"/>
                <a:ea typeface="MS PGothic" panose="020B0600070205080204" pitchFamily="34" charset="-128"/>
                <a:cs typeface="Arial" panose="020B0604020202020204" pitchFamily="34" charset="0"/>
              </a:rPr>
              <a:t>Gang members often groom young females by initially becoming their ‘boyfriend’.</a:t>
            </a:r>
          </a:p>
          <a:p>
            <a:pPr marL="0" marR="0" lvl="1" indent="0" algn="just" defTabSz="914400" rtl="0" eaLnBrk="0" fontAlgn="base" latinLnBrk="0" hangingPunct="0">
              <a:lnSpc>
                <a:spcPct val="107000"/>
              </a:lnSpc>
              <a:spcBef>
                <a:spcPct val="0"/>
              </a:spcBef>
              <a:spcAft>
                <a:spcPts val="0"/>
              </a:spcAft>
              <a:buClrTx/>
              <a:buSzTx/>
              <a:buFontTx/>
              <a:buNone/>
              <a:tabLst/>
              <a:defRPr/>
            </a:pPr>
            <a:endParaRPr kumimoji="0" lang="en-GB" sz="1800" b="0" i="0" u="none" strike="noStrike" kern="1200" cap="none" spc="0" normalizeH="0" baseline="0" noProof="0" dirty="0">
              <a:ln>
                <a:noFill/>
              </a:ln>
              <a:solidFill>
                <a:schemeClr val="accent1">
                  <a:lumMod val="50000"/>
                </a:schemeClr>
              </a:solidFill>
              <a:effectLst/>
              <a:uLnTx/>
              <a:uFillTx/>
              <a:latin typeface="Arial" panose="020B0604020202020204" pitchFamily="34" charset="0"/>
              <a:ea typeface="MS PGothic" panose="020B0600070205080204" pitchFamily="34" charset="-128"/>
              <a:cs typeface="Arial" panose="020B0604020202020204" pitchFamily="34" charset="0"/>
            </a:endParaRPr>
          </a:p>
          <a:p>
            <a:pPr marL="342900" marR="0" lvl="1" indent="-342900" algn="just" defTabSz="914400" rtl="0" eaLnBrk="0" fontAlgn="base" latinLnBrk="0" hangingPunct="0">
              <a:lnSpc>
                <a:spcPct val="107000"/>
              </a:lnSpc>
              <a:spcBef>
                <a:spcPct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chemeClr val="accent1">
                    <a:lumMod val="50000"/>
                  </a:schemeClr>
                </a:solidFill>
                <a:effectLst/>
                <a:uLnTx/>
                <a:uFillTx/>
                <a:latin typeface="Arial" panose="020B0604020202020204" pitchFamily="34" charset="0"/>
                <a:ea typeface="MS PGothic" panose="020B0600070205080204" pitchFamily="34" charset="-128"/>
                <a:cs typeface="Arial" panose="020B0604020202020204" pitchFamily="34" charset="0"/>
              </a:rPr>
              <a:t>Victims are used and abused by gangs – sexual assault and rape are just another way to control and exploit them.</a:t>
            </a:r>
          </a:p>
          <a:p>
            <a:pPr marL="342900" marR="0" lvl="1" indent="-342900" algn="just" defTabSz="914400" rtl="0" eaLnBrk="0" fontAlgn="base" latinLnBrk="0" hangingPunct="0">
              <a:lnSpc>
                <a:spcPct val="107000"/>
              </a:lnSpc>
              <a:spcBef>
                <a:spcPct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schemeClr val="accent1">
                  <a:lumMod val="50000"/>
                </a:schemeClr>
              </a:solidFill>
              <a:effectLst/>
              <a:uLnTx/>
              <a:uFillTx/>
              <a:latin typeface="Arial" panose="020B0604020202020204" pitchFamily="34" charset="0"/>
              <a:ea typeface="MS PGothic" panose="020B0600070205080204" pitchFamily="34" charset="-128"/>
              <a:cs typeface="Arial" panose="020B0604020202020204" pitchFamily="34" charset="0"/>
            </a:endParaRPr>
          </a:p>
          <a:p>
            <a:pPr marL="342900" marR="0" lvl="1" indent="-342900" algn="just" defTabSz="914400" rtl="0" eaLnBrk="0" fontAlgn="base" latinLnBrk="0" hangingPunct="0">
              <a:lnSpc>
                <a:spcPct val="107000"/>
              </a:lnSpc>
              <a:spcBef>
                <a:spcPct val="0"/>
              </a:spcBef>
              <a:spcAft>
                <a:spcPts val="0"/>
              </a:spcAft>
              <a:buClrTx/>
              <a:buSzTx/>
              <a:buFont typeface="Arial" panose="020B0604020202020204" pitchFamily="34" charset="0"/>
              <a:buChar char="•"/>
              <a:tabLst/>
              <a:defRPr/>
            </a:pPr>
            <a:r>
              <a:rPr lang="en-GB" sz="2000" dirty="0">
                <a:solidFill>
                  <a:schemeClr val="accent1">
                    <a:lumMod val="50000"/>
                  </a:schemeClr>
                </a:solidFill>
                <a:latin typeface="Arial" panose="020B0604020202020204" pitchFamily="34" charset="0"/>
                <a:ea typeface="MS PGothic" panose="020B0600070205080204" pitchFamily="34" charset="-128"/>
                <a:cs typeface="Arial" panose="020B0604020202020204" pitchFamily="34" charset="0"/>
              </a:rPr>
              <a:t>S45 Defence is well briefed to the young runners.</a:t>
            </a:r>
            <a:endParaRPr kumimoji="0" lang="en-GB" sz="2000" b="0" i="0" u="none" strike="noStrike" kern="1200" cap="none" spc="0" normalizeH="0" baseline="0" noProof="0" dirty="0">
              <a:ln>
                <a:noFill/>
              </a:ln>
              <a:solidFill>
                <a:schemeClr val="accent1">
                  <a:lumMod val="50000"/>
                </a:schemeClr>
              </a:solidFill>
              <a:effectLst/>
              <a:uLnTx/>
              <a:uFillTx/>
              <a:latin typeface="Arial" panose="020B0604020202020204" pitchFamily="34" charset="0"/>
              <a:ea typeface="MS PGothic" panose="020B0600070205080204" pitchFamily="34" charset="-128"/>
              <a:cs typeface="Arial" panose="020B0604020202020204" pitchFamily="34" charset="0"/>
            </a:endParaRPr>
          </a:p>
        </p:txBody>
      </p:sp>
    </p:spTree>
    <p:extLst>
      <p:ext uri="{BB962C8B-B14F-4D97-AF65-F5344CB8AC3E}">
        <p14:creationId xmlns:p14="http://schemas.microsoft.com/office/powerpoint/2010/main" val="1646848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77008" y="339271"/>
            <a:ext cx="4498975" cy="584200"/>
          </a:xfrm>
          <a:prstGeom prst="rect">
            <a:avLst/>
          </a:prstGeom>
        </p:spPr>
        <p:txBody>
          <a:bodyPr wrap="non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3200" b="0" i="0" u="none" strike="noStrike" kern="1200" cap="none" spc="0" normalizeH="0" baseline="0" noProof="0" dirty="0">
                <a:ln>
                  <a:noFill/>
                </a:ln>
                <a:solidFill>
                  <a:srgbClr val="FF0000"/>
                </a:solidFill>
                <a:effectLst/>
                <a:uLnTx/>
                <a:uFillTx/>
                <a:latin typeface="Calibri" panose="020F0502020204030204"/>
                <a:ea typeface="MS PGothic" panose="020B0600070205080204" pitchFamily="34" charset="-128"/>
                <a:cs typeface="+mn-cs"/>
              </a:rPr>
              <a:t>County Lines Exploitation</a:t>
            </a:r>
          </a:p>
        </p:txBody>
      </p:sp>
      <p:sp>
        <p:nvSpPr>
          <p:cNvPr id="4" name="Rectangle 3"/>
          <p:cNvSpPr/>
          <p:nvPr/>
        </p:nvSpPr>
        <p:spPr>
          <a:xfrm>
            <a:off x="298581" y="1535216"/>
            <a:ext cx="8645284" cy="4461991"/>
          </a:xfrm>
          <a:prstGeom prst="rect">
            <a:avLst/>
          </a:prstGeom>
        </p:spPr>
        <p:txBody>
          <a:bodyPr wrap="square">
            <a:spAutoFit/>
          </a:bodyPr>
          <a:lstStyle/>
          <a:p>
            <a:pPr marL="342900" marR="0" lvl="0" indent="-342900" algn="just" defTabSz="914400" rtl="0" eaLnBrk="0" fontAlgn="base" latinLnBrk="0" hangingPunct="0">
              <a:lnSpc>
                <a:spcPct val="107000"/>
              </a:lnSpc>
              <a:spcBef>
                <a:spcPct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accent1">
                    <a:lumMod val="50000"/>
                  </a:schemeClr>
                </a:solidFill>
                <a:effectLst/>
                <a:uLnTx/>
                <a:uFillTx/>
                <a:latin typeface="Arial" panose="020B0604020202020204" pitchFamily="34" charset="0"/>
                <a:ea typeface="Calibri" panose="020F0502020204030204" pitchFamily="34" charset="0"/>
                <a:cs typeface="Arial" panose="020B0604020202020204" pitchFamily="34" charset="0"/>
              </a:rPr>
              <a:t>Victims, villains, vulnerable</a:t>
            </a:r>
            <a:r>
              <a:rPr kumimoji="0" lang="en-GB" sz="2400" b="0" i="0" u="none" strike="noStrike" kern="1200" cap="none" spc="0" normalizeH="0" noProof="0" dirty="0">
                <a:ln>
                  <a:noFill/>
                </a:ln>
                <a:solidFill>
                  <a:schemeClr val="accent1">
                    <a:lumMod val="50000"/>
                  </a:schemeClr>
                </a:solidFill>
                <a:effectLst/>
                <a:uLnTx/>
                <a:uFillTx/>
                <a:latin typeface="Arial" panose="020B0604020202020204" pitchFamily="34" charset="0"/>
                <a:ea typeface="Calibri" panose="020F0502020204030204" pitchFamily="34" charset="0"/>
                <a:cs typeface="Arial" panose="020B0604020202020204" pitchFamily="34" charset="0"/>
              </a:rPr>
              <a:t> – blurring the lines</a:t>
            </a:r>
            <a:endParaRPr kumimoji="0" lang="en-GB" sz="2400" b="0" i="0" u="none" strike="noStrike" kern="1200" cap="none" spc="0" normalizeH="0" baseline="0" noProof="0" dirty="0">
              <a:ln>
                <a:noFill/>
              </a:ln>
              <a:solidFill>
                <a:schemeClr val="accent1">
                  <a:lumMod val="50000"/>
                </a:schemeClr>
              </a:solidFill>
              <a:effectLst/>
              <a:uLnTx/>
              <a:uFillTx/>
              <a:latin typeface="Arial" panose="020B0604020202020204" pitchFamily="34" charset="0"/>
              <a:ea typeface="Calibri" panose="020F0502020204030204" pitchFamily="34" charset="0"/>
              <a:cs typeface="Arial" panose="020B0604020202020204" pitchFamily="34" charset="0"/>
            </a:endParaRPr>
          </a:p>
          <a:p>
            <a:pPr marL="342900" marR="0" lvl="0" indent="-342900" algn="just" defTabSz="914400" rtl="0" eaLnBrk="0" fontAlgn="base" latinLnBrk="0" hangingPunct="0">
              <a:lnSpc>
                <a:spcPct val="107000"/>
              </a:lnSpc>
              <a:spcBef>
                <a:spcPct val="0"/>
              </a:spcBef>
              <a:spcAft>
                <a:spcPts val="0"/>
              </a:spcAft>
              <a:buClrTx/>
              <a:buSzTx/>
              <a:buFont typeface="Arial" panose="020B0604020202020204" pitchFamily="34" charset="0"/>
              <a:buChar char="•"/>
              <a:tabLst/>
              <a:defRPr/>
            </a:pPr>
            <a:endParaRPr lang="en-GB" sz="2400" dirty="0">
              <a:solidFill>
                <a:schemeClr val="accent1">
                  <a:lumMod val="50000"/>
                </a:schemeClr>
              </a:solidFill>
              <a:latin typeface="Arial" panose="020B0604020202020204" pitchFamily="34" charset="0"/>
              <a:ea typeface="Calibri" panose="020F0502020204030204" pitchFamily="34" charset="0"/>
              <a:cs typeface="Arial" panose="020B0604020202020204" pitchFamily="34" charset="0"/>
            </a:endParaRPr>
          </a:p>
          <a:p>
            <a:pPr marL="342900" marR="0" lvl="0" indent="-342900" algn="just" defTabSz="914400" rtl="0" eaLnBrk="0" fontAlgn="base" latinLnBrk="0" hangingPunct="0">
              <a:lnSpc>
                <a:spcPct val="107000"/>
              </a:lnSpc>
              <a:spcBef>
                <a:spcPct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accent1">
                    <a:lumMod val="50000"/>
                  </a:schemeClr>
                </a:solidFill>
                <a:effectLst/>
                <a:uLnTx/>
                <a:uFillTx/>
                <a:latin typeface="Arial" panose="020B0604020202020204" pitchFamily="34" charset="0"/>
                <a:ea typeface="Calibri" panose="020F0502020204030204" pitchFamily="34" charset="0"/>
                <a:cs typeface="Arial" panose="020B0604020202020204" pitchFamily="34" charset="0"/>
              </a:rPr>
              <a:t>Can affect any child or young person under the age of 18</a:t>
            </a:r>
            <a:endParaRPr kumimoji="0" lang="en-GB" sz="1400" b="0" i="0" u="none" strike="noStrike" kern="1200" cap="none" spc="0" normalizeH="0" baseline="0" noProof="0" dirty="0">
              <a:ln>
                <a:noFill/>
              </a:ln>
              <a:solidFill>
                <a:schemeClr val="accent1">
                  <a:lumMod val="50000"/>
                </a:schemeClr>
              </a:solidFill>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just" defTabSz="914400" rtl="0" eaLnBrk="0" fontAlgn="base" latinLnBrk="0" hangingPunct="0">
              <a:lnSpc>
                <a:spcPct val="107000"/>
              </a:lnSpc>
              <a:spcBef>
                <a:spcPct val="0"/>
              </a:spcBef>
              <a:spcAft>
                <a:spcPts val="0"/>
              </a:spcAft>
              <a:buClrTx/>
              <a:buSzTx/>
              <a:buFontTx/>
              <a:buNone/>
              <a:tabLst/>
              <a:defRPr/>
            </a:pPr>
            <a:endParaRPr kumimoji="0" lang="en-GB" sz="2000" b="0" i="0" u="none" strike="noStrike" kern="1200" cap="none" spc="0" normalizeH="0" baseline="0" noProof="0" dirty="0">
              <a:ln>
                <a:noFill/>
              </a:ln>
              <a:solidFill>
                <a:schemeClr val="accent1">
                  <a:lumMod val="50000"/>
                </a:schemeClr>
              </a:solidFill>
              <a:effectLst/>
              <a:uLnTx/>
              <a:uFillTx/>
              <a:latin typeface="Arial" panose="020B0604020202020204" pitchFamily="34" charset="0"/>
              <a:ea typeface="Calibri" panose="020F0502020204030204" pitchFamily="34" charset="0"/>
              <a:cs typeface="Arial" panose="020B0604020202020204" pitchFamily="34" charset="0"/>
            </a:endParaRPr>
          </a:p>
          <a:p>
            <a:pPr marL="342900" marR="0" lvl="0" indent="-342900" algn="just" defTabSz="914400" rtl="0" eaLnBrk="0" fontAlgn="base" latinLnBrk="0" hangingPunct="0">
              <a:lnSpc>
                <a:spcPct val="107000"/>
              </a:lnSpc>
              <a:spcBef>
                <a:spcPct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accent1">
                    <a:lumMod val="50000"/>
                  </a:schemeClr>
                </a:solidFill>
                <a:effectLst/>
                <a:uLnTx/>
                <a:uFillTx/>
                <a:latin typeface="Arial" panose="020B0604020202020204" pitchFamily="34" charset="0"/>
                <a:ea typeface="Calibri" panose="020F0502020204030204" pitchFamily="34" charset="0"/>
                <a:cs typeface="Arial" panose="020B0604020202020204" pitchFamily="34" charset="0"/>
              </a:rPr>
              <a:t>Can impact any vulnerable adult over the age of 18</a:t>
            </a:r>
          </a:p>
          <a:p>
            <a:pPr marL="171450" marR="0" lvl="0" indent="-171450" algn="just" defTabSz="914400" rtl="0" eaLnBrk="0" fontAlgn="base" latinLnBrk="0" hangingPunct="0">
              <a:lnSpc>
                <a:spcPct val="107000"/>
              </a:lnSpc>
              <a:spcBef>
                <a:spcPct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schemeClr val="accent1">
                  <a:lumMod val="50000"/>
                </a:schemeClr>
              </a:solidFill>
              <a:effectLst/>
              <a:uLnTx/>
              <a:uFillTx/>
              <a:latin typeface="Arial" panose="020B0604020202020204" pitchFamily="34" charset="0"/>
              <a:ea typeface="Calibri" panose="020F0502020204030204" pitchFamily="34" charset="0"/>
              <a:cs typeface="Arial" panose="020B0604020202020204" pitchFamily="34" charset="0"/>
            </a:endParaRPr>
          </a:p>
          <a:p>
            <a:pPr marL="342900" marR="0" lvl="0" indent="-342900" algn="just" defTabSz="914400" rtl="0" eaLnBrk="0" fontAlgn="base" latinLnBrk="0" hangingPunct="0">
              <a:lnSpc>
                <a:spcPct val="107000"/>
              </a:lnSpc>
              <a:spcBef>
                <a:spcPct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accent1">
                    <a:lumMod val="50000"/>
                  </a:schemeClr>
                </a:solidFill>
                <a:effectLst/>
                <a:uLnTx/>
                <a:uFillTx/>
                <a:latin typeface="Arial" panose="020B0604020202020204" pitchFamily="34" charset="0"/>
                <a:ea typeface="Calibri" panose="020F0502020204030204" pitchFamily="34" charset="0"/>
                <a:cs typeface="Arial" panose="020B0604020202020204" pitchFamily="34" charset="0"/>
              </a:rPr>
              <a:t>Can still be exploitation, even if the activities appear consensual</a:t>
            </a:r>
          </a:p>
          <a:p>
            <a:pPr marL="0" marR="0" lvl="0" indent="0" algn="just" defTabSz="914400" rtl="0" eaLnBrk="0" fontAlgn="base" latinLnBrk="0" hangingPunct="0">
              <a:lnSpc>
                <a:spcPct val="107000"/>
              </a:lnSpc>
              <a:spcBef>
                <a:spcPct val="0"/>
              </a:spcBef>
              <a:spcAft>
                <a:spcPts val="0"/>
              </a:spcAft>
              <a:buClrTx/>
              <a:buSzTx/>
              <a:buFontTx/>
              <a:buNone/>
              <a:tabLst/>
              <a:defRPr/>
            </a:pPr>
            <a:endParaRPr kumimoji="0" lang="en-GB" sz="2000" b="0" i="0" u="none" strike="noStrike" kern="1200" cap="none" spc="0" normalizeH="0" baseline="0" noProof="0" dirty="0">
              <a:ln>
                <a:noFill/>
              </a:ln>
              <a:solidFill>
                <a:schemeClr val="accent1">
                  <a:lumMod val="50000"/>
                </a:schemeClr>
              </a:solidFill>
              <a:effectLst/>
              <a:uLnTx/>
              <a:uFillTx/>
              <a:latin typeface="Arial" panose="020B0604020202020204" pitchFamily="34" charset="0"/>
              <a:ea typeface="Calibri" panose="020F0502020204030204" pitchFamily="34" charset="0"/>
              <a:cs typeface="Arial" panose="020B0604020202020204" pitchFamily="34" charset="0"/>
            </a:endParaRPr>
          </a:p>
          <a:p>
            <a:pPr marL="342900" marR="0" lvl="0" indent="-342900" algn="just" defTabSz="914400" rtl="0" eaLnBrk="0" fontAlgn="base" latinLnBrk="0" hangingPunct="0">
              <a:lnSpc>
                <a:spcPct val="107000"/>
              </a:lnSpc>
              <a:spcBef>
                <a:spcPct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chemeClr val="accent1">
                    <a:lumMod val="50000"/>
                  </a:schemeClr>
                </a:solidFill>
                <a:effectLst/>
                <a:uLnTx/>
                <a:uFillTx/>
                <a:latin typeface="Arial" panose="020B0604020202020204" pitchFamily="34" charset="0"/>
                <a:ea typeface="Calibri" panose="020F0502020204030204" pitchFamily="34" charset="0"/>
                <a:cs typeface="Arial" panose="020B0604020202020204" pitchFamily="34" charset="0"/>
              </a:rPr>
              <a:t>Can involve force, enticement, fear, intimidation, threats of violence or debt bondage</a:t>
            </a:r>
          </a:p>
          <a:p>
            <a:pPr marL="0" marR="0" lvl="0" indent="0" algn="just" defTabSz="914400" rtl="0" eaLnBrk="0" fontAlgn="base" latinLnBrk="0" hangingPunct="0">
              <a:lnSpc>
                <a:spcPct val="107000"/>
              </a:lnSpc>
              <a:spcBef>
                <a:spcPct val="0"/>
              </a:spcBef>
              <a:spcAft>
                <a:spcPts val="0"/>
              </a:spcAft>
              <a:buClrTx/>
              <a:buSzTx/>
              <a:buFontTx/>
              <a:buNone/>
              <a:tabLst/>
              <a:defRPr/>
            </a:pPr>
            <a:endParaRPr kumimoji="0" lang="en-GB" sz="1400" b="0" i="0" u="none" strike="noStrike" kern="1200" cap="none" spc="0" normalizeH="0" baseline="0" noProof="0" dirty="0">
              <a:ln>
                <a:noFill/>
              </a:ln>
              <a:solidFill>
                <a:srgbClr val="1F497D">
                  <a:lumMod val="75000"/>
                </a:srgbClr>
              </a:solidFill>
              <a:effectLst/>
              <a:uLnTx/>
              <a:uFillTx/>
              <a:latin typeface="Calibri Light" panose="020F0302020204030204"/>
              <a:ea typeface="Calibri" panose="020F0502020204030204" pitchFamily="34" charset="0"/>
              <a:cs typeface="Times New Roman" panose="02020603050405020304" pitchFamily="18" charset="0"/>
            </a:endParaRPr>
          </a:p>
        </p:txBody>
      </p:sp>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l="27816"/>
          <a:stretch/>
        </p:blipFill>
        <p:spPr>
          <a:xfrm>
            <a:off x="9588311" y="4178550"/>
            <a:ext cx="2412412" cy="1905705"/>
          </a:xfrm>
          <a:prstGeom prst="rect">
            <a:avLst/>
          </a:prstGeom>
        </p:spPr>
      </p:pic>
      <p:pic>
        <p:nvPicPr>
          <p:cNvPr id="7" name="Picture 6"/>
          <p:cNvPicPr>
            <a:picLocks noChangeAspect="1"/>
          </p:cNvPicPr>
          <p:nvPr/>
        </p:nvPicPr>
        <p:blipFill rotWithShape="1">
          <a:blip r:embed="rId4" cstate="print">
            <a:extLst>
              <a:ext uri="{28A0092B-C50C-407E-A947-70E740481C1C}">
                <a14:useLocalDpi xmlns:a14="http://schemas.microsoft.com/office/drawing/2010/main" val="0"/>
              </a:ext>
            </a:extLst>
          </a:blip>
          <a:srcRect l="27753" t="1785" r="-826" b="-1785"/>
          <a:stretch/>
        </p:blipFill>
        <p:spPr>
          <a:xfrm>
            <a:off x="9588311" y="258255"/>
            <a:ext cx="2498625" cy="1579618"/>
          </a:xfrm>
          <a:prstGeom prst="rect">
            <a:avLst/>
          </a:prstGeom>
        </p:spPr>
      </p:pic>
      <p:pic>
        <p:nvPicPr>
          <p:cNvPr id="3" name="Picture 2"/>
          <p:cNvPicPr>
            <a:picLocks noChangeAspect="1"/>
          </p:cNvPicPr>
          <p:nvPr/>
        </p:nvPicPr>
        <p:blipFill rotWithShape="1">
          <a:blip r:embed="rId5">
            <a:extLst>
              <a:ext uri="{28A0092B-C50C-407E-A947-70E740481C1C}">
                <a14:useLocalDpi xmlns:a14="http://schemas.microsoft.com/office/drawing/2010/main" val="0"/>
              </a:ext>
            </a:extLst>
          </a:blip>
          <a:srcRect l="908" t="-1326" r="39532" b="26534"/>
          <a:stretch/>
        </p:blipFill>
        <p:spPr>
          <a:xfrm>
            <a:off x="9588311" y="1971329"/>
            <a:ext cx="2412412" cy="2073766"/>
          </a:xfrm>
          <a:prstGeom prst="rect">
            <a:avLst/>
          </a:prstGeom>
        </p:spPr>
      </p:pic>
    </p:spTree>
    <p:extLst>
      <p:ext uri="{BB962C8B-B14F-4D97-AF65-F5344CB8AC3E}">
        <p14:creationId xmlns:p14="http://schemas.microsoft.com/office/powerpoint/2010/main" val="33857696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62594" y="428081"/>
            <a:ext cx="10066154" cy="584775"/>
          </a:xfrm>
          <a:prstGeom prst="rect">
            <a:avLst/>
          </a:prstGeom>
        </p:spPr>
        <p:txBody>
          <a:bodyPr wrap="non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lang="en-GB" sz="3200" dirty="0">
                <a:solidFill>
                  <a:srgbClr val="FF0000"/>
                </a:solidFill>
                <a:latin typeface="Calibri" panose="020F0502020204030204"/>
                <a:ea typeface="MS PGothic" panose="020B0600070205080204" pitchFamily="34" charset="-128"/>
              </a:rPr>
              <a:t>Local to Global – Changing Face of Neighbourhood Policing</a:t>
            </a:r>
            <a:r>
              <a:rPr kumimoji="0" lang="en-GB" sz="3200" b="0" i="0" u="none" strike="noStrike" kern="1200" cap="none" spc="0" normalizeH="0" baseline="0" noProof="0" dirty="0">
                <a:ln>
                  <a:noFill/>
                </a:ln>
                <a:solidFill>
                  <a:srgbClr val="FF0000"/>
                </a:solidFill>
                <a:effectLst/>
                <a:uLnTx/>
                <a:uFillTx/>
                <a:latin typeface="Calibri" panose="020F0502020204030204"/>
                <a:ea typeface="MS PGothic" panose="020B0600070205080204" pitchFamily="34" charset="-128"/>
                <a:cs typeface="+mn-cs"/>
              </a:rPr>
              <a:t> </a:t>
            </a:r>
          </a:p>
        </p:txBody>
      </p:sp>
      <p:sp>
        <p:nvSpPr>
          <p:cNvPr id="3" name="Rectangle 2"/>
          <p:cNvSpPr/>
          <p:nvPr/>
        </p:nvSpPr>
        <p:spPr>
          <a:xfrm>
            <a:off x="0" y="1420269"/>
            <a:ext cx="11932920" cy="5355312"/>
          </a:xfrm>
          <a:prstGeom prst="rect">
            <a:avLst/>
          </a:prstGeom>
        </p:spPr>
        <p:txBody>
          <a:bodyPr wrap="square">
            <a:spAutoFit/>
          </a:bodyPr>
          <a:lstStyle/>
          <a:p>
            <a:endParaRPr lang="en-GB" dirty="0"/>
          </a:p>
          <a:p>
            <a:r>
              <a:rPr lang="en-GB" dirty="0">
                <a:solidFill>
                  <a:schemeClr val="accent1">
                    <a:lumMod val="50000"/>
                  </a:schemeClr>
                </a:solidFill>
              </a:rPr>
              <a:t>Two 15yr old males</a:t>
            </a:r>
          </a:p>
          <a:p>
            <a:endParaRPr lang="en-GB" dirty="0">
              <a:solidFill>
                <a:schemeClr val="accent1">
                  <a:lumMod val="50000"/>
                </a:schemeClr>
              </a:solidFill>
            </a:endParaRPr>
          </a:p>
          <a:p>
            <a:r>
              <a:rPr lang="en-GB" dirty="0">
                <a:solidFill>
                  <a:schemeClr val="accent1">
                    <a:lumMod val="50000"/>
                  </a:schemeClr>
                </a:solidFill>
              </a:rPr>
              <a:t>MISSING from London</a:t>
            </a:r>
          </a:p>
          <a:p>
            <a:r>
              <a:rPr lang="en-GB" dirty="0">
                <a:solidFill>
                  <a:schemeClr val="accent1">
                    <a:lumMod val="50000"/>
                  </a:schemeClr>
                </a:solidFill>
              </a:rPr>
              <a:t> </a:t>
            </a:r>
          </a:p>
          <a:p>
            <a:r>
              <a:rPr lang="en-GB" dirty="0">
                <a:solidFill>
                  <a:schemeClr val="accent1">
                    <a:lumMod val="50000"/>
                  </a:schemeClr>
                </a:solidFill>
              </a:rPr>
              <a:t>Linked to Avon line</a:t>
            </a:r>
          </a:p>
          <a:p>
            <a:endParaRPr lang="en-GB" dirty="0">
              <a:solidFill>
                <a:schemeClr val="accent1">
                  <a:lumMod val="50000"/>
                </a:schemeClr>
              </a:solidFill>
            </a:endParaRPr>
          </a:p>
          <a:p>
            <a:endParaRPr lang="en-GB" dirty="0">
              <a:solidFill>
                <a:schemeClr val="accent1">
                  <a:lumMod val="50000"/>
                </a:schemeClr>
              </a:solidFill>
            </a:endParaRPr>
          </a:p>
          <a:p>
            <a:endParaRPr lang="en-GB" dirty="0">
              <a:solidFill>
                <a:schemeClr val="accent1">
                  <a:lumMod val="50000"/>
                </a:schemeClr>
              </a:solidFill>
            </a:endParaRPr>
          </a:p>
          <a:p>
            <a:endParaRPr lang="en-GB" dirty="0">
              <a:solidFill>
                <a:schemeClr val="accent1">
                  <a:lumMod val="50000"/>
                </a:schemeClr>
              </a:solidFill>
            </a:endParaRPr>
          </a:p>
          <a:p>
            <a:r>
              <a:rPr lang="en-GB" dirty="0">
                <a:solidFill>
                  <a:schemeClr val="accent1">
                    <a:lumMod val="50000"/>
                  </a:schemeClr>
                </a:solidFill>
              </a:rPr>
              <a:t>15 and 14yr old males</a:t>
            </a:r>
          </a:p>
          <a:p>
            <a:endParaRPr lang="en-GB" dirty="0">
              <a:solidFill>
                <a:schemeClr val="accent1">
                  <a:lumMod val="50000"/>
                </a:schemeClr>
              </a:solidFill>
            </a:endParaRPr>
          </a:p>
          <a:p>
            <a:r>
              <a:rPr lang="en-GB" dirty="0">
                <a:solidFill>
                  <a:schemeClr val="accent1">
                    <a:lumMod val="50000"/>
                  </a:schemeClr>
                </a:solidFill>
              </a:rPr>
              <a:t>MISSING from Birmingham</a:t>
            </a:r>
          </a:p>
          <a:p>
            <a:endParaRPr lang="en-GB" dirty="0">
              <a:solidFill>
                <a:schemeClr val="accent1">
                  <a:lumMod val="50000"/>
                </a:schemeClr>
              </a:solidFill>
            </a:endParaRPr>
          </a:p>
          <a:p>
            <a:r>
              <a:rPr lang="en-GB" dirty="0">
                <a:solidFill>
                  <a:schemeClr val="accent1">
                    <a:lumMod val="50000"/>
                  </a:schemeClr>
                </a:solidFill>
              </a:rPr>
              <a:t>Running for TY line in Swansea</a:t>
            </a:r>
          </a:p>
          <a:p>
            <a:endParaRPr lang="en-GB" dirty="0">
              <a:solidFill>
                <a:schemeClr val="accent1">
                  <a:lumMod val="50000"/>
                </a:schemeClr>
              </a:solidFill>
            </a:endParaRPr>
          </a:p>
          <a:p>
            <a:endParaRPr lang="en-GB" dirty="0"/>
          </a:p>
          <a:p>
            <a:endParaRPr kumimoji="0" lang="en-GB" sz="3600" b="0" i="0" u="none" strike="noStrike" kern="1200" cap="none" spc="0" normalizeH="0" baseline="0" noProof="0" dirty="0">
              <a:ln>
                <a:noFill/>
              </a:ln>
              <a:effectLst/>
              <a:uLnTx/>
              <a:uFillTx/>
              <a:latin typeface="Calibri Light" panose="020F0302020204030204"/>
              <a:ea typeface="MS PGothic" panose="020B0600070205080204" pitchFamily="34" charset="-128"/>
              <a:cs typeface="+mn-cs"/>
            </a:endParaRPr>
          </a:p>
        </p:txBody>
      </p:sp>
    </p:spTree>
    <p:extLst>
      <p:ext uri="{BB962C8B-B14F-4D97-AF65-F5344CB8AC3E}">
        <p14:creationId xmlns:p14="http://schemas.microsoft.com/office/powerpoint/2010/main" val="27757728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2351584" y="1233737"/>
          <a:ext cx="5040560" cy="43924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5" name="Straight Arrow Connector 4"/>
          <p:cNvCxnSpPr/>
          <p:nvPr/>
        </p:nvCxnSpPr>
        <p:spPr>
          <a:xfrm flipV="1">
            <a:off x="2250729" y="1269393"/>
            <a:ext cx="19050" cy="4321175"/>
          </a:xfrm>
          <a:prstGeom prst="straightConnector1">
            <a:avLst/>
          </a:prstGeom>
          <a:ln w="38100">
            <a:solidFill>
              <a:schemeClr val="tx2"/>
            </a:solidFill>
            <a:headEnd type="stealth"/>
            <a:tailEnd type="stealth"/>
          </a:ln>
        </p:spPr>
        <p:style>
          <a:lnRef idx="1">
            <a:schemeClr val="accent1"/>
          </a:lnRef>
          <a:fillRef idx="0">
            <a:schemeClr val="accent1"/>
          </a:fillRef>
          <a:effectRef idx="0">
            <a:schemeClr val="accent1"/>
          </a:effectRef>
          <a:fontRef idx="minor">
            <a:schemeClr val="tx1"/>
          </a:fontRef>
        </p:style>
      </p:cxnSp>
      <p:sp>
        <p:nvSpPr>
          <p:cNvPr id="6" name="TextBox 9"/>
          <p:cNvSpPr txBox="1">
            <a:spLocks noChangeArrowheads="1"/>
          </p:cNvSpPr>
          <p:nvPr/>
        </p:nvSpPr>
        <p:spPr bwMode="auto">
          <a:xfrm>
            <a:off x="2627773" y="1577180"/>
            <a:ext cx="1908687"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5B9BD5">
                    <a:lumMod val="50000"/>
                  </a:srgbClr>
                </a:solidFill>
                <a:effectLst/>
                <a:uLnTx/>
                <a:uFillTx/>
                <a:latin typeface="Calibri Light" panose="020F0302020204030204"/>
                <a:ea typeface="ＭＳ Ｐゴシック" panose="020B0600070205080204" pitchFamily="34" charset="-128"/>
                <a:cs typeface="+mn-cs"/>
              </a:rPr>
              <a:t>Exploited Young People and Vulnerable Adults</a:t>
            </a:r>
          </a:p>
        </p:txBody>
      </p:sp>
      <p:pic>
        <p:nvPicPr>
          <p:cNvPr id="7" name="Picture 17"/>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8997120" y="1992679"/>
            <a:ext cx="2170113" cy="1249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16"/>
          <p:cNvPicPr>
            <a:picLocks noChangeAspect="1"/>
          </p:cNvPicPr>
          <p:nvPr/>
        </p:nvPicPr>
        <p:blipFill>
          <a:blip r:embed="rId9" cstate="print">
            <a:extLst>
              <a:ext uri="{28A0092B-C50C-407E-A947-70E740481C1C}">
                <a14:useLocalDpi xmlns:a14="http://schemas.microsoft.com/office/drawing/2010/main" val="0"/>
              </a:ext>
            </a:extLst>
          </a:blip>
          <a:srcRect b="16241"/>
          <a:stretch>
            <a:fillRect/>
          </a:stretch>
        </p:blipFill>
        <p:spPr bwMode="auto">
          <a:xfrm>
            <a:off x="8997120" y="3338880"/>
            <a:ext cx="2170113" cy="1208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21"/>
          <p:cNvPicPr>
            <a:picLocks noChangeAspect="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8997119" y="4623166"/>
            <a:ext cx="2205038" cy="1239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itle 1"/>
          <p:cNvSpPr txBox="1">
            <a:spLocks/>
          </p:cNvSpPr>
          <p:nvPr/>
        </p:nvSpPr>
        <p:spPr>
          <a:xfrm>
            <a:off x="929868" y="222006"/>
            <a:ext cx="8229600" cy="639399"/>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3200" b="1" i="0" u="none" strike="noStrike" kern="1200" cap="none" spc="0" normalizeH="0" baseline="0" noProof="0" dirty="0">
                <a:ln>
                  <a:noFill/>
                </a:ln>
                <a:solidFill>
                  <a:srgbClr val="FF0000"/>
                </a:solidFill>
                <a:effectLst/>
                <a:uLnTx/>
                <a:uFillTx/>
                <a:latin typeface="Calibri Light" panose="020F0302020204030204"/>
                <a:ea typeface="MS PGothic" panose="020B0600070205080204" pitchFamily="34" charset="-128"/>
                <a:cs typeface="+mj-cs"/>
              </a:rPr>
              <a:t>Who is involved?</a:t>
            </a:r>
          </a:p>
        </p:txBody>
      </p:sp>
      <p:sp>
        <p:nvSpPr>
          <p:cNvPr id="2" name="TextBox 1"/>
          <p:cNvSpPr txBox="1"/>
          <p:nvPr/>
        </p:nvSpPr>
        <p:spPr>
          <a:xfrm>
            <a:off x="6426567" y="541705"/>
            <a:ext cx="2421924" cy="1015663"/>
          </a:xfrm>
          <a:prstGeom prst="rect">
            <a:avLst/>
          </a:prstGeom>
          <a:noFill/>
        </p:spPr>
        <p:txBody>
          <a:bodyPr wrap="square" rtlCol="0">
            <a:spAutoFit/>
          </a:bodyPr>
          <a:lstStyle/>
          <a:p>
            <a:r>
              <a:rPr lang="en-GB" sz="1000" dirty="0"/>
              <a:t>London based nominals charged and convicted with facilitating the travel of a female to Swansea, forcing her to sell drugs. May 2017. First conviction of its kind in the UK.</a:t>
            </a:r>
          </a:p>
          <a:p>
            <a:r>
              <a:rPr lang="en-GB" sz="1000" dirty="0"/>
              <a:t>19 years custodial sentence given</a:t>
            </a:r>
          </a:p>
        </p:txBody>
      </p:sp>
      <p:sp>
        <p:nvSpPr>
          <p:cNvPr id="3" name="TextBox 2"/>
          <p:cNvSpPr txBox="1"/>
          <p:nvPr/>
        </p:nvSpPr>
        <p:spPr>
          <a:xfrm>
            <a:off x="230659" y="2899719"/>
            <a:ext cx="1399801" cy="1785104"/>
          </a:xfrm>
          <a:prstGeom prst="rect">
            <a:avLst/>
          </a:prstGeom>
          <a:noFill/>
        </p:spPr>
        <p:txBody>
          <a:bodyPr wrap="square" rtlCol="0">
            <a:spAutoFit/>
          </a:bodyPr>
          <a:lstStyle/>
          <a:p>
            <a:r>
              <a:rPr lang="en-GB" sz="1000" dirty="0"/>
              <a:t>London based nominal. July 18 Charged with conspiracy to supply Heroin and Crack Cocaine and Arrange or facilitate travel of another person with a view to exploitation in Swansea.</a:t>
            </a:r>
          </a:p>
          <a:p>
            <a:r>
              <a:rPr lang="en-GB" sz="1000" dirty="0"/>
              <a:t>Sentenced to 8 years in Jan 19 for the offence.</a:t>
            </a:r>
          </a:p>
        </p:txBody>
      </p:sp>
    </p:spTree>
    <p:extLst>
      <p:ext uri="{BB962C8B-B14F-4D97-AF65-F5344CB8AC3E}">
        <p14:creationId xmlns:p14="http://schemas.microsoft.com/office/powerpoint/2010/main" val="960911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6826DB3-488E-9E95-DF25-7F66D562B377}"/>
              </a:ext>
            </a:extLst>
          </p:cNvPr>
          <p:cNvSpPr txBox="1"/>
          <p:nvPr/>
        </p:nvSpPr>
        <p:spPr>
          <a:xfrm>
            <a:off x="5188449" y="308226"/>
            <a:ext cx="6269805" cy="5909310"/>
          </a:xfrm>
          <a:prstGeom prst="rect">
            <a:avLst/>
          </a:prstGeom>
          <a:noFill/>
        </p:spPr>
        <p:txBody>
          <a:bodyPr wrap="square">
            <a:spAutoFit/>
          </a:bodyPr>
          <a:lstStyle/>
          <a:p>
            <a:pPr algn="ctr"/>
            <a:r>
              <a:rPr kumimoji="0" lang="en-GB" sz="3200" b="1" i="0" u="none" strike="noStrike" kern="1200" cap="none" spc="0" normalizeH="0" baseline="0" noProof="0" dirty="0">
                <a:ln>
                  <a:noFill/>
                </a:ln>
                <a:solidFill>
                  <a:srgbClr val="FF0000"/>
                </a:solidFill>
                <a:effectLst/>
                <a:uLnTx/>
                <a:uFillTx/>
                <a:latin typeface="Calibri Light" panose="020F0302020204030204"/>
                <a:ea typeface="MS PGothic" panose="020B0600070205080204" pitchFamily="34" charset="-128"/>
                <a:cs typeface="+mj-cs"/>
              </a:rPr>
              <a:t>Cuckooing – Targeting The Vulnerable</a:t>
            </a:r>
          </a:p>
          <a:p>
            <a:pPr algn="ctr"/>
            <a:endParaRPr lang="en-GB" sz="3200" dirty="0">
              <a:solidFill>
                <a:srgbClr val="FF0000"/>
              </a:solidFill>
            </a:endParaRPr>
          </a:p>
          <a:p>
            <a:pPr algn="ctr"/>
            <a:r>
              <a:rPr lang="en-GB" sz="3200" dirty="0">
                <a:solidFill>
                  <a:srgbClr val="FF0000"/>
                </a:solidFill>
              </a:rPr>
              <a:t>*WARNING*</a:t>
            </a:r>
          </a:p>
          <a:p>
            <a:endParaRPr lang="en-GB" sz="1200" dirty="0">
              <a:solidFill>
                <a:srgbClr val="FF0000"/>
              </a:solidFill>
            </a:endParaRPr>
          </a:p>
          <a:p>
            <a:pPr marL="285750" indent="-285750">
              <a:buFont typeface="Arial" panose="020B0604020202020204" pitchFamily="34" charset="0"/>
              <a:buChar char="•"/>
            </a:pPr>
            <a:r>
              <a:rPr lang="en-GB" b="1" dirty="0">
                <a:solidFill>
                  <a:schemeClr val="accent1">
                    <a:lumMod val="50000"/>
                  </a:schemeClr>
                </a:solidFill>
                <a:latin typeface="Arial" panose="020B0604020202020204" pitchFamily="34" charset="0"/>
                <a:cs typeface="Arial" panose="020B0604020202020204" pitchFamily="34" charset="0"/>
              </a:rPr>
              <a:t>Attached mobile phone footage displays assault upon cuckoo victim by male from Liverpool who was in Swansea running a drug line.</a:t>
            </a:r>
          </a:p>
          <a:p>
            <a:pPr marL="285750" indent="-285750">
              <a:buFont typeface="Arial" panose="020B0604020202020204" pitchFamily="34" charset="0"/>
              <a:buChar char="•"/>
            </a:pPr>
            <a:endParaRPr lang="en-GB" dirty="0">
              <a:solidFill>
                <a:schemeClr val="accent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accent1">
                    <a:lumMod val="50000"/>
                  </a:schemeClr>
                </a:solidFill>
                <a:latin typeface="Arial" panose="020B0604020202020204" pitchFamily="34" charset="0"/>
                <a:cs typeface="Arial" panose="020B0604020202020204" pitchFamily="34" charset="0"/>
              </a:rPr>
              <a:t>Victim suffered a prolonged assault which included him being tied up. He sustained serious injuries such as a fractured cheek bone and a puncture wound to the foot.</a:t>
            </a:r>
          </a:p>
          <a:p>
            <a:pPr marL="285750" indent="-285750">
              <a:buFont typeface="Arial" panose="020B0604020202020204" pitchFamily="34" charset="0"/>
              <a:buChar char="•"/>
            </a:pPr>
            <a:endParaRPr lang="en-GB" dirty="0">
              <a:solidFill>
                <a:schemeClr val="accent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accent1">
                    <a:lumMod val="50000"/>
                  </a:schemeClr>
                </a:solidFill>
                <a:latin typeface="Arial" panose="020B0604020202020204" pitchFamily="34" charset="0"/>
                <a:cs typeface="Arial" panose="020B0604020202020204" pitchFamily="34" charset="0"/>
              </a:rPr>
              <a:t>Victim was then taken to his mothers address where the victim was told to get money to pay off a drug debt.</a:t>
            </a:r>
          </a:p>
          <a:p>
            <a:pPr marL="285750" indent="-285750">
              <a:buFont typeface="Arial" panose="020B0604020202020204" pitchFamily="34" charset="0"/>
              <a:buChar char="•"/>
            </a:pPr>
            <a:endParaRPr lang="en-GB" dirty="0">
              <a:solidFill>
                <a:schemeClr val="accent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accent1">
                    <a:lumMod val="50000"/>
                  </a:schemeClr>
                </a:solidFill>
                <a:latin typeface="Arial" panose="020B0604020202020204" pitchFamily="34" charset="0"/>
                <a:cs typeface="Arial" panose="020B0604020202020204" pitchFamily="34" charset="0"/>
              </a:rPr>
              <a:t>OCT and CID dealt with this matter jointly which resulted in the prosecution of the suspect for section 18 assault, kidnap and concern in the supply of class A drugs.</a:t>
            </a:r>
          </a:p>
          <a:p>
            <a:pPr marL="285750" indent="-285750">
              <a:buFont typeface="Arial" panose="020B0604020202020204" pitchFamily="34" charset="0"/>
              <a:buChar char="•"/>
            </a:pPr>
            <a:endParaRPr lang="en-GB" dirty="0">
              <a:solidFill>
                <a:schemeClr val="accent1">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960569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6ABEFC4-1241-4D65-B571-190685E71C59}"/>
              </a:ext>
            </a:extLst>
          </p:cNvPr>
          <p:cNvSpPr txBox="1"/>
          <p:nvPr/>
        </p:nvSpPr>
        <p:spPr>
          <a:xfrm>
            <a:off x="131014" y="75573"/>
            <a:ext cx="10257329" cy="400110"/>
          </a:xfrm>
          <a:prstGeom prst="rect">
            <a:avLst/>
          </a:prstGeom>
          <a:noFill/>
        </p:spPr>
        <p:txBody>
          <a:bodyPr wrap="square" rtlCol="0">
            <a:spAutoFit/>
          </a:bodyPr>
          <a:lstStyle/>
          <a:p>
            <a:r>
              <a:rPr lang="en-GB" sz="2000" dirty="0">
                <a:solidFill>
                  <a:srgbClr val="FF0000"/>
                </a:solidFill>
                <a:latin typeface="Tahoma" panose="020B0604030504040204" pitchFamily="34" charset="0"/>
                <a:ea typeface="Tahoma" panose="020B0604030504040204" pitchFamily="34" charset="0"/>
                <a:cs typeface="Tahoma" panose="020B0604030504040204" pitchFamily="34" charset="0"/>
              </a:rPr>
              <a:t>DRUG EPIDEMIC SNPT BCU – The Headlines</a:t>
            </a:r>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
        <p:nvSpPr>
          <p:cNvPr id="2" name="TextBox 1">
            <a:extLst>
              <a:ext uri="{FF2B5EF4-FFF2-40B4-BE49-F238E27FC236}">
                <a16:creationId xmlns:a16="http://schemas.microsoft.com/office/drawing/2014/main" id="{94BD77D2-3099-47CC-83A8-28E82380E9F2}"/>
              </a:ext>
            </a:extLst>
          </p:cNvPr>
          <p:cNvSpPr txBox="1"/>
          <p:nvPr/>
        </p:nvSpPr>
        <p:spPr>
          <a:xfrm>
            <a:off x="329681" y="583523"/>
            <a:ext cx="11756572" cy="6101670"/>
          </a:xfrm>
          <a:prstGeom prst="rect">
            <a:avLst/>
          </a:prstGeom>
          <a:noFill/>
        </p:spPr>
        <p:txBody>
          <a:bodyPr wrap="square" rtlCol="0">
            <a:spAutoFit/>
          </a:bodyPr>
          <a:lstStyle/>
          <a:p>
            <a:pPr algn="l" fontAlgn="base"/>
            <a:endParaRPr kumimoji="0" lang="en-GB" i="0" u="none" strike="noStrike" kern="1200" cap="none" spc="0" normalizeH="0" baseline="0" noProof="0" dirty="0">
              <a:ln>
                <a:noFill/>
              </a:ln>
              <a:solidFill>
                <a:schemeClr val="accent1">
                  <a:lumMod val="50000"/>
                </a:schemeClr>
              </a:solidFill>
              <a:effectLst/>
              <a:uLnTx/>
              <a:uFillTx/>
              <a:latin typeface="Georgia" panose="02040502050405020303" pitchFamily="18" charset="0"/>
              <a:ea typeface="Calibri" panose="020F0502020204030204" pitchFamily="34" charset="0"/>
              <a:cs typeface="+mn-cs"/>
            </a:endParaRPr>
          </a:p>
          <a:p>
            <a:pPr marL="228600" marR="0" lvl="0" indent="-228600" algn="l" defTabSz="914400" rtl="0" eaLnBrk="1" fontAlgn="base" latinLnBrk="0" hangingPunct="1">
              <a:lnSpc>
                <a:spcPct val="90000"/>
              </a:lnSpc>
              <a:spcBef>
                <a:spcPts val="1000"/>
              </a:spcBef>
              <a:spcAft>
                <a:spcPts val="0"/>
              </a:spcAft>
              <a:buClrTx/>
              <a:buSzTx/>
              <a:buFont typeface="Arial" panose="020B0604020202020204" pitchFamily="34" charset="0"/>
              <a:buChar char="•"/>
              <a:tabLst/>
              <a:defRPr/>
            </a:pPr>
            <a:r>
              <a:rPr kumimoji="0" lang="en-GB" u="none" strike="noStrike" kern="1200" cap="none" spc="0" normalizeH="0" baseline="0" noProof="0" dirty="0">
                <a:ln>
                  <a:noFill/>
                </a:ln>
                <a:solidFill>
                  <a:schemeClr val="accent1">
                    <a:lumMod val="50000"/>
                  </a:schemeClr>
                </a:solidFill>
                <a:effectLst/>
                <a:uLnTx/>
                <a:uFillTx/>
                <a:ea typeface="Calibri" panose="020F0502020204030204" pitchFamily="34" charset="0"/>
                <a:cs typeface="+mn-cs"/>
              </a:rPr>
              <a:t>'We can't save enough lives': Swansea in grip of drug death epidemic - BBC </a:t>
            </a:r>
          </a:p>
          <a:p>
            <a:pPr marL="342900" marR="0" lvl="0" indent="-342900" algn="l" defTabSz="914400" rtl="0" eaLnBrk="1" fontAlgn="base" latinLnBrk="0" hangingPunct="1">
              <a:lnSpc>
                <a:spcPct val="90000"/>
              </a:lnSpc>
              <a:spcBef>
                <a:spcPts val="1000"/>
              </a:spcBef>
              <a:spcAft>
                <a:spcPts val="0"/>
              </a:spcAft>
              <a:buClrTx/>
              <a:buSzTx/>
              <a:buFont typeface="Arial" panose="020B0604020202020204" pitchFamily="34" charset="0"/>
              <a:buChar char="•"/>
              <a:tabLst/>
              <a:defRPr/>
            </a:pPr>
            <a:endParaRPr kumimoji="0" lang="en-GB" u="none" strike="noStrike" kern="1200" cap="none" spc="0" normalizeH="0" baseline="0" noProof="0" dirty="0">
              <a:ln>
                <a:noFill/>
              </a:ln>
              <a:solidFill>
                <a:schemeClr val="accent1">
                  <a:lumMod val="50000"/>
                </a:schemeClr>
              </a:solidFill>
              <a:effectLst/>
              <a:uLnTx/>
              <a:uFillTx/>
              <a:ea typeface="Calibri" panose="020F0502020204030204" pitchFamily="34" charset="0"/>
              <a:cs typeface="+mn-cs"/>
            </a:endParaRPr>
          </a:p>
          <a:p>
            <a:pPr marL="228600" marR="0" lvl="0" indent="-228600" algn="l" defTabSz="914400" rtl="0" eaLnBrk="1" fontAlgn="base" latinLnBrk="0" hangingPunct="1">
              <a:lnSpc>
                <a:spcPct val="90000"/>
              </a:lnSpc>
              <a:spcBef>
                <a:spcPts val="1000"/>
              </a:spcBef>
              <a:spcAft>
                <a:spcPts val="0"/>
              </a:spcAft>
              <a:buClrTx/>
              <a:buSzTx/>
              <a:buFont typeface="Arial" panose="020B0604020202020204" pitchFamily="34" charset="0"/>
              <a:buChar char="•"/>
              <a:tabLst/>
              <a:defRPr/>
            </a:pPr>
            <a:r>
              <a:rPr kumimoji="0" lang="en-GB" u="none" strike="noStrike" kern="1200" cap="none" spc="0" normalizeH="0" baseline="0" noProof="0" dirty="0">
                <a:ln>
                  <a:noFill/>
                </a:ln>
                <a:solidFill>
                  <a:schemeClr val="accent1">
                    <a:lumMod val="50000"/>
                  </a:schemeClr>
                </a:solidFill>
                <a:effectLst/>
                <a:uLnTx/>
                <a:uFillTx/>
                <a:ea typeface="Calibri" panose="020F0502020204030204" pitchFamily="34" charset="0"/>
                <a:cs typeface="+mn-cs"/>
              </a:rPr>
              <a:t>The Barod centre says it is working hard to prevent deaths but authorities need to take action</a:t>
            </a:r>
          </a:p>
          <a:p>
            <a:pPr marL="342900" marR="0" lvl="0" indent="-342900" algn="l" defTabSz="914400" rtl="0" eaLnBrk="1" fontAlgn="base" latinLnBrk="0" hangingPunct="1">
              <a:lnSpc>
                <a:spcPct val="90000"/>
              </a:lnSpc>
              <a:spcBef>
                <a:spcPts val="1000"/>
              </a:spcBef>
              <a:spcAft>
                <a:spcPts val="0"/>
              </a:spcAft>
              <a:buClrTx/>
              <a:buSzTx/>
              <a:buFont typeface="Arial" panose="020B0604020202020204" pitchFamily="34" charset="0"/>
              <a:buChar char="•"/>
              <a:tabLst/>
              <a:defRPr/>
            </a:pPr>
            <a:endParaRPr kumimoji="0" lang="en-GB" u="none" strike="noStrike" kern="1200" cap="none" spc="0" normalizeH="0" baseline="0" noProof="0" dirty="0">
              <a:ln>
                <a:noFill/>
              </a:ln>
              <a:solidFill>
                <a:schemeClr val="accent1">
                  <a:lumMod val="50000"/>
                </a:schemeClr>
              </a:solidFill>
              <a:effectLst/>
              <a:uLnTx/>
              <a:uFillTx/>
              <a:ea typeface="Calibri" panose="020F0502020204030204" pitchFamily="34" charset="0"/>
              <a:cs typeface="Helvetica" panose="020B0604020202020204" pitchFamily="34" charset="0"/>
            </a:endParaRPr>
          </a:p>
          <a:p>
            <a:pPr marL="228600" marR="0" lvl="0" indent="-228600" algn="l" defTabSz="914400" rtl="0" eaLnBrk="1" fontAlgn="base" latinLnBrk="0" hangingPunct="1">
              <a:lnSpc>
                <a:spcPct val="90000"/>
              </a:lnSpc>
              <a:spcBef>
                <a:spcPts val="1000"/>
              </a:spcBef>
              <a:spcAft>
                <a:spcPts val="0"/>
              </a:spcAft>
              <a:buClrTx/>
              <a:buSzTx/>
              <a:buFont typeface="Arial" panose="020B0604020202020204" pitchFamily="34" charset="0"/>
              <a:buChar char="•"/>
              <a:tabLst/>
              <a:defRPr/>
            </a:pPr>
            <a:r>
              <a:rPr kumimoji="0" lang="en-GB" u="none" strike="noStrike" kern="1200" cap="none" spc="0" normalizeH="0" baseline="0" noProof="0" dirty="0">
                <a:ln>
                  <a:noFill/>
                </a:ln>
                <a:solidFill>
                  <a:schemeClr val="accent1">
                    <a:lumMod val="50000"/>
                  </a:schemeClr>
                </a:solidFill>
                <a:effectLst/>
                <a:uLnTx/>
                <a:uFillTx/>
                <a:ea typeface="Times New Roman" panose="02020603050405020304" pitchFamily="18" charset="0"/>
                <a:cs typeface="Helvetica" panose="020B0604020202020204" pitchFamily="34" charset="0"/>
              </a:rPr>
              <a:t>Drugs: One man dies amid 12 drug overdoses in Swansea - BBC</a:t>
            </a:r>
            <a:endParaRPr kumimoji="0" lang="en-GB" u="none" strike="noStrike" kern="1200" cap="none" spc="0" normalizeH="0" baseline="0" noProof="0" dirty="0">
              <a:ln>
                <a:noFill/>
              </a:ln>
              <a:solidFill>
                <a:schemeClr val="accent1">
                  <a:lumMod val="50000"/>
                </a:schemeClr>
              </a:solidFill>
              <a:effectLst/>
              <a:uLnTx/>
              <a:uFillTx/>
              <a:ea typeface="Calibri" panose="020F0502020204030204" pitchFamily="34" charset="0"/>
              <a:cs typeface="Helvetica" panose="020B0604020202020204" pitchFamily="34" charset="0"/>
            </a:endParaRPr>
          </a:p>
          <a:p>
            <a:pPr marR="0" lvl="0" algn="l" defTabSz="914400" rtl="0" eaLnBrk="1" fontAlgn="base" latinLnBrk="0" hangingPunct="1">
              <a:lnSpc>
                <a:spcPct val="90000"/>
              </a:lnSpc>
              <a:spcBef>
                <a:spcPts val="1000"/>
              </a:spcBef>
              <a:spcAft>
                <a:spcPts val="0"/>
              </a:spcAft>
              <a:buClrTx/>
              <a:buSzTx/>
              <a:tabLst/>
              <a:defRPr/>
            </a:pPr>
            <a:endParaRPr kumimoji="0" lang="en-GB" u="none" strike="noStrike" kern="1200" cap="none" spc="0" normalizeH="0" baseline="0" noProof="0" dirty="0">
              <a:ln>
                <a:noFill/>
              </a:ln>
              <a:solidFill>
                <a:schemeClr val="accent1">
                  <a:lumMod val="50000"/>
                </a:schemeClr>
              </a:solidFill>
              <a:effectLst/>
              <a:uLnTx/>
              <a:uFillTx/>
              <a:ea typeface="Calibri" panose="020F0502020204030204" pitchFamily="34" charset="0"/>
              <a:cs typeface="Helvetica" panose="020B0604020202020204" pitchFamily="34" charset="0"/>
            </a:endParaRPr>
          </a:p>
          <a:p>
            <a:pPr marL="228600" marR="0" lvl="0" indent="-228600" algn="l" defTabSz="914400" rtl="0" eaLnBrk="1" fontAlgn="base" latinLnBrk="0" hangingPunct="1">
              <a:lnSpc>
                <a:spcPct val="90000"/>
              </a:lnSpc>
              <a:spcBef>
                <a:spcPts val="1000"/>
              </a:spcBef>
              <a:spcAft>
                <a:spcPts val="0"/>
              </a:spcAft>
              <a:buClrTx/>
              <a:buSzTx/>
              <a:buFont typeface="Arial" panose="020B0604020202020204" pitchFamily="34" charset="0"/>
              <a:buChar char="•"/>
              <a:tabLst/>
              <a:defRPr/>
            </a:pPr>
            <a:r>
              <a:rPr kumimoji="0" lang="en-GB" u="none" strike="noStrike" kern="1200" cap="none" spc="0" normalizeH="0" baseline="0" noProof="0" dirty="0">
                <a:ln>
                  <a:noFill/>
                </a:ln>
                <a:solidFill>
                  <a:schemeClr val="accent1">
                    <a:lumMod val="50000"/>
                  </a:schemeClr>
                </a:solidFill>
                <a:effectLst/>
                <a:uLnTx/>
                <a:uFillTx/>
                <a:ea typeface="Times New Roman" panose="02020603050405020304" pitchFamily="18" charset="0"/>
                <a:cs typeface="Helvetica" panose="020B0604020202020204" pitchFamily="34" charset="0"/>
              </a:rPr>
              <a:t>Drug-related deaths reach record levels in Wales – BBC</a:t>
            </a:r>
          </a:p>
          <a:p>
            <a:pPr marL="228600" marR="0" lvl="0" indent="-228600" algn="l" defTabSz="914400" rtl="0" eaLnBrk="1" fontAlgn="base" latinLnBrk="0" hangingPunct="1">
              <a:lnSpc>
                <a:spcPct val="90000"/>
              </a:lnSpc>
              <a:spcBef>
                <a:spcPts val="1000"/>
              </a:spcBef>
              <a:spcAft>
                <a:spcPts val="0"/>
              </a:spcAft>
              <a:buClrTx/>
              <a:buSzTx/>
              <a:buFont typeface="Arial" panose="020B0604020202020204" pitchFamily="34" charset="0"/>
              <a:buChar char="•"/>
              <a:tabLst/>
              <a:defRPr/>
            </a:pPr>
            <a:endParaRPr lang="en-GB" dirty="0">
              <a:solidFill>
                <a:schemeClr val="accent1">
                  <a:lumMod val="50000"/>
                </a:schemeClr>
              </a:solidFill>
              <a:ea typeface="Times New Roman" panose="02020603050405020304" pitchFamily="18" charset="0"/>
              <a:cs typeface="Helvetica" panose="020B0604020202020204" pitchFamily="34" charset="0"/>
            </a:endParaRPr>
          </a:p>
          <a:p>
            <a:pPr marL="228600" indent="-228600" fontAlgn="base">
              <a:lnSpc>
                <a:spcPct val="90000"/>
              </a:lnSpc>
              <a:spcBef>
                <a:spcPts val="1000"/>
              </a:spcBef>
              <a:buFont typeface="Arial" panose="020B0604020202020204" pitchFamily="34" charset="0"/>
              <a:buChar char="•"/>
              <a:defRPr/>
            </a:pPr>
            <a:r>
              <a:rPr lang="en-GB" i="0" dirty="0">
                <a:solidFill>
                  <a:schemeClr val="accent1">
                    <a:lumMod val="50000"/>
                  </a:schemeClr>
                </a:solidFill>
                <a:effectLst/>
                <a:latin typeface="Signika Negative"/>
              </a:rPr>
              <a:t>People are dying like flies' The Welsh town crumbling under the weight of homelessness and drugs</a:t>
            </a:r>
          </a:p>
          <a:p>
            <a:pPr marL="228600" marR="0" lvl="0" indent="-228600" algn="l" defTabSz="914400" rtl="0" eaLnBrk="1" fontAlgn="base" latinLnBrk="0" hangingPunct="1">
              <a:lnSpc>
                <a:spcPct val="90000"/>
              </a:lnSpc>
              <a:spcBef>
                <a:spcPts val="1000"/>
              </a:spcBef>
              <a:spcAft>
                <a:spcPts val="0"/>
              </a:spcAft>
              <a:buClrTx/>
              <a:buSzTx/>
              <a:buFont typeface="Arial" panose="020B0604020202020204" pitchFamily="34" charset="0"/>
              <a:buChar char="•"/>
              <a:tabLst/>
              <a:defRPr/>
            </a:pPr>
            <a:endParaRPr kumimoji="0" lang="en-GB" u="none" strike="noStrike" kern="1200" cap="none" spc="0" normalizeH="0" baseline="0" noProof="0" dirty="0">
              <a:ln>
                <a:noFill/>
              </a:ln>
              <a:solidFill>
                <a:schemeClr val="accent1">
                  <a:lumMod val="50000"/>
                </a:schemeClr>
              </a:solidFill>
              <a:effectLst/>
              <a:uLnTx/>
              <a:uFillTx/>
              <a:ea typeface="Times New Roman" panose="02020603050405020304" pitchFamily="18" charset="0"/>
              <a:cs typeface="Helvetica" panose="020B0604020202020204" pitchFamily="34" charset="0"/>
            </a:endParaRPr>
          </a:p>
          <a:p>
            <a:pPr marL="228600" marR="0" lvl="0" indent="-228600" algn="l" defTabSz="914400" rtl="0" eaLnBrk="1" fontAlgn="base" latinLnBrk="0" hangingPunct="1">
              <a:lnSpc>
                <a:spcPct val="90000"/>
              </a:lnSpc>
              <a:spcBef>
                <a:spcPts val="1000"/>
              </a:spcBef>
              <a:spcAft>
                <a:spcPts val="0"/>
              </a:spcAft>
              <a:buClrTx/>
              <a:buSzTx/>
              <a:buFont typeface="Arial" panose="020B0604020202020204" pitchFamily="34" charset="0"/>
              <a:buChar char="•"/>
              <a:tabLst/>
              <a:defRPr/>
            </a:pPr>
            <a:endParaRPr lang="en-GB" sz="1900" dirty="0">
              <a:solidFill>
                <a:srgbClr val="002060"/>
              </a:solidFill>
              <a:ea typeface="Calibri" panose="020F0502020204030204" pitchFamily="34" charset="0"/>
              <a:cs typeface="Helvetica" panose="020B0604020202020204" pitchFamily="34" charset="0"/>
            </a:endParaRPr>
          </a:p>
          <a:p>
            <a:pPr marL="228600" marR="0" lvl="0" indent="-228600" algn="l" defTabSz="914400" rtl="0" eaLnBrk="1" fontAlgn="base" latinLnBrk="0" hangingPunct="1">
              <a:lnSpc>
                <a:spcPct val="90000"/>
              </a:lnSpc>
              <a:spcBef>
                <a:spcPts val="1000"/>
              </a:spcBef>
              <a:spcAft>
                <a:spcPts val="0"/>
              </a:spcAft>
              <a:buClrTx/>
              <a:buSzTx/>
              <a:buFont typeface="Arial" panose="020B0604020202020204" pitchFamily="34" charset="0"/>
              <a:buChar char="•"/>
              <a:tabLst/>
              <a:defRPr/>
            </a:pPr>
            <a:endParaRPr kumimoji="0" lang="en-GB" sz="1900" b="0" u="none" strike="noStrike" kern="1200" cap="none" spc="0" normalizeH="0" baseline="0" noProof="0" dirty="0">
              <a:ln>
                <a:noFill/>
              </a:ln>
              <a:solidFill>
                <a:srgbClr val="002060"/>
              </a:solidFill>
              <a:effectLst/>
              <a:uLnTx/>
              <a:uFillTx/>
              <a:ea typeface="Calibri" panose="020F0502020204030204" pitchFamily="34" charset="0"/>
              <a:cs typeface="Helvetica" panose="020B0604020202020204" pitchFamily="34" charset="0"/>
            </a:endParaRPr>
          </a:p>
          <a:p>
            <a:pPr marL="228600" marR="0" lvl="0" indent="-228600" algn="l" defTabSz="914400" rtl="0" eaLnBrk="1" fontAlgn="base" latinLnBrk="0" hangingPunct="1">
              <a:lnSpc>
                <a:spcPct val="90000"/>
              </a:lnSpc>
              <a:spcBef>
                <a:spcPts val="1000"/>
              </a:spcBef>
              <a:spcAft>
                <a:spcPts val="0"/>
              </a:spcAft>
              <a:buClrTx/>
              <a:buSzTx/>
              <a:buFont typeface="Arial" panose="020B0604020202020204" pitchFamily="34" charset="0"/>
              <a:buChar char="•"/>
              <a:tabLst/>
              <a:defRPr/>
            </a:pPr>
            <a:endParaRPr lang="en-GB" sz="1900" dirty="0">
              <a:solidFill>
                <a:srgbClr val="002060"/>
              </a:solidFill>
              <a:ea typeface="Calibri" panose="020F0502020204030204" pitchFamily="34" charset="0"/>
              <a:cs typeface="Helvetica" panose="020B0604020202020204" pitchFamily="34" charset="0"/>
            </a:endParaRPr>
          </a:p>
          <a:p>
            <a:pPr marL="228600" marR="0" lvl="0" indent="-228600" algn="l" defTabSz="914400" rtl="0" eaLnBrk="1" fontAlgn="base" latinLnBrk="0" hangingPunct="1">
              <a:lnSpc>
                <a:spcPct val="90000"/>
              </a:lnSpc>
              <a:spcBef>
                <a:spcPts val="1000"/>
              </a:spcBef>
              <a:spcAft>
                <a:spcPts val="0"/>
              </a:spcAft>
              <a:buClrTx/>
              <a:buSzTx/>
              <a:buFont typeface="Arial" panose="020B0604020202020204" pitchFamily="34" charset="0"/>
              <a:buChar char="•"/>
              <a:tabLst/>
              <a:defRPr/>
            </a:pPr>
            <a:endParaRPr kumimoji="0" lang="en-GB" sz="1900" b="0" u="none" strike="noStrike" kern="1200" cap="none" spc="0" normalizeH="0" baseline="0" noProof="0" dirty="0">
              <a:ln>
                <a:noFill/>
              </a:ln>
              <a:solidFill>
                <a:srgbClr val="002060"/>
              </a:solidFill>
              <a:effectLst/>
              <a:uLnTx/>
              <a:uFillTx/>
              <a:ea typeface="Calibri" panose="020F0502020204030204" pitchFamily="34" charset="0"/>
              <a:cs typeface="Helvetica" panose="020B0604020202020204" pitchFamily="34" charset="0"/>
            </a:endParaRPr>
          </a:p>
          <a:p>
            <a:pPr marL="228600" marR="0" lvl="0" indent="-228600" algn="l" defTabSz="914400" rtl="0" eaLnBrk="1" fontAlgn="base" latinLnBrk="0" hangingPunct="1">
              <a:lnSpc>
                <a:spcPct val="90000"/>
              </a:lnSpc>
              <a:spcBef>
                <a:spcPts val="1000"/>
              </a:spcBef>
              <a:spcAft>
                <a:spcPts val="0"/>
              </a:spcAft>
              <a:buClrTx/>
              <a:buSzTx/>
              <a:buFont typeface="Arial" panose="020B0604020202020204" pitchFamily="34" charset="0"/>
              <a:buChar char="•"/>
              <a:tabLst/>
              <a:defRPr/>
            </a:pPr>
            <a:endParaRPr kumimoji="0" lang="en-GB" sz="1900" b="0" u="none" strike="noStrike" kern="1200" cap="none" spc="0" normalizeH="0" baseline="0" noProof="0" dirty="0">
              <a:ln>
                <a:noFill/>
              </a:ln>
              <a:solidFill>
                <a:srgbClr val="002060"/>
              </a:solidFill>
              <a:effectLst/>
              <a:uLnTx/>
              <a:uFillTx/>
              <a:ea typeface="Calibri" panose="020F0502020204030204" pitchFamily="34" charset="0"/>
              <a:cs typeface="Helvetica" panose="020B0604020202020204" pitchFamily="34" charset="0"/>
            </a:endParaRPr>
          </a:p>
        </p:txBody>
      </p:sp>
      <p:sp>
        <p:nvSpPr>
          <p:cNvPr id="6" name="TextBox 5">
            <a:extLst>
              <a:ext uri="{FF2B5EF4-FFF2-40B4-BE49-F238E27FC236}">
                <a16:creationId xmlns:a16="http://schemas.microsoft.com/office/drawing/2014/main" id="{86A95A1D-D9AF-408B-8ABF-29CA50719365}"/>
              </a:ext>
            </a:extLst>
          </p:cNvPr>
          <p:cNvSpPr txBox="1"/>
          <p:nvPr/>
        </p:nvSpPr>
        <p:spPr>
          <a:xfrm>
            <a:off x="6096000" y="1207452"/>
            <a:ext cx="6522775" cy="646331"/>
          </a:xfrm>
          <a:prstGeom prst="rect">
            <a:avLst/>
          </a:prstGeom>
          <a:noFill/>
        </p:spPr>
        <p:txBody>
          <a:bodyPr wrap="square" rtlCol="0">
            <a:spAutoFit/>
          </a:bodyPr>
          <a:lstStyle/>
          <a:p>
            <a:pPr marL="0" indent="0">
              <a:buNone/>
            </a:pPr>
            <a:r>
              <a:rPr lang="en-GB" sz="1800" dirty="0"/>
              <a:t>.</a:t>
            </a:r>
          </a:p>
          <a:p>
            <a:pPr marL="0" indent="0">
              <a:buNone/>
            </a:pPr>
            <a:endParaRPr lang="en-GB" dirty="0"/>
          </a:p>
        </p:txBody>
      </p:sp>
    </p:spTree>
    <p:extLst>
      <p:ext uri="{BB962C8B-B14F-4D97-AF65-F5344CB8AC3E}">
        <p14:creationId xmlns:p14="http://schemas.microsoft.com/office/powerpoint/2010/main" val="4339287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553673" y="213713"/>
            <a:ext cx="10763076" cy="769441"/>
          </a:xfrm>
          <a:prstGeom prst="rect">
            <a:avLst/>
          </a:prstGeom>
          <a:noFill/>
        </p:spPr>
        <p:txBody>
          <a:bodyPr wrap="square" rtlCol="0">
            <a:spAutoFit/>
          </a:bodyPr>
          <a:lstStyle/>
          <a:p>
            <a:pPr algn="ctr"/>
            <a:r>
              <a:rPr lang="en-GB" sz="4400" b="1" dirty="0">
                <a:solidFill>
                  <a:srgbClr val="FF0000"/>
                </a:solidFill>
                <a:latin typeface="+mj-lt"/>
              </a:rPr>
              <a:t>Impact of Drugs and County Lines on lives</a:t>
            </a:r>
          </a:p>
        </p:txBody>
      </p:sp>
      <p:sp>
        <p:nvSpPr>
          <p:cNvPr id="9" name="TextBox 8"/>
          <p:cNvSpPr txBox="1"/>
          <p:nvPr/>
        </p:nvSpPr>
        <p:spPr>
          <a:xfrm>
            <a:off x="155726" y="1528998"/>
            <a:ext cx="11880548" cy="5632311"/>
          </a:xfrm>
          <a:prstGeom prst="rect">
            <a:avLst/>
          </a:prstGeom>
          <a:noFill/>
        </p:spPr>
        <p:txBody>
          <a:bodyPr wrap="square" rtlCol="0">
            <a:spAutoFit/>
          </a:bodyPr>
          <a:lstStyle/>
          <a:p>
            <a:pPr marL="342900" indent="-342900" algn="just">
              <a:buFont typeface="Arial" panose="020B0604020202020204" pitchFamily="34" charset="0"/>
              <a:buChar char="•"/>
            </a:pPr>
            <a:r>
              <a:rPr lang="en-GB" sz="2400" dirty="0">
                <a:solidFill>
                  <a:srgbClr val="002060"/>
                </a:solidFill>
                <a:latin typeface="Arial" panose="020B0604020202020204" pitchFamily="34" charset="0"/>
                <a:cs typeface="Arial" panose="020B0604020202020204" pitchFamily="34" charset="0"/>
              </a:rPr>
              <a:t>Drug deaths are at their highest ever levels in Wales.</a:t>
            </a:r>
          </a:p>
          <a:p>
            <a:pPr marL="342900" indent="-342900" algn="just">
              <a:buFont typeface="Arial" panose="020B0604020202020204" pitchFamily="34" charset="0"/>
              <a:buChar char="•"/>
            </a:pPr>
            <a:endParaRPr lang="en-GB" sz="2400" dirty="0">
              <a:solidFill>
                <a:srgbClr val="002060"/>
              </a:solidFill>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2400" dirty="0">
                <a:solidFill>
                  <a:srgbClr val="002060"/>
                </a:solidFill>
                <a:latin typeface="Arial" panose="020B0604020202020204" pitchFamily="34" charset="0"/>
                <a:cs typeface="Arial" panose="020B0604020202020204" pitchFamily="34" charset="0"/>
              </a:rPr>
              <a:t>Swansea and Neath Port Talbot sit consistently on top of the Welsh league table for drug related deaths per capita.</a:t>
            </a:r>
          </a:p>
          <a:p>
            <a:pPr marL="342900" indent="-342900" algn="just">
              <a:buFont typeface="Arial" panose="020B0604020202020204" pitchFamily="34" charset="0"/>
              <a:buChar char="•"/>
            </a:pPr>
            <a:endParaRPr lang="en-GB" sz="2400" b="0" i="0" dirty="0">
              <a:solidFill>
                <a:srgbClr val="002060"/>
              </a:solidFill>
              <a:effectLst/>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2400" b="0" i="0" dirty="0">
                <a:solidFill>
                  <a:srgbClr val="002060"/>
                </a:solidFill>
                <a:effectLst/>
                <a:latin typeface="Arial" panose="020B0604020202020204" pitchFamily="34" charset="0"/>
                <a:cs typeface="Arial" panose="020B0604020202020204" pitchFamily="34" charset="0"/>
              </a:rPr>
              <a:t>Overall, Wales has seen an 84% increase in drug-related deaths over the last decade (ONS). Across England and Wales as a whole, Wales comes second only to the north east of England for the highest mortality rate for drug-related deaths.</a:t>
            </a:r>
          </a:p>
          <a:p>
            <a:pPr marL="342900" indent="-342900" algn="just">
              <a:buFont typeface="Arial" panose="020B0604020202020204" pitchFamily="34" charset="0"/>
              <a:buChar char="•"/>
            </a:pPr>
            <a:endParaRPr lang="en-GB" sz="2400" b="0" i="0" dirty="0">
              <a:solidFill>
                <a:srgbClr val="002060"/>
              </a:solidFill>
              <a:effectLst/>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2400" dirty="0">
                <a:solidFill>
                  <a:srgbClr val="002060"/>
                </a:solidFill>
                <a:latin typeface="Arial" panose="020B0604020202020204" pitchFamily="34" charset="0"/>
                <a:cs typeface="Arial" panose="020B0604020202020204" pitchFamily="34" charset="0"/>
              </a:rPr>
              <a:t>In 2021, 322 deaths due to drug poisoning were registered in Wales, an increase of 44 per cent from the previous calendar year. </a:t>
            </a:r>
          </a:p>
          <a:p>
            <a:pPr marL="342900" indent="-342900" algn="just">
              <a:buFont typeface="Arial" panose="020B0604020202020204" pitchFamily="34" charset="0"/>
              <a:buChar char="•"/>
            </a:pPr>
            <a:endParaRPr lang="en-GB" sz="2400" dirty="0">
              <a:solidFill>
                <a:srgbClr val="002060"/>
              </a:solidFill>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2400" dirty="0">
                <a:solidFill>
                  <a:srgbClr val="002060"/>
                </a:solidFill>
                <a:latin typeface="Arial" panose="020B0604020202020204" pitchFamily="34" charset="0"/>
                <a:cs typeface="Arial" panose="020B0604020202020204" pitchFamily="34" charset="0"/>
              </a:rPr>
              <a:t>Of these, 210 were classified as drug misuse deaths, an increase of 41 per cent from drug deaths registered in 2020. </a:t>
            </a:r>
          </a:p>
          <a:p>
            <a:pPr algn="just"/>
            <a:endParaRPr lang="en-GB" sz="2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29208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solidFill>
                  <a:srgbClr val="FF0000"/>
                </a:solidFill>
              </a:rPr>
              <a:t>Impact on services and neighbourhoods - Housing</a:t>
            </a:r>
          </a:p>
        </p:txBody>
      </p:sp>
      <p:pic>
        <p:nvPicPr>
          <p:cNvPr id="2050"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410321" y="1400562"/>
            <a:ext cx="3965735" cy="56091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951514" y="2276747"/>
            <a:ext cx="3429001" cy="26000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47026" y="1609992"/>
            <a:ext cx="3499304" cy="46839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579664" y="4939393"/>
            <a:ext cx="7293856" cy="1477328"/>
          </a:xfrm>
          <a:prstGeom prst="rect">
            <a:avLst/>
          </a:prstGeom>
          <a:noFill/>
        </p:spPr>
        <p:txBody>
          <a:bodyPr wrap="none" rtlCol="0">
            <a:spAutoFit/>
          </a:bodyPr>
          <a:lstStyle/>
          <a:p>
            <a:r>
              <a:rPr lang="en-GB" dirty="0">
                <a:solidFill>
                  <a:schemeClr val="accent5">
                    <a:lumMod val="50000"/>
                  </a:schemeClr>
                </a:solidFill>
              </a:rPr>
              <a:t>Property rented by two local brothers who were involved with</a:t>
            </a:r>
          </a:p>
          <a:p>
            <a:r>
              <a:rPr lang="en-GB" dirty="0">
                <a:solidFill>
                  <a:schemeClr val="accent5">
                    <a:lumMod val="50000"/>
                  </a:schemeClr>
                </a:solidFill>
              </a:rPr>
              <a:t>drug dealers from the Midlands. Property taken over as part of county lines.</a:t>
            </a:r>
          </a:p>
          <a:p>
            <a:r>
              <a:rPr lang="en-GB" dirty="0">
                <a:solidFill>
                  <a:schemeClr val="accent5">
                    <a:lumMod val="50000"/>
                  </a:schemeClr>
                </a:solidFill>
              </a:rPr>
              <a:t>Resident complaints about anti social behaviour, overt drug taking, people</a:t>
            </a:r>
          </a:p>
          <a:p>
            <a:r>
              <a:rPr lang="en-GB" dirty="0">
                <a:solidFill>
                  <a:schemeClr val="accent5">
                    <a:lumMod val="50000"/>
                  </a:schemeClr>
                </a:solidFill>
              </a:rPr>
              <a:t>using the roof and gardens to evade police. Drug paraphernalia, blood arcs</a:t>
            </a:r>
          </a:p>
          <a:p>
            <a:r>
              <a:rPr lang="en-GB" dirty="0">
                <a:solidFill>
                  <a:schemeClr val="accent5">
                    <a:lumMod val="50000"/>
                  </a:schemeClr>
                </a:solidFill>
              </a:rPr>
              <a:t>discovered on the property  - Emergency Prohibition Order. </a:t>
            </a:r>
          </a:p>
        </p:txBody>
      </p:sp>
    </p:spTree>
    <p:extLst>
      <p:ext uri="{BB962C8B-B14F-4D97-AF65-F5344CB8AC3E}">
        <p14:creationId xmlns:p14="http://schemas.microsoft.com/office/powerpoint/2010/main" val="1605266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6ABEFC4-1241-4D65-B571-190685E71C59}"/>
              </a:ext>
            </a:extLst>
          </p:cNvPr>
          <p:cNvSpPr txBox="1"/>
          <p:nvPr/>
        </p:nvSpPr>
        <p:spPr>
          <a:xfrm>
            <a:off x="131014" y="75573"/>
            <a:ext cx="10257329" cy="400110"/>
          </a:xfrm>
          <a:prstGeom prst="rect">
            <a:avLst/>
          </a:prstGeom>
          <a:noFill/>
        </p:spPr>
        <p:txBody>
          <a:bodyPr wrap="square" rtlCol="0">
            <a:spAutoFit/>
          </a:bodyPr>
          <a:lstStyle/>
          <a:p>
            <a:r>
              <a:rPr lang="en-GB" sz="2000" dirty="0">
                <a:solidFill>
                  <a:srgbClr val="FF0000"/>
                </a:solidFill>
                <a:latin typeface="Tahoma" panose="020B0604030504040204" pitchFamily="34" charset="0"/>
                <a:ea typeface="Tahoma" panose="020B0604030504040204" pitchFamily="34" charset="0"/>
                <a:cs typeface="Tahoma" panose="020B0604030504040204" pitchFamily="34" charset="0"/>
              </a:rPr>
              <a:t>DRUG STRATEGY SNPT</a:t>
            </a:r>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
        <p:nvSpPr>
          <p:cNvPr id="2" name="TextBox 1">
            <a:extLst>
              <a:ext uri="{FF2B5EF4-FFF2-40B4-BE49-F238E27FC236}">
                <a16:creationId xmlns:a16="http://schemas.microsoft.com/office/drawing/2014/main" id="{94BD77D2-3099-47CC-83A8-28E82380E9F2}"/>
              </a:ext>
            </a:extLst>
          </p:cNvPr>
          <p:cNvSpPr txBox="1"/>
          <p:nvPr/>
        </p:nvSpPr>
        <p:spPr>
          <a:xfrm>
            <a:off x="217714" y="598330"/>
            <a:ext cx="11756572" cy="923330"/>
          </a:xfrm>
          <a:prstGeom prst="rect">
            <a:avLst/>
          </a:prstGeom>
          <a:noFill/>
        </p:spPr>
        <p:txBody>
          <a:bodyPr wrap="square" rtlCol="0">
            <a:spAutoFit/>
          </a:bodyPr>
          <a:lstStyle/>
          <a:p>
            <a:pPr marL="0" indent="0">
              <a:buNone/>
            </a:pPr>
            <a:r>
              <a:rPr lang="en-GB" sz="1800" dirty="0">
                <a:solidFill>
                  <a:schemeClr val="tx2"/>
                </a:solidFill>
              </a:rPr>
              <a:t> </a:t>
            </a:r>
          </a:p>
          <a:p>
            <a:pPr marL="0" indent="0">
              <a:buNone/>
            </a:pPr>
            <a:endParaRPr lang="en-GB" dirty="0">
              <a:solidFill>
                <a:schemeClr val="tx2"/>
              </a:solidFill>
            </a:endParaRPr>
          </a:p>
          <a:p>
            <a:pPr marL="0" indent="0">
              <a:buNone/>
            </a:pPr>
            <a:r>
              <a:rPr lang="en-GB" dirty="0">
                <a:solidFill>
                  <a:schemeClr val="tx2"/>
                </a:solidFill>
              </a:rPr>
              <a:t>                              </a:t>
            </a:r>
          </a:p>
        </p:txBody>
      </p:sp>
      <p:sp>
        <p:nvSpPr>
          <p:cNvPr id="6" name="TextBox 5">
            <a:extLst>
              <a:ext uri="{FF2B5EF4-FFF2-40B4-BE49-F238E27FC236}">
                <a16:creationId xmlns:a16="http://schemas.microsoft.com/office/drawing/2014/main" id="{86A95A1D-D9AF-408B-8ABF-29CA50719365}"/>
              </a:ext>
            </a:extLst>
          </p:cNvPr>
          <p:cNvSpPr txBox="1"/>
          <p:nvPr/>
        </p:nvSpPr>
        <p:spPr>
          <a:xfrm>
            <a:off x="131014" y="690662"/>
            <a:ext cx="11756572" cy="3631763"/>
          </a:xfrm>
          <a:prstGeom prst="rect">
            <a:avLst/>
          </a:prstGeom>
          <a:noFill/>
        </p:spPr>
        <p:txBody>
          <a:bodyPr wrap="square" rtlCol="0">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A 4P plan gives focus and direction when tackling Organised criminality and enhancing safeguarding.</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Objective for BCU is tackle supply and create a vacuum allowing partners to support vulnerable addicts and assist in rehabilitation, hence breaking demand.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Focus on OCG hierarchy and leading role members.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Addicts/street dealers referred to harm reduction leads to assist in their rehabilitation.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Enhance use of out of court disposal for possession cases with referrals to drug support agencies.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Juveniles are assessed as victims and safeguarded instead of being processed through the criminal justice system. Constant reviews in place if juveniles continue to offend.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Multi agency approach to organised crime is well established between the Organised Crime Board and Joint Intelligence Partnership</a:t>
            </a:r>
            <a:r>
              <a:rPr kumimoji="0" lang="en-GB" sz="2000" b="0" i="0" u="none" strike="noStrike" kern="1200" cap="none" spc="0" normalizeH="0" baseline="0" noProof="0" dirty="0">
                <a:ln>
                  <a:noFill/>
                </a:ln>
                <a:solidFill>
                  <a:srgbClr val="002060"/>
                </a:solidFill>
                <a:effectLst/>
                <a:uLnTx/>
                <a:uFillTx/>
                <a:latin typeface="Calibri" panose="020F0502020204030204"/>
                <a:ea typeface="+mn-ea"/>
                <a:cs typeface="+mn-cs"/>
              </a:rPr>
              <a:t>. </a:t>
            </a:r>
          </a:p>
        </p:txBody>
      </p:sp>
    </p:spTree>
    <p:extLst>
      <p:ext uri="{BB962C8B-B14F-4D97-AF65-F5344CB8AC3E}">
        <p14:creationId xmlns:p14="http://schemas.microsoft.com/office/powerpoint/2010/main" val="20979694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D57F119-CA8E-4E6B-BD1A-4EC180BDCBC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5358384"/>
            <a:ext cx="12192000" cy="1499615"/>
          </a:xfrm>
          <a:prstGeom prst="rect">
            <a:avLst/>
          </a:prstGeom>
        </p:spPr>
      </p:pic>
      <p:sp>
        <p:nvSpPr>
          <p:cNvPr id="3" name="TextBox 2">
            <a:extLst>
              <a:ext uri="{FF2B5EF4-FFF2-40B4-BE49-F238E27FC236}">
                <a16:creationId xmlns:a16="http://schemas.microsoft.com/office/drawing/2014/main" id="{C0B03CA2-3B28-4431-B4A2-1D690346A509}"/>
              </a:ext>
            </a:extLst>
          </p:cNvPr>
          <p:cNvSpPr txBox="1"/>
          <p:nvPr/>
        </p:nvSpPr>
        <p:spPr>
          <a:xfrm>
            <a:off x="100868" y="75574"/>
            <a:ext cx="11806429" cy="4806444"/>
          </a:xfrm>
          <a:prstGeom prst="rect">
            <a:avLst/>
          </a:prstGeom>
          <a:noFill/>
        </p:spPr>
        <p:txBody>
          <a:bodyPr wrap="square" rtlCol="0">
            <a:spAutoFit/>
          </a:bodyPr>
          <a:lstStyle/>
          <a:p>
            <a:endParaRPr lang="en-GB" sz="2000" dirty="0"/>
          </a:p>
          <a:p>
            <a:pPr marL="0" indent="0">
              <a:buNone/>
            </a:pPr>
            <a:r>
              <a:rPr lang="en-GB" sz="2000" dirty="0">
                <a:solidFill>
                  <a:srgbClr val="FF0000"/>
                </a:solidFill>
              </a:rPr>
              <a:t>Partnership working:</a:t>
            </a:r>
          </a:p>
          <a:p>
            <a:pPr marL="0" indent="0">
              <a:buNone/>
            </a:pPr>
            <a:endParaRPr lang="en-GB" sz="2000" dirty="0">
              <a:solidFill>
                <a:srgbClr val="FF0000"/>
              </a:solidFill>
            </a:endParaRPr>
          </a:p>
          <a:p>
            <a:pPr marL="0" indent="0">
              <a:buNone/>
            </a:pPr>
            <a:r>
              <a:rPr lang="en-GB" sz="2000" dirty="0">
                <a:solidFill>
                  <a:schemeClr val="accent5">
                    <a:lumMod val="50000"/>
                  </a:schemeClr>
                </a:solidFill>
              </a:rPr>
              <a:t>We have strong working practices within the BCU between OCT/Intel/PPU and outside partners. This is bolstered by internal process such as: </a:t>
            </a:r>
          </a:p>
          <a:p>
            <a:pPr marL="0" indent="0">
              <a:buNone/>
            </a:pPr>
            <a:endParaRPr lang="en-GB" sz="2000" dirty="0">
              <a:solidFill>
                <a:schemeClr val="accent5">
                  <a:lumMod val="50000"/>
                </a:schemeClr>
              </a:solidFill>
            </a:endParaRPr>
          </a:p>
          <a:p>
            <a:pPr marL="342900" indent="-342900">
              <a:buFont typeface="Arial" panose="020B0604020202020204" pitchFamily="34" charset="0"/>
              <a:buChar char="•"/>
            </a:pPr>
            <a:r>
              <a:rPr lang="en-GB" sz="2000" dirty="0">
                <a:solidFill>
                  <a:schemeClr val="accent5">
                    <a:lumMod val="50000"/>
                  </a:schemeClr>
                </a:solidFill>
              </a:rPr>
              <a:t>Overt tasking / Covert tasking</a:t>
            </a:r>
          </a:p>
          <a:p>
            <a:endParaRPr lang="en-GB" sz="2000" dirty="0">
              <a:solidFill>
                <a:schemeClr val="accent5">
                  <a:lumMod val="50000"/>
                </a:schemeClr>
              </a:solidFill>
            </a:endParaRPr>
          </a:p>
          <a:p>
            <a:pPr marL="342900" indent="-342900">
              <a:buFont typeface="Arial" panose="020B0604020202020204" pitchFamily="34" charset="0"/>
              <a:buChar char="•"/>
            </a:pPr>
            <a:r>
              <a:rPr lang="en-GB" sz="2000" dirty="0">
                <a:solidFill>
                  <a:schemeClr val="accent5">
                    <a:lumMod val="50000"/>
                  </a:schemeClr>
                </a:solidFill>
              </a:rPr>
              <a:t>Use of multi agency safeguarding meetings </a:t>
            </a:r>
          </a:p>
          <a:p>
            <a:endParaRPr lang="en-GB" sz="2000" dirty="0">
              <a:solidFill>
                <a:schemeClr val="accent5">
                  <a:lumMod val="50000"/>
                </a:schemeClr>
              </a:solidFill>
            </a:endParaRPr>
          </a:p>
          <a:p>
            <a:pPr marL="342900" indent="-342900">
              <a:buFont typeface="Arial" panose="020B0604020202020204" pitchFamily="34" charset="0"/>
              <a:buChar char="•"/>
            </a:pPr>
            <a:r>
              <a:rPr lang="en-GB" sz="2000" dirty="0">
                <a:solidFill>
                  <a:schemeClr val="accent5">
                    <a:lumMod val="50000"/>
                  </a:schemeClr>
                </a:solidFill>
              </a:rPr>
              <a:t>Joint Intelligence Partnership</a:t>
            </a:r>
          </a:p>
          <a:p>
            <a:endParaRPr lang="en-GB" sz="2000" dirty="0">
              <a:solidFill>
                <a:schemeClr val="accent5">
                  <a:lumMod val="50000"/>
                </a:schemeClr>
              </a:solidFill>
            </a:endParaRPr>
          </a:p>
          <a:p>
            <a:pPr marL="342900" indent="-342900">
              <a:buFont typeface="Arial" panose="020B0604020202020204" pitchFamily="34" charset="0"/>
              <a:buChar char="•"/>
            </a:pPr>
            <a:r>
              <a:rPr lang="en-GB" sz="2000" dirty="0">
                <a:solidFill>
                  <a:schemeClr val="accent5">
                    <a:lumMod val="50000"/>
                  </a:schemeClr>
                </a:solidFill>
              </a:rPr>
              <a:t>Serious Organised Crime Board.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1675296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D57F119-CA8E-4E6B-BD1A-4EC180BDCBC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5358384"/>
            <a:ext cx="12192000" cy="1499615"/>
          </a:xfrm>
          <a:prstGeom prst="rect">
            <a:avLst/>
          </a:prstGeom>
        </p:spPr>
      </p:pic>
      <p:sp>
        <p:nvSpPr>
          <p:cNvPr id="3" name="TextBox 2">
            <a:extLst>
              <a:ext uri="{FF2B5EF4-FFF2-40B4-BE49-F238E27FC236}">
                <a16:creationId xmlns:a16="http://schemas.microsoft.com/office/drawing/2014/main" id="{C0B03CA2-3B28-4431-B4A2-1D690346A509}"/>
              </a:ext>
            </a:extLst>
          </p:cNvPr>
          <p:cNvSpPr txBox="1"/>
          <p:nvPr/>
        </p:nvSpPr>
        <p:spPr>
          <a:xfrm>
            <a:off x="231498" y="135863"/>
            <a:ext cx="11736089" cy="7355860"/>
          </a:xfrm>
          <a:prstGeom prst="rect">
            <a:avLst/>
          </a:prstGeom>
          <a:noFill/>
        </p:spPr>
        <p:txBody>
          <a:bodyPr wrap="square" rtlCol="0">
            <a:spAutoFit/>
          </a:bodyPr>
          <a:lstStyle/>
          <a:p>
            <a:r>
              <a:rPr lang="en-GB" dirty="0">
                <a:solidFill>
                  <a:srgbClr val="FF0000"/>
                </a:solidFill>
                <a:latin typeface="Tahoma" panose="020B0604030504040204" pitchFamily="34" charset="0"/>
                <a:ea typeface="Tahoma" panose="020B0604030504040204" pitchFamily="34" charset="0"/>
                <a:cs typeface="Tahoma" panose="020B0604030504040204" pitchFamily="34" charset="0"/>
              </a:rPr>
              <a:t>Evolve and Innovate</a:t>
            </a:r>
          </a:p>
          <a:p>
            <a:endParaRPr lang="en-GB" dirty="0">
              <a:solidFill>
                <a:schemeClr val="tx2"/>
              </a:solidFill>
              <a:latin typeface="Tahoma" panose="020B0604030504040204" pitchFamily="34" charset="0"/>
              <a:ea typeface="Tahoma" panose="020B0604030504040204" pitchFamily="34" charset="0"/>
              <a:cs typeface="Tahoma" panose="020B0604030504040204" pitchFamily="34" charset="0"/>
            </a:endParaRPr>
          </a:p>
          <a:p>
            <a:r>
              <a:rPr lang="en-GB" dirty="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rPr>
              <a:t>Ongoing partnership work via the NCLCC and external forces identifies good practice and new methods:</a:t>
            </a:r>
          </a:p>
          <a:p>
            <a:endParaRPr lang="en-GB" dirty="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endParaRPr>
          </a:p>
          <a:p>
            <a:endParaRPr lang="en-GB" dirty="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endParaRPr>
          </a:p>
          <a:p>
            <a:pPr marL="285750" indent="-285750">
              <a:buFont typeface="Arial" panose="020B0604020202020204" pitchFamily="34" charset="0"/>
              <a:buChar char="•"/>
            </a:pPr>
            <a:r>
              <a:rPr lang="en-GB" dirty="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rPr>
              <a:t>DDTRO (Drug dealing telecommunication orders) Only two done in force.</a:t>
            </a:r>
          </a:p>
          <a:p>
            <a:pPr marL="285750" indent="-285750">
              <a:buFont typeface="Arial" panose="020B0604020202020204" pitchFamily="34" charset="0"/>
              <a:buChar char="•"/>
            </a:pPr>
            <a:endParaRPr lang="en-GB" dirty="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endParaRPr>
          </a:p>
          <a:p>
            <a:pPr marL="285750" indent="-285750">
              <a:buFont typeface="Arial" panose="020B0604020202020204" pitchFamily="34" charset="0"/>
              <a:buChar char="•"/>
            </a:pPr>
            <a:r>
              <a:rPr lang="en-GB" dirty="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rPr>
              <a:t>PESTER – Bulk messages from SWP to drug line and users of line. To date 700+ messages sent. </a:t>
            </a:r>
          </a:p>
          <a:p>
            <a:endParaRPr lang="en-GB" dirty="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endParaRPr>
          </a:p>
          <a:p>
            <a:pPr marL="285750" indent="-285750">
              <a:buFont typeface="Arial" panose="020B0604020202020204" pitchFamily="34" charset="0"/>
              <a:buChar char="•"/>
            </a:pPr>
            <a:r>
              <a:rPr lang="en-GB" dirty="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rPr>
              <a:t>STPO/STRO (Slavery trafficking prevention/restriction orders) – Joint work with newly formed exploitation team</a:t>
            </a:r>
          </a:p>
          <a:p>
            <a:pPr marL="285750" indent="-285750">
              <a:buFont typeface="Arial" panose="020B0604020202020204" pitchFamily="34" charset="0"/>
              <a:buChar char="•"/>
            </a:pPr>
            <a:endParaRPr lang="en-GB" dirty="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endParaRPr>
          </a:p>
          <a:p>
            <a:pPr marL="285750" indent="-285750">
              <a:buFont typeface="Arial" panose="020B0604020202020204" pitchFamily="34" charset="0"/>
              <a:buChar char="•"/>
            </a:pPr>
            <a:r>
              <a:rPr lang="en-GB" dirty="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rPr>
              <a:t>OP OROCHI (Met)</a:t>
            </a:r>
          </a:p>
          <a:p>
            <a:pPr marL="285750" indent="-285750">
              <a:buFont typeface="Arial" panose="020B0604020202020204" pitchFamily="34" charset="0"/>
              <a:buChar char="•"/>
            </a:pPr>
            <a:endParaRPr lang="en-GB" dirty="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endParaRPr>
          </a:p>
          <a:p>
            <a:pPr marL="285750" indent="-285750">
              <a:buFont typeface="Arial" panose="020B0604020202020204" pitchFamily="34" charset="0"/>
              <a:buChar char="•"/>
            </a:pPr>
            <a:r>
              <a:rPr lang="en-GB" dirty="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rPr>
              <a:t>OP TOXIC (Merseyside)</a:t>
            </a:r>
          </a:p>
          <a:p>
            <a:pPr marL="285750" indent="-285750">
              <a:buFont typeface="Arial" panose="020B0604020202020204" pitchFamily="34" charset="0"/>
              <a:buChar char="•"/>
            </a:pPr>
            <a:endParaRPr lang="en-GB" dirty="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endParaRPr>
          </a:p>
          <a:p>
            <a:pPr marL="285750" indent="-285750">
              <a:buFont typeface="Arial" panose="020B0604020202020204" pitchFamily="34" charset="0"/>
              <a:buChar char="•"/>
            </a:pPr>
            <a:r>
              <a:rPr lang="en-GB" dirty="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rPr>
              <a:t>OP FLOOD (GMP)</a:t>
            </a:r>
          </a:p>
          <a:p>
            <a:pPr marL="285750" indent="-285750">
              <a:buFont typeface="Arial" panose="020B0604020202020204" pitchFamily="34" charset="0"/>
              <a:buChar char="•"/>
            </a:pPr>
            <a:endParaRPr lang="en-GB" dirty="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endParaRPr>
          </a:p>
          <a:p>
            <a:pPr marL="285750" indent="-285750">
              <a:buFont typeface="Arial" panose="020B0604020202020204" pitchFamily="34" charset="0"/>
              <a:buChar char="•"/>
            </a:pPr>
            <a:r>
              <a:rPr lang="en-GB" dirty="0">
                <a:solidFill>
                  <a:schemeClr val="accent5">
                    <a:lumMod val="50000"/>
                  </a:schemeClr>
                </a:solidFill>
                <a:latin typeface="Tahoma" panose="020B0604030504040204" pitchFamily="34" charset="0"/>
                <a:ea typeface="Tahoma" panose="020B0604030504040204" pitchFamily="34" charset="0"/>
                <a:cs typeface="Tahoma" panose="020B0604030504040204" pitchFamily="34" charset="0"/>
              </a:rPr>
              <a:t>OP ALPHA (Met) social media investigation team</a:t>
            </a:r>
            <a:r>
              <a:rPr lang="en-GB" dirty="0">
                <a:solidFill>
                  <a:schemeClr val="tx2"/>
                </a:solidFill>
                <a:latin typeface="Tahoma" panose="020B0604030504040204" pitchFamily="34" charset="0"/>
                <a:ea typeface="Tahoma" panose="020B0604030504040204" pitchFamily="34" charset="0"/>
                <a:cs typeface="Tahoma" panose="020B0604030504040204" pitchFamily="34" charset="0"/>
              </a:rPr>
              <a:t>.</a:t>
            </a:r>
          </a:p>
          <a:p>
            <a:endParaRPr lang="en-GB" dirty="0">
              <a:solidFill>
                <a:srgbClr val="42516F"/>
              </a:solidFill>
              <a:latin typeface="Tahoma" panose="020B0604030504040204" pitchFamily="34" charset="0"/>
              <a:ea typeface="Tahoma" panose="020B0604030504040204" pitchFamily="34" charset="0"/>
              <a:cs typeface="Tahoma" panose="020B0604030504040204" pitchFamily="34" charset="0"/>
            </a:endParaRPr>
          </a:p>
          <a:p>
            <a:endParaRPr lang="en-GB" dirty="0">
              <a:solidFill>
                <a:srgbClr val="42516F"/>
              </a:solidFill>
              <a:latin typeface="Tahoma" panose="020B0604030504040204" pitchFamily="34" charset="0"/>
              <a:ea typeface="Tahoma" panose="020B0604030504040204" pitchFamily="34" charset="0"/>
              <a:cs typeface="Tahoma" panose="020B0604030504040204" pitchFamily="34" charset="0"/>
            </a:endParaRPr>
          </a:p>
          <a:p>
            <a:pPr marL="342900" indent="-342900">
              <a:buFont typeface="Arial" panose="020B0604020202020204" pitchFamily="34" charset="0"/>
              <a:buChar char="•"/>
            </a:pPr>
            <a:endParaRPr lang="en-GB" dirty="0">
              <a:solidFill>
                <a:srgbClr val="42516F"/>
              </a:solidFill>
              <a:latin typeface="Tahoma" panose="020B0604030504040204" pitchFamily="34" charset="0"/>
              <a:ea typeface="Tahoma" panose="020B0604030504040204" pitchFamily="34" charset="0"/>
              <a:cs typeface="Tahoma" panose="020B0604030504040204" pitchFamily="34" charset="0"/>
            </a:endParaRPr>
          </a:p>
          <a:p>
            <a:pPr marL="342900" indent="-342900">
              <a:buFont typeface="Arial" panose="020B0604020202020204" pitchFamily="34" charset="0"/>
              <a:buChar char="•"/>
            </a:pPr>
            <a:endParaRPr lang="en-GB" dirty="0">
              <a:solidFill>
                <a:srgbClr val="42516F"/>
              </a:solidFill>
              <a:latin typeface="Tahoma" panose="020B0604030504040204" pitchFamily="34" charset="0"/>
              <a:ea typeface="Tahoma" panose="020B0604030504040204" pitchFamily="34" charset="0"/>
              <a:cs typeface="Tahoma" panose="020B0604030504040204" pitchFamily="34" charset="0"/>
            </a:endParaRPr>
          </a:p>
          <a:p>
            <a:pPr marL="342900" indent="-342900">
              <a:buFont typeface="Arial" panose="020B0604020202020204" pitchFamily="34" charset="0"/>
              <a:buChar char="•"/>
            </a:pPr>
            <a:endParaRPr lang="en-GB" dirty="0">
              <a:solidFill>
                <a:srgbClr val="42516F"/>
              </a:solidFill>
              <a:latin typeface="Tahoma" panose="020B0604030504040204" pitchFamily="34" charset="0"/>
              <a:ea typeface="Tahoma" panose="020B0604030504040204" pitchFamily="34" charset="0"/>
              <a:cs typeface="Tahoma" panose="020B0604030504040204" pitchFamily="34" charset="0"/>
            </a:endParaRPr>
          </a:p>
          <a:p>
            <a:pPr marL="342900" indent="-342900">
              <a:buFont typeface="Arial" panose="020B0604020202020204" pitchFamily="34" charset="0"/>
              <a:buChar char="•"/>
            </a:pPr>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41848141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D57F119-CA8E-4E6B-BD1A-4EC180BDCBC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5358384"/>
            <a:ext cx="12192000" cy="1499615"/>
          </a:xfrm>
          <a:prstGeom prst="rect">
            <a:avLst/>
          </a:prstGeom>
        </p:spPr>
      </p:pic>
      <p:sp>
        <p:nvSpPr>
          <p:cNvPr id="3" name="TextBox 2">
            <a:extLst>
              <a:ext uri="{FF2B5EF4-FFF2-40B4-BE49-F238E27FC236}">
                <a16:creationId xmlns:a16="http://schemas.microsoft.com/office/drawing/2014/main" id="{C0B03CA2-3B28-4431-B4A2-1D690346A509}"/>
              </a:ext>
            </a:extLst>
          </p:cNvPr>
          <p:cNvSpPr txBox="1"/>
          <p:nvPr/>
        </p:nvSpPr>
        <p:spPr>
          <a:xfrm>
            <a:off x="231498" y="135863"/>
            <a:ext cx="11736089" cy="5286575"/>
          </a:xfrm>
          <a:prstGeom prst="rect">
            <a:avLst/>
          </a:prstGeom>
          <a:noFill/>
        </p:spPr>
        <p:txBody>
          <a:bodyPr wrap="square" rtlCol="0">
            <a:spAutoFit/>
          </a:bodyPr>
          <a:lstStyle/>
          <a:p>
            <a:r>
              <a:rPr lang="en-GB" dirty="0">
                <a:solidFill>
                  <a:srgbClr val="FF0000"/>
                </a:solidFill>
                <a:latin typeface="Tahoma" panose="020B0604030504040204" pitchFamily="34" charset="0"/>
                <a:ea typeface="Tahoma" panose="020B0604030504040204" pitchFamily="34" charset="0"/>
                <a:cs typeface="Tahoma" panose="020B0604030504040204" pitchFamily="34" charset="0"/>
              </a:rPr>
              <a:t>Operation Viola 2022</a:t>
            </a:r>
          </a:p>
          <a:p>
            <a:endParaRPr kumimoji="0" lang="en-GB" sz="1800" b="0" i="0" u="none" strike="noStrike" kern="1200" cap="none" spc="0" normalizeH="0" baseline="0" noProof="0" dirty="0">
              <a:ln>
                <a:noFill/>
              </a:ln>
              <a:solidFill>
                <a:srgbClr val="44546A"/>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schemeClr val="accent5">
                    <a:lumMod val="50000"/>
                  </a:schemeClr>
                </a:solidFill>
                <a:effectLst/>
                <a:uLnTx/>
                <a:uFillTx/>
                <a:latin typeface="Calibri" panose="020F0502020204030204"/>
                <a:ea typeface="+mn-ea"/>
                <a:cs typeface="+mn-cs"/>
              </a:rPr>
              <a:t>As a direct result of this operation SNPT organised Crime Teams have secured the following results to date with more to come.</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800" b="0" i="0" u="none" strike="noStrike" kern="1200" cap="none" spc="0" normalizeH="0" baseline="0" noProof="0" dirty="0">
              <a:ln>
                <a:noFill/>
              </a:ln>
              <a:solidFill>
                <a:schemeClr val="accent5">
                  <a:lumMod val="50000"/>
                </a:schemeClr>
              </a:solidFill>
              <a:effectLst/>
              <a:uLnTx/>
              <a:uFillTx/>
              <a:latin typeface="Calibri" panose="020F0502020204030204"/>
              <a:ea typeface="+mn-ea"/>
              <a:cs typeface="+mn-cs"/>
            </a:endParaRPr>
          </a:p>
          <a:p>
            <a:pPr marL="285750" marR="0" lvl="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dirty="0">
                <a:solidFill>
                  <a:schemeClr val="accent5">
                    <a:lumMod val="50000"/>
                  </a:schemeClr>
                </a:solidFill>
                <a:latin typeface="Calibri" panose="020F0502020204030204"/>
              </a:rPr>
              <a:t>70</a:t>
            </a:r>
            <a:r>
              <a:rPr kumimoji="0" lang="en-GB" sz="1800" b="0" i="0" u="none" strike="noStrike" kern="1200" cap="none" spc="0" normalizeH="0" baseline="0" noProof="0" dirty="0">
                <a:ln>
                  <a:noFill/>
                </a:ln>
                <a:solidFill>
                  <a:schemeClr val="accent5">
                    <a:lumMod val="50000"/>
                  </a:schemeClr>
                </a:solidFill>
                <a:effectLst/>
                <a:uLnTx/>
                <a:uFillTx/>
                <a:latin typeface="Calibri" panose="020F0502020204030204"/>
                <a:ea typeface="+mn-ea"/>
                <a:cs typeface="+mn-cs"/>
              </a:rPr>
              <a:t> drug lines and Organised Crime Groups have been disrupted or dismantled.</a:t>
            </a:r>
          </a:p>
          <a:p>
            <a:pPr marL="285750" marR="0" lvl="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dirty="0">
                <a:solidFill>
                  <a:schemeClr val="accent5">
                    <a:lumMod val="50000"/>
                  </a:schemeClr>
                </a:solidFill>
                <a:latin typeface="Calibri" panose="020F0502020204030204"/>
              </a:rPr>
              <a:t>215</a:t>
            </a:r>
            <a:r>
              <a:rPr kumimoji="0" lang="en-GB" sz="1800" b="0" i="0" u="none" strike="noStrike" kern="1200" cap="none" spc="0" normalizeH="0" baseline="0" noProof="0" dirty="0">
                <a:ln>
                  <a:noFill/>
                </a:ln>
                <a:solidFill>
                  <a:schemeClr val="accent5">
                    <a:lumMod val="50000"/>
                  </a:schemeClr>
                </a:solidFill>
                <a:effectLst/>
                <a:uLnTx/>
                <a:uFillTx/>
                <a:latin typeface="Calibri" panose="020F0502020204030204"/>
                <a:ea typeface="+mn-ea"/>
                <a:cs typeface="+mn-cs"/>
              </a:rPr>
              <a:t> arrests have been made with 146 people being charged and remanded.</a:t>
            </a:r>
          </a:p>
          <a:p>
            <a:pPr marL="285750" marR="0" lvl="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chemeClr val="accent5">
                    <a:lumMod val="50000"/>
                  </a:schemeClr>
                </a:solidFill>
                <a:effectLst/>
                <a:uLnTx/>
                <a:uFillTx/>
                <a:latin typeface="Calibri" panose="020F0502020204030204"/>
                <a:ea typeface="+mn-ea"/>
                <a:cs typeface="+mn-cs"/>
              </a:rPr>
              <a:t>Sentences have totalled </a:t>
            </a:r>
            <a:r>
              <a:rPr lang="en-GB" dirty="0">
                <a:solidFill>
                  <a:schemeClr val="accent5">
                    <a:lumMod val="50000"/>
                  </a:schemeClr>
                </a:solidFill>
                <a:latin typeface="Calibri" panose="020F0502020204030204"/>
              </a:rPr>
              <a:t>288</a:t>
            </a:r>
            <a:r>
              <a:rPr kumimoji="0" lang="en-GB" sz="1800" b="0" i="0" u="none" strike="noStrike" kern="1200" cap="none" spc="0" normalizeH="0" baseline="0" noProof="0" dirty="0">
                <a:ln>
                  <a:noFill/>
                </a:ln>
                <a:solidFill>
                  <a:schemeClr val="accent5">
                    <a:lumMod val="50000"/>
                  </a:schemeClr>
                </a:solidFill>
                <a:effectLst/>
                <a:uLnTx/>
                <a:uFillTx/>
                <a:latin typeface="Calibri" panose="020F0502020204030204"/>
                <a:ea typeface="+mn-ea"/>
                <a:cs typeface="+mn-cs"/>
              </a:rPr>
              <a:t> years</a:t>
            </a:r>
          </a:p>
          <a:p>
            <a:pPr marL="285750" marR="0" lvl="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dirty="0">
                <a:solidFill>
                  <a:schemeClr val="accent5">
                    <a:lumMod val="50000"/>
                  </a:schemeClr>
                </a:solidFill>
                <a:latin typeface="Calibri" panose="020F0502020204030204"/>
              </a:rPr>
              <a:t>35</a:t>
            </a:r>
            <a:r>
              <a:rPr kumimoji="0" lang="en-GB" sz="1800" b="0" i="0" u="none" strike="noStrike" kern="1200" cap="none" spc="0" normalizeH="0" baseline="0" noProof="0" dirty="0">
                <a:ln>
                  <a:noFill/>
                </a:ln>
                <a:solidFill>
                  <a:schemeClr val="accent5">
                    <a:lumMod val="50000"/>
                  </a:schemeClr>
                </a:solidFill>
                <a:effectLst/>
                <a:uLnTx/>
                <a:uFillTx/>
                <a:latin typeface="Calibri" panose="020F0502020204030204"/>
                <a:ea typeface="+mn-ea"/>
                <a:cs typeface="+mn-cs"/>
              </a:rPr>
              <a:t>kg of cannabis has been seized along with </a:t>
            </a:r>
          </a:p>
          <a:p>
            <a:pPr marL="285750" marR="0" lvl="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dirty="0">
                <a:solidFill>
                  <a:schemeClr val="accent5">
                    <a:lumMod val="50000"/>
                  </a:schemeClr>
                </a:solidFill>
                <a:latin typeface="Calibri" panose="020F0502020204030204"/>
              </a:rPr>
              <a:t>In excess of 20</a:t>
            </a:r>
            <a:r>
              <a:rPr kumimoji="0" lang="en-GB" sz="1800" b="0" i="0" u="none" strike="noStrike" kern="1200" cap="none" spc="0" normalizeH="0" baseline="0" noProof="0" dirty="0">
                <a:ln>
                  <a:noFill/>
                </a:ln>
                <a:solidFill>
                  <a:schemeClr val="accent5">
                    <a:lumMod val="50000"/>
                  </a:schemeClr>
                </a:solidFill>
                <a:effectLst/>
                <a:uLnTx/>
                <a:uFillTx/>
                <a:latin typeface="Calibri" panose="020F0502020204030204"/>
                <a:ea typeface="+mn-ea"/>
                <a:cs typeface="+mn-cs"/>
              </a:rPr>
              <a:t>kg of cocaine </a:t>
            </a:r>
          </a:p>
          <a:p>
            <a:pPr marL="285750" marR="0" lvl="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dirty="0">
                <a:solidFill>
                  <a:schemeClr val="accent5">
                    <a:lumMod val="50000"/>
                  </a:schemeClr>
                </a:solidFill>
                <a:latin typeface="Calibri" panose="020F0502020204030204"/>
              </a:rPr>
              <a:t>In excess of 4</a:t>
            </a:r>
            <a:r>
              <a:rPr kumimoji="0" lang="en-GB" sz="1800" b="0" i="0" u="none" strike="noStrike" kern="1200" cap="none" spc="0" normalizeH="0" baseline="0" noProof="0" dirty="0">
                <a:ln>
                  <a:noFill/>
                </a:ln>
                <a:solidFill>
                  <a:schemeClr val="accent5">
                    <a:lumMod val="50000"/>
                  </a:schemeClr>
                </a:solidFill>
                <a:effectLst/>
                <a:uLnTx/>
                <a:uFillTx/>
                <a:latin typeface="Calibri" panose="020F0502020204030204"/>
                <a:ea typeface="+mn-ea"/>
                <a:cs typeface="+mn-cs"/>
              </a:rPr>
              <a:t>kg of heroin</a:t>
            </a:r>
          </a:p>
          <a:p>
            <a:pPr marL="285750" marR="0" lvl="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chemeClr val="accent5">
                    <a:lumMod val="50000"/>
                  </a:schemeClr>
                </a:solidFill>
                <a:effectLst/>
                <a:uLnTx/>
                <a:uFillTx/>
                <a:latin typeface="Calibri" panose="020F0502020204030204"/>
                <a:ea typeface="+mn-ea"/>
                <a:cs typeface="+mn-cs"/>
              </a:rPr>
              <a:t>14kg of cutting agent </a:t>
            </a:r>
          </a:p>
          <a:p>
            <a:pPr marL="285750" marR="0" lvl="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chemeClr val="accent5">
                    <a:lumMod val="50000"/>
                  </a:schemeClr>
                </a:solidFill>
                <a:effectLst/>
                <a:uLnTx/>
                <a:uFillTx/>
                <a:latin typeface="Calibri" panose="020F0502020204030204"/>
                <a:ea typeface="+mn-ea"/>
                <a:cs typeface="+mn-cs"/>
              </a:rPr>
              <a:t>£</a:t>
            </a:r>
            <a:r>
              <a:rPr lang="en-GB" dirty="0">
                <a:solidFill>
                  <a:schemeClr val="accent5">
                    <a:lumMod val="50000"/>
                  </a:schemeClr>
                </a:solidFill>
                <a:latin typeface="Calibri" panose="020F0502020204030204"/>
              </a:rPr>
              <a:t>250,000</a:t>
            </a:r>
            <a:r>
              <a:rPr kumimoji="0" lang="en-GB" sz="1800" b="0" i="0" u="none" strike="noStrike" kern="1200" cap="none" spc="0" normalizeH="0" baseline="0" noProof="0" dirty="0">
                <a:ln>
                  <a:noFill/>
                </a:ln>
                <a:solidFill>
                  <a:schemeClr val="accent5">
                    <a:lumMod val="50000"/>
                  </a:schemeClr>
                </a:solidFill>
                <a:effectLst/>
                <a:uLnTx/>
                <a:uFillTx/>
                <a:latin typeface="Calibri" panose="020F0502020204030204"/>
                <a:ea typeface="+mn-ea"/>
                <a:cs typeface="+mn-cs"/>
              </a:rPr>
              <a:t> of cash.</a:t>
            </a: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7505769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D57F119-CA8E-4E6B-BD1A-4EC180BDCBC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5358384"/>
            <a:ext cx="12192000" cy="1499615"/>
          </a:xfrm>
          <a:prstGeom prst="rect">
            <a:avLst/>
          </a:prstGeom>
        </p:spPr>
      </p:pic>
      <p:sp>
        <p:nvSpPr>
          <p:cNvPr id="3" name="TextBox 2">
            <a:extLst>
              <a:ext uri="{FF2B5EF4-FFF2-40B4-BE49-F238E27FC236}">
                <a16:creationId xmlns:a16="http://schemas.microsoft.com/office/drawing/2014/main" id="{C0B03CA2-3B28-4431-B4A2-1D690346A509}"/>
              </a:ext>
            </a:extLst>
          </p:cNvPr>
          <p:cNvSpPr txBox="1"/>
          <p:nvPr/>
        </p:nvSpPr>
        <p:spPr>
          <a:xfrm>
            <a:off x="450574" y="674255"/>
            <a:ext cx="8958488" cy="6017032"/>
          </a:xfrm>
          <a:prstGeom prst="rect">
            <a:avLst/>
          </a:prstGeom>
          <a:noFill/>
        </p:spPr>
        <p:txBody>
          <a:bodyPr wrap="square" rtlCol="0">
            <a:spAutoFit/>
          </a:bodyPr>
          <a:lstStyle/>
          <a:p>
            <a:r>
              <a:rPr lang="en-GB" dirty="0">
                <a:solidFill>
                  <a:srgbClr val="FF0000"/>
                </a:solidFill>
                <a:latin typeface="Tahoma" panose="020B0604030504040204" pitchFamily="34" charset="0"/>
                <a:ea typeface="Tahoma" panose="020B0604030504040204" pitchFamily="34" charset="0"/>
                <a:cs typeface="Tahoma" panose="020B0604030504040204" pitchFamily="34" charset="0"/>
              </a:rPr>
              <a:t>MIDDLE MARKET</a:t>
            </a:r>
          </a:p>
          <a:p>
            <a:endParaRPr lang="en-GB" dirty="0">
              <a:solidFill>
                <a:srgbClr val="42516F"/>
              </a:solidFill>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700" b="0"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700" b="0"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7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9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9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9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9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9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prstClr val="black"/>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900" b="0" i="0" u="none" strike="noStrike" kern="1200" cap="none" spc="0" normalizeH="0" baseline="0" noProof="0" dirty="0">
              <a:ln>
                <a:noFill/>
              </a:ln>
              <a:solidFill>
                <a:srgbClr val="44546A"/>
              </a:solidFill>
              <a:effectLst/>
              <a:uLnTx/>
              <a:uFillTx/>
              <a:latin typeface="Calibri" panose="020F0502020204030204"/>
              <a:ea typeface="+mn-ea"/>
              <a:cs typeface="+mn-cs"/>
            </a:endParaRPr>
          </a:p>
          <a:p>
            <a:endParaRPr lang="en-GB" dirty="0">
              <a:solidFill>
                <a:srgbClr val="42516F"/>
              </a:solidFill>
              <a:latin typeface="Tahoma" panose="020B0604030504040204" pitchFamily="34" charset="0"/>
              <a:ea typeface="Tahoma" panose="020B0604030504040204" pitchFamily="34" charset="0"/>
              <a:cs typeface="Tahoma" panose="020B0604030504040204" pitchFamily="34" charset="0"/>
            </a:endParaRPr>
          </a:p>
          <a:p>
            <a:pPr marL="342900" indent="-342900">
              <a:buFont typeface="Arial" panose="020B0604020202020204" pitchFamily="34" charset="0"/>
              <a:buChar char="•"/>
            </a:pPr>
            <a:endParaRPr lang="en-GB" dirty="0">
              <a:solidFill>
                <a:srgbClr val="42516F"/>
              </a:solidFill>
              <a:latin typeface="Tahoma" panose="020B0604030504040204" pitchFamily="34" charset="0"/>
              <a:ea typeface="Tahoma" panose="020B0604030504040204" pitchFamily="34" charset="0"/>
              <a:cs typeface="Tahoma" panose="020B0604030504040204" pitchFamily="34" charset="0"/>
            </a:endParaRPr>
          </a:p>
          <a:p>
            <a:pPr marL="342900" indent="-342900">
              <a:buFont typeface="Arial" panose="020B0604020202020204" pitchFamily="34" charset="0"/>
              <a:buChar char="•"/>
            </a:pPr>
            <a:endParaRPr lang="en-GB" dirty="0">
              <a:solidFill>
                <a:srgbClr val="42516F"/>
              </a:solidFill>
              <a:latin typeface="Tahoma" panose="020B0604030504040204" pitchFamily="34" charset="0"/>
              <a:ea typeface="Tahoma" panose="020B0604030504040204" pitchFamily="34" charset="0"/>
              <a:cs typeface="Tahoma" panose="020B0604030504040204" pitchFamily="34" charset="0"/>
            </a:endParaRPr>
          </a:p>
          <a:p>
            <a:pPr marL="342900" indent="-342900">
              <a:buFont typeface="Arial" panose="020B0604020202020204" pitchFamily="34" charset="0"/>
              <a:buChar char="•"/>
            </a:pPr>
            <a:endParaRPr lang="en-GB" dirty="0">
              <a:solidFill>
                <a:srgbClr val="42516F"/>
              </a:solidFill>
              <a:latin typeface="Tahoma" panose="020B0604030504040204" pitchFamily="34" charset="0"/>
              <a:ea typeface="Tahoma" panose="020B0604030504040204" pitchFamily="34" charset="0"/>
              <a:cs typeface="Tahoma" panose="020B0604030504040204" pitchFamily="34" charset="0"/>
            </a:endParaRPr>
          </a:p>
          <a:p>
            <a:pPr marL="342900" indent="-342900">
              <a:buFont typeface="Arial" panose="020B0604020202020204" pitchFamily="34" charset="0"/>
              <a:buChar char="•"/>
            </a:pPr>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pic>
        <p:nvPicPr>
          <p:cNvPr id="6" name="Picture 5">
            <a:extLst>
              <a:ext uri="{FF2B5EF4-FFF2-40B4-BE49-F238E27FC236}">
                <a16:creationId xmlns:a16="http://schemas.microsoft.com/office/drawing/2014/main" id="{8736E983-3E6B-4C9E-BF88-E4D02E733DAF}"/>
              </a:ext>
            </a:extLst>
          </p:cNvPr>
          <p:cNvPicPr>
            <a:picLocks noChangeAspect="1"/>
          </p:cNvPicPr>
          <p:nvPr/>
        </p:nvPicPr>
        <p:blipFill>
          <a:blip r:embed="rId4"/>
          <a:stretch>
            <a:fillRect/>
          </a:stretch>
        </p:blipFill>
        <p:spPr>
          <a:xfrm>
            <a:off x="9598777" y="1217416"/>
            <a:ext cx="1919548" cy="4329934"/>
          </a:xfrm>
          <a:prstGeom prst="rect">
            <a:avLst/>
          </a:prstGeom>
        </p:spPr>
      </p:pic>
      <p:pic>
        <p:nvPicPr>
          <p:cNvPr id="1028" name="Picture 4">
            <a:extLst>
              <a:ext uri="{FF2B5EF4-FFF2-40B4-BE49-F238E27FC236}">
                <a16:creationId xmlns:a16="http://schemas.microsoft.com/office/drawing/2014/main" id="{09B532A3-56E8-2793-B67E-D0BA1C1CF5BB}"/>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516580" y="1217415"/>
            <a:ext cx="4856911" cy="432993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6D8306A8-E0E5-409F-1933-A82DBC2E8EB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25287" y="1249765"/>
            <a:ext cx="4066007" cy="2650122"/>
          </a:xfrm>
          <a:prstGeom prst="rect">
            <a:avLst/>
          </a:prstGeom>
        </p:spPr>
      </p:pic>
      <p:pic>
        <p:nvPicPr>
          <p:cNvPr id="8" name="Picture 7">
            <a:extLst>
              <a:ext uri="{FF2B5EF4-FFF2-40B4-BE49-F238E27FC236}">
                <a16:creationId xmlns:a16="http://schemas.microsoft.com/office/drawing/2014/main" id="{2089F240-5A3F-39E1-F34B-AD8EF292E75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25287" y="3899887"/>
            <a:ext cx="4066006" cy="1647463"/>
          </a:xfrm>
          <a:prstGeom prst="rect">
            <a:avLst/>
          </a:prstGeom>
        </p:spPr>
      </p:pic>
    </p:spTree>
    <p:extLst>
      <p:ext uri="{BB962C8B-B14F-4D97-AF65-F5344CB8AC3E}">
        <p14:creationId xmlns:p14="http://schemas.microsoft.com/office/powerpoint/2010/main" val="27590679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91FD90E-6DF6-4E32-A7E5-CB21B76BBC11}"/>
              </a:ext>
            </a:extLst>
          </p:cNvPr>
          <p:cNvSpPr txBox="1"/>
          <p:nvPr/>
        </p:nvSpPr>
        <p:spPr>
          <a:xfrm>
            <a:off x="243841" y="148046"/>
            <a:ext cx="11490962" cy="658835"/>
          </a:xfrm>
          <a:prstGeom prst="rect">
            <a:avLst/>
          </a:prstGeom>
          <a:noFill/>
        </p:spPr>
        <p:txBody>
          <a:bodyPr wrap="square" rtlCol="0">
            <a:spAutoFit/>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3600" b="1" i="0" u="none" strike="noStrike" kern="1200" cap="none" spc="0" normalizeH="0" baseline="0" noProof="0" dirty="0">
                <a:ln>
                  <a:noFill/>
                </a:ln>
                <a:solidFill>
                  <a:srgbClr val="C00000"/>
                </a:solidFill>
                <a:effectLst/>
                <a:uLnTx/>
                <a:uFillTx/>
                <a:latin typeface="Calibri Light" panose="020F0302020204030204"/>
                <a:ea typeface="Tahoma" panose="020B0604030504040204" pitchFamily="34" charset="0"/>
                <a:cs typeface="Tahoma" panose="020B0604030504040204" pitchFamily="34" charset="0"/>
              </a:rPr>
              <a:t>Change the Headlines! KEEP SOUTH WALES SAFE</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73214D20-D352-4164-965D-176FBC7873B1}"/>
              </a:ext>
            </a:extLst>
          </p:cNvPr>
          <p:cNvPicPr>
            <a:picLocks noChangeAspect="1"/>
          </p:cNvPicPr>
          <p:nvPr/>
        </p:nvPicPr>
        <p:blipFill>
          <a:blip r:embed="rId3"/>
          <a:stretch>
            <a:fillRect/>
          </a:stretch>
        </p:blipFill>
        <p:spPr>
          <a:xfrm>
            <a:off x="457197" y="806881"/>
            <a:ext cx="4850737" cy="992605"/>
          </a:xfrm>
          <a:prstGeom prst="rect">
            <a:avLst/>
          </a:prstGeom>
        </p:spPr>
      </p:pic>
      <p:pic>
        <p:nvPicPr>
          <p:cNvPr id="10" name="Picture 9">
            <a:extLst>
              <a:ext uri="{FF2B5EF4-FFF2-40B4-BE49-F238E27FC236}">
                <a16:creationId xmlns:a16="http://schemas.microsoft.com/office/drawing/2014/main" id="{273DCB3A-CCFC-4B31-B338-1E7B37CEF308}"/>
              </a:ext>
            </a:extLst>
          </p:cNvPr>
          <p:cNvPicPr>
            <a:picLocks noChangeAspect="1"/>
          </p:cNvPicPr>
          <p:nvPr/>
        </p:nvPicPr>
        <p:blipFill>
          <a:blip r:embed="rId4"/>
          <a:stretch>
            <a:fillRect/>
          </a:stretch>
        </p:blipFill>
        <p:spPr>
          <a:xfrm>
            <a:off x="243841" y="1967751"/>
            <a:ext cx="3188375" cy="1521024"/>
          </a:xfrm>
          <a:prstGeom prst="rect">
            <a:avLst/>
          </a:prstGeom>
        </p:spPr>
      </p:pic>
      <p:pic>
        <p:nvPicPr>
          <p:cNvPr id="14" name="Picture 13">
            <a:extLst>
              <a:ext uri="{FF2B5EF4-FFF2-40B4-BE49-F238E27FC236}">
                <a16:creationId xmlns:a16="http://schemas.microsoft.com/office/drawing/2014/main" id="{18E42D19-7B63-4280-959D-2C8FE34DBFE8}"/>
              </a:ext>
            </a:extLst>
          </p:cNvPr>
          <p:cNvPicPr>
            <a:picLocks noChangeAspect="1"/>
          </p:cNvPicPr>
          <p:nvPr/>
        </p:nvPicPr>
        <p:blipFill>
          <a:blip r:embed="rId5"/>
          <a:stretch>
            <a:fillRect/>
          </a:stretch>
        </p:blipFill>
        <p:spPr>
          <a:xfrm>
            <a:off x="3479014" y="1969046"/>
            <a:ext cx="5651953" cy="817833"/>
          </a:xfrm>
          <a:prstGeom prst="rect">
            <a:avLst/>
          </a:prstGeom>
        </p:spPr>
      </p:pic>
      <p:pic>
        <p:nvPicPr>
          <p:cNvPr id="16" name="Picture 15">
            <a:extLst>
              <a:ext uri="{FF2B5EF4-FFF2-40B4-BE49-F238E27FC236}">
                <a16:creationId xmlns:a16="http://schemas.microsoft.com/office/drawing/2014/main" id="{24AB6515-49DA-4473-B52B-85494C61D032}"/>
              </a:ext>
            </a:extLst>
          </p:cNvPr>
          <p:cNvPicPr>
            <a:picLocks noChangeAspect="1"/>
          </p:cNvPicPr>
          <p:nvPr/>
        </p:nvPicPr>
        <p:blipFill>
          <a:blip r:embed="rId6"/>
          <a:stretch>
            <a:fillRect/>
          </a:stretch>
        </p:blipFill>
        <p:spPr>
          <a:xfrm>
            <a:off x="3505202" y="2786879"/>
            <a:ext cx="4973217" cy="1215675"/>
          </a:xfrm>
          <a:prstGeom prst="rect">
            <a:avLst/>
          </a:prstGeom>
        </p:spPr>
      </p:pic>
      <p:pic>
        <p:nvPicPr>
          <p:cNvPr id="4" name="Picture 3">
            <a:extLst>
              <a:ext uri="{FF2B5EF4-FFF2-40B4-BE49-F238E27FC236}">
                <a16:creationId xmlns:a16="http://schemas.microsoft.com/office/drawing/2014/main" id="{AF524BAB-287C-4DF5-9328-3D4C27C62B21}"/>
              </a:ext>
            </a:extLst>
          </p:cNvPr>
          <p:cNvPicPr>
            <a:picLocks noChangeAspect="1"/>
          </p:cNvPicPr>
          <p:nvPr/>
        </p:nvPicPr>
        <p:blipFill>
          <a:blip r:embed="rId7"/>
          <a:stretch>
            <a:fillRect/>
          </a:stretch>
        </p:blipFill>
        <p:spPr>
          <a:xfrm>
            <a:off x="5486400" y="680041"/>
            <a:ext cx="6461759" cy="1419929"/>
          </a:xfrm>
          <a:prstGeom prst="rect">
            <a:avLst/>
          </a:prstGeom>
        </p:spPr>
      </p:pic>
      <p:pic>
        <p:nvPicPr>
          <p:cNvPr id="3" name="Picture 2">
            <a:extLst>
              <a:ext uri="{FF2B5EF4-FFF2-40B4-BE49-F238E27FC236}">
                <a16:creationId xmlns:a16="http://schemas.microsoft.com/office/drawing/2014/main" id="{5622BD6F-ED7A-41E8-DD02-9F4AA827B63C}"/>
              </a:ext>
            </a:extLst>
          </p:cNvPr>
          <p:cNvPicPr>
            <a:picLocks noChangeAspect="1"/>
          </p:cNvPicPr>
          <p:nvPr/>
        </p:nvPicPr>
        <p:blipFill>
          <a:blip r:embed="rId8"/>
          <a:stretch>
            <a:fillRect/>
          </a:stretch>
        </p:blipFill>
        <p:spPr>
          <a:xfrm>
            <a:off x="139630" y="3691751"/>
            <a:ext cx="3629937" cy="1746935"/>
          </a:xfrm>
          <a:prstGeom prst="rect">
            <a:avLst/>
          </a:prstGeom>
        </p:spPr>
      </p:pic>
      <p:pic>
        <p:nvPicPr>
          <p:cNvPr id="5" name="Picture 4">
            <a:extLst>
              <a:ext uri="{FF2B5EF4-FFF2-40B4-BE49-F238E27FC236}">
                <a16:creationId xmlns:a16="http://schemas.microsoft.com/office/drawing/2014/main" id="{9E89ED10-557F-4E9B-4B22-222E5DD49191}"/>
              </a:ext>
            </a:extLst>
          </p:cNvPr>
          <p:cNvPicPr>
            <a:picLocks noChangeAspect="1"/>
          </p:cNvPicPr>
          <p:nvPr/>
        </p:nvPicPr>
        <p:blipFill>
          <a:blip r:embed="rId9"/>
          <a:stretch>
            <a:fillRect/>
          </a:stretch>
        </p:blipFill>
        <p:spPr>
          <a:xfrm>
            <a:off x="9130967" y="1902597"/>
            <a:ext cx="2995658" cy="1570084"/>
          </a:xfrm>
          <a:prstGeom prst="rect">
            <a:avLst/>
          </a:prstGeom>
        </p:spPr>
      </p:pic>
      <p:pic>
        <p:nvPicPr>
          <p:cNvPr id="7" name="Picture 6">
            <a:extLst>
              <a:ext uri="{FF2B5EF4-FFF2-40B4-BE49-F238E27FC236}">
                <a16:creationId xmlns:a16="http://schemas.microsoft.com/office/drawing/2014/main" id="{74D25D28-549F-6D89-3996-23061FE466CC}"/>
              </a:ext>
            </a:extLst>
          </p:cNvPr>
          <p:cNvPicPr>
            <a:picLocks noChangeAspect="1"/>
          </p:cNvPicPr>
          <p:nvPr/>
        </p:nvPicPr>
        <p:blipFill>
          <a:blip r:embed="rId10"/>
          <a:stretch>
            <a:fillRect/>
          </a:stretch>
        </p:blipFill>
        <p:spPr>
          <a:xfrm>
            <a:off x="3796722" y="4141484"/>
            <a:ext cx="2896953" cy="2568469"/>
          </a:xfrm>
          <a:prstGeom prst="rect">
            <a:avLst/>
          </a:prstGeom>
        </p:spPr>
      </p:pic>
      <p:pic>
        <p:nvPicPr>
          <p:cNvPr id="8" name="Picture 7">
            <a:extLst>
              <a:ext uri="{FF2B5EF4-FFF2-40B4-BE49-F238E27FC236}">
                <a16:creationId xmlns:a16="http://schemas.microsoft.com/office/drawing/2014/main" id="{FBAA8A2C-197F-D11E-4BD4-FCFDD7BC0674}"/>
              </a:ext>
            </a:extLst>
          </p:cNvPr>
          <p:cNvPicPr>
            <a:picLocks noChangeAspect="1"/>
          </p:cNvPicPr>
          <p:nvPr/>
        </p:nvPicPr>
        <p:blipFill>
          <a:blip r:embed="rId11"/>
          <a:stretch>
            <a:fillRect/>
          </a:stretch>
        </p:blipFill>
        <p:spPr>
          <a:xfrm>
            <a:off x="6512147" y="3611612"/>
            <a:ext cx="5540223" cy="607673"/>
          </a:xfrm>
          <a:prstGeom prst="rect">
            <a:avLst/>
          </a:prstGeom>
        </p:spPr>
      </p:pic>
      <p:pic>
        <p:nvPicPr>
          <p:cNvPr id="9" name="Picture 8">
            <a:extLst>
              <a:ext uri="{FF2B5EF4-FFF2-40B4-BE49-F238E27FC236}">
                <a16:creationId xmlns:a16="http://schemas.microsoft.com/office/drawing/2014/main" id="{FF08E3F0-4609-B9D9-362A-EA290429A4C4}"/>
              </a:ext>
            </a:extLst>
          </p:cNvPr>
          <p:cNvPicPr>
            <a:picLocks noChangeAspect="1"/>
          </p:cNvPicPr>
          <p:nvPr/>
        </p:nvPicPr>
        <p:blipFill>
          <a:blip r:embed="rId12"/>
          <a:stretch>
            <a:fillRect/>
          </a:stretch>
        </p:blipFill>
        <p:spPr>
          <a:xfrm>
            <a:off x="6512147" y="4268245"/>
            <a:ext cx="5135273" cy="928906"/>
          </a:xfrm>
          <a:prstGeom prst="rect">
            <a:avLst/>
          </a:prstGeom>
        </p:spPr>
      </p:pic>
    </p:spTree>
    <p:extLst>
      <p:ext uri="{BB962C8B-B14F-4D97-AF65-F5344CB8AC3E}">
        <p14:creationId xmlns:p14="http://schemas.microsoft.com/office/powerpoint/2010/main" val="17857806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D57F119-CA8E-4E6B-BD1A-4EC180BDCBC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5332586"/>
            <a:ext cx="12192000" cy="1499615"/>
          </a:xfrm>
          <a:prstGeom prst="rect">
            <a:avLst/>
          </a:prstGeom>
        </p:spPr>
      </p:pic>
      <p:sp>
        <p:nvSpPr>
          <p:cNvPr id="3" name="TextBox 2">
            <a:extLst>
              <a:ext uri="{FF2B5EF4-FFF2-40B4-BE49-F238E27FC236}">
                <a16:creationId xmlns:a16="http://schemas.microsoft.com/office/drawing/2014/main" id="{C0B03CA2-3B28-4431-B4A2-1D690346A509}"/>
              </a:ext>
            </a:extLst>
          </p:cNvPr>
          <p:cNvSpPr txBox="1"/>
          <p:nvPr/>
        </p:nvSpPr>
        <p:spPr>
          <a:xfrm>
            <a:off x="162640" y="0"/>
            <a:ext cx="11866719" cy="6063198"/>
          </a:xfrm>
          <a:prstGeom prst="rect">
            <a:avLst/>
          </a:prstGeom>
          <a:noFill/>
        </p:spPr>
        <p:txBody>
          <a:bodyPr wrap="square" rtlCol="0">
            <a:spAutoFit/>
          </a:bodyPr>
          <a:lstStyle/>
          <a:p>
            <a:r>
              <a:rPr lang="en-GB" sz="2000" dirty="0">
                <a:solidFill>
                  <a:srgbClr val="FF0000"/>
                </a:solidFill>
              </a:rPr>
              <a:t>Useful Sources:</a:t>
            </a:r>
          </a:p>
          <a:p>
            <a:pPr marL="342900" indent="-342900">
              <a:buFont typeface="Arial" panose="020B0604020202020204" pitchFamily="34" charset="0"/>
              <a:buChar char="•"/>
            </a:pPr>
            <a:endParaRPr lang="en-GB" sz="2000" dirty="0">
              <a:solidFill>
                <a:srgbClr val="FF0000"/>
              </a:solidFill>
            </a:endParaRPr>
          </a:p>
          <a:p>
            <a:pPr marL="342900" indent="-342900">
              <a:buFont typeface="Arial" panose="020B0604020202020204" pitchFamily="34" charset="0"/>
              <a:buChar char="•"/>
            </a:pPr>
            <a:r>
              <a:rPr lang="en-GB" sz="2000" dirty="0">
                <a:solidFill>
                  <a:schemeClr val="accent5">
                    <a:lumMod val="75000"/>
                  </a:schemeClr>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https://www.cps.gov.uk/legal-guidance/drug-offences</a:t>
            </a:r>
            <a:endParaRPr lang="en-GB" sz="2000" dirty="0">
              <a:solidFill>
                <a:schemeClr val="accent5">
                  <a:lumMod val="75000"/>
                </a:schemeClr>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solidFill>
                  <a:schemeClr val="accent5">
                    <a:lumMod val="75000"/>
                  </a:schemeClr>
                </a:solidFill>
                <a:hlinkClick r:id="rId5">
                  <a:extLst>
                    <a:ext uri="{A12FA001-AC4F-418D-AE19-62706E023703}">
                      <ahyp:hlinkClr xmlns:ahyp="http://schemas.microsoft.com/office/drawing/2018/hyperlinkcolor" val="tx"/>
                    </a:ext>
                  </a:extLst>
                </a:hlinkClick>
              </a:rPr>
              <a:t>County Lines Offending | The Crown Prosecution Service (cps.gov.uk)</a:t>
            </a:r>
            <a:endParaRPr lang="en-GB" sz="2000" dirty="0">
              <a:solidFill>
                <a:schemeClr val="accent5">
                  <a:lumMod val="75000"/>
                </a:schemeClr>
              </a:solidFill>
              <a:latin typeface="Arial" panose="020B0604020202020204" pitchFamily="34" charset="0"/>
              <a:cs typeface="Arial" panose="020B0604020202020204" pitchFamily="34" charset="0"/>
            </a:endParaRPr>
          </a:p>
          <a:p>
            <a:endParaRPr lang="en-GB" sz="2000" dirty="0">
              <a:solidFill>
                <a:schemeClr val="accent5">
                  <a:lumMod val="75000"/>
                </a:schemeClr>
              </a:solidFill>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2000" u="sng" dirty="0">
                <a:solidFill>
                  <a:schemeClr val="accent5">
                    <a:lumMod val="75000"/>
                  </a:schemeClr>
                </a:solidFill>
                <a:latin typeface="Tahoma" panose="020B0604030504040204" pitchFamily="34" charset="0"/>
                <a:ea typeface="Tahoma" panose="020B0604030504040204" pitchFamily="34" charset="0"/>
                <a:cs typeface="Tahoma" panose="020B0604030504040204" pitchFamily="34" charset="0"/>
                <a:hlinkClick r:id="rId6">
                  <a:extLst>
                    <a:ext uri="{A12FA001-AC4F-418D-AE19-62706E023703}">
                      <ahyp:hlinkClr xmlns:ahyp="http://schemas.microsoft.com/office/drawing/2018/hyperlinkcolor" val="tx"/>
                    </a:ext>
                  </a:extLst>
                </a:hlinkClick>
              </a:rPr>
              <a:t>https://www.gov.uk/government/publications/human-trafficking-victims-referral-and-assessment-forms/guidance-on-the-national-referral-mechanism-for-potential-adult-victims-of-modern-slavery-england-and-wales</a:t>
            </a:r>
            <a:endParaRPr lang="en-GB" sz="2000" u="sng" dirty="0">
              <a:solidFill>
                <a:schemeClr val="accent5">
                  <a:lumMod val="75000"/>
                </a:schemeClr>
              </a:solidFill>
              <a:latin typeface="Tahoma" panose="020B0604030504040204" pitchFamily="34" charset="0"/>
              <a:ea typeface="Tahoma" panose="020B0604030504040204" pitchFamily="34" charset="0"/>
              <a:cs typeface="Tahoma" panose="020B0604030504040204" pitchFamily="34" charset="0"/>
            </a:endParaRPr>
          </a:p>
          <a:p>
            <a:pPr marL="171450" marR="0" lvl="0" indent="-1714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2000" dirty="0">
                <a:solidFill>
                  <a:schemeClr val="accent5">
                    <a:lumMod val="75000"/>
                  </a:schemeClr>
                </a:solidFill>
                <a:latin typeface="Tahoma" panose="020B0604030504040204" pitchFamily="34" charset="0"/>
                <a:ea typeface="Tahoma" panose="020B0604030504040204" pitchFamily="34" charset="0"/>
                <a:cs typeface="Tahoma" panose="020B0604030504040204" pitchFamily="34" charset="0"/>
              </a:rPr>
              <a:t>Working County Lines: Child Criminal Exploitation and Illicit Drug Dealing in Glasgow and Merseyside (Robinson, et al., 2018).</a:t>
            </a:r>
          </a:p>
          <a:p>
            <a:pPr marL="171450" marR="0" lvl="0" indent="-1714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2000" dirty="0">
                <a:solidFill>
                  <a:schemeClr val="accent5">
                    <a:lumMod val="75000"/>
                  </a:schemeClr>
                </a:solidFill>
                <a:latin typeface="Tahoma" panose="020B0604030504040204" pitchFamily="34" charset="0"/>
                <a:ea typeface="Tahoma" panose="020B0604030504040204" pitchFamily="34" charset="0"/>
                <a:cs typeface="Tahoma" panose="020B0604030504040204" pitchFamily="34" charset="0"/>
              </a:rPr>
              <a:t>The changing shape of street-level heroin and crack supply in England: Commuting, holidaying and cuckooing drug dealers across county lines (</a:t>
            </a:r>
            <a:r>
              <a:rPr lang="en-GB" sz="2000" dirty="0" err="1">
                <a:solidFill>
                  <a:schemeClr val="accent5">
                    <a:lumMod val="75000"/>
                  </a:schemeClr>
                </a:solidFill>
                <a:latin typeface="Tahoma" panose="020B0604030504040204" pitchFamily="34" charset="0"/>
                <a:ea typeface="Tahoma" panose="020B0604030504040204" pitchFamily="34" charset="0"/>
                <a:cs typeface="Tahoma" panose="020B0604030504040204" pitchFamily="34" charset="0"/>
              </a:rPr>
              <a:t>Coomber</a:t>
            </a:r>
            <a:r>
              <a:rPr lang="en-GB" sz="2000" dirty="0">
                <a:solidFill>
                  <a:schemeClr val="accent5">
                    <a:lumMod val="75000"/>
                  </a:schemeClr>
                </a:solidFill>
                <a:latin typeface="Tahoma" panose="020B0604030504040204" pitchFamily="34" charset="0"/>
                <a:ea typeface="Tahoma" panose="020B0604030504040204" pitchFamily="34" charset="0"/>
                <a:cs typeface="Tahoma" panose="020B0604030504040204" pitchFamily="34" charset="0"/>
              </a:rPr>
              <a:t> &amp; Moyle, 2018).</a:t>
            </a:r>
          </a:p>
          <a:p>
            <a:pPr marL="171450" marR="0" lvl="0" indent="-1714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2000" dirty="0">
                <a:solidFill>
                  <a:schemeClr val="accent5">
                    <a:lumMod val="75000"/>
                  </a:schemeClr>
                </a:solidFill>
                <a:latin typeface="Tahoma" panose="020B0604030504040204" pitchFamily="34" charset="0"/>
                <a:ea typeface="Tahoma" panose="020B0604030504040204" pitchFamily="34" charset="0"/>
                <a:cs typeface="Tahoma" panose="020B0604030504040204" pitchFamily="34" charset="0"/>
                <a:hlinkClick r:id="rId7">
                  <a:extLst>
                    <a:ext uri="{A12FA001-AC4F-418D-AE19-62706E023703}">
                      <ahyp:hlinkClr xmlns:ahyp="http://schemas.microsoft.com/office/drawing/2018/hyperlinkcolor" val="tx"/>
                    </a:ext>
                  </a:extLst>
                </a:hlinkClick>
              </a:rPr>
              <a:t>https://www.nationalcrimeagency.gov.uk/what-we-do/crime-threats/drug-trafficking/county-lines</a:t>
            </a:r>
            <a:endParaRPr lang="en-GB" sz="2000" dirty="0">
              <a:solidFill>
                <a:schemeClr val="accent5">
                  <a:lumMod val="75000"/>
                </a:schemeClr>
              </a:solidFill>
              <a:latin typeface="Tahoma" panose="020B0604030504040204" pitchFamily="34" charset="0"/>
              <a:ea typeface="Tahoma" panose="020B0604030504040204" pitchFamily="34" charset="0"/>
              <a:cs typeface="Tahoma" panose="020B0604030504040204" pitchFamily="34" charset="0"/>
            </a:endParaRPr>
          </a:p>
          <a:p>
            <a:pPr marL="171450" marR="0" lvl="0" indent="-1714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2000" dirty="0">
                <a:solidFill>
                  <a:schemeClr val="accent5">
                    <a:lumMod val="75000"/>
                  </a:schemeClr>
                </a:solidFill>
                <a:latin typeface="Tahoma" panose="020B0604030504040204" pitchFamily="34" charset="0"/>
                <a:ea typeface="Tahoma" panose="020B0604030504040204" pitchFamily="34" charset="0"/>
                <a:cs typeface="Tahoma" panose="020B0604030504040204" pitchFamily="34" charset="0"/>
                <a:hlinkClick r:id="rId8">
                  <a:extLst>
                    <a:ext uri="{A12FA001-AC4F-418D-AE19-62706E023703}">
                      <ahyp:hlinkClr xmlns:ahyp="http://schemas.microsoft.com/office/drawing/2018/hyperlinkcolor" val="tx"/>
                    </a:ext>
                  </a:extLst>
                </a:hlinkClick>
              </a:rPr>
              <a:t>https://www.nationalcrimeagency.gov.uk/who-we-are/publications/558-national-crime-agency-annual-plan-2021-22/file</a:t>
            </a:r>
            <a:endParaRPr lang="en-GB" sz="2000" dirty="0">
              <a:solidFill>
                <a:schemeClr val="accent5">
                  <a:lumMod val="75000"/>
                </a:schemeClr>
              </a:solidFill>
              <a:latin typeface="Tahoma" panose="020B0604030504040204" pitchFamily="34" charset="0"/>
              <a:ea typeface="Tahoma" panose="020B0604030504040204" pitchFamily="34" charset="0"/>
              <a:cs typeface="Tahoma" panose="020B0604030504040204" pitchFamily="34" charset="0"/>
            </a:endParaRPr>
          </a:p>
          <a:p>
            <a:pPr marL="171450" marR="0" lvl="0" indent="-1714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a:p>
            <a:pPr marL="342900" indent="-342900">
              <a:buFont typeface="Arial" panose="020B0604020202020204" pitchFamily="34" charset="0"/>
              <a:buChar char="•"/>
            </a:pPr>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055471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D57F119-CA8E-4E6B-BD1A-4EC180BDCBC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5358384"/>
            <a:ext cx="12192000" cy="1499615"/>
          </a:xfrm>
          <a:prstGeom prst="rect">
            <a:avLst/>
          </a:prstGeom>
        </p:spPr>
      </p:pic>
      <p:sp>
        <p:nvSpPr>
          <p:cNvPr id="3" name="TextBox 2">
            <a:extLst>
              <a:ext uri="{FF2B5EF4-FFF2-40B4-BE49-F238E27FC236}">
                <a16:creationId xmlns:a16="http://schemas.microsoft.com/office/drawing/2014/main" id="{C0B03CA2-3B28-4431-B4A2-1D690346A509}"/>
              </a:ext>
            </a:extLst>
          </p:cNvPr>
          <p:cNvSpPr txBox="1"/>
          <p:nvPr/>
        </p:nvSpPr>
        <p:spPr>
          <a:xfrm>
            <a:off x="231498" y="135863"/>
            <a:ext cx="11736089" cy="2708434"/>
          </a:xfrm>
          <a:prstGeom prst="rect">
            <a:avLst/>
          </a:prstGeom>
          <a:noFill/>
        </p:spPr>
        <p:txBody>
          <a:bodyPr wrap="square" rtlCol="0">
            <a:spAutoFit/>
          </a:bodyPr>
          <a:lstStyle/>
          <a:p>
            <a:endParaRPr lang="en-GB" dirty="0">
              <a:solidFill>
                <a:srgbClr val="42516F"/>
              </a:solidFill>
              <a:latin typeface="Tahoma" panose="020B0604030504040204" pitchFamily="34" charset="0"/>
              <a:ea typeface="Tahoma" panose="020B0604030504040204" pitchFamily="34" charset="0"/>
              <a:cs typeface="Tahoma" panose="020B0604030504040204" pitchFamily="34" charset="0"/>
            </a:endParaRPr>
          </a:p>
          <a:p>
            <a:r>
              <a:rPr lang="en-GB" dirty="0">
                <a:solidFill>
                  <a:srgbClr val="42516F"/>
                </a:solidFill>
                <a:latin typeface="Tahoma" panose="020B0604030504040204" pitchFamily="34" charset="0"/>
                <a:ea typeface="Tahoma" panose="020B0604030504040204" pitchFamily="34" charset="0"/>
                <a:cs typeface="Tahoma" panose="020B0604030504040204" pitchFamily="34" charset="0"/>
              </a:rPr>
              <a:t>Any questions?</a:t>
            </a:r>
          </a:p>
          <a:p>
            <a:pPr marL="342900" indent="-342900">
              <a:buFont typeface="Arial" panose="020B0604020202020204" pitchFamily="34" charset="0"/>
              <a:buChar char="•"/>
            </a:pPr>
            <a:endParaRPr lang="en-GB" dirty="0">
              <a:solidFill>
                <a:srgbClr val="42516F"/>
              </a:solidFill>
              <a:latin typeface="Tahoma" panose="020B0604030504040204" pitchFamily="34" charset="0"/>
              <a:ea typeface="Tahoma" panose="020B0604030504040204" pitchFamily="34" charset="0"/>
              <a:cs typeface="Tahoma" panose="020B0604030504040204" pitchFamily="34" charset="0"/>
            </a:endParaRPr>
          </a:p>
          <a:p>
            <a:pPr marL="342900" indent="-342900">
              <a:buFont typeface="Arial" panose="020B0604020202020204" pitchFamily="34" charset="0"/>
              <a:buChar char="•"/>
            </a:pPr>
            <a:endParaRPr lang="en-GB" dirty="0">
              <a:solidFill>
                <a:srgbClr val="42516F"/>
              </a:solidFill>
              <a:latin typeface="Tahoma" panose="020B0604030504040204" pitchFamily="34" charset="0"/>
              <a:ea typeface="Tahoma" panose="020B0604030504040204" pitchFamily="34" charset="0"/>
              <a:cs typeface="Tahoma" panose="020B0604030504040204" pitchFamily="34" charset="0"/>
            </a:endParaRPr>
          </a:p>
          <a:p>
            <a:pPr marL="342900" indent="-342900">
              <a:buFont typeface="Arial" panose="020B0604020202020204" pitchFamily="34" charset="0"/>
              <a:buChar char="•"/>
            </a:pPr>
            <a:endParaRPr lang="en-GB" dirty="0">
              <a:solidFill>
                <a:srgbClr val="42516F"/>
              </a:solidFill>
              <a:latin typeface="Tahoma" panose="020B0604030504040204" pitchFamily="34" charset="0"/>
              <a:ea typeface="Tahoma" panose="020B0604030504040204" pitchFamily="34" charset="0"/>
              <a:cs typeface="Tahoma" panose="020B0604030504040204" pitchFamily="34" charset="0"/>
            </a:endParaRPr>
          </a:p>
          <a:p>
            <a:r>
              <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rPr>
              <a:t>Detective Superintendent Gareth Morgan</a:t>
            </a: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a:p>
            <a:r>
              <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rPr>
              <a:t>Gareth.morgan2@south-wales.police.uk</a:t>
            </a: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8872367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5542</TotalTime>
  <Words>2252</Words>
  <Application>Microsoft Office PowerPoint</Application>
  <PresentationFormat>Widescreen</PresentationFormat>
  <Paragraphs>310</Paragraphs>
  <Slides>20</Slides>
  <Notes>20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20</vt:i4>
      </vt:variant>
    </vt:vector>
  </HeadingPairs>
  <TitlesOfParts>
    <vt:vector size="31" baseType="lpstr">
      <vt:lpstr>GDS Transport</vt:lpstr>
      <vt:lpstr>Signika</vt:lpstr>
      <vt:lpstr>Signika Negative</vt:lpstr>
      <vt:lpstr>Soehne</vt:lpstr>
      <vt:lpstr>Arial</vt:lpstr>
      <vt:lpstr>Calibri</vt:lpstr>
      <vt:lpstr>Calibri Light</vt:lpstr>
      <vt:lpstr>Georgia</vt:lpstr>
      <vt:lpstr>Microsoft Sans Serif</vt:lpstr>
      <vt:lpstr>Tahoma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Impact on services and neighbourhoods - Housing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Morgan,Gareth swp1027</dc:creator>
  <cp:lastModifiedBy>Laura Knight</cp:lastModifiedBy>
  <cp:revision>102</cp:revision>
  <dcterms:created xsi:type="dcterms:W3CDTF">2018-01-30T11:09:50Z</dcterms:created>
  <dcterms:modified xsi:type="dcterms:W3CDTF">2023-02-28T12:51:48Z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7658cf28-8fe2-47f6-8d82-10c445d90cc3</vt:lpwstr>
  </property>
  <property fmtid="{D5CDD505-2E9C-101B-9397-08002B2CF9AE}" pid="3" name="MSIP_Label_66cf8fe5-b7b7-4df7-b38d-1c61ac2f6639_Enabled">
    <vt:lpwstr>true</vt:lpwstr>
  </property>
  <property fmtid="{D5CDD505-2E9C-101B-9397-08002B2CF9AE}" pid="4" name="MSIP_Label_66cf8fe5-b7b7-4df7-b38d-1c61ac2f6639_SetDate">
    <vt:lpwstr>2021-11-17T00:10:50Z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6a87674b-b1fd-4faa-b592-e8421422e5d0</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