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107" d="100"/>
          <a:sy n="107" d="100"/>
        </p:scale>
        <p:origin x="75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BFBD57-BD68-DF4C-8B9C-9AC3FB002803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CD00F876-798F-D54F-BDC2-F86D9592C305}">
      <dgm:prSet phldrT="[Текст]" phldr="0"/>
      <dgm:spPr/>
      <dgm:t>
        <a:bodyPr/>
        <a:lstStyle/>
        <a:p>
          <a:r>
            <a:rPr lang="af-ZA" b="1" i="0" dirty="0">
              <a:effectLst/>
              <a:latin typeface=".SFUI-Semibold"/>
            </a:rPr>
            <a:t>Decline in in-store sales (30%)</a:t>
          </a:r>
          <a:endParaRPr lang="af-ZA" dirty="0">
            <a:effectLst/>
            <a:latin typeface=".SF UI"/>
          </a:endParaRPr>
        </a:p>
      </dgm:t>
    </dgm:pt>
    <dgm:pt modelId="{C9B255E8-B53C-0D43-8DF4-AE02938C2384}" type="parTrans" cxnId="{497CEBD7-9F10-BD49-BF41-EBA04E15F91C}">
      <dgm:prSet/>
      <dgm:spPr/>
      <dgm:t>
        <a:bodyPr/>
        <a:lstStyle/>
        <a:p>
          <a:endParaRPr lang="ru-RU"/>
        </a:p>
      </dgm:t>
    </dgm:pt>
    <dgm:pt modelId="{0CD26DAA-8A9F-2C4E-869B-E1A776682967}" type="sibTrans" cxnId="{497CEBD7-9F10-BD49-BF41-EBA04E15F91C}">
      <dgm:prSet/>
      <dgm:spPr/>
      <dgm:t>
        <a:bodyPr/>
        <a:lstStyle/>
        <a:p>
          <a:endParaRPr lang="ru-RU"/>
        </a:p>
      </dgm:t>
    </dgm:pt>
    <dgm:pt modelId="{8478F9C2-20B3-4E4C-B1BB-24CF182FEF45}">
      <dgm:prSet phldrT="[Текст]" phldr="0"/>
      <dgm:spPr/>
      <dgm:t>
        <a:bodyPr/>
        <a:lstStyle/>
        <a:p>
          <a:r>
            <a:rPr lang="af-ZA" b="1" i="0" dirty="0">
              <a:effectLst/>
              <a:latin typeface=".SFUI-Semibold"/>
            </a:rPr>
            <a:t>Online competition</a:t>
          </a:r>
          <a:endParaRPr lang="af-ZA" dirty="0">
            <a:effectLst/>
            <a:latin typeface=".SF UI"/>
          </a:endParaRPr>
        </a:p>
        <a:p>
          <a:r>
            <a:rPr lang="af-ZA" b="1" i="0" dirty="0">
              <a:effectLst/>
              <a:latin typeface=".SFUI-Semibold"/>
            </a:rPr>
            <a:t>same-day delivery</a:t>
          </a:r>
          <a:endParaRPr lang="af-ZA" dirty="0">
            <a:effectLst/>
            <a:latin typeface=".SF UI"/>
          </a:endParaRPr>
        </a:p>
        <a:p>
          <a:r>
            <a:rPr lang="af-ZA" b="1" i="0" dirty="0">
              <a:effectLst/>
              <a:latin typeface=".SFUI-Semibold"/>
            </a:rPr>
            <a:t>discounts</a:t>
          </a:r>
          <a:endParaRPr lang="af-ZA" dirty="0">
            <a:effectLst/>
            <a:latin typeface=".SF UI"/>
          </a:endParaRPr>
        </a:p>
        <a:p>
          <a:endParaRPr lang="ru-RU" dirty="0"/>
        </a:p>
      </dgm:t>
    </dgm:pt>
    <dgm:pt modelId="{7524B7FA-F0BD-4741-93A4-11DEC5115982}" type="parTrans" cxnId="{08BFE7B6-3D06-C94E-A9E4-71DE315E2D7B}">
      <dgm:prSet/>
      <dgm:spPr/>
      <dgm:t>
        <a:bodyPr/>
        <a:lstStyle/>
        <a:p>
          <a:endParaRPr lang="ru-RU"/>
        </a:p>
      </dgm:t>
    </dgm:pt>
    <dgm:pt modelId="{EB275216-23CE-374D-A718-F7E3461B01C9}" type="sibTrans" cxnId="{08BFE7B6-3D06-C94E-A9E4-71DE315E2D7B}">
      <dgm:prSet/>
      <dgm:spPr/>
      <dgm:t>
        <a:bodyPr/>
        <a:lstStyle/>
        <a:p>
          <a:endParaRPr lang="ru-RU"/>
        </a:p>
      </dgm:t>
    </dgm:pt>
    <dgm:pt modelId="{DAFBC7F3-4B8C-2549-BA43-9E93DC09A429}">
      <dgm:prSet phldrT="[Текст]" phldr="0"/>
      <dgm:spPr/>
      <dgm:t>
        <a:bodyPr/>
        <a:lstStyle/>
        <a:p>
          <a:r>
            <a:rPr lang="af-ZA" b="1" i="0" dirty="0">
              <a:effectLst/>
              <a:latin typeface=".SFUI-Semibold"/>
            </a:rPr>
            <a:t>Location</a:t>
          </a:r>
          <a:endParaRPr lang="af-ZA" dirty="0">
            <a:effectLst/>
            <a:latin typeface=".SF UI"/>
          </a:endParaRPr>
        </a:p>
        <a:p>
          <a:r>
            <a:rPr lang="af-ZA" b="1" i="0" dirty="0">
              <a:effectLst/>
              <a:latin typeface=".SFUI-Semibold"/>
            </a:rPr>
            <a:t>less activity on the high street</a:t>
          </a:r>
          <a:endParaRPr lang="af-ZA" dirty="0">
            <a:effectLst/>
            <a:latin typeface=".SF UI"/>
          </a:endParaRPr>
        </a:p>
      </dgm:t>
    </dgm:pt>
    <dgm:pt modelId="{F22441F9-6C93-B649-AC2E-2801A6051EE5}" type="parTrans" cxnId="{D72274EC-09B3-784E-9E1E-25074B6A6D1D}">
      <dgm:prSet/>
      <dgm:spPr/>
      <dgm:t>
        <a:bodyPr/>
        <a:lstStyle/>
        <a:p>
          <a:endParaRPr lang="ru-RU"/>
        </a:p>
      </dgm:t>
    </dgm:pt>
    <dgm:pt modelId="{0C2C3DCD-4A2D-D44D-9D0D-FE0E3613E411}" type="sibTrans" cxnId="{D72274EC-09B3-784E-9E1E-25074B6A6D1D}">
      <dgm:prSet/>
      <dgm:spPr/>
      <dgm:t>
        <a:bodyPr/>
        <a:lstStyle/>
        <a:p>
          <a:endParaRPr lang="ru-RU"/>
        </a:p>
      </dgm:t>
    </dgm:pt>
    <dgm:pt modelId="{F0732E27-3CD4-6442-8106-DC944FDE8C0A}">
      <dgm:prSet phldrT="[Текст]" phldr="0"/>
      <dgm:spPr/>
      <dgm:t>
        <a:bodyPr/>
        <a:lstStyle/>
        <a:p>
          <a:r>
            <a:rPr lang="af-ZA" b="1" i="0" dirty="0">
              <a:effectLst/>
              <a:latin typeface=".SFUI-Semibold"/>
            </a:rPr>
            <a:t>Technology</a:t>
          </a:r>
          <a:endParaRPr lang="af-ZA" dirty="0">
            <a:effectLst/>
            <a:latin typeface=".SF UI"/>
          </a:endParaRPr>
        </a:p>
        <a:p>
          <a:r>
            <a:rPr lang="af-ZA" b="1" i="0" dirty="0">
              <a:effectLst/>
              <a:latin typeface=".SFUI-Semibold"/>
            </a:rPr>
            <a:t>website difficult to use</a:t>
          </a:r>
          <a:endParaRPr lang="af-ZA" dirty="0">
            <a:effectLst/>
            <a:latin typeface=".SF UI"/>
          </a:endParaRPr>
        </a:p>
        <a:p>
          <a:r>
            <a:rPr lang="af-ZA" b="1" i="0" dirty="0">
              <a:effectLst/>
              <a:latin typeface=".SFUI-Semibold"/>
            </a:rPr>
            <a:t>little digital m</a:t>
          </a:r>
          <a:r>
            <a:rPr lang="en-GB" b="1" i="0" dirty="0" err="1">
              <a:effectLst/>
              <a:latin typeface=".SFUI-Semibold"/>
            </a:rPr>
            <a:t>arketing</a:t>
          </a:r>
          <a:endParaRPr lang="af-ZA" dirty="0">
            <a:effectLst/>
            <a:latin typeface=".SF UI"/>
          </a:endParaRPr>
        </a:p>
      </dgm:t>
    </dgm:pt>
    <dgm:pt modelId="{433048D7-47D1-3C40-AD85-02EAAB927382}" type="parTrans" cxnId="{E1F3B4C5-4B54-104B-BF2F-1992E248B44D}">
      <dgm:prSet/>
      <dgm:spPr/>
      <dgm:t>
        <a:bodyPr/>
        <a:lstStyle/>
        <a:p>
          <a:endParaRPr lang="ru-RU"/>
        </a:p>
      </dgm:t>
    </dgm:pt>
    <dgm:pt modelId="{22862469-38BD-4047-B3EE-FA0B51ED9C0E}" type="sibTrans" cxnId="{E1F3B4C5-4B54-104B-BF2F-1992E248B44D}">
      <dgm:prSet/>
      <dgm:spPr/>
      <dgm:t>
        <a:bodyPr/>
        <a:lstStyle/>
        <a:p>
          <a:endParaRPr lang="ru-RU"/>
        </a:p>
      </dgm:t>
    </dgm:pt>
    <dgm:pt modelId="{49D48189-906E-5243-977F-15AAF55FF1C7}">
      <dgm:prSet phldrT="[Текст]" phldr="0"/>
      <dgm:spPr/>
      <dgm:t>
        <a:bodyPr/>
        <a:lstStyle/>
        <a:p>
          <a:r>
            <a:rPr lang="af-ZA" b="1" i="0" dirty="0">
              <a:effectLst/>
              <a:latin typeface=".SFUI-Semibold"/>
            </a:rPr>
            <a:t>Costs</a:t>
          </a:r>
          <a:endParaRPr lang="af-ZA" dirty="0">
            <a:effectLst/>
            <a:latin typeface=".SF UI"/>
          </a:endParaRPr>
        </a:p>
        <a:p>
          <a:r>
            <a:rPr lang="af-ZA" b="1" i="0" dirty="0">
              <a:effectLst/>
              <a:latin typeface=".SFUI-Semibold"/>
            </a:rPr>
            <a:t>flower prices increased</a:t>
          </a:r>
          <a:endParaRPr lang="en-GB" b="1" i="0" dirty="0">
            <a:effectLst/>
            <a:latin typeface=".SFUI-Semibold"/>
          </a:endParaRPr>
        </a:p>
        <a:p>
          <a:endParaRPr lang="af-ZA" dirty="0">
            <a:effectLst/>
            <a:latin typeface=".SF UI"/>
          </a:endParaRPr>
        </a:p>
      </dgm:t>
    </dgm:pt>
    <dgm:pt modelId="{494DE030-BB0C-1542-AF7B-0DC3E3A0CD74}" type="parTrans" cxnId="{2D51FE82-8657-AD4E-B1AF-5AA1935D3A0D}">
      <dgm:prSet/>
      <dgm:spPr/>
      <dgm:t>
        <a:bodyPr/>
        <a:lstStyle/>
        <a:p>
          <a:endParaRPr lang="ru-RU"/>
        </a:p>
      </dgm:t>
    </dgm:pt>
    <dgm:pt modelId="{B9FDCAD1-A2C6-F341-92FD-D9A32ECE22E5}" type="sibTrans" cxnId="{2D51FE82-8657-AD4E-B1AF-5AA1935D3A0D}">
      <dgm:prSet/>
      <dgm:spPr/>
      <dgm:t>
        <a:bodyPr/>
        <a:lstStyle/>
        <a:p>
          <a:endParaRPr lang="ru-RU"/>
        </a:p>
      </dgm:t>
    </dgm:pt>
    <dgm:pt modelId="{9E377DF0-24A3-E244-A936-E22CF0D1BF71}" type="pres">
      <dgm:prSet presAssocID="{59BFBD57-BD68-DF4C-8B9C-9AC3FB00280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EFAE8CE-80B3-3D4E-8909-53A9E9630CFE}" type="pres">
      <dgm:prSet presAssocID="{CD00F876-798F-D54F-BDC2-F86D9592C305}" presName="root1" presStyleCnt="0"/>
      <dgm:spPr/>
    </dgm:pt>
    <dgm:pt modelId="{7C6FDC08-1DCA-A94D-B4EE-8ABD22951FA3}" type="pres">
      <dgm:prSet presAssocID="{CD00F876-798F-D54F-BDC2-F86D9592C305}" presName="LevelOneTextNode" presStyleLbl="node0" presStyleIdx="0" presStyleCnt="1">
        <dgm:presLayoutVars>
          <dgm:chPref val="3"/>
        </dgm:presLayoutVars>
      </dgm:prSet>
      <dgm:spPr/>
    </dgm:pt>
    <dgm:pt modelId="{F61CAC43-2BE0-F240-8730-BC081D4B129F}" type="pres">
      <dgm:prSet presAssocID="{CD00F876-798F-D54F-BDC2-F86D9592C305}" presName="level2hierChild" presStyleCnt="0"/>
      <dgm:spPr/>
    </dgm:pt>
    <dgm:pt modelId="{3A90F6EA-AAA3-054E-854A-9886BA5A0503}" type="pres">
      <dgm:prSet presAssocID="{7524B7FA-F0BD-4741-93A4-11DEC5115982}" presName="conn2-1" presStyleLbl="parChTrans1D2" presStyleIdx="0" presStyleCnt="2"/>
      <dgm:spPr/>
    </dgm:pt>
    <dgm:pt modelId="{B178F305-5C99-5142-BA56-4D2B2DFEBD4A}" type="pres">
      <dgm:prSet presAssocID="{7524B7FA-F0BD-4741-93A4-11DEC5115982}" presName="connTx" presStyleLbl="parChTrans1D2" presStyleIdx="0" presStyleCnt="2"/>
      <dgm:spPr/>
    </dgm:pt>
    <dgm:pt modelId="{8F8ACD3C-EA0A-5A4E-A31D-8BF2FA12A2F7}" type="pres">
      <dgm:prSet presAssocID="{8478F9C2-20B3-4E4C-B1BB-24CF182FEF45}" presName="root2" presStyleCnt="0"/>
      <dgm:spPr/>
    </dgm:pt>
    <dgm:pt modelId="{4F0FEBEE-DAD2-6041-A6B9-DEDDC14C35FB}" type="pres">
      <dgm:prSet presAssocID="{8478F9C2-20B3-4E4C-B1BB-24CF182FEF45}" presName="LevelTwoTextNode" presStyleLbl="node2" presStyleIdx="0" presStyleCnt="2">
        <dgm:presLayoutVars>
          <dgm:chPref val="3"/>
        </dgm:presLayoutVars>
      </dgm:prSet>
      <dgm:spPr/>
    </dgm:pt>
    <dgm:pt modelId="{E7E05706-811C-9744-BD3D-E01357EE5036}" type="pres">
      <dgm:prSet presAssocID="{8478F9C2-20B3-4E4C-B1BB-24CF182FEF45}" presName="level3hierChild" presStyleCnt="0"/>
      <dgm:spPr/>
    </dgm:pt>
    <dgm:pt modelId="{E5A4C164-C8E6-3C4A-9898-D0B95DDF975E}" type="pres">
      <dgm:prSet presAssocID="{F22441F9-6C93-B649-AC2E-2801A6051EE5}" presName="conn2-1" presStyleLbl="parChTrans1D3" presStyleIdx="0" presStyleCnt="2"/>
      <dgm:spPr/>
    </dgm:pt>
    <dgm:pt modelId="{30E4BC32-AFE9-3A4F-8F16-511D28A59534}" type="pres">
      <dgm:prSet presAssocID="{F22441F9-6C93-B649-AC2E-2801A6051EE5}" presName="connTx" presStyleLbl="parChTrans1D3" presStyleIdx="0" presStyleCnt="2"/>
      <dgm:spPr/>
    </dgm:pt>
    <dgm:pt modelId="{16DC73C2-B773-AC47-9649-001961D79DCF}" type="pres">
      <dgm:prSet presAssocID="{DAFBC7F3-4B8C-2549-BA43-9E93DC09A429}" presName="root2" presStyleCnt="0"/>
      <dgm:spPr/>
    </dgm:pt>
    <dgm:pt modelId="{50569DF5-4627-564F-8EFB-D433AC9896E3}" type="pres">
      <dgm:prSet presAssocID="{DAFBC7F3-4B8C-2549-BA43-9E93DC09A429}" presName="LevelTwoTextNode" presStyleLbl="node3" presStyleIdx="0" presStyleCnt="2">
        <dgm:presLayoutVars>
          <dgm:chPref val="3"/>
        </dgm:presLayoutVars>
      </dgm:prSet>
      <dgm:spPr/>
    </dgm:pt>
    <dgm:pt modelId="{C0CE07B0-808C-F14F-A78B-D34781DC2210}" type="pres">
      <dgm:prSet presAssocID="{DAFBC7F3-4B8C-2549-BA43-9E93DC09A429}" presName="level3hierChild" presStyleCnt="0"/>
      <dgm:spPr/>
    </dgm:pt>
    <dgm:pt modelId="{ED59FB74-0DA1-0D45-ADFD-CA3D5BB09212}" type="pres">
      <dgm:prSet presAssocID="{433048D7-47D1-3C40-AD85-02EAAB927382}" presName="conn2-1" presStyleLbl="parChTrans1D2" presStyleIdx="1" presStyleCnt="2"/>
      <dgm:spPr/>
    </dgm:pt>
    <dgm:pt modelId="{42C029B8-A673-9A40-B57E-73605775BECC}" type="pres">
      <dgm:prSet presAssocID="{433048D7-47D1-3C40-AD85-02EAAB927382}" presName="connTx" presStyleLbl="parChTrans1D2" presStyleIdx="1" presStyleCnt="2"/>
      <dgm:spPr/>
    </dgm:pt>
    <dgm:pt modelId="{34C5F223-D7B5-9E4C-9FDD-AB60AF782800}" type="pres">
      <dgm:prSet presAssocID="{F0732E27-3CD4-6442-8106-DC944FDE8C0A}" presName="root2" presStyleCnt="0"/>
      <dgm:spPr/>
    </dgm:pt>
    <dgm:pt modelId="{2EABA1FA-B9BB-9F4B-96E7-184E7496E3DD}" type="pres">
      <dgm:prSet presAssocID="{F0732E27-3CD4-6442-8106-DC944FDE8C0A}" presName="LevelTwoTextNode" presStyleLbl="node2" presStyleIdx="1" presStyleCnt="2">
        <dgm:presLayoutVars>
          <dgm:chPref val="3"/>
        </dgm:presLayoutVars>
      </dgm:prSet>
      <dgm:spPr/>
    </dgm:pt>
    <dgm:pt modelId="{26F88320-0378-0D49-8012-85FB052C3C9B}" type="pres">
      <dgm:prSet presAssocID="{F0732E27-3CD4-6442-8106-DC944FDE8C0A}" presName="level3hierChild" presStyleCnt="0"/>
      <dgm:spPr/>
    </dgm:pt>
    <dgm:pt modelId="{460E33B1-5808-D744-B9B4-47AB7F2EA559}" type="pres">
      <dgm:prSet presAssocID="{494DE030-BB0C-1542-AF7B-0DC3E3A0CD74}" presName="conn2-1" presStyleLbl="parChTrans1D3" presStyleIdx="1" presStyleCnt="2"/>
      <dgm:spPr/>
    </dgm:pt>
    <dgm:pt modelId="{6E9E3D65-C6CD-984A-8F78-E59BD095BDF1}" type="pres">
      <dgm:prSet presAssocID="{494DE030-BB0C-1542-AF7B-0DC3E3A0CD74}" presName="connTx" presStyleLbl="parChTrans1D3" presStyleIdx="1" presStyleCnt="2"/>
      <dgm:spPr/>
    </dgm:pt>
    <dgm:pt modelId="{1372B546-D578-0D48-AC51-B0CBDBF38B0D}" type="pres">
      <dgm:prSet presAssocID="{49D48189-906E-5243-977F-15AAF55FF1C7}" presName="root2" presStyleCnt="0"/>
      <dgm:spPr/>
    </dgm:pt>
    <dgm:pt modelId="{FAB7C848-76EF-7B4F-BE00-6D455F803222}" type="pres">
      <dgm:prSet presAssocID="{49D48189-906E-5243-977F-15AAF55FF1C7}" presName="LevelTwoTextNode" presStyleLbl="node3" presStyleIdx="1" presStyleCnt="2">
        <dgm:presLayoutVars>
          <dgm:chPref val="3"/>
        </dgm:presLayoutVars>
      </dgm:prSet>
      <dgm:spPr/>
    </dgm:pt>
    <dgm:pt modelId="{A8F48EB8-AF76-A84C-807A-C17C8971A524}" type="pres">
      <dgm:prSet presAssocID="{49D48189-906E-5243-977F-15AAF55FF1C7}" presName="level3hierChild" presStyleCnt="0"/>
      <dgm:spPr/>
    </dgm:pt>
  </dgm:ptLst>
  <dgm:cxnLst>
    <dgm:cxn modelId="{74847800-B61F-6D4F-AEAD-F0D85F99C0CF}" type="presOf" srcId="{CD00F876-798F-D54F-BDC2-F86D9592C305}" destId="{7C6FDC08-1DCA-A94D-B4EE-8ABD22951FA3}" srcOrd="0" destOrd="0" presId="urn:microsoft.com/office/officeart/2005/8/layout/hierarchy2"/>
    <dgm:cxn modelId="{F8BEBB18-DB00-1042-B9A6-ADE4D8C99C02}" type="presOf" srcId="{49D48189-906E-5243-977F-15AAF55FF1C7}" destId="{FAB7C848-76EF-7B4F-BE00-6D455F803222}" srcOrd="0" destOrd="0" presId="urn:microsoft.com/office/officeart/2005/8/layout/hierarchy2"/>
    <dgm:cxn modelId="{A9735822-05F4-D641-8FF3-E253177E1C69}" type="presOf" srcId="{DAFBC7F3-4B8C-2549-BA43-9E93DC09A429}" destId="{50569DF5-4627-564F-8EFB-D433AC9896E3}" srcOrd="0" destOrd="0" presId="urn:microsoft.com/office/officeart/2005/8/layout/hierarchy2"/>
    <dgm:cxn modelId="{51A59435-5C2C-F845-9FEE-BA1CA5AAD937}" type="presOf" srcId="{433048D7-47D1-3C40-AD85-02EAAB927382}" destId="{42C029B8-A673-9A40-B57E-73605775BECC}" srcOrd="1" destOrd="0" presId="urn:microsoft.com/office/officeart/2005/8/layout/hierarchy2"/>
    <dgm:cxn modelId="{3585326B-D147-5446-A24B-28E49203132D}" type="presOf" srcId="{8478F9C2-20B3-4E4C-B1BB-24CF182FEF45}" destId="{4F0FEBEE-DAD2-6041-A6B9-DEDDC14C35FB}" srcOrd="0" destOrd="0" presId="urn:microsoft.com/office/officeart/2005/8/layout/hierarchy2"/>
    <dgm:cxn modelId="{BF7D646E-A31A-054D-8812-C88018E52418}" type="presOf" srcId="{7524B7FA-F0BD-4741-93A4-11DEC5115982}" destId="{3A90F6EA-AAA3-054E-854A-9886BA5A0503}" srcOrd="0" destOrd="0" presId="urn:microsoft.com/office/officeart/2005/8/layout/hierarchy2"/>
    <dgm:cxn modelId="{8498267D-7697-EA40-BD2A-A2A3DA89E94A}" type="presOf" srcId="{7524B7FA-F0BD-4741-93A4-11DEC5115982}" destId="{B178F305-5C99-5142-BA56-4D2B2DFEBD4A}" srcOrd="1" destOrd="0" presId="urn:microsoft.com/office/officeart/2005/8/layout/hierarchy2"/>
    <dgm:cxn modelId="{2D51FE82-8657-AD4E-B1AF-5AA1935D3A0D}" srcId="{F0732E27-3CD4-6442-8106-DC944FDE8C0A}" destId="{49D48189-906E-5243-977F-15AAF55FF1C7}" srcOrd="0" destOrd="0" parTransId="{494DE030-BB0C-1542-AF7B-0DC3E3A0CD74}" sibTransId="{B9FDCAD1-A2C6-F341-92FD-D9A32ECE22E5}"/>
    <dgm:cxn modelId="{4FA22A87-FF83-4D45-A427-2C88C6CE56AB}" type="presOf" srcId="{F22441F9-6C93-B649-AC2E-2801A6051EE5}" destId="{E5A4C164-C8E6-3C4A-9898-D0B95DDF975E}" srcOrd="0" destOrd="0" presId="urn:microsoft.com/office/officeart/2005/8/layout/hierarchy2"/>
    <dgm:cxn modelId="{453D479B-F9B4-2B4D-9EA9-AF1107ECF921}" type="presOf" srcId="{433048D7-47D1-3C40-AD85-02EAAB927382}" destId="{ED59FB74-0DA1-0D45-ADFD-CA3D5BB09212}" srcOrd="0" destOrd="0" presId="urn:microsoft.com/office/officeart/2005/8/layout/hierarchy2"/>
    <dgm:cxn modelId="{2E5811AF-150A-B041-9F6E-BC86336A4B86}" type="presOf" srcId="{494DE030-BB0C-1542-AF7B-0DC3E3A0CD74}" destId="{460E33B1-5808-D744-B9B4-47AB7F2EA559}" srcOrd="0" destOrd="0" presId="urn:microsoft.com/office/officeart/2005/8/layout/hierarchy2"/>
    <dgm:cxn modelId="{08BFE7B6-3D06-C94E-A9E4-71DE315E2D7B}" srcId="{CD00F876-798F-D54F-BDC2-F86D9592C305}" destId="{8478F9C2-20B3-4E4C-B1BB-24CF182FEF45}" srcOrd="0" destOrd="0" parTransId="{7524B7FA-F0BD-4741-93A4-11DEC5115982}" sibTransId="{EB275216-23CE-374D-A718-F7E3461B01C9}"/>
    <dgm:cxn modelId="{E1F3B4C5-4B54-104B-BF2F-1992E248B44D}" srcId="{CD00F876-798F-D54F-BDC2-F86D9592C305}" destId="{F0732E27-3CD4-6442-8106-DC944FDE8C0A}" srcOrd="1" destOrd="0" parTransId="{433048D7-47D1-3C40-AD85-02EAAB927382}" sibTransId="{22862469-38BD-4047-B3EE-FA0B51ED9C0E}"/>
    <dgm:cxn modelId="{F33CCBCB-24AA-7448-98D1-88B943229761}" type="presOf" srcId="{F0732E27-3CD4-6442-8106-DC944FDE8C0A}" destId="{2EABA1FA-B9BB-9F4B-96E7-184E7496E3DD}" srcOrd="0" destOrd="0" presId="urn:microsoft.com/office/officeart/2005/8/layout/hierarchy2"/>
    <dgm:cxn modelId="{497CEBD7-9F10-BD49-BF41-EBA04E15F91C}" srcId="{59BFBD57-BD68-DF4C-8B9C-9AC3FB002803}" destId="{CD00F876-798F-D54F-BDC2-F86D9592C305}" srcOrd="0" destOrd="0" parTransId="{C9B255E8-B53C-0D43-8DF4-AE02938C2384}" sibTransId="{0CD26DAA-8A9F-2C4E-869B-E1A776682967}"/>
    <dgm:cxn modelId="{D72274EC-09B3-784E-9E1E-25074B6A6D1D}" srcId="{8478F9C2-20B3-4E4C-B1BB-24CF182FEF45}" destId="{DAFBC7F3-4B8C-2549-BA43-9E93DC09A429}" srcOrd="0" destOrd="0" parTransId="{F22441F9-6C93-B649-AC2E-2801A6051EE5}" sibTransId="{0C2C3DCD-4A2D-D44D-9D0D-FE0E3613E411}"/>
    <dgm:cxn modelId="{753392ED-DF53-404E-98D5-82EE09CAE773}" type="presOf" srcId="{F22441F9-6C93-B649-AC2E-2801A6051EE5}" destId="{30E4BC32-AFE9-3A4F-8F16-511D28A59534}" srcOrd="1" destOrd="0" presId="urn:microsoft.com/office/officeart/2005/8/layout/hierarchy2"/>
    <dgm:cxn modelId="{3B109CED-9EAE-704E-A7AE-0AB1236C29C3}" type="presOf" srcId="{59BFBD57-BD68-DF4C-8B9C-9AC3FB002803}" destId="{9E377DF0-24A3-E244-A936-E22CF0D1BF71}" srcOrd="0" destOrd="0" presId="urn:microsoft.com/office/officeart/2005/8/layout/hierarchy2"/>
    <dgm:cxn modelId="{CD0A7FFA-185B-C14C-86B0-6CF01C7921DB}" type="presOf" srcId="{494DE030-BB0C-1542-AF7B-0DC3E3A0CD74}" destId="{6E9E3D65-C6CD-984A-8F78-E59BD095BDF1}" srcOrd="1" destOrd="0" presId="urn:microsoft.com/office/officeart/2005/8/layout/hierarchy2"/>
    <dgm:cxn modelId="{20625EF7-E86B-C44B-B45F-025DA1F74A74}" type="presParOf" srcId="{9E377DF0-24A3-E244-A936-E22CF0D1BF71}" destId="{8EFAE8CE-80B3-3D4E-8909-53A9E9630CFE}" srcOrd="0" destOrd="0" presId="urn:microsoft.com/office/officeart/2005/8/layout/hierarchy2"/>
    <dgm:cxn modelId="{DD80BB68-1C42-3241-9562-8CFF8FC48225}" type="presParOf" srcId="{8EFAE8CE-80B3-3D4E-8909-53A9E9630CFE}" destId="{7C6FDC08-1DCA-A94D-B4EE-8ABD22951FA3}" srcOrd="0" destOrd="0" presId="urn:microsoft.com/office/officeart/2005/8/layout/hierarchy2"/>
    <dgm:cxn modelId="{A30D5C4E-8F0A-0540-8A52-9E4609E3F369}" type="presParOf" srcId="{8EFAE8CE-80B3-3D4E-8909-53A9E9630CFE}" destId="{F61CAC43-2BE0-F240-8730-BC081D4B129F}" srcOrd="1" destOrd="0" presId="urn:microsoft.com/office/officeart/2005/8/layout/hierarchy2"/>
    <dgm:cxn modelId="{5F2BB5EE-3965-A348-AD8D-41D087BB8F21}" type="presParOf" srcId="{F61CAC43-2BE0-F240-8730-BC081D4B129F}" destId="{3A90F6EA-AAA3-054E-854A-9886BA5A0503}" srcOrd="0" destOrd="0" presId="urn:microsoft.com/office/officeart/2005/8/layout/hierarchy2"/>
    <dgm:cxn modelId="{D4409370-048D-3443-8305-918925004F3B}" type="presParOf" srcId="{3A90F6EA-AAA3-054E-854A-9886BA5A0503}" destId="{B178F305-5C99-5142-BA56-4D2B2DFEBD4A}" srcOrd="0" destOrd="0" presId="urn:microsoft.com/office/officeart/2005/8/layout/hierarchy2"/>
    <dgm:cxn modelId="{BC6B8CCF-13D8-FF4D-8E4F-D5A1000729D5}" type="presParOf" srcId="{F61CAC43-2BE0-F240-8730-BC081D4B129F}" destId="{8F8ACD3C-EA0A-5A4E-A31D-8BF2FA12A2F7}" srcOrd="1" destOrd="0" presId="urn:microsoft.com/office/officeart/2005/8/layout/hierarchy2"/>
    <dgm:cxn modelId="{130B20C2-74F8-9D47-A263-7F2C1A957C15}" type="presParOf" srcId="{8F8ACD3C-EA0A-5A4E-A31D-8BF2FA12A2F7}" destId="{4F0FEBEE-DAD2-6041-A6B9-DEDDC14C35FB}" srcOrd="0" destOrd="0" presId="urn:microsoft.com/office/officeart/2005/8/layout/hierarchy2"/>
    <dgm:cxn modelId="{9510AF02-ABFD-E845-ADE2-6B60A43987FA}" type="presParOf" srcId="{8F8ACD3C-EA0A-5A4E-A31D-8BF2FA12A2F7}" destId="{E7E05706-811C-9744-BD3D-E01357EE5036}" srcOrd="1" destOrd="0" presId="urn:microsoft.com/office/officeart/2005/8/layout/hierarchy2"/>
    <dgm:cxn modelId="{AD592578-12FE-5949-AE06-5D86882D8D99}" type="presParOf" srcId="{E7E05706-811C-9744-BD3D-E01357EE5036}" destId="{E5A4C164-C8E6-3C4A-9898-D0B95DDF975E}" srcOrd="0" destOrd="0" presId="urn:microsoft.com/office/officeart/2005/8/layout/hierarchy2"/>
    <dgm:cxn modelId="{559505AA-3D8B-8343-B39C-70A5AC40901F}" type="presParOf" srcId="{E5A4C164-C8E6-3C4A-9898-D0B95DDF975E}" destId="{30E4BC32-AFE9-3A4F-8F16-511D28A59534}" srcOrd="0" destOrd="0" presId="urn:microsoft.com/office/officeart/2005/8/layout/hierarchy2"/>
    <dgm:cxn modelId="{3AD9ABCA-EBCD-334D-BBEA-87FC5F4849DA}" type="presParOf" srcId="{E7E05706-811C-9744-BD3D-E01357EE5036}" destId="{16DC73C2-B773-AC47-9649-001961D79DCF}" srcOrd="1" destOrd="0" presId="urn:microsoft.com/office/officeart/2005/8/layout/hierarchy2"/>
    <dgm:cxn modelId="{FF048D81-1A03-554F-880E-A894AFFAF841}" type="presParOf" srcId="{16DC73C2-B773-AC47-9649-001961D79DCF}" destId="{50569DF5-4627-564F-8EFB-D433AC9896E3}" srcOrd="0" destOrd="0" presId="urn:microsoft.com/office/officeart/2005/8/layout/hierarchy2"/>
    <dgm:cxn modelId="{70D9C325-F8C5-FE4E-B23A-865866917444}" type="presParOf" srcId="{16DC73C2-B773-AC47-9649-001961D79DCF}" destId="{C0CE07B0-808C-F14F-A78B-D34781DC2210}" srcOrd="1" destOrd="0" presId="urn:microsoft.com/office/officeart/2005/8/layout/hierarchy2"/>
    <dgm:cxn modelId="{63E43E85-FD87-D141-A9CB-14B9461A0202}" type="presParOf" srcId="{F61CAC43-2BE0-F240-8730-BC081D4B129F}" destId="{ED59FB74-0DA1-0D45-ADFD-CA3D5BB09212}" srcOrd="2" destOrd="0" presId="urn:microsoft.com/office/officeart/2005/8/layout/hierarchy2"/>
    <dgm:cxn modelId="{D32E9982-64E1-EF4C-83DC-2157F39AA438}" type="presParOf" srcId="{ED59FB74-0DA1-0D45-ADFD-CA3D5BB09212}" destId="{42C029B8-A673-9A40-B57E-73605775BECC}" srcOrd="0" destOrd="0" presId="urn:microsoft.com/office/officeart/2005/8/layout/hierarchy2"/>
    <dgm:cxn modelId="{4ED3D3B6-BABA-2A44-9883-B53A9912E738}" type="presParOf" srcId="{F61CAC43-2BE0-F240-8730-BC081D4B129F}" destId="{34C5F223-D7B5-9E4C-9FDD-AB60AF782800}" srcOrd="3" destOrd="0" presId="urn:microsoft.com/office/officeart/2005/8/layout/hierarchy2"/>
    <dgm:cxn modelId="{97EACF9D-94DB-434A-A2CD-3B2D1564DF62}" type="presParOf" srcId="{34C5F223-D7B5-9E4C-9FDD-AB60AF782800}" destId="{2EABA1FA-B9BB-9F4B-96E7-184E7496E3DD}" srcOrd="0" destOrd="0" presId="urn:microsoft.com/office/officeart/2005/8/layout/hierarchy2"/>
    <dgm:cxn modelId="{2D03EC62-9B81-A643-A001-11E782CDC6C2}" type="presParOf" srcId="{34C5F223-D7B5-9E4C-9FDD-AB60AF782800}" destId="{26F88320-0378-0D49-8012-85FB052C3C9B}" srcOrd="1" destOrd="0" presId="urn:microsoft.com/office/officeart/2005/8/layout/hierarchy2"/>
    <dgm:cxn modelId="{73B68721-06A2-894E-A7FC-276ED8A2E7B4}" type="presParOf" srcId="{26F88320-0378-0D49-8012-85FB052C3C9B}" destId="{460E33B1-5808-D744-B9B4-47AB7F2EA559}" srcOrd="0" destOrd="0" presId="urn:microsoft.com/office/officeart/2005/8/layout/hierarchy2"/>
    <dgm:cxn modelId="{003F2430-E45B-C94F-9F0D-D4F9B34079C2}" type="presParOf" srcId="{460E33B1-5808-D744-B9B4-47AB7F2EA559}" destId="{6E9E3D65-C6CD-984A-8F78-E59BD095BDF1}" srcOrd="0" destOrd="0" presId="urn:microsoft.com/office/officeart/2005/8/layout/hierarchy2"/>
    <dgm:cxn modelId="{A17B018B-45DE-7A49-89D5-C47CB873369F}" type="presParOf" srcId="{26F88320-0378-0D49-8012-85FB052C3C9B}" destId="{1372B546-D578-0D48-AC51-B0CBDBF38B0D}" srcOrd="1" destOrd="0" presId="urn:microsoft.com/office/officeart/2005/8/layout/hierarchy2"/>
    <dgm:cxn modelId="{50753E4A-9341-7842-A4BC-3DBACC10D647}" type="presParOf" srcId="{1372B546-D578-0D48-AC51-B0CBDBF38B0D}" destId="{FAB7C848-76EF-7B4F-BE00-6D455F803222}" srcOrd="0" destOrd="0" presId="urn:microsoft.com/office/officeart/2005/8/layout/hierarchy2"/>
    <dgm:cxn modelId="{1659934F-8F4A-0E45-8086-B164589BC424}" type="presParOf" srcId="{1372B546-D578-0D48-AC51-B0CBDBF38B0D}" destId="{A8F48EB8-AF76-A84C-807A-C17C8971A52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6FDC08-1DCA-A94D-B4EE-8ABD22951FA3}">
      <dsp:nvSpPr>
        <dsp:cNvPr id="0" name=""/>
        <dsp:cNvSpPr/>
      </dsp:nvSpPr>
      <dsp:spPr>
        <a:xfrm>
          <a:off x="1643" y="2081595"/>
          <a:ext cx="2398417" cy="119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f-ZA" sz="1500" b="1" i="0" kern="1200" dirty="0">
              <a:effectLst/>
              <a:latin typeface=".SFUI-Semibold"/>
            </a:rPr>
            <a:t>Decline in in-store sales (30%)</a:t>
          </a:r>
          <a:endParaRPr lang="af-ZA" sz="1500" kern="1200" dirty="0">
            <a:effectLst/>
            <a:latin typeface=".SF UI"/>
          </a:endParaRPr>
        </a:p>
      </dsp:txBody>
      <dsp:txXfrm>
        <a:off x="36767" y="2116719"/>
        <a:ext cx="2328169" cy="1128960"/>
      </dsp:txXfrm>
    </dsp:sp>
    <dsp:sp modelId="{3A90F6EA-AAA3-054E-854A-9886BA5A0503}">
      <dsp:nvSpPr>
        <dsp:cNvPr id="0" name=""/>
        <dsp:cNvSpPr/>
      </dsp:nvSpPr>
      <dsp:spPr>
        <a:xfrm rot="19457599">
          <a:off x="2289012" y="2316300"/>
          <a:ext cx="1181463" cy="40253"/>
        </a:xfrm>
        <a:custGeom>
          <a:avLst/>
          <a:gdLst/>
          <a:ahLst/>
          <a:cxnLst/>
          <a:rect l="0" t="0" r="0" b="0"/>
          <a:pathLst>
            <a:path>
              <a:moveTo>
                <a:pt x="0" y="20126"/>
              </a:moveTo>
              <a:lnTo>
                <a:pt x="1181463" y="2012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u-RU" sz="500" kern="1200"/>
        </a:p>
      </dsp:txBody>
      <dsp:txXfrm>
        <a:off x="2850207" y="2306890"/>
        <a:ext cx="59073" cy="59073"/>
      </dsp:txXfrm>
    </dsp:sp>
    <dsp:sp modelId="{4F0FEBEE-DAD2-6041-A6B9-DEDDC14C35FB}">
      <dsp:nvSpPr>
        <dsp:cNvPr id="0" name=""/>
        <dsp:cNvSpPr/>
      </dsp:nvSpPr>
      <dsp:spPr>
        <a:xfrm>
          <a:off x="3359427" y="1392050"/>
          <a:ext cx="2398417" cy="119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f-ZA" sz="1500" b="1" i="0" kern="1200" dirty="0">
              <a:effectLst/>
              <a:latin typeface=".SFUI-Semibold"/>
            </a:rPr>
            <a:t>Online competition</a:t>
          </a:r>
          <a:endParaRPr lang="af-ZA" sz="1500" kern="1200" dirty="0">
            <a:effectLst/>
            <a:latin typeface=".SF UI"/>
          </a:endParaRP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f-ZA" sz="1500" b="1" i="0" kern="1200" dirty="0">
              <a:effectLst/>
              <a:latin typeface=".SFUI-Semibold"/>
            </a:rPr>
            <a:t>same-day delivery</a:t>
          </a:r>
          <a:endParaRPr lang="af-ZA" sz="1500" kern="1200" dirty="0">
            <a:effectLst/>
            <a:latin typeface=".SF UI"/>
          </a:endParaRP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f-ZA" sz="1500" b="1" i="0" kern="1200" dirty="0">
              <a:effectLst/>
              <a:latin typeface=".SFUI-Semibold"/>
            </a:rPr>
            <a:t>discounts</a:t>
          </a:r>
          <a:endParaRPr lang="af-ZA" sz="1500" kern="1200" dirty="0">
            <a:effectLst/>
            <a:latin typeface=".SF UI"/>
          </a:endParaRP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u-RU" sz="1500" kern="1200" dirty="0"/>
        </a:p>
      </dsp:txBody>
      <dsp:txXfrm>
        <a:off x="3394551" y="1427174"/>
        <a:ext cx="2328169" cy="1128960"/>
      </dsp:txXfrm>
    </dsp:sp>
    <dsp:sp modelId="{E5A4C164-C8E6-3C4A-9898-D0B95DDF975E}">
      <dsp:nvSpPr>
        <dsp:cNvPr id="0" name=""/>
        <dsp:cNvSpPr/>
      </dsp:nvSpPr>
      <dsp:spPr>
        <a:xfrm>
          <a:off x="5757844" y="1971528"/>
          <a:ext cx="959366" cy="40253"/>
        </a:xfrm>
        <a:custGeom>
          <a:avLst/>
          <a:gdLst/>
          <a:ahLst/>
          <a:cxnLst/>
          <a:rect l="0" t="0" r="0" b="0"/>
          <a:pathLst>
            <a:path>
              <a:moveTo>
                <a:pt x="0" y="20126"/>
              </a:moveTo>
              <a:lnTo>
                <a:pt x="959366" y="20126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u-RU" sz="500" kern="1200"/>
        </a:p>
      </dsp:txBody>
      <dsp:txXfrm>
        <a:off x="6213543" y="1967670"/>
        <a:ext cx="47968" cy="47968"/>
      </dsp:txXfrm>
    </dsp:sp>
    <dsp:sp modelId="{50569DF5-4627-564F-8EFB-D433AC9896E3}">
      <dsp:nvSpPr>
        <dsp:cNvPr id="0" name=""/>
        <dsp:cNvSpPr/>
      </dsp:nvSpPr>
      <dsp:spPr>
        <a:xfrm>
          <a:off x="6717211" y="1392050"/>
          <a:ext cx="2398417" cy="119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f-ZA" sz="1500" b="1" i="0" kern="1200" dirty="0">
              <a:effectLst/>
              <a:latin typeface=".SFUI-Semibold"/>
            </a:rPr>
            <a:t>Location</a:t>
          </a:r>
          <a:endParaRPr lang="af-ZA" sz="1500" kern="1200" dirty="0">
            <a:effectLst/>
            <a:latin typeface=".SF UI"/>
          </a:endParaRP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f-ZA" sz="1500" b="1" i="0" kern="1200" dirty="0">
              <a:effectLst/>
              <a:latin typeface=".SFUI-Semibold"/>
            </a:rPr>
            <a:t>less activity on the high street</a:t>
          </a:r>
          <a:endParaRPr lang="af-ZA" sz="1500" kern="1200" dirty="0">
            <a:effectLst/>
            <a:latin typeface=".SF UI"/>
          </a:endParaRPr>
        </a:p>
      </dsp:txBody>
      <dsp:txXfrm>
        <a:off x="6752335" y="1427174"/>
        <a:ext cx="2328169" cy="1128960"/>
      </dsp:txXfrm>
    </dsp:sp>
    <dsp:sp modelId="{ED59FB74-0DA1-0D45-ADFD-CA3D5BB09212}">
      <dsp:nvSpPr>
        <dsp:cNvPr id="0" name=""/>
        <dsp:cNvSpPr/>
      </dsp:nvSpPr>
      <dsp:spPr>
        <a:xfrm rot="2142401">
          <a:off x="2289012" y="3005845"/>
          <a:ext cx="1181463" cy="40253"/>
        </a:xfrm>
        <a:custGeom>
          <a:avLst/>
          <a:gdLst/>
          <a:ahLst/>
          <a:cxnLst/>
          <a:rect l="0" t="0" r="0" b="0"/>
          <a:pathLst>
            <a:path>
              <a:moveTo>
                <a:pt x="0" y="20126"/>
              </a:moveTo>
              <a:lnTo>
                <a:pt x="1181463" y="2012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u-RU" sz="500" kern="1200"/>
        </a:p>
      </dsp:txBody>
      <dsp:txXfrm>
        <a:off x="2850207" y="2996435"/>
        <a:ext cx="59073" cy="59073"/>
      </dsp:txXfrm>
    </dsp:sp>
    <dsp:sp modelId="{2EABA1FA-B9BB-9F4B-96E7-184E7496E3DD}">
      <dsp:nvSpPr>
        <dsp:cNvPr id="0" name=""/>
        <dsp:cNvSpPr/>
      </dsp:nvSpPr>
      <dsp:spPr>
        <a:xfrm>
          <a:off x="3359427" y="2771140"/>
          <a:ext cx="2398417" cy="119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f-ZA" sz="1500" b="1" i="0" kern="1200" dirty="0">
              <a:effectLst/>
              <a:latin typeface=".SFUI-Semibold"/>
            </a:rPr>
            <a:t>Technology</a:t>
          </a:r>
          <a:endParaRPr lang="af-ZA" sz="1500" kern="1200" dirty="0">
            <a:effectLst/>
            <a:latin typeface=".SF UI"/>
          </a:endParaRP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f-ZA" sz="1500" b="1" i="0" kern="1200" dirty="0">
              <a:effectLst/>
              <a:latin typeface=".SFUI-Semibold"/>
            </a:rPr>
            <a:t>website difficult to use</a:t>
          </a:r>
          <a:endParaRPr lang="af-ZA" sz="1500" kern="1200" dirty="0">
            <a:effectLst/>
            <a:latin typeface=".SF UI"/>
          </a:endParaRP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f-ZA" sz="1500" b="1" i="0" kern="1200" dirty="0">
              <a:effectLst/>
              <a:latin typeface=".SFUI-Semibold"/>
            </a:rPr>
            <a:t>little digital m</a:t>
          </a:r>
          <a:r>
            <a:rPr lang="en-GB" sz="1500" b="1" i="0" kern="1200" dirty="0" err="1">
              <a:effectLst/>
              <a:latin typeface=".SFUI-Semibold"/>
            </a:rPr>
            <a:t>arketing</a:t>
          </a:r>
          <a:endParaRPr lang="af-ZA" sz="1500" kern="1200" dirty="0">
            <a:effectLst/>
            <a:latin typeface=".SF UI"/>
          </a:endParaRPr>
        </a:p>
      </dsp:txBody>
      <dsp:txXfrm>
        <a:off x="3394551" y="2806264"/>
        <a:ext cx="2328169" cy="1128960"/>
      </dsp:txXfrm>
    </dsp:sp>
    <dsp:sp modelId="{460E33B1-5808-D744-B9B4-47AB7F2EA559}">
      <dsp:nvSpPr>
        <dsp:cNvPr id="0" name=""/>
        <dsp:cNvSpPr/>
      </dsp:nvSpPr>
      <dsp:spPr>
        <a:xfrm>
          <a:off x="5757844" y="3350617"/>
          <a:ext cx="959366" cy="40253"/>
        </a:xfrm>
        <a:custGeom>
          <a:avLst/>
          <a:gdLst/>
          <a:ahLst/>
          <a:cxnLst/>
          <a:rect l="0" t="0" r="0" b="0"/>
          <a:pathLst>
            <a:path>
              <a:moveTo>
                <a:pt x="0" y="20126"/>
              </a:moveTo>
              <a:lnTo>
                <a:pt x="959366" y="20126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u-RU" sz="500" kern="1200"/>
        </a:p>
      </dsp:txBody>
      <dsp:txXfrm>
        <a:off x="6213543" y="3346760"/>
        <a:ext cx="47968" cy="47968"/>
      </dsp:txXfrm>
    </dsp:sp>
    <dsp:sp modelId="{FAB7C848-76EF-7B4F-BE00-6D455F803222}">
      <dsp:nvSpPr>
        <dsp:cNvPr id="0" name=""/>
        <dsp:cNvSpPr/>
      </dsp:nvSpPr>
      <dsp:spPr>
        <a:xfrm>
          <a:off x="6717211" y="2771140"/>
          <a:ext cx="2398417" cy="1199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f-ZA" sz="1500" b="1" i="0" kern="1200" dirty="0">
              <a:effectLst/>
              <a:latin typeface=".SFUI-Semibold"/>
            </a:rPr>
            <a:t>Costs</a:t>
          </a:r>
          <a:endParaRPr lang="af-ZA" sz="1500" kern="1200" dirty="0">
            <a:effectLst/>
            <a:latin typeface=".SF UI"/>
          </a:endParaRP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f-ZA" sz="1500" b="1" i="0" kern="1200" dirty="0">
              <a:effectLst/>
              <a:latin typeface=".SFUI-Semibold"/>
            </a:rPr>
            <a:t>flower prices increased</a:t>
          </a:r>
          <a:endParaRPr lang="en-GB" sz="1500" b="1" i="0" kern="1200" dirty="0">
            <a:effectLst/>
            <a:latin typeface=".SFUI-Semibold"/>
          </a:endParaRP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f-ZA" sz="1500" kern="1200" dirty="0">
            <a:effectLst/>
            <a:latin typeface=".SF UI"/>
          </a:endParaRPr>
        </a:p>
      </dsp:txBody>
      <dsp:txXfrm>
        <a:off x="6752335" y="2806264"/>
        <a:ext cx="2328169" cy="1128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GB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9508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GB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62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2140" y="1738501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Problem solving and Decision Making .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 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:</a:t>
            </a:r>
            <a:r>
              <a:rPr lang="en-GB" sz="3200" dirty="0" err="1">
                <a:latin typeface="A"/>
              </a:rPr>
              <a:t>Aset</a:t>
            </a:r>
            <a:r>
              <a:rPr lang="en-GB" sz="3200" dirty="0">
                <a:latin typeface="A"/>
              </a:rPr>
              <a:t> </a:t>
            </a:r>
            <a:r>
              <a:rPr lang="en-GB" sz="3200" dirty="0" err="1">
                <a:latin typeface="A"/>
              </a:rPr>
              <a:t>Abdusalamova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 2511403</a:t>
            </a:r>
            <a:br>
              <a:rPr lang="en-GB" sz="3200" dirty="0">
                <a:latin typeface="A"/>
              </a:rPr>
            </a:br>
            <a:r>
              <a:rPr lang="en-GB" sz="3200" dirty="0" err="1">
                <a:latin typeface="A"/>
              </a:rPr>
              <a:t>LECTURER:Nerys</a:t>
            </a:r>
            <a:r>
              <a:rPr lang="en-GB" sz="3200" dirty="0">
                <a:latin typeface="A"/>
              </a:rPr>
              <a:t> </a:t>
            </a:r>
            <a:r>
              <a:rPr lang="en-GB" sz="3200" dirty="0" err="1">
                <a:latin typeface="A"/>
              </a:rPr>
              <a:t>Dosseh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91203" y="1519210"/>
            <a:ext cx="7602361" cy="5338790"/>
          </a:xfrm>
        </p:spPr>
        <p:txBody>
          <a:bodyPr>
            <a:noAutofit/>
          </a:bodyPr>
          <a:lstStyle/>
          <a:p>
            <a:r>
              <a:rPr lang="en-GB" sz="3200" dirty="0"/>
              <a:t>Introduction </a:t>
            </a:r>
          </a:p>
          <a:p>
            <a:r>
              <a:rPr lang="en-GB" sz="3200" dirty="0"/>
              <a:t>Company background</a:t>
            </a:r>
          </a:p>
          <a:p>
            <a:r>
              <a:rPr lang="en-GB" sz="3200" dirty="0"/>
              <a:t>Problem: nature and scope</a:t>
            </a:r>
          </a:p>
          <a:p>
            <a:r>
              <a:rPr lang="en-GB" sz="3200" dirty="0"/>
              <a:t>PESTLE ANALYSIS: Green Haven Florists</a:t>
            </a:r>
          </a:p>
          <a:p>
            <a:r>
              <a:rPr lang="en-GB" sz="3200" dirty="0"/>
              <a:t>Cause and effect analysis: Fishbone diagram</a:t>
            </a:r>
          </a:p>
          <a:p>
            <a:r>
              <a:rPr lang="en-GB" sz="3200" dirty="0"/>
              <a:t>Conclusion</a:t>
            </a:r>
          </a:p>
          <a:p>
            <a:r>
              <a:rPr lang="en-GB" sz="3200" dirty="0"/>
              <a:t>References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77153" y="1881922"/>
            <a:ext cx="10232571" cy="4491446"/>
          </a:xfrm>
        </p:spPr>
        <p:txBody>
          <a:bodyPr/>
          <a:lstStyle/>
          <a:p>
            <a:r>
              <a:rPr lang="af-ZA" sz="1400" b="1" i="0" dirty="0">
                <a:effectLst/>
                <a:latin typeface=".SFUI-Semibold"/>
              </a:rPr>
              <a:t>• </a:t>
            </a:r>
            <a:r>
              <a:rPr lang="af-ZA" sz="3200" i="0" dirty="0">
                <a:effectLst/>
                <a:latin typeface=".SFUI-Semibold"/>
              </a:rPr>
              <a:t>In this presentation I will talk about the case of Green Haven Florists.</a:t>
            </a:r>
            <a:endParaRPr lang="af-ZA" sz="3200" dirty="0">
              <a:effectLst/>
              <a:latin typeface=".SF UI"/>
            </a:endParaRPr>
          </a:p>
          <a:p>
            <a:r>
              <a:rPr lang="af-ZA" sz="3200" i="0" dirty="0">
                <a:effectLst/>
                <a:latin typeface=".SFUI-Semibold"/>
              </a:rPr>
              <a:t>• It is a small flower shop located in Norwich, UK.</a:t>
            </a:r>
            <a:endParaRPr lang="af-ZA" sz="3200" dirty="0">
              <a:effectLst/>
              <a:latin typeface=".SF UI"/>
            </a:endParaRPr>
          </a:p>
          <a:p>
            <a:r>
              <a:rPr lang="af-ZA" sz="3200" i="0" dirty="0">
                <a:effectLst/>
                <a:latin typeface=".SFUI-Semibold"/>
              </a:rPr>
              <a:t>• Recently the business has experienced a decline in in-store sales.</a:t>
            </a:r>
            <a:endParaRPr lang="af-ZA" sz="3200" dirty="0">
              <a:effectLst/>
              <a:latin typeface=".SF UI"/>
            </a:endParaRPr>
          </a:p>
          <a:p>
            <a:r>
              <a:rPr lang="af-ZA" sz="3200" i="0" dirty="0">
                <a:effectLst/>
                <a:latin typeface=".SFUI-Semibold"/>
              </a:rPr>
              <a:t>• I will analyse this problem and look at the main reasons that may explain this situation.</a:t>
            </a:r>
            <a:endParaRPr lang="af-ZA" sz="3200" dirty="0">
              <a:effectLst/>
              <a:latin typeface=".SF UI"/>
            </a:endParaRPr>
          </a:p>
          <a:p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84709" y="1572768"/>
            <a:ext cx="9090595" cy="4965192"/>
          </a:xfrm>
        </p:spPr>
        <p:txBody>
          <a:bodyPr>
            <a:noAutofit/>
          </a:bodyPr>
          <a:lstStyle/>
          <a:p>
            <a:r>
              <a:rPr lang="en-GB" sz="3200" dirty="0"/>
              <a:t>Green Haven Florists</a:t>
            </a:r>
            <a:endParaRPr lang="en-GB" sz="32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3200" dirty="0"/>
              <a:t>Founded in 2016.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3200" dirty="0"/>
              <a:t>Owners: Liam and Priya Patel.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3200" dirty="0"/>
              <a:t>Sells for daily customers, weddings and special events.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3200" dirty="0">
                <a:ea typeface="+mn-lt"/>
                <a:cs typeface="+mn-lt"/>
              </a:rPr>
              <a:t>strong community ties with local customers.</a:t>
            </a:r>
            <a:endParaRPr lang="en-GB" sz="32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r>
              <a:rPr lang="af-ZA" sz="3200" i="0" dirty="0">
                <a:effectLst/>
                <a:latin typeface=".SFUI-Semibold"/>
              </a:rPr>
              <a:t>The business also focuses on eco-friendly packaging and sustainable flowers</a:t>
            </a:r>
            <a:endParaRPr lang="af-ZA" sz="3200" dirty="0">
              <a:effectLst/>
              <a:latin typeface=".SF UI"/>
            </a:endParaRPr>
          </a:p>
          <a:p>
            <a:pPr marL="342900" indent="-342900">
              <a:buFont typeface="Arial" charset="2"/>
              <a:buChar char="•"/>
            </a:pPr>
            <a:endParaRPr lang="en-GB" sz="32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24565" y="1213346"/>
            <a:ext cx="10065503" cy="5539029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100" dirty="0">
                <a:solidFill>
                  <a:schemeClr val="tx1"/>
                </a:solidFill>
                <a:ea typeface="+mn-lt"/>
                <a:cs typeface="+mn-lt"/>
              </a:rPr>
              <a:t>Who: Liam and Priya Patel.</a:t>
            </a:r>
          </a:p>
          <a:p>
            <a:r>
              <a:rPr lang="en-GB" sz="2100" dirty="0">
                <a:solidFill>
                  <a:schemeClr val="tx1"/>
                </a:solidFill>
              </a:rPr>
              <a:t>What:The business is facing a decline in sales and fewer customers visiting the store.</a:t>
            </a:r>
          </a:p>
          <a:p>
            <a:r>
              <a:rPr lang="en-GB" sz="2100" dirty="0">
                <a:solidFill>
                  <a:schemeClr val="tx1"/>
                </a:solidFill>
              </a:rPr>
              <a:t>Where: The problem happens in local flower shop and mainly their in-store sales.</a:t>
            </a:r>
          </a:p>
          <a:p>
            <a:r>
              <a:rPr lang="en-GB" sz="2100" dirty="0">
                <a:solidFill>
                  <a:schemeClr val="tx1"/>
                </a:solidFill>
              </a:rPr>
              <a:t>When:The decline has been noticed in recent months as customer behaviour has started to change.</a:t>
            </a:r>
          </a:p>
          <a:p>
            <a:r>
              <a:rPr lang="en-GB" sz="2100" dirty="0">
                <a:solidFill>
                  <a:schemeClr val="tx1"/>
                </a:solidFill>
              </a:rPr>
              <a:t>Why:More customers are buying flowers online, and there is strong competition from large online retailers.</a:t>
            </a:r>
          </a:p>
          <a:p>
            <a:r>
              <a:rPr lang="en-GB" sz="2100" dirty="0">
                <a:solidFill>
                  <a:schemeClr val="tx1"/>
                </a:solidFill>
              </a:rPr>
              <a:t>How:Because of these changes, fewer people come to the physical shop, which reduces revenue.</a:t>
            </a:r>
            <a:endParaRPr lang="en-GB" sz="2100" dirty="0">
              <a:solidFill>
                <a:schemeClr val="tx1"/>
              </a:solidFill>
              <a:latin typeface=".SF UI"/>
            </a:endParaRPr>
          </a:p>
          <a:p>
            <a:r>
              <a:rPr lang="en-GB" sz="2100" dirty="0">
                <a:solidFill>
                  <a:schemeClr val="tx1"/>
                </a:solidFill>
              </a:rPr>
              <a:t>How much: The decrease in customers has negatively affected the shops sales and overall business performance.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7941" y="968218"/>
            <a:ext cx="10684059" cy="521141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POLITICAL: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af-ZA" sz="2200" i="0" dirty="0">
                <a:effectLst/>
                <a:latin typeface=".SFUI-Semibold"/>
              </a:rPr>
              <a:t>Government taxes can increase the costs for small businesses.</a:t>
            </a:r>
            <a:endParaRPr lang="en-GB" sz="2200" i="0" dirty="0">
              <a:effectLst/>
              <a:latin typeface=".SFUI-Semibold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af-ZA" sz="2200" i="0" dirty="0">
                <a:effectLst/>
                <a:latin typeface=".SFUI-Semibold"/>
              </a:rPr>
              <a:t>Local laws for businesses can affect how the flower shop operates</a:t>
            </a:r>
            <a:r>
              <a:rPr lang="af-ZA" sz="2600" i="0" dirty="0">
                <a:effectLst/>
                <a:latin typeface=".SFUI-Semibold"/>
              </a:rPr>
              <a:t>.</a:t>
            </a:r>
            <a:endParaRPr lang="en-GB" sz="2600" dirty="0">
              <a:solidFill>
                <a:srgbClr val="FF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ECONOMIC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af-ZA" sz="2200" i="0" dirty="0">
                <a:effectLst/>
                <a:latin typeface=".SFUI-Semibold"/>
              </a:rPr>
              <a:t>Rising flower prices increase the cost of products.</a:t>
            </a:r>
            <a:endParaRPr lang="en-GB" sz="2200" dirty="0">
              <a:latin typeface=".SF UI"/>
            </a:endParaRP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af-ZA" sz="2200" i="0" dirty="0">
                <a:effectLst/>
                <a:latin typeface=".SFUI-Semibold"/>
              </a:rPr>
              <a:t>Flower prices are rising, so bouquets cost more to make.</a:t>
            </a:r>
            <a:endParaRPr lang="af-ZA" sz="2200" dirty="0">
              <a:effectLst/>
              <a:latin typeface=".SF U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af-ZA" sz="2200" i="0" dirty="0">
                <a:effectLst/>
                <a:latin typeface=".SFUI-Semibold"/>
              </a:rPr>
              <a:t>Customers are changing their buying habits and prefer online shopping.</a:t>
            </a:r>
            <a:endParaRPr lang="en-GB" sz="2200" i="0" dirty="0">
              <a:effectLst/>
              <a:latin typeface=".SFUI-Semibold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af-ZA" sz="2200" i="0" dirty="0">
                <a:effectLst/>
                <a:latin typeface=".SFUI-Semibold"/>
              </a:rPr>
              <a:t> Flowers are popular for celebrations and special occasions.</a:t>
            </a:r>
            <a:endParaRPr lang="af-ZA" sz="2200" dirty="0">
              <a:effectLst/>
              <a:latin typeface=".SF U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2554" y="1264555"/>
            <a:ext cx="9634011" cy="5413375"/>
          </a:xfrm>
        </p:spPr>
        <p:txBody>
          <a:bodyPr>
            <a:noAutofit/>
          </a:bodyPr>
          <a:lstStyle/>
          <a:p>
            <a:r>
              <a:rPr lang="en-GB" sz="2000" dirty="0"/>
              <a:t>TECHNOLOGICAL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i="0" dirty="0">
                <a:effectLst/>
                <a:latin typeface=".SFUI-Semibold"/>
              </a:rPr>
              <a:t> </a:t>
            </a:r>
            <a:r>
              <a:rPr lang="af-ZA" sz="2000" i="0" dirty="0">
                <a:effectLst/>
                <a:latin typeface=".SFUI-Semibold"/>
              </a:rPr>
              <a:t>The shop website is outdated and difficult to use.</a:t>
            </a:r>
            <a:endParaRPr lang="en-GB" sz="2000" dirty="0">
              <a:latin typeface=".SF U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af-ZA" sz="2000" i="0" dirty="0">
                <a:effectLst/>
                <a:latin typeface=".SFUI-Semibold"/>
              </a:rPr>
              <a:t>The business does not use much digital marketing.</a:t>
            </a:r>
            <a:endParaRPr lang="en-GB" sz="2000" i="0" dirty="0">
              <a:latin typeface=".SF U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dirty="0"/>
              <a:t>LEGAL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i="0" dirty="0">
                <a:effectLst/>
                <a:latin typeface=".SFUI-Semibold"/>
              </a:rPr>
              <a:t> </a:t>
            </a:r>
            <a:r>
              <a:rPr lang="af-ZA" sz="2000" i="0" dirty="0">
                <a:effectLst/>
                <a:latin typeface=".SFUI-Semibold"/>
              </a:rPr>
              <a:t>The shop has to follow rules that protect customers.</a:t>
            </a:r>
            <a:endParaRPr lang="af-ZA" sz="2000" dirty="0">
              <a:effectLst/>
              <a:latin typeface=".SF U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af-ZA" sz="2000" i="0" dirty="0">
                <a:effectLst/>
                <a:latin typeface=".SFUI-Semibold"/>
              </a:rPr>
              <a:t> The business has to follow safety rules at work.</a:t>
            </a:r>
            <a:endParaRPr lang="af-ZA" sz="2000" dirty="0">
              <a:effectLst/>
              <a:latin typeface=".SF UI"/>
            </a:endParaRPr>
          </a:p>
          <a:p>
            <a:endParaRPr lang="en-GB" sz="2000" dirty="0"/>
          </a:p>
          <a:p>
            <a:r>
              <a:rPr lang="en-GB" sz="2000" dirty="0"/>
              <a:t>ENVIRONMENTAL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af-ZA" sz="2000" i="0" dirty="0">
                <a:effectLst/>
                <a:latin typeface=".SFUI-Semibold"/>
              </a:rPr>
              <a:t> The shop uses eco-friendly packaging and sustainable materials.</a:t>
            </a:r>
            <a:endParaRPr lang="af-ZA" sz="2000" dirty="0">
              <a:effectLst/>
              <a:latin typeface=".SF U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af-ZA" sz="2000" i="0" dirty="0">
                <a:effectLst/>
                <a:latin typeface=".SFUI-Semibold"/>
              </a:rPr>
              <a:t> Flower prices increase because of supply chain problems.</a:t>
            </a:r>
            <a:endParaRPr lang="af-ZA" sz="2000" dirty="0">
              <a:effectLst/>
              <a:latin typeface=".SF UI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393950"/>
            <a:ext cx="9786256" cy="4497132"/>
          </a:xfrm>
        </p:spPr>
        <p:txBody>
          <a:bodyPr/>
          <a:lstStyle/>
          <a:p>
            <a:endParaRPr lang="en-US" dirty="0"/>
          </a:p>
        </p:txBody>
      </p:sp>
      <p:graphicFrame>
        <p:nvGraphicFramePr>
          <p:cNvPr id="4" name="Схема 3">
            <a:extLst>
              <a:ext uri="{FF2B5EF4-FFF2-40B4-BE49-F238E27FC236}">
                <a16:creationId xmlns:a16="http://schemas.microsoft.com/office/drawing/2014/main" id="{59A7573D-B9A4-D800-0AF8-678BEDE7DC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3253554"/>
              </p:ext>
            </p:extLst>
          </p:nvPr>
        </p:nvGraphicFramePr>
        <p:xfrm>
          <a:off x="95251" y="1550623"/>
          <a:ext cx="9117272" cy="5362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альтернативный процесс 4">
            <a:extLst>
              <a:ext uri="{FF2B5EF4-FFF2-40B4-BE49-F238E27FC236}">
                <a16:creationId xmlns:a16="http://schemas.microsoft.com/office/drawing/2014/main" id="{CFFACB5A-8584-4F77-4B27-52D28604F60C}"/>
              </a:ext>
            </a:extLst>
          </p:cNvPr>
          <p:cNvSpPr/>
          <p:nvPr/>
        </p:nvSpPr>
        <p:spPr>
          <a:xfrm>
            <a:off x="9212523" y="3357677"/>
            <a:ext cx="2009041" cy="1748291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af-ZA" b="1" i="0">
                <a:effectLst/>
                <a:latin typeface=".SFUI-Semibold"/>
              </a:rPr>
              <a:t>Customer behaviour</a:t>
            </a:r>
            <a:endParaRPr lang="af-ZA">
              <a:effectLst/>
              <a:latin typeface=".SF UI"/>
            </a:endParaRPr>
          </a:p>
          <a:p>
            <a:r>
              <a:rPr lang="af-ZA" b="1" i="0">
                <a:effectLst/>
                <a:latin typeface=".SFUI-Semibold"/>
              </a:rPr>
              <a:t>customers prefer online shopping</a:t>
            </a:r>
            <a:endParaRPr lang="af-ZA">
              <a:effectLst/>
              <a:latin typeface=".SF UI"/>
            </a:endParaRP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AE347C4F-2A03-5CFE-9DC5-CD63C389B4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6116" y="1583179"/>
            <a:ext cx="9545182" cy="7112000"/>
          </a:xfrm>
        </p:spPr>
        <p:txBody>
          <a:bodyPr>
            <a:noAutofit/>
          </a:bodyPr>
          <a:lstStyle/>
          <a:p>
            <a:r>
              <a:rPr lang="af-ZA" sz="2400" i="0" dirty="0">
                <a:effectLst/>
                <a:latin typeface=".SFUI-Semibold"/>
              </a:rPr>
              <a:t>This case study shows that the flower market is becoming more competitive, especially because many customers now prefer online shopping.</a:t>
            </a:r>
            <a:endParaRPr lang="af-ZA" sz="2400" dirty="0">
              <a:effectLst/>
              <a:latin typeface=".SF UI"/>
            </a:endParaRPr>
          </a:p>
          <a:p>
            <a:r>
              <a:rPr lang="af-ZA" sz="2400" i="0" dirty="0">
                <a:effectLst/>
                <a:latin typeface=".SFUI-Semibold"/>
              </a:rPr>
              <a:t>• Small businesses like Green Haven Florists need to adapt to these changes in order to stay competitive.</a:t>
            </a:r>
            <a:endParaRPr lang="af-ZA" sz="2400" dirty="0">
              <a:effectLst/>
              <a:latin typeface=".SF UI"/>
            </a:endParaRPr>
          </a:p>
          <a:p>
            <a:r>
              <a:rPr lang="af-ZA" sz="2400" i="0" dirty="0">
                <a:effectLst/>
                <a:latin typeface=".SFUI-Semibold"/>
              </a:rPr>
              <a:t>• One important step could be improving the shop’s online presence and communication with customers.</a:t>
            </a:r>
            <a:endParaRPr lang="af-ZA" sz="2400" dirty="0">
              <a:effectLst/>
              <a:latin typeface=".SF UI"/>
            </a:endParaRPr>
          </a:p>
          <a:p>
            <a:r>
              <a:rPr lang="af-ZA" sz="2400" i="0" dirty="0">
                <a:effectLst/>
                <a:latin typeface=".SFUI-Semibold"/>
              </a:rPr>
              <a:t>• Using social media platforms such as Instagram or Facebook could help the business show its floral designs and attract new customers.</a:t>
            </a:r>
            <a:endParaRPr lang="af-ZA" sz="2400" dirty="0">
              <a:effectLst/>
              <a:latin typeface=".SF UI"/>
            </a:endParaRPr>
          </a:p>
          <a:p>
            <a:r>
              <a:rPr lang="af-ZA" sz="2400" i="0" dirty="0">
                <a:effectLst/>
                <a:latin typeface=".SFUI-Semibold"/>
              </a:rPr>
              <a:t>• By developing digital marketing and engaging more with customers online, the shop could improve its visibility and support future sales.</a:t>
            </a:r>
            <a:endParaRPr lang="af-ZA" sz="2400" dirty="0">
              <a:effectLst/>
              <a:latin typeface=".SF UI"/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35901" y="1493444"/>
            <a:ext cx="9914905" cy="4517136"/>
          </a:xfrm>
        </p:spPr>
        <p:txBody>
          <a:bodyPr>
            <a:normAutofit/>
          </a:bodyPr>
          <a:lstStyle/>
          <a:p>
            <a:r>
              <a:rPr lang="af-ZA" sz="2200" i="0">
                <a:effectLst/>
                <a:latin typeface=".SFUI-Semibold"/>
              </a:rPr>
              <a:t>Johnson, G., Scholes, K. and Whittington, R. (2017) </a:t>
            </a:r>
            <a:r>
              <a:rPr lang="af-ZA" sz="2200" i="1">
                <a:effectLst/>
                <a:latin typeface=".SFUI-SemiboldItalic"/>
              </a:rPr>
              <a:t>Exploring Strategy</a:t>
            </a:r>
            <a:r>
              <a:rPr lang="af-ZA" sz="2200" i="0">
                <a:effectLst/>
                <a:latin typeface=".SFUI-Semibold"/>
              </a:rPr>
              <a:t>. Pearson.</a:t>
            </a:r>
            <a:endParaRPr lang="af-ZA" sz="2200">
              <a:effectLst/>
              <a:latin typeface=".SF UI"/>
            </a:endParaRPr>
          </a:p>
          <a:p>
            <a:br>
              <a:rPr lang="af-ZA" sz="2200">
                <a:effectLst/>
                <a:latin typeface=".SF UI"/>
              </a:rPr>
            </a:br>
            <a:endParaRPr lang="af-ZA" sz="2200">
              <a:effectLst/>
              <a:latin typeface=".SF UI"/>
            </a:endParaRPr>
          </a:p>
          <a:p>
            <a:r>
              <a:rPr lang="af-ZA" sz="2200" i="0">
                <a:effectLst/>
                <a:latin typeface=".SFUI-Semibold"/>
              </a:rPr>
              <a:t>Mind Tools (2024) </a:t>
            </a:r>
            <a:r>
              <a:rPr lang="af-ZA" sz="2200" i="1">
                <a:effectLst/>
                <a:latin typeface=".SFUI-SemiboldItalic"/>
              </a:rPr>
              <a:t>PESTLE Analysis</a:t>
            </a:r>
            <a:r>
              <a:rPr lang="af-ZA" sz="2200" i="0">
                <a:effectLst/>
                <a:latin typeface=".SFUI-Semibold"/>
              </a:rPr>
              <a:t>. Available at: mindtools.com</a:t>
            </a:r>
            <a:endParaRPr lang="af-ZA" sz="2200">
              <a:effectLst/>
              <a:latin typeface="Times New Roman" panose="02020603050405020304" pitchFamily="18" charset="0"/>
            </a:endParaRPr>
          </a:p>
          <a:p>
            <a:br>
              <a:rPr lang="af-ZA" sz="2200">
                <a:effectLst/>
                <a:latin typeface=".SF UI"/>
              </a:rPr>
            </a:br>
            <a:endParaRPr lang="af-ZA" sz="2200">
              <a:effectLst/>
              <a:latin typeface=".SF UI"/>
            </a:endParaRPr>
          </a:p>
          <a:p>
            <a:r>
              <a:rPr lang="af-ZA" sz="2200" i="0">
                <a:effectLst/>
                <a:latin typeface=".SFUI-Semibold"/>
              </a:rPr>
              <a:t>Mind Tools (2024) </a:t>
            </a:r>
            <a:r>
              <a:rPr lang="af-ZA" sz="2200" i="1">
                <a:effectLst/>
                <a:latin typeface=".SFUI-SemiboldItalic"/>
              </a:rPr>
              <a:t>Fishbone Diagram</a:t>
            </a:r>
            <a:r>
              <a:rPr lang="af-ZA" sz="2200" i="0">
                <a:effectLst/>
                <a:latin typeface=".SFUI-Semibold"/>
              </a:rPr>
              <a:t>. Available at: mindtools.com</a:t>
            </a:r>
            <a:endParaRPr lang="af-ZA" sz="2200">
              <a:effectLst/>
              <a:latin typeface="Times New Roman" panose="02020603050405020304" pitchFamily="18" charset="0"/>
            </a:endParaRPr>
          </a:p>
          <a:p>
            <a:br>
              <a:rPr lang="af-ZA" sz="2200">
                <a:effectLst/>
                <a:latin typeface=".SF UI"/>
              </a:rPr>
            </a:br>
            <a:endParaRPr lang="af-ZA" sz="2200">
              <a:effectLst/>
              <a:latin typeface=".SF UI"/>
            </a:endParaRPr>
          </a:p>
          <a:p>
            <a:r>
              <a:rPr lang="af-ZA" sz="2200" i="0">
                <a:effectLst/>
                <a:latin typeface=".SFUI-Semibold"/>
              </a:rPr>
              <a:t>Statista (2024) </a:t>
            </a:r>
            <a:r>
              <a:rPr lang="af-ZA" sz="2200" i="1">
                <a:effectLst/>
                <a:latin typeface=".SFUI-SemiboldItalic"/>
              </a:rPr>
              <a:t>Online shopping trends in the UK</a:t>
            </a:r>
            <a:r>
              <a:rPr lang="af-ZA" sz="2200" i="0">
                <a:effectLst/>
                <a:latin typeface=".SFUI-Semibold"/>
              </a:rPr>
              <a:t>. Available at: statista.com</a:t>
            </a:r>
            <a:endParaRPr lang="af-ZA" sz="2200"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219</TotalTime>
  <Words>173</Words>
  <Application>Microsoft Office PowerPoint</Application>
  <PresentationFormat>Широкоэкранный</PresentationFormat>
  <Paragraphs>47</Paragraphs>
  <Slides>11</Slides>
  <Notes>3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11</vt:i4>
      </vt:variant>
    </vt:vector>
  </HeadingPairs>
  <TitlesOfParts>
    <vt:vector size="12" baseType="lpstr">
      <vt:lpstr>Wisp</vt:lpstr>
      <vt:lpstr>MODULE NAME: Problem solving and Decision Making . MODULE CODE : LCLM4004 STUDENT NAME :Aset Abdusalamova STUDENT ID : 2511403 LECTURER:Nerys Dosseh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Problem solving and Decision Making . MODULE CODE : LCLM4004 STUDENT NAME :Aset Abdusalamova STUDENT ID : 2511403 LECTURER:Nerys Dosseh Assignment 1: Presentation</dc:title>
  <dc:creator>Anita Nan</dc:creator>
  <cp:lastModifiedBy>Aset Abdusalamova (2511403)</cp:lastModifiedBy>
  <cp:revision>92</cp:revision>
  <dcterms:created xsi:type="dcterms:W3CDTF">2024-10-08T15:58:04Z</dcterms:created>
  <dcterms:modified xsi:type="dcterms:W3CDTF">2026-03-15T21:51:50Z</dcterms:modified>
</cp:coreProperties>
</file>