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2" r:id="rId6"/>
    <p:sldId id="260"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511DC9-918D-4B77-BFBA-BEBFB54BA4A2}" v="2675" dt="2022-05-13T11:52:30.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ia Jones (2114891)" userId="S::2114891@student.uwtsd.ac.uk::f6eb0047-7f92-4452-b3fb-be116a0332aa" providerId="AD" clId="Web-{69511DC9-918D-4B77-BFBA-BEBFB54BA4A2}"/>
    <pc:docChg chg="addSld delSld modSld">
      <pc:chgData name="Alexia Jones (2114891)" userId="S::2114891@student.uwtsd.ac.uk::f6eb0047-7f92-4452-b3fb-be116a0332aa" providerId="AD" clId="Web-{69511DC9-918D-4B77-BFBA-BEBFB54BA4A2}" dt="2022-05-13T11:52:30.699" v="1451"/>
      <pc:docMkLst>
        <pc:docMk/>
      </pc:docMkLst>
      <pc:sldChg chg="addSp modSp mod setBg">
        <pc:chgData name="Alexia Jones (2114891)" userId="S::2114891@student.uwtsd.ac.uk::f6eb0047-7f92-4452-b3fb-be116a0332aa" providerId="AD" clId="Web-{69511DC9-918D-4B77-BFBA-BEBFB54BA4A2}" dt="2022-05-12T12:56:46.411" v="66"/>
        <pc:sldMkLst>
          <pc:docMk/>
          <pc:sldMk cId="109857222" sldId="256"/>
        </pc:sldMkLst>
        <pc:spChg chg="mod">
          <ac:chgData name="Alexia Jones (2114891)" userId="S::2114891@student.uwtsd.ac.uk::f6eb0047-7f92-4452-b3fb-be116a0332aa" providerId="AD" clId="Web-{69511DC9-918D-4B77-BFBA-BEBFB54BA4A2}" dt="2022-05-12T12:52:17.389" v="52" actId="20577"/>
          <ac:spMkLst>
            <pc:docMk/>
            <pc:sldMk cId="109857222" sldId="256"/>
            <ac:spMk id="2" creationId="{00000000-0000-0000-0000-000000000000}"/>
          </ac:spMkLst>
        </pc:spChg>
        <pc:spChg chg="mod">
          <ac:chgData name="Alexia Jones (2114891)" userId="S::2114891@student.uwtsd.ac.uk::f6eb0047-7f92-4452-b3fb-be116a0332aa" providerId="AD" clId="Web-{69511DC9-918D-4B77-BFBA-BEBFB54BA4A2}" dt="2022-05-12T12:53:05.234" v="59" actId="20577"/>
          <ac:spMkLst>
            <pc:docMk/>
            <pc:sldMk cId="109857222" sldId="256"/>
            <ac:spMk id="3" creationId="{00000000-0000-0000-0000-000000000000}"/>
          </ac:spMkLst>
        </pc:spChg>
        <pc:picChg chg="add mod">
          <ac:chgData name="Alexia Jones (2114891)" userId="S::2114891@student.uwtsd.ac.uk::f6eb0047-7f92-4452-b3fb-be116a0332aa" providerId="AD" clId="Web-{69511DC9-918D-4B77-BFBA-BEBFB54BA4A2}" dt="2022-05-12T12:56:03.644" v="63" actId="14100"/>
          <ac:picMkLst>
            <pc:docMk/>
            <pc:sldMk cId="109857222" sldId="256"/>
            <ac:picMk id="4" creationId="{7CA61D4C-055C-7B13-CBF8-832A1BCA4A8A}"/>
          </ac:picMkLst>
        </pc:picChg>
        <pc:picChg chg="add mod">
          <ac:chgData name="Alexia Jones (2114891)" userId="S::2114891@student.uwtsd.ac.uk::f6eb0047-7f92-4452-b3fb-be116a0332aa" providerId="AD" clId="Web-{69511DC9-918D-4B77-BFBA-BEBFB54BA4A2}" dt="2022-05-12T12:56:27.114" v="65" actId="1076"/>
          <ac:picMkLst>
            <pc:docMk/>
            <pc:sldMk cId="109857222" sldId="256"/>
            <ac:picMk id="5" creationId="{17AA2CB0-2F42-1443-9CD1-5040A7341A4D}"/>
          </ac:picMkLst>
        </pc:picChg>
      </pc:sldChg>
      <pc:sldChg chg="addSp modSp new mod setBg addAnim modAnim">
        <pc:chgData name="Alexia Jones (2114891)" userId="S::2114891@student.uwtsd.ac.uk::f6eb0047-7f92-4452-b3fb-be116a0332aa" providerId="AD" clId="Web-{69511DC9-918D-4B77-BFBA-BEBFB54BA4A2}" dt="2022-05-13T11:50:53.525" v="1433"/>
        <pc:sldMkLst>
          <pc:docMk/>
          <pc:sldMk cId="2546718850" sldId="257"/>
        </pc:sldMkLst>
        <pc:spChg chg="mod">
          <ac:chgData name="Alexia Jones (2114891)" userId="S::2114891@student.uwtsd.ac.uk::f6eb0047-7f92-4452-b3fb-be116a0332aa" providerId="AD" clId="Web-{69511DC9-918D-4B77-BFBA-BEBFB54BA4A2}" dt="2022-05-12T13:02:50.311" v="100" actId="20577"/>
          <ac:spMkLst>
            <pc:docMk/>
            <pc:sldMk cId="2546718850" sldId="257"/>
            <ac:spMk id="2" creationId="{B5948AA0-FE04-E13A-F5F9-D91647F7FDEB}"/>
          </ac:spMkLst>
        </pc:spChg>
        <pc:spChg chg="add mod">
          <ac:chgData name="Alexia Jones (2114891)" userId="S::2114891@student.uwtsd.ac.uk::f6eb0047-7f92-4452-b3fb-be116a0332aa" providerId="AD" clId="Web-{69511DC9-918D-4B77-BFBA-BEBFB54BA4A2}" dt="2022-05-12T13:10:44.838" v="187" actId="20577"/>
          <ac:spMkLst>
            <pc:docMk/>
            <pc:sldMk cId="2546718850" sldId="257"/>
            <ac:spMk id="3" creationId="{9E504FBD-0249-AC5C-87DE-7937CDB21909}"/>
          </ac:spMkLst>
        </pc:spChg>
        <pc:spChg chg="add mod">
          <ac:chgData name="Alexia Jones (2114891)" userId="S::2114891@student.uwtsd.ac.uk::f6eb0047-7f92-4452-b3fb-be116a0332aa" providerId="AD" clId="Web-{69511DC9-918D-4B77-BFBA-BEBFB54BA4A2}" dt="2022-05-12T13:11:01.979" v="188" actId="1076"/>
          <ac:spMkLst>
            <pc:docMk/>
            <pc:sldMk cId="2546718850" sldId="257"/>
            <ac:spMk id="5" creationId="{AF7EFAC4-18A4-5C35-8F01-DC97A249E296}"/>
          </ac:spMkLst>
        </pc:spChg>
        <pc:picChg chg="add mod">
          <ac:chgData name="Alexia Jones (2114891)" userId="S::2114891@student.uwtsd.ac.uk::f6eb0047-7f92-4452-b3fb-be116a0332aa" providerId="AD" clId="Web-{69511DC9-918D-4B77-BFBA-BEBFB54BA4A2}" dt="2022-05-12T13:07:44.037" v="147" actId="1076"/>
          <ac:picMkLst>
            <pc:docMk/>
            <pc:sldMk cId="2546718850" sldId="257"/>
            <ac:picMk id="4" creationId="{EB54938F-B10F-735D-85A8-29A460F21E02}"/>
          </ac:picMkLst>
        </pc:picChg>
      </pc:sldChg>
      <pc:sldChg chg="addSp modSp new mod setBg addAnim modAnim">
        <pc:chgData name="Alexia Jones (2114891)" userId="S::2114891@student.uwtsd.ac.uk::f6eb0047-7f92-4452-b3fb-be116a0332aa" providerId="AD" clId="Web-{69511DC9-918D-4B77-BFBA-BEBFB54BA4A2}" dt="2022-05-13T11:51:20.542" v="1438"/>
        <pc:sldMkLst>
          <pc:docMk/>
          <pc:sldMk cId="2188144824" sldId="258"/>
        </pc:sldMkLst>
        <pc:spChg chg="mod">
          <ac:chgData name="Alexia Jones (2114891)" userId="S::2114891@student.uwtsd.ac.uk::f6eb0047-7f92-4452-b3fb-be116a0332aa" providerId="AD" clId="Web-{69511DC9-918D-4B77-BFBA-BEBFB54BA4A2}" dt="2022-05-13T10:45:20.808" v="769" actId="1076"/>
          <ac:spMkLst>
            <pc:docMk/>
            <pc:sldMk cId="2188144824" sldId="258"/>
            <ac:spMk id="2" creationId="{151BDF53-639B-78D7-2835-47618F96578A}"/>
          </ac:spMkLst>
        </pc:spChg>
        <pc:spChg chg="add mod">
          <ac:chgData name="Alexia Jones (2114891)" userId="S::2114891@student.uwtsd.ac.uk::f6eb0047-7f92-4452-b3fb-be116a0332aa" providerId="AD" clId="Web-{69511DC9-918D-4B77-BFBA-BEBFB54BA4A2}" dt="2022-05-13T11:33:23.396" v="1390" actId="20577"/>
          <ac:spMkLst>
            <pc:docMk/>
            <pc:sldMk cId="2188144824" sldId="258"/>
            <ac:spMk id="3" creationId="{A068517C-B472-3B2F-3201-DFF177915A3B}"/>
          </ac:spMkLst>
        </pc:spChg>
        <pc:spChg chg="add mod">
          <ac:chgData name="Alexia Jones (2114891)" userId="S::2114891@student.uwtsd.ac.uk::f6eb0047-7f92-4452-b3fb-be116a0332aa" providerId="AD" clId="Web-{69511DC9-918D-4B77-BFBA-BEBFB54BA4A2}" dt="2022-05-13T10:45:27.980" v="770" actId="1076"/>
          <ac:spMkLst>
            <pc:docMk/>
            <pc:sldMk cId="2188144824" sldId="258"/>
            <ac:spMk id="4" creationId="{1979B74F-F972-FC7A-5013-3B954E712581}"/>
          </ac:spMkLst>
        </pc:spChg>
      </pc:sldChg>
      <pc:sldChg chg="addSp modSp new mod setBg">
        <pc:chgData name="Alexia Jones (2114891)" userId="S::2114891@student.uwtsd.ac.uk::f6eb0047-7f92-4452-b3fb-be116a0332aa" providerId="AD" clId="Web-{69511DC9-918D-4B77-BFBA-BEBFB54BA4A2}" dt="2022-05-13T11:49:12.508" v="1427" actId="20577"/>
        <pc:sldMkLst>
          <pc:docMk/>
          <pc:sldMk cId="115264961" sldId="259"/>
        </pc:sldMkLst>
        <pc:spChg chg="mod">
          <ac:chgData name="Alexia Jones (2114891)" userId="S::2114891@student.uwtsd.ac.uk::f6eb0047-7f92-4452-b3fb-be116a0332aa" providerId="AD" clId="Web-{69511DC9-918D-4B77-BFBA-BEBFB54BA4A2}" dt="2022-05-12T15:31:06.940" v="500" actId="20577"/>
          <ac:spMkLst>
            <pc:docMk/>
            <pc:sldMk cId="115264961" sldId="259"/>
            <ac:spMk id="2" creationId="{3AAFB89D-1B13-1F44-3702-20FF9ECC9085}"/>
          </ac:spMkLst>
        </pc:spChg>
        <pc:spChg chg="add mod">
          <ac:chgData name="Alexia Jones (2114891)" userId="S::2114891@student.uwtsd.ac.uk::f6eb0047-7f92-4452-b3fb-be116a0332aa" providerId="AD" clId="Web-{69511DC9-918D-4B77-BFBA-BEBFB54BA4A2}" dt="2022-05-13T11:49:12.508" v="1427" actId="20577"/>
          <ac:spMkLst>
            <pc:docMk/>
            <pc:sldMk cId="115264961" sldId="259"/>
            <ac:spMk id="3" creationId="{2B0AAE22-2974-E14F-51B2-1E2C0898E02B}"/>
          </ac:spMkLst>
        </pc:spChg>
      </pc:sldChg>
      <pc:sldChg chg="addSp modSp new mod setBg addAnim modAnim">
        <pc:chgData name="Alexia Jones (2114891)" userId="S::2114891@student.uwtsd.ac.uk::f6eb0047-7f92-4452-b3fb-be116a0332aa" providerId="AD" clId="Web-{69511DC9-918D-4B77-BFBA-BEBFB54BA4A2}" dt="2022-05-13T11:52:30.699" v="1451"/>
        <pc:sldMkLst>
          <pc:docMk/>
          <pc:sldMk cId="3206746899" sldId="260"/>
        </pc:sldMkLst>
        <pc:spChg chg="mod">
          <ac:chgData name="Alexia Jones (2114891)" userId="S::2114891@student.uwtsd.ac.uk::f6eb0047-7f92-4452-b3fb-be116a0332aa" providerId="AD" clId="Web-{69511DC9-918D-4B77-BFBA-BEBFB54BA4A2}" dt="2022-05-12T15:31:49.894" v="508" actId="20577"/>
          <ac:spMkLst>
            <pc:docMk/>
            <pc:sldMk cId="3206746899" sldId="260"/>
            <ac:spMk id="2" creationId="{002C010B-7F1D-667F-5A95-55251C41DA05}"/>
          </ac:spMkLst>
        </pc:spChg>
        <pc:picChg chg="add mod">
          <ac:chgData name="Alexia Jones (2114891)" userId="S::2114891@student.uwtsd.ac.uk::f6eb0047-7f92-4452-b3fb-be116a0332aa" providerId="AD" clId="Web-{69511DC9-918D-4B77-BFBA-BEBFB54BA4A2}" dt="2022-05-12T15:33:28.083" v="512" actId="1076"/>
          <ac:picMkLst>
            <pc:docMk/>
            <pc:sldMk cId="3206746899" sldId="260"/>
            <ac:picMk id="3" creationId="{CF8C37A1-D8E7-27C7-E5E1-6218862172C9}"/>
          </ac:picMkLst>
        </pc:picChg>
      </pc:sldChg>
      <pc:sldChg chg="modSp new del">
        <pc:chgData name="Alexia Jones (2114891)" userId="S::2114891@student.uwtsd.ac.uk::f6eb0047-7f92-4452-b3fb-be116a0332aa" providerId="AD" clId="Web-{69511DC9-918D-4B77-BFBA-BEBFB54BA4A2}" dt="2022-05-12T15:36:02.383" v="516"/>
        <pc:sldMkLst>
          <pc:docMk/>
          <pc:sldMk cId="181500383" sldId="261"/>
        </pc:sldMkLst>
        <pc:spChg chg="mod">
          <ac:chgData name="Alexia Jones (2114891)" userId="S::2114891@student.uwtsd.ac.uk::f6eb0047-7f92-4452-b3fb-be116a0332aa" providerId="AD" clId="Web-{69511DC9-918D-4B77-BFBA-BEBFB54BA4A2}" dt="2022-05-12T15:36:00.258" v="515" actId="14100"/>
          <ac:spMkLst>
            <pc:docMk/>
            <pc:sldMk cId="181500383" sldId="261"/>
            <ac:spMk id="2" creationId="{FC25DD52-0101-330C-6FB9-D36CF667C5F5}"/>
          </ac:spMkLst>
        </pc:spChg>
      </pc:sldChg>
      <pc:sldChg chg="addSp modSp new mod setBg addAnim modAnim">
        <pc:chgData name="Alexia Jones (2114891)" userId="S::2114891@student.uwtsd.ac.uk::f6eb0047-7f92-4452-b3fb-be116a0332aa" providerId="AD" clId="Web-{69511DC9-918D-4B77-BFBA-BEBFB54BA4A2}" dt="2022-05-13T11:51:49.198" v="1444"/>
        <pc:sldMkLst>
          <pc:docMk/>
          <pc:sldMk cId="2833745815" sldId="261"/>
        </pc:sldMkLst>
        <pc:spChg chg="mod">
          <ac:chgData name="Alexia Jones (2114891)" userId="S::2114891@student.uwtsd.ac.uk::f6eb0047-7f92-4452-b3fb-be116a0332aa" providerId="AD" clId="Web-{69511DC9-918D-4B77-BFBA-BEBFB54BA4A2}" dt="2022-05-12T15:38:09.308" v="561" actId="20577"/>
          <ac:spMkLst>
            <pc:docMk/>
            <pc:sldMk cId="2833745815" sldId="261"/>
            <ac:spMk id="2" creationId="{53BDF78A-349B-C3C2-F791-FDFFAFA634DC}"/>
          </ac:spMkLst>
        </pc:spChg>
        <pc:spChg chg="add mod">
          <ac:chgData name="Alexia Jones (2114891)" userId="S::2114891@student.uwtsd.ac.uk::f6eb0047-7f92-4452-b3fb-be116a0332aa" providerId="AD" clId="Web-{69511DC9-918D-4B77-BFBA-BEBFB54BA4A2}" dt="2022-05-13T11:19:55.364" v="1050" actId="20577"/>
          <ac:spMkLst>
            <pc:docMk/>
            <pc:sldMk cId="2833745815" sldId="261"/>
            <ac:spMk id="3" creationId="{3771FDD8-272C-E28C-368A-56377E489D67}"/>
          </ac:spMkLst>
        </pc:spChg>
        <pc:spChg chg="add mod">
          <ac:chgData name="Alexia Jones (2114891)" userId="S::2114891@student.uwtsd.ac.uk::f6eb0047-7f92-4452-b3fb-be116a0332aa" providerId="AD" clId="Web-{69511DC9-918D-4B77-BFBA-BEBFB54BA4A2}" dt="2022-05-13T11:02:30" v="870" actId="20577"/>
          <ac:spMkLst>
            <pc:docMk/>
            <pc:sldMk cId="2833745815" sldId="261"/>
            <ac:spMk id="4" creationId="{C4EE3AC3-2B20-CDD8-DF1F-9BF5237A5BD8}"/>
          </ac:spMkLst>
        </pc:spChg>
        <pc:spChg chg="add mod">
          <ac:chgData name="Alexia Jones (2114891)" userId="S::2114891@student.uwtsd.ac.uk::f6eb0047-7f92-4452-b3fb-be116a0332aa" providerId="AD" clId="Web-{69511DC9-918D-4B77-BFBA-BEBFB54BA4A2}" dt="2022-05-13T11:48:44.211" v="1420" actId="20577"/>
          <ac:spMkLst>
            <pc:docMk/>
            <pc:sldMk cId="2833745815" sldId="261"/>
            <ac:spMk id="5" creationId="{1CADF7B7-815D-3FC0-F462-475050B47FA9}"/>
          </ac:spMkLst>
        </pc:spChg>
        <pc:spChg chg="add">
          <ac:chgData name="Alexia Jones (2114891)" userId="S::2114891@student.uwtsd.ac.uk::f6eb0047-7f92-4452-b3fb-be116a0332aa" providerId="AD" clId="Web-{69511DC9-918D-4B77-BFBA-BEBFB54BA4A2}" dt="2022-05-13T11:33:34.396" v="1391"/>
          <ac:spMkLst>
            <pc:docMk/>
            <pc:sldMk cId="2833745815" sldId="261"/>
            <ac:spMk id="6" creationId="{B8C5FEAD-06E0-3016-52B3-2D481DC8C89A}"/>
          </ac:spMkLst>
        </pc:spChg>
        <pc:spChg chg="add mod">
          <ac:chgData name="Alexia Jones (2114891)" userId="S::2114891@student.uwtsd.ac.uk::f6eb0047-7f92-4452-b3fb-be116a0332aa" providerId="AD" clId="Web-{69511DC9-918D-4B77-BFBA-BEBFB54BA4A2}" dt="2022-05-13T11:34:13.428" v="1398" actId="1076"/>
          <ac:spMkLst>
            <pc:docMk/>
            <pc:sldMk cId="2833745815" sldId="261"/>
            <ac:spMk id="7" creationId="{10EF69D2-6199-D101-139E-4C57690A4EBE}"/>
          </ac:spMkLst>
        </pc:spChg>
      </pc:sldChg>
      <pc:sldChg chg="addSp modSp new mod setBg addAnim modAnim">
        <pc:chgData name="Alexia Jones (2114891)" userId="S::2114891@student.uwtsd.ac.uk::f6eb0047-7f92-4452-b3fb-be116a0332aa" providerId="AD" clId="Web-{69511DC9-918D-4B77-BFBA-BEBFB54BA4A2}" dt="2022-05-13T11:52:07.339" v="1449"/>
        <pc:sldMkLst>
          <pc:docMk/>
          <pc:sldMk cId="1399657267" sldId="262"/>
        </pc:sldMkLst>
        <pc:spChg chg="mod">
          <ac:chgData name="Alexia Jones (2114891)" userId="S::2114891@student.uwtsd.ac.uk::f6eb0047-7f92-4452-b3fb-be116a0332aa" providerId="AD" clId="Web-{69511DC9-918D-4B77-BFBA-BEBFB54BA4A2}" dt="2022-05-13T11:25:00.558" v="1212" actId="20577"/>
          <ac:spMkLst>
            <pc:docMk/>
            <pc:sldMk cId="1399657267" sldId="262"/>
            <ac:spMk id="2" creationId="{D66E6F4C-1476-3D12-FD8D-65D7125B43E0}"/>
          </ac:spMkLst>
        </pc:spChg>
        <pc:spChg chg="mod">
          <ac:chgData name="Alexia Jones (2114891)" userId="S::2114891@student.uwtsd.ac.uk::f6eb0047-7f92-4452-b3fb-be116a0332aa" providerId="AD" clId="Web-{69511DC9-918D-4B77-BFBA-BEBFB54BA4A2}" dt="2022-05-13T11:31:52.410" v="1384" actId="20577"/>
          <ac:spMkLst>
            <pc:docMk/>
            <pc:sldMk cId="1399657267" sldId="262"/>
            <ac:spMk id="3" creationId="{EFEEA35C-8358-4678-AAAB-6C09CBDEE7B4}"/>
          </ac:spMkLst>
        </pc:spChg>
        <pc:spChg chg="add mod">
          <ac:chgData name="Alexia Jones (2114891)" userId="S::2114891@student.uwtsd.ac.uk::f6eb0047-7f92-4452-b3fb-be116a0332aa" providerId="AD" clId="Web-{69511DC9-918D-4B77-BFBA-BEBFB54BA4A2}" dt="2022-05-13T11:31:30.972" v="1381" actId="14100"/>
          <ac:spMkLst>
            <pc:docMk/>
            <pc:sldMk cId="1399657267" sldId="262"/>
            <ac:spMk id="4" creationId="{FA0471AD-2E60-AAE3-C013-A9DC5388EF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mentalhealth.org.uk/statistics/mental-health-statistics-family-and-parenting" TargetMode="External"/><Relationship Id="rId2" Type="http://schemas.openxmlformats.org/officeDocument/2006/relationships/hyperlink" Target="https://psycnet.apa.org/doi/10.1037/0022-006X.64.3.552"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cs typeface="Calibri Light"/>
              </a:rPr>
              <a:t>Introduction to Health Research</a:t>
            </a:r>
            <a:br>
              <a:rPr lang="en-GB" dirty="0">
                <a:cs typeface="Calibri Light"/>
              </a:rPr>
            </a:br>
            <a:r>
              <a:rPr lang="en-GB" dirty="0">
                <a:cs typeface="Calibri Light"/>
              </a:rPr>
              <a:t>BMNS4005</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By Alexia Jones</a:t>
            </a:r>
            <a:endParaRPr lang="en-GB" dirty="0"/>
          </a:p>
        </p:txBody>
      </p:sp>
      <p:pic>
        <p:nvPicPr>
          <p:cNvPr id="4" name="Picture 4" descr="A picture containing shape&#10;&#10;Description automatically generated">
            <a:extLst>
              <a:ext uri="{FF2B5EF4-FFF2-40B4-BE49-F238E27FC236}">
                <a16:creationId xmlns:a16="http://schemas.microsoft.com/office/drawing/2014/main" id="{7CA61D4C-055C-7B13-CBF8-832A1BCA4A8A}"/>
              </a:ext>
            </a:extLst>
          </p:cNvPr>
          <p:cNvPicPr>
            <a:picLocks noChangeAspect="1"/>
          </p:cNvPicPr>
          <p:nvPr/>
        </p:nvPicPr>
        <p:blipFill>
          <a:blip r:embed="rId2"/>
          <a:stretch>
            <a:fillRect/>
          </a:stretch>
        </p:blipFill>
        <p:spPr>
          <a:xfrm>
            <a:off x="1162319" y="3286574"/>
            <a:ext cx="3153134" cy="2642738"/>
          </a:xfrm>
          <a:prstGeom prst="rect">
            <a:avLst/>
          </a:prstGeom>
        </p:spPr>
      </p:pic>
      <p:pic>
        <p:nvPicPr>
          <p:cNvPr id="5" name="Picture 4" descr="A picture containing shape&#10;&#10;Description automatically generated">
            <a:extLst>
              <a:ext uri="{FF2B5EF4-FFF2-40B4-BE49-F238E27FC236}">
                <a16:creationId xmlns:a16="http://schemas.microsoft.com/office/drawing/2014/main" id="{17AA2CB0-2F42-1443-9CD1-5040A7341A4D}"/>
              </a:ext>
            </a:extLst>
          </p:cNvPr>
          <p:cNvPicPr>
            <a:picLocks noChangeAspect="1"/>
          </p:cNvPicPr>
          <p:nvPr/>
        </p:nvPicPr>
        <p:blipFill>
          <a:blip r:embed="rId2"/>
          <a:stretch>
            <a:fillRect/>
          </a:stretch>
        </p:blipFill>
        <p:spPr>
          <a:xfrm>
            <a:off x="8207224" y="3430347"/>
            <a:ext cx="3153134" cy="264273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48AA0-FE04-E13A-F5F9-D91647F7FDEB}"/>
              </a:ext>
            </a:extLst>
          </p:cNvPr>
          <p:cNvSpPr>
            <a:spLocks noGrp="1"/>
          </p:cNvSpPr>
          <p:nvPr>
            <p:ph type="title"/>
          </p:nvPr>
        </p:nvSpPr>
        <p:spPr/>
        <p:txBody>
          <a:bodyPr/>
          <a:lstStyle/>
          <a:p>
            <a:r>
              <a:rPr lang="en-GB" dirty="0">
                <a:cs typeface="Calibri Light"/>
              </a:rPr>
              <a:t>Research in the Prevention of Mental Health</a:t>
            </a:r>
          </a:p>
        </p:txBody>
      </p:sp>
      <p:sp>
        <p:nvSpPr>
          <p:cNvPr id="3" name="TextBox 2">
            <a:extLst>
              <a:ext uri="{FF2B5EF4-FFF2-40B4-BE49-F238E27FC236}">
                <a16:creationId xmlns:a16="http://schemas.microsoft.com/office/drawing/2014/main" id="{9E504FBD-0249-AC5C-87DE-7937CDB21909}"/>
              </a:ext>
            </a:extLst>
          </p:cNvPr>
          <p:cNvSpPr txBox="1"/>
          <p:nvPr/>
        </p:nvSpPr>
        <p:spPr>
          <a:xfrm>
            <a:off x="1015042" y="1518249"/>
            <a:ext cx="985999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cs typeface="Calibri"/>
              </a:rPr>
              <a:t>Preventing a parent's mental health and the affects it has on their children.</a:t>
            </a:r>
          </a:p>
        </p:txBody>
      </p:sp>
      <p:pic>
        <p:nvPicPr>
          <p:cNvPr id="4" name="Picture 4" descr="Chart, bar chart&#10;&#10;Description automatically generated">
            <a:extLst>
              <a:ext uri="{FF2B5EF4-FFF2-40B4-BE49-F238E27FC236}">
                <a16:creationId xmlns:a16="http://schemas.microsoft.com/office/drawing/2014/main" id="{EB54938F-B10F-735D-85A8-29A460F21E02}"/>
              </a:ext>
            </a:extLst>
          </p:cNvPr>
          <p:cNvPicPr>
            <a:picLocks noChangeAspect="1"/>
          </p:cNvPicPr>
          <p:nvPr/>
        </p:nvPicPr>
        <p:blipFill>
          <a:blip r:embed="rId2"/>
          <a:stretch>
            <a:fillRect/>
          </a:stretch>
        </p:blipFill>
        <p:spPr>
          <a:xfrm>
            <a:off x="842514" y="2623724"/>
            <a:ext cx="5733690" cy="3752778"/>
          </a:xfrm>
          <a:prstGeom prst="rect">
            <a:avLst/>
          </a:prstGeom>
        </p:spPr>
      </p:pic>
      <p:sp>
        <p:nvSpPr>
          <p:cNvPr id="5" name="TextBox 4">
            <a:extLst>
              <a:ext uri="{FF2B5EF4-FFF2-40B4-BE49-F238E27FC236}">
                <a16:creationId xmlns:a16="http://schemas.microsoft.com/office/drawing/2014/main" id="{AF7EFAC4-18A4-5C35-8F01-DC97A249E296}"/>
              </a:ext>
            </a:extLst>
          </p:cNvPr>
          <p:cNvSpPr txBox="1"/>
          <p:nvPr/>
        </p:nvSpPr>
        <p:spPr>
          <a:xfrm>
            <a:off x="7541464" y="3487049"/>
            <a:ext cx="399402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In recent research we found that </a:t>
            </a:r>
            <a:endParaRPr lang="en-GB" sz="2000" dirty="0">
              <a:latin typeface="Calibri"/>
            </a:endParaRPr>
          </a:p>
          <a:p>
            <a:r>
              <a:rPr lang="en-GB" sz="2000" dirty="0">
                <a:latin typeface="Calibri"/>
              </a:rPr>
              <a:t> Studies show that 68% of women who suffer with a Mental Health Illness and 57% of men who suffer are parents according to </a:t>
            </a:r>
            <a:r>
              <a:rPr lang="en-GB" sz="2000" dirty="0">
                <a:ea typeface="+mn-lt"/>
                <a:cs typeface="+mn-lt"/>
              </a:rPr>
              <a:t>Mental Health Foundation (2022)</a:t>
            </a:r>
            <a:endParaRPr lang="en-GB" sz="2000" dirty="0">
              <a:cs typeface="Calibri"/>
            </a:endParaRPr>
          </a:p>
        </p:txBody>
      </p:sp>
    </p:spTree>
    <p:extLst>
      <p:ext uri="{BB962C8B-B14F-4D97-AF65-F5344CB8AC3E}">
        <p14:creationId xmlns:p14="http://schemas.microsoft.com/office/powerpoint/2010/main" val="254671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BDF53-639B-78D7-2835-47618F96578A}"/>
              </a:ext>
            </a:extLst>
          </p:cNvPr>
          <p:cNvSpPr>
            <a:spLocks noGrp="1"/>
          </p:cNvSpPr>
          <p:nvPr>
            <p:ph type="title"/>
          </p:nvPr>
        </p:nvSpPr>
        <p:spPr>
          <a:xfrm>
            <a:off x="737558" y="48823"/>
            <a:ext cx="10515600" cy="1325563"/>
          </a:xfrm>
        </p:spPr>
        <p:txBody>
          <a:bodyPr/>
          <a:lstStyle/>
          <a:p>
            <a:pPr algn="ctr"/>
            <a:r>
              <a:rPr lang="en-GB" dirty="0">
                <a:cs typeface="Calibri Light" panose="020F0302020204030204"/>
              </a:rPr>
              <a:t>Results of the research</a:t>
            </a:r>
          </a:p>
        </p:txBody>
      </p:sp>
      <p:sp>
        <p:nvSpPr>
          <p:cNvPr id="3" name="TextBox 2">
            <a:extLst>
              <a:ext uri="{FF2B5EF4-FFF2-40B4-BE49-F238E27FC236}">
                <a16:creationId xmlns:a16="http://schemas.microsoft.com/office/drawing/2014/main" id="{A068517C-B472-3B2F-3201-DFF177915A3B}"/>
              </a:ext>
            </a:extLst>
          </p:cNvPr>
          <p:cNvSpPr txBox="1"/>
          <p:nvPr/>
        </p:nvSpPr>
        <p:spPr>
          <a:xfrm>
            <a:off x="1115683" y="2941609"/>
            <a:ext cx="10233802"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Here are some of the findings of the research-</a:t>
            </a:r>
          </a:p>
          <a:p>
            <a:endParaRPr lang="en-GB" sz="2000" dirty="0">
              <a:ea typeface="+mn-lt"/>
              <a:cs typeface="+mn-lt"/>
            </a:endParaRPr>
          </a:p>
          <a:p>
            <a:pPr marL="285750" indent="-285750">
              <a:buFont typeface="Arial" panose="020B0604020202020204" pitchFamily="34" charset="0"/>
              <a:buChar char="•"/>
            </a:pPr>
            <a:r>
              <a:rPr lang="en-GB" sz="2000" dirty="0">
                <a:ea typeface="+mn-lt"/>
                <a:cs typeface="+mn-lt"/>
              </a:rPr>
              <a:t>There are a substantial percentage of children who suffer from some form of mental health problem at an early age, but it has been missed, undiagnosed or had a lack of assessment from a professional.</a:t>
            </a:r>
            <a:endParaRPr lang="en-GB" sz="2000" dirty="0">
              <a:ea typeface="Calibri" panose="020F0502020204030204"/>
              <a:cs typeface="Calibri" panose="020F0502020204030204"/>
            </a:endParaRPr>
          </a:p>
          <a:p>
            <a:pPr marL="285750" indent="-285750">
              <a:buFont typeface="Arial" panose="020B0604020202020204" pitchFamily="34" charset="0"/>
              <a:buChar char="•"/>
            </a:pPr>
            <a:endParaRPr lang="en-GB" sz="2000" dirty="0">
              <a:ea typeface="Calibri" panose="020F0502020204030204"/>
              <a:cs typeface="Calibri" panose="020F0502020204030204"/>
            </a:endParaRPr>
          </a:p>
          <a:p>
            <a:pPr marL="285750" indent="-285750">
              <a:buFont typeface="Arial" panose="020B0604020202020204" pitchFamily="34" charset="0"/>
              <a:buChar char="•"/>
            </a:pPr>
            <a:r>
              <a:rPr lang="en-GB" sz="2000" dirty="0">
                <a:ea typeface="Calibri" panose="020F0502020204030204"/>
                <a:cs typeface="Calibri" panose="020F0502020204030204"/>
              </a:rPr>
              <a:t>There is evidence that mental health can be passed on from a parent to a child.</a:t>
            </a:r>
          </a:p>
          <a:p>
            <a:pPr marL="285750" indent="-285750">
              <a:buFont typeface="Arial" panose="020B0604020202020204" pitchFamily="34" charset="0"/>
              <a:buChar char="•"/>
            </a:pPr>
            <a:endParaRPr lang="en-GB" sz="2000" dirty="0">
              <a:ea typeface="Calibri" panose="020F0502020204030204"/>
              <a:cs typeface="Calibri" panose="020F0502020204030204"/>
            </a:endParaRPr>
          </a:p>
          <a:p>
            <a:pPr marL="285750" indent="-285750">
              <a:buFont typeface="Arial" panose="020B0604020202020204" pitchFamily="34" charset="0"/>
              <a:buChar char="•"/>
            </a:pPr>
            <a:r>
              <a:rPr lang="en-GB" sz="2000" dirty="0">
                <a:ea typeface="Calibri" panose="020F0502020204030204"/>
                <a:cs typeface="Calibri" panose="020F0502020204030204"/>
              </a:rPr>
              <a:t>There is also evidence that children who have parents suffer from mental health can live a life without suffering themselves (</a:t>
            </a:r>
            <a:r>
              <a:rPr lang="en-GB" sz="2000" dirty="0">
                <a:ea typeface="+mn-lt"/>
                <a:cs typeface="+mn-lt"/>
              </a:rPr>
              <a:t>NSPCC Learning 2021)</a:t>
            </a:r>
            <a:r>
              <a:rPr lang="en-GB" sz="2000" dirty="0">
                <a:ea typeface="Calibri" panose="020F0502020204030204"/>
                <a:cs typeface="Calibri" panose="020F0502020204030204"/>
              </a:rPr>
              <a:t> .</a:t>
            </a:r>
          </a:p>
          <a:p>
            <a:pPr marL="285750" indent="-285750">
              <a:buFont typeface="Arial" panose="020B0604020202020204" pitchFamily="34" charset="0"/>
              <a:buChar char="•"/>
            </a:pPr>
            <a:endParaRPr lang="en-GB"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1979B74F-F972-FC7A-5013-3B954E712581}"/>
              </a:ext>
            </a:extLst>
          </p:cNvPr>
          <p:cNvSpPr txBox="1"/>
          <p:nvPr/>
        </p:nvSpPr>
        <p:spPr>
          <a:xfrm>
            <a:off x="1201048" y="1387955"/>
            <a:ext cx="1007565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Whist researching the effect on children's mental health from a parent who suffers some sort of mental health illness, there was a lot of mixed views. This indicates that not enough research has be completed to whether a child's potential of having mental health issues are increased by a parent's mental health.</a:t>
            </a:r>
          </a:p>
        </p:txBody>
      </p:sp>
    </p:spTree>
    <p:extLst>
      <p:ext uri="{BB962C8B-B14F-4D97-AF65-F5344CB8AC3E}">
        <p14:creationId xmlns:p14="http://schemas.microsoft.com/office/powerpoint/2010/main" val="2188144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F78A-349B-C3C2-F791-FDFFAFA634DC}"/>
              </a:ext>
            </a:extLst>
          </p:cNvPr>
          <p:cNvSpPr>
            <a:spLocks noGrp="1"/>
          </p:cNvSpPr>
          <p:nvPr>
            <p:ph type="title"/>
          </p:nvPr>
        </p:nvSpPr>
        <p:spPr/>
        <p:txBody>
          <a:bodyPr/>
          <a:lstStyle/>
          <a:p>
            <a:pPr algn="ctr"/>
            <a:r>
              <a:rPr lang="en-GB" dirty="0">
                <a:cs typeface="Calibri Light"/>
              </a:rPr>
              <a:t>Preventions of children's mental health developing from a parent's mental health</a:t>
            </a:r>
          </a:p>
        </p:txBody>
      </p:sp>
      <p:sp>
        <p:nvSpPr>
          <p:cNvPr id="3" name="TextBox 2">
            <a:extLst>
              <a:ext uri="{FF2B5EF4-FFF2-40B4-BE49-F238E27FC236}">
                <a16:creationId xmlns:a16="http://schemas.microsoft.com/office/drawing/2014/main" id="{3771FDD8-272C-E28C-368A-56377E489D67}"/>
              </a:ext>
            </a:extLst>
          </p:cNvPr>
          <p:cNvSpPr txBox="1"/>
          <p:nvPr/>
        </p:nvSpPr>
        <p:spPr>
          <a:xfrm>
            <a:off x="6579079" y="1992702"/>
            <a:ext cx="461225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School, Teachers or members of staff could be the perfect way to help children with mental health issues. Children ages 3-18 spend a lot of time in school, teachers having a better understanding of mental health issues and their signs could be a huge help in detecting a young child's mental health problems (Singh, Singh &amp; Ollendick 2002).</a:t>
            </a:r>
          </a:p>
        </p:txBody>
      </p:sp>
      <p:sp>
        <p:nvSpPr>
          <p:cNvPr id="4" name="TextBox 3">
            <a:extLst>
              <a:ext uri="{FF2B5EF4-FFF2-40B4-BE49-F238E27FC236}">
                <a16:creationId xmlns:a16="http://schemas.microsoft.com/office/drawing/2014/main" id="{C4EE3AC3-2B20-CDD8-DF1F-9BF5237A5BD8}"/>
              </a:ext>
            </a:extLst>
          </p:cNvPr>
          <p:cNvSpPr txBox="1"/>
          <p:nvPr/>
        </p:nvSpPr>
        <p:spPr>
          <a:xfrm>
            <a:off x="554966" y="2639683"/>
            <a:ext cx="48710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Newman, Moffitt, </a:t>
            </a:r>
            <a:r>
              <a:rPr lang="en-GB" dirty="0" err="1">
                <a:cs typeface="Calibri"/>
              </a:rPr>
              <a:t>Capsi</a:t>
            </a:r>
            <a:r>
              <a:rPr lang="en-GB" dirty="0">
                <a:cs typeface="Calibri"/>
              </a:rPr>
              <a:t>, </a:t>
            </a:r>
            <a:r>
              <a:rPr lang="en-GB" dirty="0" err="1">
                <a:cs typeface="Calibri"/>
              </a:rPr>
              <a:t>Magdol</a:t>
            </a:r>
            <a:r>
              <a:rPr lang="en-GB" dirty="0">
                <a:cs typeface="Calibri"/>
              </a:rPr>
              <a:t>, Silva &amp; Stanton (1996), suggest that mental Health issues should be captured early, instead of waiting for the individual to reach adulthood.</a:t>
            </a:r>
          </a:p>
        </p:txBody>
      </p:sp>
      <p:sp>
        <p:nvSpPr>
          <p:cNvPr id="5" name="TextBox 4">
            <a:extLst>
              <a:ext uri="{FF2B5EF4-FFF2-40B4-BE49-F238E27FC236}">
                <a16:creationId xmlns:a16="http://schemas.microsoft.com/office/drawing/2014/main" id="{1CADF7B7-815D-3FC0-F462-475050B47FA9}"/>
              </a:ext>
            </a:extLst>
          </p:cNvPr>
          <p:cNvSpPr txBox="1"/>
          <p:nvPr/>
        </p:nvSpPr>
        <p:spPr>
          <a:xfrm>
            <a:off x="3344174" y="4652513"/>
            <a:ext cx="492855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It could help if parents were more open about their mental health issues, this could help the child understand that it is not that their parents do not care or love them, it is simply that they struggle from time to time with their mental health and how to deal with it themselves (</a:t>
            </a:r>
            <a:r>
              <a:rPr lang="en-GB" dirty="0" err="1">
                <a:ea typeface="+mn-lt"/>
                <a:cs typeface="+mn-lt"/>
              </a:rPr>
              <a:t>Pihkala</a:t>
            </a:r>
            <a:r>
              <a:rPr lang="en-GB" dirty="0">
                <a:ea typeface="+mn-lt"/>
                <a:cs typeface="+mn-lt"/>
              </a:rPr>
              <a:t>, Sandlund and </a:t>
            </a:r>
            <a:r>
              <a:rPr lang="en-GB" dirty="0" err="1">
                <a:ea typeface="+mn-lt"/>
                <a:cs typeface="+mn-lt"/>
              </a:rPr>
              <a:t>cederström</a:t>
            </a:r>
            <a:r>
              <a:rPr lang="en-GB" dirty="0">
                <a:ea typeface="+mn-lt"/>
                <a:cs typeface="+mn-lt"/>
              </a:rPr>
              <a:t> 2011).</a:t>
            </a:r>
            <a:endParaRPr lang="en-GB" dirty="0">
              <a:cs typeface="Calibri"/>
            </a:endParaRPr>
          </a:p>
        </p:txBody>
      </p:sp>
      <p:sp>
        <p:nvSpPr>
          <p:cNvPr id="6" name="TextBox 5">
            <a:extLst>
              <a:ext uri="{FF2B5EF4-FFF2-40B4-BE49-F238E27FC236}">
                <a16:creationId xmlns:a16="http://schemas.microsoft.com/office/drawing/2014/main" id="{B8C5FEAD-06E0-3016-52B3-2D481DC8C89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7" name="TextBox 6">
            <a:extLst>
              <a:ext uri="{FF2B5EF4-FFF2-40B4-BE49-F238E27FC236}">
                <a16:creationId xmlns:a16="http://schemas.microsoft.com/office/drawing/2014/main" id="{10EF69D2-6199-D101-139E-4C57690A4EBE}"/>
              </a:ext>
            </a:extLst>
          </p:cNvPr>
          <p:cNvSpPr txBox="1"/>
          <p:nvPr/>
        </p:nvSpPr>
        <p:spPr>
          <a:xfrm>
            <a:off x="9022332" y="60893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Fjone</a:t>
            </a:r>
            <a:r>
              <a:rPr lang="en-GB" dirty="0">
                <a:ea typeface="+mn-lt"/>
                <a:cs typeface="+mn-lt"/>
              </a:rPr>
              <a:t>, </a:t>
            </a:r>
            <a:r>
              <a:rPr lang="en-GB" dirty="0" err="1">
                <a:ea typeface="+mn-lt"/>
                <a:cs typeface="+mn-lt"/>
              </a:rPr>
              <a:t>Borgunn</a:t>
            </a:r>
            <a:r>
              <a:rPr lang="en-GB" dirty="0">
                <a:ea typeface="+mn-lt"/>
                <a:cs typeface="+mn-lt"/>
              </a:rPr>
              <a:t> and </a:t>
            </a:r>
            <a:r>
              <a:rPr lang="en-GB" dirty="0" err="1">
                <a:ea typeface="+mn-lt"/>
                <a:cs typeface="+mn-lt"/>
              </a:rPr>
              <a:t>Almvik</a:t>
            </a:r>
            <a:r>
              <a:rPr lang="en-GB" dirty="0">
                <a:ea typeface="+mn-lt"/>
                <a:cs typeface="+mn-lt"/>
              </a:rPr>
              <a:t> (2009)</a:t>
            </a:r>
            <a:endParaRPr lang="en-US" dirty="0"/>
          </a:p>
        </p:txBody>
      </p:sp>
    </p:spTree>
    <p:extLst>
      <p:ext uri="{BB962C8B-B14F-4D97-AF65-F5344CB8AC3E}">
        <p14:creationId xmlns:p14="http://schemas.microsoft.com/office/powerpoint/2010/main" val="283374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fltVal val="0"/>
                                          </p:val>
                                        </p:tav>
                                        <p:tav tm="100000">
                                          <p:val>
                                            <p:strVal val="#ppt_h"/>
                                          </p:val>
                                        </p:tav>
                                      </p:tavLst>
                                    </p:anim>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E6F4C-1476-3D12-FD8D-65D7125B43E0}"/>
              </a:ext>
            </a:extLst>
          </p:cNvPr>
          <p:cNvSpPr>
            <a:spLocks noGrp="1"/>
          </p:cNvSpPr>
          <p:nvPr>
            <p:ph type="title"/>
          </p:nvPr>
        </p:nvSpPr>
        <p:spPr/>
        <p:txBody>
          <a:bodyPr/>
          <a:lstStyle/>
          <a:p>
            <a:pPr algn="ctr"/>
            <a:r>
              <a:rPr lang="en-GB" dirty="0">
                <a:cs typeface="Calibri Light" panose="020F0302020204030204"/>
              </a:rPr>
              <a:t>Conclusion</a:t>
            </a:r>
          </a:p>
        </p:txBody>
      </p:sp>
      <p:sp>
        <p:nvSpPr>
          <p:cNvPr id="3" name="Content Placeholder 2">
            <a:extLst>
              <a:ext uri="{FF2B5EF4-FFF2-40B4-BE49-F238E27FC236}">
                <a16:creationId xmlns:a16="http://schemas.microsoft.com/office/drawing/2014/main" id="{EFEEA35C-8358-4678-AAAB-6C09CBDEE7B4}"/>
              </a:ext>
            </a:extLst>
          </p:cNvPr>
          <p:cNvSpPr>
            <a:spLocks noGrp="1"/>
          </p:cNvSpPr>
          <p:nvPr>
            <p:ph idx="1"/>
          </p:nvPr>
        </p:nvSpPr>
        <p:spPr>
          <a:xfrm>
            <a:off x="838200" y="1825625"/>
            <a:ext cx="10515600" cy="2841716"/>
          </a:xfrm>
        </p:spPr>
        <p:txBody>
          <a:bodyPr vert="horz" lIns="91440" tIns="45720" rIns="91440" bIns="45720" rtlCol="0" anchor="t">
            <a:normAutofit/>
          </a:bodyPr>
          <a:lstStyle/>
          <a:p>
            <a:r>
              <a:rPr lang="en-GB" dirty="0">
                <a:cs typeface="Calibri" panose="020F0502020204030204"/>
              </a:rPr>
              <a:t>It is clear there is not enough evidence to support whether a child's mental health is impacted from their parents suffering.</a:t>
            </a:r>
          </a:p>
          <a:p>
            <a:r>
              <a:rPr lang="en-GB" dirty="0">
                <a:cs typeface="Calibri" panose="020F0502020204030204"/>
              </a:rPr>
              <a:t>Although there is evidence that a parent's mental state of mind can affect the child.</a:t>
            </a:r>
          </a:p>
          <a:p>
            <a:r>
              <a:rPr lang="en-GB" dirty="0">
                <a:cs typeface="Calibri" panose="020F0502020204030204"/>
              </a:rPr>
              <a:t>There is not enough evidence supporting the child getting the right help or diagnosis at an early age.</a:t>
            </a:r>
          </a:p>
          <a:p>
            <a:endParaRPr lang="en-GB" dirty="0">
              <a:cs typeface="Calibri" panose="020F0502020204030204"/>
            </a:endParaRPr>
          </a:p>
        </p:txBody>
      </p:sp>
      <p:sp>
        <p:nvSpPr>
          <p:cNvPr id="4" name="TextBox 3">
            <a:extLst>
              <a:ext uri="{FF2B5EF4-FFF2-40B4-BE49-F238E27FC236}">
                <a16:creationId xmlns:a16="http://schemas.microsoft.com/office/drawing/2014/main" id="{FA0471AD-2E60-AAE3-C013-A9DC5388EF6D}"/>
              </a:ext>
            </a:extLst>
          </p:cNvPr>
          <p:cNvSpPr txBox="1"/>
          <p:nvPr/>
        </p:nvSpPr>
        <p:spPr>
          <a:xfrm>
            <a:off x="1705155" y="4796287"/>
            <a:ext cx="823535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All this being said it is clear that mental health issues are rising in young children, and something needs to be changed to help young people get the help they need.</a:t>
            </a:r>
          </a:p>
        </p:txBody>
      </p:sp>
    </p:spTree>
    <p:extLst>
      <p:ext uri="{BB962C8B-B14F-4D97-AF65-F5344CB8AC3E}">
        <p14:creationId xmlns:p14="http://schemas.microsoft.com/office/powerpoint/2010/main" val="139965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C010B-7F1D-667F-5A95-55251C41DA05}"/>
              </a:ext>
            </a:extLst>
          </p:cNvPr>
          <p:cNvSpPr>
            <a:spLocks noGrp="1"/>
          </p:cNvSpPr>
          <p:nvPr>
            <p:ph type="title"/>
          </p:nvPr>
        </p:nvSpPr>
        <p:spPr/>
        <p:txBody>
          <a:bodyPr/>
          <a:lstStyle/>
          <a:p>
            <a:pPr algn="ctr"/>
            <a:r>
              <a:rPr lang="en-GB" dirty="0">
                <a:cs typeface="Calibri Light" panose="020F0302020204030204"/>
              </a:rPr>
              <a:t>Questions</a:t>
            </a:r>
          </a:p>
        </p:txBody>
      </p:sp>
      <p:pic>
        <p:nvPicPr>
          <p:cNvPr id="3" name="Picture 3" descr="Icon&#10;&#10;Description automatically generated">
            <a:extLst>
              <a:ext uri="{FF2B5EF4-FFF2-40B4-BE49-F238E27FC236}">
                <a16:creationId xmlns:a16="http://schemas.microsoft.com/office/drawing/2014/main" id="{CF8C37A1-D8E7-27C7-E5E1-6218862172C9}"/>
              </a:ext>
            </a:extLst>
          </p:cNvPr>
          <p:cNvPicPr>
            <a:picLocks noChangeAspect="1"/>
          </p:cNvPicPr>
          <p:nvPr/>
        </p:nvPicPr>
        <p:blipFill>
          <a:blip r:embed="rId2"/>
          <a:stretch>
            <a:fillRect/>
          </a:stretch>
        </p:blipFill>
        <p:spPr>
          <a:xfrm>
            <a:off x="3433134" y="1551856"/>
            <a:ext cx="5009431" cy="4832589"/>
          </a:xfrm>
          <a:prstGeom prst="rect">
            <a:avLst/>
          </a:prstGeom>
        </p:spPr>
      </p:pic>
    </p:spTree>
    <p:extLst>
      <p:ext uri="{BB962C8B-B14F-4D97-AF65-F5344CB8AC3E}">
        <p14:creationId xmlns:p14="http://schemas.microsoft.com/office/powerpoint/2010/main" val="320674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FB89D-1B13-1F44-3702-20FF9ECC9085}"/>
              </a:ext>
            </a:extLst>
          </p:cNvPr>
          <p:cNvSpPr>
            <a:spLocks noGrp="1"/>
          </p:cNvSpPr>
          <p:nvPr>
            <p:ph type="title"/>
          </p:nvPr>
        </p:nvSpPr>
        <p:spPr/>
        <p:txBody>
          <a:bodyPr/>
          <a:lstStyle/>
          <a:p>
            <a:pPr algn="ctr"/>
            <a:r>
              <a:rPr lang="en-GB" dirty="0">
                <a:cs typeface="Calibri Light" panose="020F0302020204030204"/>
              </a:rPr>
              <a:t>References </a:t>
            </a:r>
          </a:p>
        </p:txBody>
      </p:sp>
      <p:sp>
        <p:nvSpPr>
          <p:cNvPr id="3" name="TextBox 2">
            <a:extLst>
              <a:ext uri="{FF2B5EF4-FFF2-40B4-BE49-F238E27FC236}">
                <a16:creationId xmlns:a16="http://schemas.microsoft.com/office/drawing/2014/main" id="{2B0AAE22-2974-E14F-51B2-1E2C0898E02B}"/>
              </a:ext>
            </a:extLst>
          </p:cNvPr>
          <p:cNvSpPr txBox="1"/>
          <p:nvPr/>
        </p:nvSpPr>
        <p:spPr>
          <a:xfrm>
            <a:off x="195532" y="1575758"/>
            <a:ext cx="1210286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Newman</a:t>
            </a:r>
            <a:r>
              <a:rPr lang="en-GB" dirty="0">
                <a:ea typeface="+mn-lt"/>
                <a:cs typeface="+mn-lt"/>
              </a:rPr>
              <a:t>, D. L., Moffitt, T. E., Caspi, A., </a:t>
            </a:r>
            <a:r>
              <a:rPr lang="en-GB" dirty="0" err="1">
                <a:ea typeface="+mn-lt"/>
                <a:cs typeface="+mn-lt"/>
              </a:rPr>
              <a:t>Magdol</a:t>
            </a:r>
            <a:r>
              <a:rPr lang="en-GB" dirty="0">
                <a:ea typeface="+mn-lt"/>
                <a:cs typeface="+mn-lt"/>
              </a:rPr>
              <a:t>, L., Silva, P. A., &amp; Stanton, W. R. (1996). Psychiatric disorder in a birth cohort of young adults: Prevalence, comorbidity, clinical significance, and new case incidence from ages 11 to 21. </a:t>
            </a:r>
            <a:r>
              <a:rPr lang="en-GB" i="1" dirty="0">
                <a:ea typeface="+mn-lt"/>
                <a:cs typeface="+mn-lt"/>
              </a:rPr>
              <a:t>Journal of Consulting and Clinical Psychology, 64</a:t>
            </a:r>
            <a:r>
              <a:rPr lang="en-GB" dirty="0">
                <a:ea typeface="+mn-lt"/>
                <a:cs typeface="+mn-lt"/>
              </a:rPr>
              <a:t>(3), 552–562. </a:t>
            </a:r>
            <a:r>
              <a:rPr lang="en-GB" dirty="0">
                <a:ea typeface="+mn-lt"/>
                <a:cs typeface="+mn-lt"/>
                <a:hlinkClick r:id="rId2"/>
              </a:rPr>
              <a:t>https://doi.org/10.1037/0022-006X.64.3.552</a:t>
            </a:r>
            <a:endParaRPr lang="en-GB" dirty="0">
              <a:ea typeface="+mn-lt"/>
              <a:cs typeface="+mn-lt"/>
            </a:endParaRPr>
          </a:p>
          <a:p>
            <a:endParaRPr lang="en-GB" dirty="0">
              <a:cs typeface="Calibri"/>
            </a:endParaRPr>
          </a:p>
          <a:p>
            <a:r>
              <a:rPr lang="en-GB" dirty="0">
                <a:ea typeface="+mn-lt"/>
                <a:cs typeface="+mn-lt"/>
              </a:rPr>
              <a:t>Singh, A., </a:t>
            </a:r>
            <a:r>
              <a:rPr lang="en-GB" dirty="0" err="1">
                <a:ea typeface="+mn-lt"/>
                <a:cs typeface="+mn-lt"/>
              </a:rPr>
              <a:t>Signh</a:t>
            </a:r>
            <a:r>
              <a:rPr lang="en-GB" dirty="0">
                <a:ea typeface="+mn-lt"/>
                <a:cs typeface="+mn-lt"/>
              </a:rPr>
              <a:t>, N. &amp; Ollendick, T. (2002). International Perspectives on Child and Adolescent Mental Health. Netherlands: Elsevier Science.</a:t>
            </a:r>
          </a:p>
          <a:p>
            <a:endParaRPr lang="en-GB" dirty="0">
              <a:cs typeface="Calibri" panose="020F0502020204030204"/>
            </a:endParaRPr>
          </a:p>
          <a:p>
            <a:r>
              <a:rPr lang="en-GB" dirty="0">
                <a:ea typeface="+mn-lt"/>
                <a:cs typeface="+mn-lt"/>
              </a:rPr>
              <a:t>Haug </a:t>
            </a:r>
            <a:r>
              <a:rPr lang="en-GB" dirty="0" err="1">
                <a:ea typeface="+mn-lt"/>
                <a:cs typeface="+mn-lt"/>
              </a:rPr>
              <a:t>Fjone</a:t>
            </a:r>
            <a:r>
              <a:rPr lang="en-GB" dirty="0">
                <a:ea typeface="+mn-lt"/>
                <a:cs typeface="+mn-lt"/>
              </a:rPr>
              <a:t>, H., </a:t>
            </a:r>
            <a:r>
              <a:rPr lang="en-GB" dirty="0" err="1">
                <a:ea typeface="+mn-lt"/>
                <a:cs typeface="+mn-lt"/>
              </a:rPr>
              <a:t>Ytterhus</a:t>
            </a:r>
            <a:r>
              <a:rPr lang="en-GB" dirty="0">
                <a:ea typeface="+mn-lt"/>
                <a:cs typeface="+mn-lt"/>
              </a:rPr>
              <a:t>, B. and </a:t>
            </a:r>
            <a:r>
              <a:rPr lang="en-GB" dirty="0" err="1">
                <a:ea typeface="+mn-lt"/>
                <a:cs typeface="+mn-lt"/>
              </a:rPr>
              <a:t>Almvik</a:t>
            </a:r>
            <a:r>
              <a:rPr lang="en-GB" dirty="0">
                <a:ea typeface="+mn-lt"/>
                <a:cs typeface="+mn-lt"/>
              </a:rPr>
              <a:t>, A., 2009. How children with parents suffering from mental health distress search for ‘</a:t>
            </a:r>
            <a:r>
              <a:rPr lang="en-GB" dirty="0" err="1">
                <a:ea typeface="+mn-lt"/>
                <a:cs typeface="+mn-lt"/>
              </a:rPr>
              <a:t>normality’and</a:t>
            </a:r>
            <a:r>
              <a:rPr lang="en-GB" dirty="0">
                <a:ea typeface="+mn-lt"/>
                <a:cs typeface="+mn-lt"/>
              </a:rPr>
              <a:t> avoid stigma: to be or not to be... is not the question. </a:t>
            </a:r>
            <a:r>
              <a:rPr lang="en-GB" i="1" dirty="0">
                <a:ea typeface="+mn-lt"/>
                <a:cs typeface="+mn-lt"/>
              </a:rPr>
              <a:t>Childhood</a:t>
            </a:r>
            <a:r>
              <a:rPr lang="en-GB" dirty="0">
                <a:ea typeface="+mn-lt"/>
                <a:cs typeface="+mn-lt"/>
              </a:rPr>
              <a:t>, </a:t>
            </a:r>
            <a:r>
              <a:rPr lang="en-GB" i="1" dirty="0">
                <a:ea typeface="+mn-lt"/>
                <a:cs typeface="+mn-lt"/>
              </a:rPr>
              <a:t>16</a:t>
            </a:r>
            <a:r>
              <a:rPr lang="en-GB" dirty="0">
                <a:ea typeface="+mn-lt"/>
                <a:cs typeface="+mn-lt"/>
              </a:rPr>
              <a:t>(4), pp.461-477.</a:t>
            </a:r>
          </a:p>
          <a:p>
            <a:endParaRPr lang="en-GB" dirty="0">
              <a:ea typeface="+mn-lt"/>
              <a:cs typeface="+mn-lt"/>
            </a:endParaRPr>
          </a:p>
          <a:p>
            <a:r>
              <a:rPr lang="en-GB" u="sng" dirty="0">
                <a:ea typeface="+mn-lt"/>
                <a:cs typeface="+mn-lt"/>
                <a:hlinkClick r:id="rId3"/>
              </a:rPr>
              <a:t>Mental health statistics: family and parenting | Mental Health Foundation</a:t>
            </a:r>
            <a:endParaRPr lang="en-GB">
              <a:ea typeface="+mn-lt"/>
              <a:cs typeface="+mn-lt"/>
            </a:endParaRPr>
          </a:p>
          <a:p>
            <a:endParaRPr lang="en-GB" u="sng" dirty="0">
              <a:ea typeface="+mn-lt"/>
              <a:cs typeface="+mn-lt"/>
            </a:endParaRPr>
          </a:p>
          <a:p>
            <a:r>
              <a:rPr lang="en-GB" dirty="0" err="1">
                <a:ea typeface="+mn-lt"/>
                <a:cs typeface="+mn-lt"/>
              </a:rPr>
              <a:t>Pihkala</a:t>
            </a:r>
            <a:r>
              <a:rPr lang="en-GB" dirty="0">
                <a:ea typeface="+mn-lt"/>
                <a:cs typeface="+mn-lt"/>
              </a:rPr>
              <a:t>, H., Sandlund, M. and </a:t>
            </a:r>
            <a:r>
              <a:rPr lang="en-GB" dirty="0" err="1">
                <a:ea typeface="+mn-lt"/>
                <a:cs typeface="+mn-lt"/>
              </a:rPr>
              <a:t>Cederström</a:t>
            </a:r>
            <a:r>
              <a:rPr lang="en-GB" dirty="0">
                <a:ea typeface="+mn-lt"/>
                <a:cs typeface="+mn-lt"/>
              </a:rPr>
              <a:t>, A., 2012. Children in Beardslee’s family intervention: Relieved by understanding of parental mental illness. </a:t>
            </a:r>
            <a:r>
              <a:rPr lang="en-GB" i="1" dirty="0">
                <a:ea typeface="+mn-lt"/>
                <a:cs typeface="+mn-lt"/>
              </a:rPr>
              <a:t>International Journal of Social Psychiatry</a:t>
            </a:r>
            <a:r>
              <a:rPr lang="en-GB" dirty="0">
                <a:ea typeface="+mn-lt"/>
                <a:cs typeface="+mn-lt"/>
              </a:rPr>
              <a:t>, </a:t>
            </a:r>
            <a:r>
              <a:rPr lang="en-GB" i="1" dirty="0">
                <a:ea typeface="+mn-lt"/>
                <a:cs typeface="+mn-lt"/>
              </a:rPr>
              <a:t>58</a:t>
            </a:r>
            <a:r>
              <a:rPr lang="en-GB" dirty="0">
                <a:ea typeface="+mn-lt"/>
                <a:cs typeface="+mn-lt"/>
              </a:rPr>
              <a:t>(6), pp.623-628.</a:t>
            </a:r>
          </a:p>
          <a:p>
            <a:endParaRPr lang="en-GB" u="sng" dirty="0">
              <a:ea typeface="+mn-lt"/>
              <a:cs typeface="+mn-lt"/>
            </a:endParaRPr>
          </a:p>
          <a:p>
            <a:endParaRPr lang="en-GB" u="sng" dirty="0">
              <a:ea typeface="+mn-lt"/>
              <a:cs typeface="+mn-lt"/>
            </a:endParaRPr>
          </a:p>
          <a:p>
            <a:endParaRPr lang="en-GB" dirty="0">
              <a:ea typeface="+mn-lt"/>
              <a:cs typeface="+mn-lt"/>
            </a:endParaRPr>
          </a:p>
        </p:txBody>
      </p:sp>
    </p:spTree>
    <p:extLst>
      <p:ext uri="{BB962C8B-B14F-4D97-AF65-F5344CB8AC3E}">
        <p14:creationId xmlns:p14="http://schemas.microsoft.com/office/powerpoint/2010/main" val="1152649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Introduction to Health Research BMNS4005</vt:lpstr>
      <vt:lpstr>Research in the Prevention of Mental Health</vt:lpstr>
      <vt:lpstr>Results of the research</vt:lpstr>
      <vt:lpstr>Preventions of children's mental health developing from a parent's mental health</vt:lpstr>
      <vt:lpstr>Conclusion</vt:lpstr>
      <vt:lpstr>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422</cp:revision>
  <dcterms:created xsi:type="dcterms:W3CDTF">2022-05-12T12:45:39Z</dcterms:created>
  <dcterms:modified xsi:type="dcterms:W3CDTF">2022-05-13T11:52:30Z</dcterms:modified>
</cp:coreProperties>
</file>