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1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797675" cy="987425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rgbClr val="FFFF66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73" autoAdjust="0"/>
    <p:restoredTop sz="97409" autoAdjust="0"/>
  </p:normalViewPr>
  <p:slideViewPr>
    <p:cSldViewPr>
      <p:cViewPr varScale="1">
        <p:scale>
          <a:sx n="79" d="100"/>
          <a:sy n="79" d="100"/>
        </p:scale>
        <p:origin x="346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7.xml"/><Relationship Id="rId1" Type="http://schemas.openxmlformats.org/officeDocument/2006/relationships/slide" Target="slides/slide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9.3953055598004043E-2"/>
          <c:y val="1.6351525913316598E-2"/>
          <c:w val="0.88399301472956227"/>
          <c:h val="0.83370986086291732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strRef>
              <c:f>Sheet1!$A$1:$A$8</c:f>
              <c:strCache>
                <c:ptCount val="8"/>
                <c:pt idx="0">
                  <c:v>VO2max</c:v>
                </c:pt>
                <c:pt idx="1">
                  <c:v>FI</c:v>
                </c:pt>
                <c:pt idx="2">
                  <c:v>Speed</c:v>
                </c:pt>
                <c:pt idx="3">
                  <c:v>Strength</c:v>
                </c:pt>
                <c:pt idx="4">
                  <c:v>Power</c:v>
                </c:pt>
                <c:pt idx="5">
                  <c:v>Flexibility</c:v>
                </c:pt>
                <c:pt idx="6">
                  <c:v>LME</c:v>
                </c:pt>
                <c:pt idx="7">
                  <c:v>BF</c:v>
                </c:pt>
              </c:strCache>
            </c:strRef>
          </c:cat>
          <c:val>
            <c:numRef>
              <c:f>Sheet1!$B$1:$B$8</c:f>
              <c:numCache>
                <c:formatCode>General</c:formatCode>
                <c:ptCount val="8"/>
                <c:pt idx="0">
                  <c:v>-1.7</c:v>
                </c:pt>
                <c:pt idx="1">
                  <c:v>2</c:v>
                </c:pt>
                <c:pt idx="2">
                  <c:v>2.5</c:v>
                </c:pt>
                <c:pt idx="3">
                  <c:v>1.8</c:v>
                </c:pt>
                <c:pt idx="4">
                  <c:v>2.2999999999999998</c:v>
                </c:pt>
                <c:pt idx="5">
                  <c:v>0.2</c:v>
                </c:pt>
                <c:pt idx="6">
                  <c:v>1.2</c:v>
                </c:pt>
                <c:pt idx="7">
                  <c:v>-1.3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2063952"/>
        <c:axId val="207526328"/>
      </c:barChart>
      <c:catAx>
        <c:axId val="16206395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 i="0" baseline="0">
                    <a:solidFill>
                      <a:schemeClr val="tx1"/>
                    </a:solidFill>
                  </a:rPr>
                  <a:t>Variables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526328"/>
        <c:crosses val="autoZero"/>
        <c:auto val="1"/>
        <c:lblAlgn val="ctr"/>
        <c:lblOffset val="100"/>
        <c:noMultiLvlLbl val="0"/>
      </c:catAx>
      <c:valAx>
        <c:axId val="207526328"/>
        <c:scaling>
          <c:orientation val="minMax"/>
          <c:min val="-3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 baseline="0">
                    <a:solidFill>
                      <a:schemeClr val="tx1"/>
                    </a:solidFill>
                  </a:rPr>
                  <a:t>Z-scores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20639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strRef>
              <c:f>Sheet1!$A$1:$A$8</c:f>
              <c:strCache>
                <c:ptCount val="8"/>
                <c:pt idx="0">
                  <c:v>VO2max</c:v>
                </c:pt>
                <c:pt idx="1">
                  <c:v>FI</c:v>
                </c:pt>
                <c:pt idx="2">
                  <c:v>Speed</c:v>
                </c:pt>
                <c:pt idx="3">
                  <c:v>Strength</c:v>
                </c:pt>
                <c:pt idx="4">
                  <c:v>Power</c:v>
                </c:pt>
                <c:pt idx="5">
                  <c:v>Flexibility</c:v>
                </c:pt>
                <c:pt idx="6">
                  <c:v>LME</c:v>
                </c:pt>
                <c:pt idx="7">
                  <c:v>BF</c:v>
                </c:pt>
              </c:strCache>
            </c:strRef>
          </c:cat>
          <c:val>
            <c:numRef>
              <c:f>Sheet1!$B$1:$B$8</c:f>
              <c:numCache>
                <c:formatCode>General</c:formatCode>
                <c:ptCount val="8"/>
                <c:pt idx="0">
                  <c:v>-1.7</c:v>
                </c:pt>
                <c:pt idx="1">
                  <c:v>2</c:v>
                </c:pt>
                <c:pt idx="2">
                  <c:v>2.5</c:v>
                </c:pt>
                <c:pt idx="3">
                  <c:v>1.8</c:v>
                </c:pt>
                <c:pt idx="4">
                  <c:v>2.2999999999999998</c:v>
                </c:pt>
                <c:pt idx="5">
                  <c:v>0.2</c:v>
                </c:pt>
                <c:pt idx="6">
                  <c:v>1.2</c:v>
                </c:pt>
                <c:pt idx="7">
                  <c:v>-1.3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207525152"/>
        <c:axId val="207524760"/>
      </c:barChart>
      <c:catAx>
        <c:axId val="207525152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 i="0" baseline="0">
                    <a:solidFill>
                      <a:schemeClr val="tx1"/>
                    </a:solidFill>
                  </a:rPr>
                  <a:t>Variables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/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524760"/>
        <c:crosses val="autoZero"/>
        <c:auto val="1"/>
        <c:lblAlgn val="ctr"/>
        <c:lblOffset val="100"/>
        <c:noMultiLvlLbl val="0"/>
      </c:catAx>
      <c:valAx>
        <c:axId val="207524760"/>
        <c:scaling>
          <c:orientation val="minMax"/>
          <c:min val="-3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 baseline="0">
                    <a:solidFill>
                      <a:schemeClr val="tx1"/>
                    </a:solidFill>
                  </a:rPr>
                  <a:t>Z-scores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5251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spcBef>
                <a:spcPct val="0"/>
              </a:spcBef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0"/>
              </a:spcBef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895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spcBef>
                <a:spcPct val="0"/>
              </a:spcBef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37895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0"/>
              </a:spcBef>
              <a:defRPr sz="1200" b="0" smtClean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694A0414-5385-41D3-A1F6-341320CC23A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507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spcBef>
                <a:spcPct val="20000"/>
              </a:spcBef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20000"/>
              </a:spcBef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1863" y="741363"/>
            <a:ext cx="4933950" cy="37020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691063"/>
            <a:ext cx="4984750" cy="444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80538"/>
            <a:ext cx="2946400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spcBef>
                <a:spcPct val="20000"/>
              </a:spcBef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380538"/>
            <a:ext cx="2946400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20000"/>
              </a:spcBef>
              <a:defRPr sz="1200" smtClean="0"/>
            </a:lvl1pPr>
          </a:lstStyle>
          <a:p>
            <a:pPr>
              <a:defRPr/>
            </a:pPr>
            <a:fld id="{079A13B7-7FB2-4F84-8D5E-06C42D89F8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04868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fld id="{01C324EE-224B-427A-B526-CDC97ED50EEA}" type="slidenum">
              <a:rPr lang="en-GB" altLang="en-US">
                <a:solidFill>
                  <a:srgbClr val="FFFF66"/>
                </a:solidFill>
                <a:latin typeface="Verdana" panose="020B0604030504040204" pitchFamily="34" charset="0"/>
              </a:rPr>
              <a:pPr>
                <a:spcBef>
                  <a:spcPct val="20000"/>
                </a:spcBef>
              </a:pPr>
              <a:t>1</a:t>
            </a:fld>
            <a:endParaRPr lang="en-GB" altLang="en-US">
              <a:solidFill>
                <a:srgbClr val="FFFF66"/>
              </a:solidFill>
              <a:latin typeface="Verdana" panose="020B0604030504040204" pitchFamily="34" charset="0"/>
            </a:endParaRPr>
          </a:p>
        </p:txBody>
      </p:sp>
      <p:sp>
        <p:nvSpPr>
          <p:cNvPr id="5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40760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A3A075-D8D1-472A-9C77-3047294E08C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2196892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85EA7B-F7FC-4355-A69D-E82E7D1615F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5409751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C65EE7-4945-466E-BFCB-85822B6FFF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3194951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9A3489-4F31-4500-B820-B92BBCBB57B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865411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D250BD-4C23-48F1-95C3-E1251AD084F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5938631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02301E-C09D-4682-9DE4-51030224030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0073874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961C5C-8266-4662-8736-D5822AB1817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549410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0F5E72-3BA0-4BF5-BC03-2622BA4482B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786982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1D4E6-9BDF-4CC1-BBC7-A3AD806EE8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1320589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699911-5912-4A57-A9C3-6C5EC2B8BA0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4628518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A338CF-7061-4D69-BCDC-9B4BA597733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2643026"/>
      </p:ext>
    </p:extLst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9176DD3-049A-4217-911C-5982912F911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2235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>
    <p:pull dir="l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609600"/>
            <a:ext cx="8785225" cy="1163638"/>
          </a:xfrm>
        </p:spPr>
        <p:txBody>
          <a:bodyPr/>
          <a:lstStyle/>
          <a:p>
            <a:pPr eaLnBrk="1" hangingPunct="1"/>
            <a:r>
              <a:rPr lang="en-GB" altLang="en-US" sz="2700" dirty="0" smtClean="0"/>
              <a:t>Exercise Physiology</a:t>
            </a:r>
            <a:endParaRPr lang="en-GB" altLang="en-US" sz="2000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188" y="2205038"/>
            <a:ext cx="7777162" cy="3529012"/>
          </a:xfrm>
        </p:spPr>
        <p:txBody>
          <a:bodyPr/>
          <a:lstStyle/>
          <a:p>
            <a:pPr eaLnBrk="1" hangingPunct="1"/>
            <a:endParaRPr lang="en-GB" altLang="en-US" sz="2400" b="1" smtClean="0"/>
          </a:p>
          <a:p>
            <a:pPr eaLnBrk="1" hangingPunct="1"/>
            <a:r>
              <a:rPr lang="en-GB" altLang="en-US" sz="3600" b="1" smtClean="0"/>
              <a:t>Z-scores and Fitness Profile</a:t>
            </a:r>
          </a:p>
          <a:p>
            <a:pPr eaLnBrk="1" hangingPunct="1"/>
            <a:endParaRPr lang="en-GB" altLang="en-US" sz="24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smtClean="0"/>
              <a:t>Lecture Objectives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133600"/>
            <a:ext cx="7772400" cy="3581400"/>
          </a:xfrm>
        </p:spPr>
        <p:txBody>
          <a:bodyPr>
            <a:normAutofit lnSpcReduction="10000"/>
          </a:bodyPr>
          <a:lstStyle/>
          <a:p>
            <a:pPr marL="381000" indent="-381000" algn="just">
              <a:lnSpc>
                <a:spcPct val="90000"/>
              </a:lnSpc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GB" altLang="en-US" b="1" smtClean="0"/>
              <a:t>By the end of this lecture and further practice the student should be able to:</a:t>
            </a:r>
          </a:p>
          <a:p>
            <a:pPr marL="381000" indent="-381000" algn="just">
              <a:lnSpc>
                <a:spcPct val="90000"/>
              </a:lnSpc>
            </a:pPr>
            <a:endParaRPr lang="en-GB" altLang="en-US" smtClean="0"/>
          </a:p>
          <a:p>
            <a:pPr marL="381000" indent="-381000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mtClean="0"/>
              <a:t>derive and interpret </a:t>
            </a:r>
            <a:r>
              <a:rPr lang="en-GB" altLang="en-US" i="1" smtClean="0"/>
              <a:t>z</a:t>
            </a:r>
            <a:r>
              <a:rPr lang="en-GB" altLang="en-US" smtClean="0"/>
              <a:t>-scores</a:t>
            </a:r>
          </a:p>
          <a:p>
            <a:pPr marL="381000" indent="-381000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GB" altLang="en-US" sz="1000" smtClean="0"/>
          </a:p>
          <a:p>
            <a:pPr marL="381000" indent="-381000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mtClean="0"/>
              <a:t>construct a </a:t>
            </a:r>
            <a:r>
              <a:rPr lang="en-GB" altLang="en-US" i="1" smtClean="0"/>
              <a:t>z</a:t>
            </a:r>
            <a:r>
              <a:rPr lang="en-GB" altLang="en-US" smtClean="0"/>
              <a:t>-score fitness profile for an individual</a:t>
            </a:r>
          </a:p>
          <a:p>
            <a:pPr marL="381000" indent="-381000" algn="just">
              <a:lnSpc>
                <a:spcPct val="90000"/>
              </a:lnSpc>
              <a:buClr>
                <a:srgbClr val="FFFF00"/>
              </a:buClr>
              <a:buFont typeface="Wingdings" panose="05000000000000000000" pitchFamily="2" charset="2"/>
              <a:buChar char="ü"/>
            </a:pPr>
            <a:endParaRPr lang="en-GB" altLang="en-US" sz="1000" smtClean="0"/>
          </a:p>
        </p:txBody>
      </p:sp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1AFB09F8-807A-4E72-9E2E-47955EC49F0E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2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smtClean="0"/>
              <a:t>Definitions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81000" indent="-381000" algn="just"/>
            <a:r>
              <a:rPr lang="en-GB" altLang="en-US" b="1" i="1" dirty="0" smtClean="0"/>
              <a:t>Z</a:t>
            </a:r>
            <a:r>
              <a:rPr lang="en-GB" altLang="en-US" b="1" dirty="0" smtClean="0"/>
              <a:t>-score – </a:t>
            </a:r>
            <a:r>
              <a:rPr lang="en-GB" altLang="en-US" dirty="0" smtClean="0"/>
              <a:t>a method used to convert a raw score into units of the normal curve (</a:t>
            </a:r>
            <a:r>
              <a:rPr lang="en-GB" altLang="en-US" i="1" dirty="0" smtClean="0"/>
              <a:t>z</a:t>
            </a:r>
            <a:r>
              <a:rPr lang="en-GB" altLang="en-US" dirty="0" smtClean="0"/>
              <a:t>-distribution) called standard deviation (</a:t>
            </a:r>
            <a:r>
              <a:rPr lang="en-GB" altLang="en-US" i="1" dirty="0" smtClean="0"/>
              <a:t>SD</a:t>
            </a:r>
            <a:r>
              <a:rPr lang="en-GB" altLang="en-US" dirty="0" smtClean="0"/>
              <a:t>) units</a:t>
            </a:r>
          </a:p>
          <a:p>
            <a:pPr marL="381000" indent="-381000" algn="just"/>
            <a:endParaRPr lang="en-GB" altLang="en-US" dirty="0" smtClean="0"/>
          </a:p>
          <a:p>
            <a:pPr marL="381000" indent="-381000" algn="just"/>
            <a:r>
              <a:rPr lang="en-GB" altLang="en-US" b="1" i="1" dirty="0" smtClean="0"/>
              <a:t>Z-</a:t>
            </a:r>
            <a:r>
              <a:rPr lang="en-GB" altLang="en-US" b="1" dirty="0" smtClean="0"/>
              <a:t>score Profile –</a:t>
            </a:r>
            <a:r>
              <a:rPr lang="en-GB" altLang="en-US" dirty="0" smtClean="0"/>
              <a:t> a method of graphically illustrating an individuals obtained </a:t>
            </a:r>
            <a:r>
              <a:rPr lang="en-GB" altLang="en-US" i="1" dirty="0" smtClean="0"/>
              <a:t>z</a:t>
            </a:r>
            <a:r>
              <a:rPr lang="en-GB" altLang="en-US" dirty="0" smtClean="0"/>
              <a:t>-scores against the sample mean z-score for any given variable</a:t>
            </a:r>
          </a:p>
          <a:p>
            <a:pPr marL="381000" indent="-381000" algn="just">
              <a:buClr>
                <a:srgbClr val="FFFF00"/>
              </a:buClr>
            </a:pPr>
            <a:endParaRPr lang="en-GB" altLang="en-US" dirty="0" smtClean="0"/>
          </a:p>
          <a:p>
            <a:pPr marL="381000" indent="-381000" algn="just">
              <a:buFont typeface="Wingdings" panose="05000000000000000000" pitchFamily="2" charset="2"/>
              <a:buChar char="§"/>
            </a:pPr>
            <a:r>
              <a:rPr lang="en-GB" altLang="en-US" dirty="0" smtClean="0"/>
              <a:t>Transforming raw scores into </a:t>
            </a:r>
            <a:r>
              <a:rPr lang="en-GB" altLang="en-US" i="1" dirty="0" smtClean="0"/>
              <a:t>z</a:t>
            </a:r>
            <a:r>
              <a:rPr lang="en-GB" altLang="en-US" dirty="0" smtClean="0"/>
              <a:t>-scores permits comparisons to be made between variables that possess different units of measurement (e.g., grip strength [kg] ‘v’ flexibility [cm or °])</a:t>
            </a:r>
          </a:p>
        </p:txBody>
      </p:sp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7015E24F-F72D-4ADE-84FD-E4577858F27F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3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58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58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58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3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smtClean="0"/>
              <a:t>Formula for Calculating </a:t>
            </a:r>
            <a:r>
              <a:rPr lang="en-GB" altLang="en-US" sz="2800" i="1" smtClean="0"/>
              <a:t>Z-</a:t>
            </a:r>
            <a:r>
              <a:rPr lang="en-GB" altLang="en-US" sz="2800" smtClean="0"/>
              <a:t>scores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altLang="en-US" sz="3200" dirty="0" smtClean="0"/>
          </a:p>
          <a:p>
            <a:endParaRPr lang="en-GB" altLang="en-US" sz="3200" dirty="0" smtClean="0"/>
          </a:p>
          <a:p>
            <a:pPr>
              <a:buFontTx/>
              <a:buNone/>
            </a:pPr>
            <a:endParaRPr lang="en-GB" altLang="en-US" b="1" dirty="0" smtClean="0"/>
          </a:p>
          <a:p>
            <a:pPr>
              <a:buFontTx/>
              <a:buNone/>
            </a:pPr>
            <a:r>
              <a:rPr lang="en-GB" altLang="en-US" b="1" dirty="0" smtClean="0"/>
              <a:t>Where:</a:t>
            </a:r>
          </a:p>
          <a:p>
            <a:pPr>
              <a:buFontTx/>
              <a:buNone/>
            </a:pPr>
            <a:endParaRPr lang="en-GB" altLang="en-US" b="1" dirty="0" smtClean="0"/>
          </a:p>
          <a:p>
            <a:pPr>
              <a:buFontTx/>
              <a:buNone/>
            </a:pPr>
            <a:r>
              <a:rPr lang="en-GB" altLang="en-US" b="1" i="1" dirty="0" smtClean="0"/>
              <a:t>z 	</a:t>
            </a:r>
            <a:r>
              <a:rPr lang="en-GB" altLang="en-US" i="1" dirty="0" smtClean="0"/>
              <a:t>= </a:t>
            </a:r>
            <a:r>
              <a:rPr lang="en-GB" altLang="en-US" dirty="0" smtClean="0"/>
              <a:t> </a:t>
            </a:r>
            <a:r>
              <a:rPr lang="en-GB" altLang="en-US" i="1" dirty="0" smtClean="0"/>
              <a:t>z</a:t>
            </a:r>
            <a:r>
              <a:rPr lang="en-GB" altLang="en-US" dirty="0" smtClean="0"/>
              <a:t>-score</a:t>
            </a:r>
          </a:p>
          <a:p>
            <a:pPr>
              <a:buFontTx/>
              <a:buNone/>
            </a:pPr>
            <a:r>
              <a:rPr lang="en-GB" altLang="en-US" b="1" i="1" dirty="0" smtClean="0">
                <a:sym typeface="Symbol" panose="05050102010706020507" pitchFamily="18" charset="2"/>
              </a:rPr>
              <a:t>X</a:t>
            </a:r>
            <a:r>
              <a:rPr lang="en-GB" altLang="en-US" dirty="0" smtClean="0">
                <a:sym typeface="Symbol" panose="05050102010706020507" pitchFamily="18" charset="2"/>
              </a:rPr>
              <a:t>	 = individual scores in a data set</a:t>
            </a:r>
          </a:p>
          <a:p>
            <a:pPr>
              <a:buFontTx/>
              <a:buNone/>
            </a:pPr>
            <a:r>
              <a:rPr lang="en-GB" altLang="en-US" b="1" i="1" dirty="0" smtClean="0">
                <a:sym typeface="Symbol" panose="05050102010706020507" pitchFamily="18" charset="2"/>
              </a:rPr>
              <a:t>M	 </a:t>
            </a:r>
            <a:r>
              <a:rPr lang="en-GB" altLang="en-US" dirty="0" smtClean="0">
                <a:sym typeface="Symbol" panose="05050102010706020507" pitchFamily="18" charset="2"/>
              </a:rPr>
              <a:t>= data set mean score </a:t>
            </a:r>
          </a:p>
          <a:p>
            <a:pPr>
              <a:buFontTx/>
              <a:buNone/>
            </a:pPr>
            <a:r>
              <a:rPr lang="en-GB" altLang="en-US" b="1" i="1" dirty="0" smtClean="0">
                <a:sym typeface="Symbol" panose="05050102010706020507" pitchFamily="18" charset="2"/>
              </a:rPr>
              <a:t>SD </a:t>
            </a:r>
            <a:r>
              <a:rPr lang="en-GB" altLang="en-US" dirty="0" smtClean="0">
                <a:sym typeface="Symbol" panose="05050102010706020507" pitchFamily="18" charset="2"/>
              </a:rPr>
              <a:t>= data set standard deviation score</a:t>
            </a:r>
          </a:p>
        </p:txBody>
      </p:sp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17112677-8354-47EF-92D4-A7985407B5B5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4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  <p:graphicFrame>
        <p:nvGraphicFramePr>
          <p:cNvPr id="16179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6167902"/>
              </p:ext>
            </p:extLst>
          </p:nvPr>
        </p:nvGraphicFramePr>
        <p:xfrm>
          <a:off x="3132137" y="2204864"/>
          <a:ext cx="2879725" cy="1374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4" name="Equation" r:id="rId3" imgW="825480" imgH="393480" progId="Equation.3">
                  <p:embed/>
                </p:oleObj>
              </mc:Choice>
              <mc:Fallback>
                <p:oleObj name="Equation" r:id="rId3" imgW="825480" imgH="393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2137" y="2204864"/>
                        <a:ext cx="2879725" cy="1374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1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1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1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1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1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1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1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1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1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1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smtClean="0"/>
              <a:t>Steps for Calculating </a:t>
            </a:r>
            <a:r>
              <a:rPr lang="en-GB" altLang="en-US" sz="2800" i="1" smtClean="0"/>
              <a:t>z</a:t>
            </a:r>
            <a:r>
              <a:rPr lang="en-GB" altLang="en-US" sz="2800" smtClean="0"/>
              <a:t>-scores</a:t>
            </a:r>
            <a:endParaRPr lang="en-GB" altLang="en-US" sz="2800" i="1" smtClean="0"/>
          </a:p>
        </p:txBody>
      </p:sp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81000" indent="-381000" algn="just">
              <a:buSzPct val="100000"/>
              <a:buFontTx/>
              <a:buAutoNum type="arabicParenR"/>
            </a:pPr>
            <a:r>
              <a:rPr lang="en-GB" altLang="en-US" smtClean="0"/>
              <a:t>Calculate mean (</a:t>
            </a:r>
            <a:r>
              <a:rPr lang="en-GB" altLang="en-US" i="1" smtClean="0"/>
              <a:t>M</a:t>
            </a:r>
            <a:r>
              <a:rPr lang="en-GB" altLang="en-US" smtClean="0"/>
              <a:t>) of data set</a:t>
            </a:r>
          </a:p>
          <a:p>
            <a:pPr marL="381000" indent="-381000" algn="just">
              <a:buSzPct val="100000"/>
              <a:buFontTx/>
              <a:buAutoNum type="arabicParenR"/>
            </a:pPr>
            <a:endParaRPr lang="en-GB" altLang="en-US" smtClean="0"/>
          </a:p>
          <a:p>
            <a:pPr marL="381000" indent="-381000" algn="just">
              <a:buSzPct val="100000"/>
              <a:buFontTx/>
              <a:buAutoNum type="arabicParenR"/>
            </a:pPr>
            <a:r>
              <a:rPr lang="en-GB" altLang="en-US" smtClean="0"/>
              <a:t>Calculate standard deviation (</a:t>
            </a:r>
            <a:r>
              <a:rPr lang="en-GB" altLang="en-US" i="1" smtClean="0"/>
              <a:t>SD</a:t>
            </a:r>
            <a:r>
              <a:rPr lang="en-GB" altLang="en-US" smtClean="0"/>
              <a:t>) of data set</a:t>
            </a:r>
          </a:p>
          <a:p>
            <a:pPr marL="381000" indent="-381000" algn="just">
              <a:buSzPct val="100000"/>
              <a:buFontTx/>
              <a:buAutoNum type="arabicParenR"/>
            </a:pPr>
            <a:endParaRPr lang="en-GB" altLang="en-US" smtClean="0"/>
          </a:p>
          <a:p>
            <a:pPr marL="381000" indent="-381000" algn="just">
              <a:buSzPct val="100000"/>
              <a:buFontTx/>
              <a:buAutoNum type="arabicParenR"/>
            </a:pPr>
            <a:r>
              <a:rPr lang="en-GB" altLang="en-US" smtClean="0"/>
              <a:t>Subtract individual score (</a:t>
            </a:r>
            <a:r>
              <a:rPr lang="en-GB" altLang="en-US" i="1" smtClean="0"/>
              <a:t>X</a:t>
            </a:r>
            <a:r>
              <a:rPr lang="en-GB" altLang="en-US" smtClean="0"/>
              <a:t>) from data set </a:t>
            </a:r>
            <a:r>
              <a:rPr lang="en-GB" altLang="en-US" i="1" smtClean="0"/>
              <a:t>M</a:t>
            </a:r>
            <a:endParaRPr lang="en-GB" altLang="en-US" smtClean="0"/>
          </a:p>
          <a:p>
            <a:pPr marL="381000" indent="-381000" algn="just">
              <a:buSzPct val="100000"/>
              <a:buFontTx/>
              <a:buAutoNum type="arabicParenR"/>
            </a:pPr>
            <a:endParaRPr lang="en-GB" altLang="en-US" smtClean="0"/>
          </a:p>
          <a:p>
            <a:pPr marL="381000" indent="-381000" algn="just">
              <a:buSzPct val="100000"/>
              <a:buFontTx/>
              <a:buAutoNum type="arabicParenR"/>
            </a:pPr>
            <a:r>
              <a:rPr lang="en-GB" altLang="en-US" smtClean="0"/>
              <a:t>Divide value obtained at step 3 by data set </a:t>
            </a:r>
            <a:r>
              <a:rPr lang="en-GB" altLang="en-US" i="1" smtClean="0"/>
              <a:t>SD</a:t>
            </a:r>
            <a:endParaRPr lang="en-GB" altLang="en-US" smtClean="0"/>
          </a:p>
        </p:txBody>
      </p:sp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B16F56A9-CF0C-4D7F-9E74-B041697FBAB6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5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7" name="Rectangle 11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mtClean="0"/>
              <a:t>The unit of the </a:t>
            </a:r>
            <a:r>
              <a:rPr lang="en-GB" altLang="en-US" b="1" smtClean="0"/>
              <a:t>z</a:t>
            </a:r>
            <a:r>
              <a:rPr lang="en-GB" altLang="en-US" smtClean="0"/>
              <a:t>-distribution has a mean of zero (</a:t>
            </a:r>
            <a:r>
              <a:rPr lang="en-GB" altLang="en-US" i="1" smtClean="0"/>
              <a:t>M</a:t>
            </a:r>
            <a:r>
              <a:rPr lang="en-GB" altLang="en-US" smtClean="0"/>
              <a:t> = 0) and a standard deviation unit of 1 (</a:t>
            </a:r>
            <a:r>
              <a:rPr lang="en-GB" altLang="en-US" i="1" smtClean="0"/>
              <a:t>SD</a:t>
            </a:r>
            <a:r>
              <a:rPr lang="en-GB" altLang="en-US" smtClean="0"/>
              <a:t> = 1)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altLang="en-US" smtClean="0"/>
          </a:p>
          <a:p>
            <a:pPr algn="just"/>
            <a:r>
              <a:rPr lang="en-GB" altLang="en-US" b="1" smtClean="0"/>
              <a:t>Therefore:</a:t>
            </a:r>
          </a:p>
          <a:p>
            <a:pPr algn="just">
              <a:buFont typeface="Wingdings" panose="05000000000000000000" pitchFamily="2" charset="2"/>
              <a:buNone/>
            </a:pPr>
            <a:endParaRPr lang="en-GB" altLang="en-US" b="1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altLang="en-US" b="1" smtClean="0"/>
              <a:t>0 (zero) </a:t>
            </a:r>
            <a:r>
              <a:rPr lang="en-GB" altLang="en-US" b="1" i="1" smtClean="0"/>
              <a:t>z</a:t>
            </a:r>
            <a:r>
              <a:rPr lang="en-GB" altLang="en-US" b="1" smtClean="0"/>
              <a:t>-score =</a:t>
            </a:r>
            <a:r>
              <a:rPr lang="en-GB" altLang="en-US" smtClean="0"/>
              <a:t> obtained score is same as mean score for the data set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altLang="en-US" sz="100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altLang="en-US" b="1" smtClean="0"/>
              <a:t>Positive z-score =</a:t>
            </a:r>
            <a:r>
              <a:rPr lang="en-GB" altLang="en-US" smtClean="0"/>
              <a:t> obtained score is greater than mean score for the data set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altLang="en-US" sz="100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altLang="en-US" b="1" smtClean="0"/>
              <a:t>Negative z-score =</a:t>
            </a:r>
            <a:r>
              <a:rPr lang="en-GB" altLang="en-US" smtClean="0"/>
              <a:t> obtained score is less than mean score data set</a:t>
            </a:r>
          </a:p>
        </p:txBody>
      </p:sp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BAFA4367-3D01-4C7D-816E-631DB9E3FE6D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6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2800">
                <a:solidFill>
                  <a:schemeClr val="tx1"/>
                </a:solidFill>
              </a:rPr>
              <a:t>Interpretation of </a:t>
            </a:r>
            <a:r>
              <a:rPr lang="en-GB" altLang="en-US" sz="2800" i="1">
                <a:solidFill>
                  <a:schemeClr val="tx1"/>
                </a:solidFill>
              </a:rPr>
              <a:t>z</a:t>
            </a:r>
            <a:r>
              <a:rPr lang="en-GB" altLang="en-US" sz="2800">
                <a:solidFill>
                  <a:schemeClr val="tx1"/>
                </a:solidFill>
              </a:rPr>
              <a:t>-scores</a:t>
            </a:r>
            <a:endParaRPr lang="en-GB" altLang="en-US" sz="2800" i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63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63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639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1639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639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i="1" smtClean="0"/>
              <a:t>Z</a:t>
            </a:r>
            <a:r>
              <a:rPr lang="en-GB" altLang="en-US" sz="2800" smtClean="0"/>
              <a:t>-score Distribution Illustration</a:t>
            </a:r>
          </a:p>
        </p:txBody>
      </p:sp>
      <p:sp>
        <p:nvSpPr>
          <p:cNvPr id="11266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E2C34450-21BF-49F7-93D3-10C2435DBE8A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7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0700"/>
            <a:ext cx="9144000" cy="4457700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419600" y="4632325"/>
            <a:ext cx="457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i="1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5257800" y="4632325"/>
            <a:ext cx="990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</a:rPr>
              <a:t>+1</a:t>
            </a:r>
            <a:r>
              <a:rPr lang="en-GB" altLang="en-US" sz="2000" i="1">
                <a:solidFill>
                  <a:schemeClr val="tx1"/>
                </a:solidFill>
              </a:rPr>
              <a:t>SD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6400800" y="4632325"/>
            <a:ext cx="990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tx1"/>
                </a:solidFill>
              </a:rPr>
              <a:t>+2</a:t>
            </a:r>
            <a:r>
              <a:rPr lang="en-GB" altLang="en-US" sz="2000" i="1" dirty="0">
                <a:solidFill>
                  <a:schemeClr val="tx1"/>
                </a:solidFill>
              </a:rPr>
              <a:t>SD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7467600" y="4632325"/>
            <a:ext cx="990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</a:rPr>
              <a:t>+3</a:t>
            </a:r>
            <a:r>
              <a:rPr lang="en-GB" altLang="en-US" sz="2000" i="1">
                <a:solidFill>
                  <a:schemeClr val="tx1"/>
                </a:solidFill>
              </a:rPr>
              <a:t>SD</a:t>
            </a: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685800" y="4632325"/>
            <a:ext cx="990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</a:rPr>
              <a:t>-3</a:t>
            </a:r>
            <a:r>
              <a:rPr lang="en-GB" altLang="en-US" sz="2000" i="1">
                <a:solidFill>
                  <a:schemeClr val="tx1"/>
                </a:solidFill>
              </a:rPr>
              <a:t>SD</a:t>
            </a: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1828800" y="4632325"/>
            <a:ext cx="990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</a:rPr>
              <a:t>-</a:t>
            </a:r>
            <a:r>
              <a:rPr lang="en-GB" altLang="en-US" sz="2000" i="1">
                <a:solidFill>
                  <a:schemeClr val="tx1"/>
                </a:solidFill>
              </a:rPr>
              <a:t>2SD</a:t>
            </a: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2971800" y="4632325"/>
            <a:ext cx="990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</a:rPr>
              <a:t>-1</a:t>
            </a:r>
            <a:r>
              <a:rPr lang="en-GB" altLang="en-US" sz="2000" i="1">
                <a:solidFill>
                  <a:schemeClr val="tx1"/>
                </a:solidFill>
              </a:rPr>
              <a:t>SD</a:t>
            </a:r>
          </a:p>
        </p:txBody>
      </p:sp>
      <p:sp>
        <p:nvSpPr>
          <p:cNvPr id="190482" name="Text Box 18"/>
          <p:cNvSpPr txBox="1">
            <a:spLocks noChangeArrowheads="1"/>
          </p:cNvSpPr>
          <p:nvPr/>
        </p:nvSpPr>
        <p:spPr bwMode="auto">
          <a:xfrm>
            <a:off x="323850" y="5029200"/>
            <a:ext cx="8077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</a:rPr>
              <a:t>    -3          -2          -1           0           1          2           3</a:t>
            </a:r>
          </a:p>
        </p:txBody>
      </p:sp>
      <p:cxnSp>
        <p:nvCxnSpPr>
          <p:cNvPr id="11277" name="Straight Arrow Connector 4"/>
          <p:cNvCxnSpPr>
            <a:cxnSpLocks noChangeShapeType="1"/>
          </p:cNvCxnSpPr>
          <p:nvPr/>
        </p:nvCxnSpPr>
        <p:spPr bwMode="auto">
          <a:xfrm>
            <a:off x="3492500" y="3068638"/>
            <a:ext cx="2232025" cy="0"/>
          </a:xfrm>
          <a:prstGeom prst="straightConnector1">
            <a:avLst/>
          </a:prstGeom>
          <a:noFill/>
          <a:ln w="25400" algn="ctr">
            <a:solidFill>
              <a:srgbClr val="FF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1278" name="Straight Arrow Connector 20"/>
          <p:cNvCxnSpPr>
            <a:cxnSpLocks noChangeShapeType="1"/>
          </p:cNvCxnSpPr>
          <p:nvPr/>
        </p:nvCxnSpPr>
        <p:spPr bwMode="auto">
          <a:xfrm>
            <a:off x="2324100" y="4149725"/>
            <a:ext cx="4551363" cy="0"/>
          </a:xfrm>
          <a:prstGeom prst="straightConnector1">
            <a:avLst/>
          </a:prstGeom>
          <a:noFill/>
          <a:ln w="25400" algn="ctr">
            <a:solidFill>
              <a:srgbClr val="FF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1279" name="Straight Arrow Connector 23"/>
          <p:cNvCxnSpPr>
            <a:cxnSpLocks noChangeShapeType="1"/>
          </p:cNvCxnSpPr>
          <p:nvPr/>
        </p:nvCxnSpPr>
        <p:spPr bwMode="auto">
          <a:xfrm flipV="1">
            <a:off x="1258888" y="4527550"/>
            <a:ext cx="6704012" cy="19050"/>
          </a:xfrm>
          <a:prstGeom prst="straightConnector1">
            <a:avLst/>
          </a:prstGeom>
          <a:noFill/>
          <a:ln w="25400" algn="ctr">
            <a:solidFill>
              <a:srgbClr val="FF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1280" name="TextBox 15"/>
          <p:cNvSpPr txBox="1">
            <a:spLocks noChangeArrowheads="1"/>
          </p:cNvSpPr>
          <p:nvPr/>
        </p:nvSpPr>
        <p:spPr bwMode="auto">
          <a:xfrm>
            <a:off x="3676650" y="2832100"/>
            <a:ext cx="1943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chemeClr val="tx1"/>
                </a:solidFill>
              </a:rPr>
              <a:t>68% of    all values</a:t>
            </a:r>
          </a:p>
        </p:txBody>
      </p:sp>
      <p:sp>
        <p:nvSpPr>
          <p:cNvPr id="11281" name="TextBox 28"/>
          <p:cNvSpPr txBox="1">
            <a:spLocks noChangeArrowheads="1"/>
          </p:cNvSpPr>
          <p:nvPr/>
        </p:nvSpPr>
        <p:spPr bwMode="auto">
          <a:xfrm>
            <a:off x="3730625" y="3759200"/>
            <a:ext cx="19415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chemeClr val="tx1"/>
                </a:solidFill>
              </a:rPr>
              <a:t>95% of    all values</a:t>
            </a:r>
          </a:p>
        </p:txBody>
      </p:sp>
      <p:sp>
        <p:nvSpPr>
          <p:cNvPr id="11282" name="TextBox 29"/>
          <p:cNvSpPr txBox="1">
            <a:spLocks noChangeArrowheads="1"/>
          </p:cNvSpPr>
          <p:nvPr/>
        </p:nvSpPr>
        <p:spPr bwMode="auto">
          <a:xfrm>
            <a:off x="3676650" y="4211638"/>
            <a:ext cx="1943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chemeClr val="tx1"/>
                </a:solidFill>
              </a:rPr>
              <a:t>99% of    all values</a:t>
            </a:r>
          </a:p>
        </p:txBody>
      </p:sp>
      <p:sp>
        <p:nvSpPr>
          <p:cNvPr id="19" name="TextBox 1"/>
          <p:cNvSpPr txBox="1">
            <a:spLocks noChangeArrowheads="1"/>
          </p:cNvSpPr>
          <p:nvPr/>
        </p:nvSpPr>
        <p:spPr bwMode="auto">
          <a:xfrm>
            <a:off x="685800" y="5530999"/>
            <a:ext cx="77724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just" eaLnBrk="1" hangingPunct="1"/>
            <a:r>
              <a:rPr lang="en-GB" altLang="en-US" sz="1800" b="0" dirty="0" smtClean="0">
                <a:solidFill>
                  <a:schemeClr val="tx1"/>
                </a:solidFill>
              </a:rPr>
              <a:t> </a:t>
            </a:r>
            <a:endParaRPr lang="en-GB" altLang="en-US" sz="1800" b="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8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 smtClean="0"/>
              <a:t>Examples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327241"/>
            <a:ext cx="4038600" cy="3989040"/>
          </a:xfrm>
        </p:spPr>
        <p:txBody>
          <a:bodyPr/>
          <a:lstStyle/>
          <a:p>
            <a:r>
              <a:rPr lang="en-GB" altLang="en-US" sz="2000" b="1" dirty="0" smtClean="0"/>
              <a:t>Grip strength = 45 kg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000" dirty="0" smtClean="0"/>
              <a:t>Group </a:t>
            </a:r>
            <a:r>
              <a:rPr lang="en-GB" altLang="en-US" sz="2000" i="1" dirty="0" smtClean="0"/>
              <a:t>M</a:t>
            </a:r>
            <a:r>
              <a:rPr lang="en-GB" altLang="en-US" sz="2000" dirty="0" smtClean="0"/>
              <a:t> = 40 kg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000" dirty="0" smtClean="0"/>
              <a:t>Group </a:t>
            </a:r>
            <a:r>
              <a:rPr lang="en-GB" altLang="en-US" sz="2000" i="1" dirty="0" smtClean="0"/>
              <a:t>SD</a:t>
            </a:r>
            <a:r>
              <a:rPr lang="en-GB" altLang="en-US" sz="2000" dirty="0" smtClean="0"/>
              <a:t> = 2 kg</a:t>
            </a:r>
          </a:p>
          <a:p>
            <a:endParaRPr lang="en-GB" altLang="en-US" sz="2000" dirty="0" smtClean="0"/>
          </a:p>
          <a:p>
            <a:endParaRPr lang="en-GB" altLang="en-US" sz="2000" dirty="0" smtClean="0"/>
          </a:p>
          <a:p>
            <a:r>
              <a:rPr lang="en-GB" altLang="en-US" sz="2000" b="1" dirty="0" smtClean="0"/>
              <a:t>Flexibility = 30 cm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000" dirty="0" smtClean="0"/>
              <a:t>Group </a:t>
            </a:r>
            <a:r>
              <a:rPr lang="en-GB" altLang="en-US" sz="2000" i="1" dirty="0" smtClean="0"/>
              <a:t>M</a:t>
            </a:r>
            <a:r>
              <a:rPr lang="en-GB" altLang="en-US" sz="2000" dirty="0" smtClean="0"/>
              <a:t> = 25 cm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2000" dirty="0" smtClean="0"/>
              <a:t>Group </a:t>
            </a:r>
            <a:r>
              <a:rPr lang="en-GB" altLang="en-US" sz="2000" i="1" dirty="0" smtClean="0"/>
              <a:t>SD</a:t>
            </a:r>
            <a:r>
              <a:rPr lang="en-GB" altLang="en-US" sz="2000" dirty="0" smtClean="0"/>
              <a:t> = 2 cm</a:t>
            </a:r>
          </a:p>
          <a:p>
            <a:endParaRPr lang="en-GB" altLang="en-US" sz="2000" dirty="0" smtClean="0"/>
          </a:p>
        </p:txBody>
      </p:sp>
      <p:sp>
        <p:nvSpPr>
          <p:cNvPr id="18739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36807" y="1327241"/>
            <a:ext cx="4038600" cy="3989040"/>
          </a:xfrm>
        </p:spPr>
        <p:txBody>
          <a:bodyPr/>
          <a:lstStyle/>
          <a:p>
            <a:r>
              <a:rPr lang="en-GB" altLang="en-US" sz="2000" b="1" dirty="0" smtClean="0"/>
              <a:t>Grip Strength (kg)</a:t>
            </a:r>
          </a:p>
          <a:p>
            <a:endParaRPr lang="en-GB" altLang="en-US" sz="2000" b="1" dirty="0" smtClean="0"/>
          </a:p>
          <a:p>
            <a:endParaRPr lang="en-GB" altLang="en-US" sz="2000" b="1" dirty="0" smtClean="0"/>
          </a:p>
          <a:p>
            <a:endParaRPr lang="en-GB" altLang="en-US" sz="2000" b="1" dirty="0" smtClean="0"/>
          </a:p>
          <a:p>
            <a:endParaRPr lang="en-GB" altLang="en-US" sz="2000" b="1" dirty="0" smtClean="0"/>
          </a:p>
          <a:p>
            <a:r>
              <a:rPr lang="en-GB" altLang="en-US" sz="2000" b="1" dirty="0" smtClean="0"/>
              <a:t>Flexibility (cm)</a:t>
            </a:r>
          </a:p>
        </p:txBody>
      </p:sp>
      <p:sp>
        <p:nvSpPr>
          <p:cNvPr id="1229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FE427D4B-CB88-4422-B871-1E4F12DE519E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8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  <p:graphicFrame>
        <p:nvGraphicFramePr>
          <p:cNvPr id="187397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2896061"/>
              </p:ext>
            </p:extLst>
          </p:nvPr>
        </p:nvGraphicFramePr>
        <p:xfrm>
          <a:off x="4847967" y="2101056"/>
          <a:ext cx="1854200" cy="884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3" name="Equation" r:id="rId3" imgW="825480" imgH="393480" progId="Equation.3">
                  <p:embed/>
                </p:oleObj>
              </mc:Choice>
              <mc:Fallback>
                <p:oleObj name="Equation" r:id="rId3" imgW="825480" imgH="39348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7967" y="2101056"/>
                        <a:ext cx="1854200" cy="884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7398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7244215"/>
              </p:ext>
            </p:extLst>
          </p:nvPr>
        </p:nvGraphicFramePr>
        <p:xfrm>
          <a:off x="7119898" y="2282304"/>
          <a:ext cx="1027112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4" name="Equation" r:id="rId5" imgW="457200" imgH="177480" progId="Equation.3">
                  <p:embed/>
                </p:oleObj>
              </mc:Choice>
              <mc:Fallback>
                <p:oleObj name="Equation" r:id="rId5" imgW="457200" imgH="17748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19898" y="2282304"/>
                        <a:ext cx="1027112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7399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505856"/>
              </p:ext>
            </p:extLst>
          </p:nvPr>
        </p:nvGraphicFramePr>
        <p:xfrm>
          <a:off x="4856023" y="3944820"/>
          <a:ext cx="1854200" cy="884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5" name="Equation" r:id="rId7" imgW="825480" imgH="393480" progId="Equation.3">
                  <p:embed/>
                </p:oleObj>
              </mc:Choice>
              <mc:Fallback>
                <p:oleObj name="Equation" r:id="rId7" imgW="825480" imgH="39348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6023" y="3944820"/>
                        <a:ext cx="1854200" cy="884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7400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6891583"/>
              </p:ext>
            </p:extLst>
          </p:nvPr>
        </p:nvGraphicFramePr>
        <p:xfrm>
          <a:off x="7119898" y="4081396"/>
          <a:ext cx="1027112" cy="40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6" name="Equation" r:id="rId9" imgW="457200" imgH="177480" progId="Equation.3">
                  <p:embed/>
                </p:oleObj>
              </mc:Choice>
              <mc:Fallback>
                <p:oleObj name="Equation" r:id="rId9" imgW="457200" imgH="17748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19898" y="4081396"/>
                        <a:ext cx="1027112" cy="400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8" name="TextBox 1"/>
          <p:cNvSpPr txBox="1">
            <a:spLocks noChangeArrowheads="1"/>
          </p:cNvSpPr>
          <p:nvPr/>
        </p:nvSpPr>
        <p:spPr bwMode="auto">
          <a:xfrm>
            <a:off x="739214" y="4785306"/>
            <a:ext cx="7772400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just" eaLnBrk="1" hangingPunct="1"/>
            <a:r>
              <a:rPr lang="en-GB" altLang="en-US" sz="1800" b="0" dirty="0">
                <a:solidFill>
                  <a:schemeClr val="tx1"/>
                </a:solidFill>
              </a:rPr>
              <a:t>According to the obtained z-scores this participant’s flexibility and strength can be considered on a par with each other (and greater than </a:t>
            </a:r>
            <a:r>
              <a:rPr lang="en-GB" altLang="en-US" sz="1800" b="0" dirty="0" smtClean="0">
                <a:solidFill>
                  <a:schemeClr val="tx1"/>
                </a:solidFill>
              </a:rPr>
              <a:t>the majority </a:t>
            </a:r>
            <a:r>
              <a:rPr lang="en-GB" altLang="en-US" sz="1800" b="0" dirty="0">
                <a:solidFill>
                  <a:schemeClr val="tx1"/>
                </a:solidFill>
              </a:rPr>
              <a:t>of the sample used)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187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7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7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73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73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7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7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7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7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7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5" grpId="0" build="p" autoUpdateAnimBg="0"/>
      <p:bldP spid="187396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i="1" smtClean="0"/>
              <a:t>Z</a:t>
            </a:r>
            <a:r>
              <a:rPr lang="en-GB" altLang="en-US" sz="2800" smtClean="0"/>
              <a:t>-score Fitness Profile Example</a:t>
            </a:r>
          </a:p>
        </p:txBody>
      </p:sp>
      <p:sp>
        <p:nvSpPr>
          <p:cNvPr id="1331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ECD4E955-38E4-4748-B12B-383E48456AFF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9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3285022"/>
              </p:ext>
            </p:extLst>
          </p:nvPr>
        </p:nvGraphicFramePr>
        <p:xfrm>
          <a:off x="1187624" y="1628800"/>
          <a:ext cx="6334472" cy="42484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i="1" smtClean="0"/>
              <a:t>Z</a:t>
            </a:r>
            <a:r>
              <a:rPr lang="en-GB" altLang="en-US" sz="2800" smtClean="0"/>
              <a:t>-score Fitness Profile Example</a:t>
            </a:r>
          </a:p>
        </p:txBody>
      </p:sp>
      <p:sp>
        <p:nvSpPr>
          <p:cNvPr id="14338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1pPr>
            <a:lvl2pPr marL="742950" indent="-28575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2pPr>
            <a:lvl3pPr marL="11430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3pPr>
            <a:lvl4pPr marL="16002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4pPr>
            <a:lvl5pPr marL="2057400" indent="-228600" algn="ctr">
              <a:spcBef>
                <a:spcPct val="20000"/>
              </a:spcBef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4400" b="1">
                <a:solidFill>
                  <a:srgbClr val="FFFF66"/>
                </a:solidFill>
                <a:latin typeface="Verdana" panose="020B060403050404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fld id="{A491CF4B-E173-4385-8266-3E1102814C46}" type="slidenum">
              <a:rPr lang="en-GB" altLang="en-US" sz="1200" b="0">
                <a:solidFill>
                  <a:schemeClr val="tx1"/>
                </a:solidFill>
              </a:rPr>
              <a:pPr algn="r">
                <a:spcBef>
                  <a:spcPct val="0"/>
                </a:spcBef>
              </a:pPr>
              <a:t>10</a:t>
            </a:fld>
            <a:endParaRPr lang="en-GB" altLang="en-US" sz="1200" b="0">
              <a:solidFill>
                <a:schemeClr val="tx1"/>
              </a:solidFill>
            </a:endParaRPr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4716546"/>
              </p:ext>
            </p:extLst>
          </p:nvPr>
        </p:nvGraphicFramePr>
        <p:xfrm>
          <a:off x="755576" y="1340768"/>
          <a:ext cx="6406480" cy="42484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ECTURE PRESENTATION 2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CCCCFF"/>
    </a:hlink>
    <a:folHlink>
      <a:srgbClr val="B2B2B2"/>
    </a:folHlink>
  </a:clrScheme>
  <a:fontScheme name="LECTURE PRESENTATION">
    <a:majorFont>
      <a:latin typeface="Verdana"/>
      <a:ea typeface=""/>
      <a:cs typeface=""/>
    </a:majorFont>
    <a:minorFont>
      <a:latin typeface="Verdana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LECTURE PRESENTATION 2">
    <a:dk1>
      <a:srgbClr val="000000"/>
    </a:dk1>
    <a:lt1>
      <a:srgbClr val="FFFFFF"/>
    </a:lt1>
    <a:dk2>
      <a:srgbClr val="000000"/>
    </a:dk2>
    <a:lt2>
      <a:srgbClr val="808080"/>
    </a:lt2>
    <a:accent1>
      <a:srgbClr val="00CC99"/>
    </a:accent1>
    <a:accent2>
      <a:srgbClr val="3333CC"/>
    </a:accent2>
    <a:accent3>
      <a:srgbClr val="FFFFFF"/>
    </a:accent3>
    <a:accent4>
      <a:srgbClr val="000000"/>
    </a:accent4>
    <a:accent5>
      <a:srgbClr val="AAE2CA"/>
    </a:accent5>
    <a:accent6>
      <a:srgbClr val="2D2DB9"/>
    </a:accent6>
    <a:hlink>
      <a:srgbClr val="CCCCFF"/>
    </a:hlink>
    <a:folHlink>
      <a:srgbClr val="B2B2B2"/>
    </a:folHlink>
  </a:clrScheme>
  <a:fontScheme name="LECTURE PRESENTATION">
    <a:majorFont>
      <a:latin typeface="Verdana"/>
      <a:ea typeface=""/>
      <a:cs typeface=""/>
    </a:majorFont>
    <a:minorFont>
      <a:latin typeface="Verdana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1057</TotalTime>
  <Words>375</Words>
  <Application>Microsoft Office PowerPoint</Application>
  <PresentationFormat>On-screen Show (4:3)</PresentationFormat>
  <Paragraphs>88</Paragraphs>
  <Slides>10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Arial</vt:lpstr>
      <vt:lpstr>Myriad Pro</vt:lpstr>
      <vt:lpstr>Symbol</vt:lpstr>
      <vt:lpstr>Times New Roman</vt:lpstr>
      <vt:lpstr>Verdana</vt:lpstr>
      <vt:lpstr>Wingdings</vt:lpstr>
      <vt:lpstr>UWTSD Theme</vt:lpstr>
      <vt:lpstr>Equation</vt:lpstr>
      <vt:lpstr>Microsoft Equation 3.0</vt:lpstr>
      <vt:lpstr>Exercise Physiology</vt:lpstr>
      <vt:lpstr>Lecture Objectives</vt:lpstr>
      <vt:lpstr>Definitions</vt:lpstr>
      <vt:lpstr>Formula for Calculating Z-scores</vt:lpstr>
      <vt:lpstr>Steps for Calculating z-scores</vt:lpstr>
      <vt:lpstr>PowerPoint Presentation</vt:lpstr>
      <vt:lpstr>Z-score Distribution Illustration</vt:lpstr>
      <vt:lpstr>Examples</vt:lpstr>
      <vt:lpstr>Z-score Fitness Profile Example</vt:lpstr>
      <vt:lpstr>Z-score Fitness Profile Example</vt:lpstr>
    </vt:vector>
  </TitlesOfParts>
  <Company>UWIC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Kinanthropometry (USS308)</dc:title>
  <dc:creator>sm15767</dc:creator>
  <cp:lastModifiedBy>Geraint Forster</cp:lastModifiedBy>
  <cp:revision>100</cp:revision>
  <cp:lastPrinted>2015-09-29T08:34:03Z</cp:lastPrinted>
  <dcterms:created xsi:type="dcterms:W3CDTF">2005-07-11T14:02:10Z</dcterms:created>
  <dcterms:modified xsi:type="dcterms:W3CDTF">2017-11-02T17:50:33Z</dcterms:modified>
</cp:coreProperties>
</file>