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7" r:id="rId9"/>
    <p:sldId id="268" r:id="rId10"/>
    <p:sldId id="269" r:id="rId11"/>
    <p:sldId id="262" r:id="rId12"/>
    <p:sldId id="263" r:id="rId13"/>
    <p:sldId id="264" r:id="rId14"/>
    <p:sldId id="265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96052" autoAdjust="0"/>
  </p:normalViewPr>
  <p:slideViewPr>
    <p:cSldViewPr snapToGrid="0">
      <p:cViewPr>
        <p:scale>
          <a:sx n="105" d="100"/>
          <a:sy n="105" d="100"/>
        </p:scale>
        <p:origin x="20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F512F66A-E041-47C3-B799-7EF3276AB056}"/>
    <pc:docChg chg="custSel addSld modSld">
      <pc:chgData name="Sian Bowen" userId="c345053a-4abb-4e43-8ff7-c21186a2fa29" providerId="ADAL" clId="{F512F66A-E041-47C3-B799-7EF3276AB056}" dt="2024-02-16T12:28:01.157" v="58" actId="20577"/>
      <pc:docMkLst>
        <pc:docMk/>
      </pc:docMkLst>
      <pc:sldChg chg="modSp mod">
        <pc:chgData name="Sian Bowen" userId="c345053a-4abb-4e43-8ff7-c21186a2fa29" providerId="ADAL" clId="{F512F66A-E041-47C3-B799-7EF3276AB056}" dt="2024-02-16T12:28:01.157" v="58" actId="20577"/>
        <pc:sldMkLst>
          <pc:docMk/>
          <pc:sldMk cId="3114398311" sldId="260"/>
        </pc:sldMkLst>
        <pc:spChg chg="mod">
          <ac:chgData name="Sian Bowen" userId="c345053a-4abb-4e43-8ff7-c21186a2fa29" providerId="ADAL" clId="{F512F66A-E041-47C3-B799-7EF3276AB056}" dt="2024-02-16T12:28:01.157" v="58" actId="20577"/>
          <ac:spMkLst>
            <pc:docMk/>
            <pc:sldMk cId="3114398311" sldId="260"/>
            <ac:spMk id="3" creationId="{0CF18ED0-D623-FAD1-C685-9E59F3D6B352}"/>
          </ac:spMkLst>
        </pc:spChg>
      </pc:sldChg>
      <pc:sldChg chg="modSp new mod">
        <pc:chgData name="Sian Bowen" userId="c345053a-4abb-4e43-8ff7-c21186a2fa29" providerId="ADAL" clId="{F512F66A-E041-47C3-B799-7EF3276AB056}" dt="2024-02-13T09:19:28.206" v="53" actId="20577"/>
        <pc:sldMkLst>
          <pc:docMk/>
          <pc:sldMk cId="458536100" sldId="270"/>
        </pc:sldMkLst>
        <pc:spChg chg="mod">
          <ac:chgData name="Sian Bowen" userId="c345053a-4abb-4e43-8ff7-c21186a2fa29" providerId="ADAL" clId="{F512F66A-E041-47C3-B799-7EF3276AB056}" dt="2024-02-13T09:18:35.432" v="17" actId="1076"/>
          <ac:spMkLst>
            <pc:docMk/>
            <pc:sldMk cId="458536100" sldId="270"/>
            <ac:spMk id="2" creationId="{B61C821C-93BF-BE4B-BDEE-5E1EBD51D7FA}"/>
          </ac:spMkLst>
        </pc:spChg>
        <pc:spChg chg="mod">
          <ac:chgData name="Sian Bowen" userId="c345053a-4abb-4e43-8ff7-c21186a2fa29" providerId="ADAL" clId="{F512F66A-E041-47C3-B799-7EF3276AB056}" dt="2024-02-13T09:19:28.206" v="53" actId="20577"/>
          <ac:spMkLst>
            <pc:docMk/>
            <pc:sldMk cId="458536100" sldId="270"/>
            <ac:spMk id="3" creationId="{F6B98646-7420-4D28-D4CF-4232ABDC27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144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9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305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66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912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62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4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46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23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04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52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2401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0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9198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018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218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49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B036A5C-1D5B-4E78-BB56-4C970CB0A135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83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A52B7-5AB7-B26B-2EC6-EC05DDF967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Thoracic Spine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98600-7297-C52D-135D-3F66308238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Manual Therapy</a:t>
            </a:r>
          </a:p>
        </p:txBody>
      </p:sp>
    </p:spTree>
    <p:extLst>
      <p:ext uri="{BB962C8B-B14F-4D97-AF65-F5344CB8AC3E}">
        <p14:creationId xmlns:p14="http://schemas.microsoft.com/office/powerpoint/2010/main" val="128984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16CC9-0B6B-CACD-731C-07981F275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30D39-F318-22D4-691A-2746C1AD0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 passive physiological mobilisations to the </a:t>
            </a:r>
            <a:r>
              <a:rPr lang="en-GB" dirty="0" err="1"/>
              <a:t>Txsp</a:t>
            </a:r>
            <a:r>
              <a:rPr lang="en-GB" dirty="0"/>
              <a:t>.</a:t>
            </a:r>
          </a:p>
          <a:p>
            <a:r>
              <a:rPr lang="en-GB" dirty="0"/>
              <a:t>Perform active accessory mobilisations to the </a:t>
            </a:r>
            <a:r>
              <a:rPr lang="en-GB" dirty="0" err="1"/>
              <a:t>Txsp</a:t>
            </a:r>
            <a:r>
              <a:rPr lang="en-GB" dirty="0"/>
              <a:t>.</a:t>
            </a:r>
          </a:p>
          <a:p>
            <a:r>
              <a:rPr lang="en-GB" dirty="0"/>
              <a:t>Select and apply </a:t>
            </a:r>
            <a:r>
              <a:rPr lang="en-GB" dirty="0" err="1"/>
              <a:t>Txsp</a:t>
            </a:r>
            <a:r>
              <a:rPr lang="en-GB" dirty="0"/>
              <a:t> Mobilisations appropriately to the patients pain problem. </a:t>
            </a:r>
          </a:p>
        </p:txBody>
      </p:sp>
    </p:spTree>
    <p:extLst>
      <p:ext uri="{BB962C8B-B14F-4D97-AF65-F5344CB8AC3E}">
        <p14:creationId xmlns:p14="http://schemas.microsoft.com/office/powerpoint/2010/main" val="59804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2727D-16B0-8E38-E1C2-CAE7F31D0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7653E-A53C-E146-2FE8-08EC00C00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Observation</a:t>
            </a:r>
          </a:p>
          <a:p>
            <a:r>
              <a:rPr lang="en-GB" dirty="0"/>
              <a:t>Quick touch</a:t>
            </a:r>
          </a:p>
          <a:p>
            <a:r>
              <a:rPr lang="en-GB" dirty="0"/>
              <a:t>Movements (active, passive, resisted) </a:t>
            </a:r>
          </a:p>
          <a:p>
            <a:pPr lvl="1"/>
            <a:r>
              <a:rPr lang="en-GB" dirty="0" err="1"/>
              <a:t>Flxn</a:t>
            </a:r>
            <a:r>
              <a:rPr lang="en-GB" dirty="0"/>
              <a:t>, Extn, LSF, RSF, </a:t>
            </a:r>
            <a:r>
              <a:rPr lang="en-GB" dirty="0" err="1"/>
              <a:t>Lrot</a:t>
            </a:r>
            <a:r>
              <a:rPr lang="en-GB" dirty="0"/>
              <a:t>, </a:t>
            </a:r>
            <a:r>
              <a:rPr lang="en-GB" dirty="0" err="1"/>
              <a:t>Rrot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03601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B4EDA-8EFB-2C8C-558E-4BED071AC9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5461" y="296779"/>
            <a:ext cx="8001000" cy="1540042"/>
          </a:xfrm>
        </p:spPr>
        <p:txBody>
          <a:bodyPr>
            <a:normAutofit fontScale="90000"/>
          </a:bodyPr>
          <a:lstStyle/>
          <a:p>
            <a:r>
              <a:rPr lang="en-GB" dirty="0"/>
              <a:t>Remember the rule of three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72DEAF-63AA-64F6-A847-0F0C47BF9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460" y="1836821"/>
            <a:ext cx="6823493" cy="3986463"/>
          </a:xfrm>
        </p:spPr>
        <p:txBody>
          <a:bodyPr>
            <a:normAutofit/>
          </a:bodyPr>
          <a:lstStyle/>
          <a:p>
            <a:r>
              <a:rPr lang="en-GB" dirty="0"/>
              <a:t>T1-T3 = TP level with the SP.</a:t>
            </a:r>
          </a:p>
          <a:p>
            <a:endParaRPr lang="en-GB" dirty="0"/>
          </a:p>
          <a:p>
            <a:r>
              <a:rPr lang="en-GB" dirty="0"/>
              <a:t>T4-T6= TP half way between SP of the vertebra in question and the one above.</a:t>
            </a:r>
          </a:p>
          <a:p>
            <a:endParaRPr lang="en-GB" dirty="0"/>
          </a:p>
          <a:p>
            <a:r>
              <a:rPr lang="en-GB" dirty="0"/>
              <a:t>T7-T9= TP in line with the SP of the vertebra above. </a:t>
            </a:r>
          </a:p>
          <a:p>
            <a:endParaRPr lang="en-GB" dirty="0"/>
          </a:p>
          <a:p>
            <a:r>
              <a:rPr lang="en-GB" dirty="0"/>
              <a:t>T10-T12=TP half way between SP of the vertebra in question and the one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08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3F25B-1651-89D9-79D3-C90F3462A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1999B0-09E9-C4AF-EE94-0E299A58C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112" t="43408" r="15558" b="31930"/>
          <a:stretch/>
        </p:blipFill>
        <p:spPr>
          <a:xfrm>
            <a:off x="1677545" y="632807"/>
            <a:ext cx="6270172" cy="406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448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9198-F63B-ECB4-898A-9F027A637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8ED0-D623-FAD1-C685-9E59F3D6B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75627"/>
            <a:ext cx="8534400" cy="493638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Manual Muscle Tests</a:t>
            </a:r>
          </a:p>
          <a:p>
            <a:pPr lvl="1"/>
            <a:r>
              <a:rPr lang="en-GB" dirty="0"/>
              <a:t>Erector spine as an extensor (Group)</a:t>
            </a:r>
          </a:p>
          <a:p>
            <a:pPr lvl="1"/>
            <a:r>
              <a:rPr lang="en-GB" dirty="0"/>
              <a:t>Erector spine as a lateral flexor (Group)</a:t>
            </a:r>
          </a:p>
          <a:p>
            <a:pPr lvl="1"/>
            <a:r>
              <a:rPr lang="en-GB" dirty="0"/>
              <a:t>Pectoralis major</a:t>
            </a:r>
          </a:p>
          <a:p>
            <a:pPr lvl="1"/>
            <a:r>
              <a:rPr lang="en-GB" dirty="0"/>
              <a:t>Rectus abdominus </a:t>
            </a:r>
          </a:p>
          <a:p>
            <a:pPr lvl="1"/>
            <a:r>
              <a:rPr lang="en-GB" dirty="0"/>
              <a:t>Internal and External obliques </a:t>
            </a:r>
          </a:p>
          <a:p>
            <a:endParaRPr lang="en-GB" dirty="0"/>
          </a:p>
          <a:p>
            <a:r>
              <a:rPr lang="en-GB" dirty="0"/>
              <a:t>Ligaments</a:t>
            </a:r>
          </a:p>
          <a:p>
            <a:pPr lvl="1"/>
            <a:r>
              <a:rPr lang="en-GB" dirty="0"/>
              <a:t>Can not be tested</a:t>
            </a:r>
          </a:p>
          <a:p>
            <a:endParaRPr lang="en-GB" dirty="0"/>
          </a:p>
          <a:p>
            <a:r>
              <a:rPr lang="en-GB" dirty="0"/>
              <a:t>Palpations</a:t>
            </a:r>
          </a:p>
          <a:p>
            <a:pPr lvl="1"/>
            <a:r>
              <a:rPr lang="en-GB" dirty="0"/>
              <a:t>Bony structures completed in accessories.</a:t>
            </a:r>
          </a:p>
          <a:p>
            <a:pPr lvl="1"/>
            <a:r>
              <a:rPr lang="en-GB" dirty="0"/>
              <a:t>All associated muscles and tendons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398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A1062-7184-A21F-CF44-15709FD19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F2926-0BAA-E8B9-39AC-BD8912807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4238423" cy="3615267"/>
          </a:xfrm>
        </p:spPr>
        <p:txBody>
          <a:bodyPr>
            <a:normAutofit/>
          </a:bodyPr>
          <a:lstStyle/>
          <a:p>
            <a:r>
              <a:rPr lang="en-GB" dirty="0"/>
              <a:t>Joints above and below</a:t>
            </a:r>
          </a:p>
          <a:p>
            <a:pPr lvl="1"/>
            <a:r>
              <a:rPr lang="en-GB" dirty="0"/>
              <a:t>Cervical spine and Shoulder</a:t>
            </a:r>
          </a:p>
          <a:p>
            <a:pPr lvl="1"/>
            <a:r>
              <a:rPr lang="en-GB" dirty="0"/>
              <a:t>Lumbar spine </a:t>
            </a:r>
          </a:p>
          <a:p>
            <a:endParaRPr lang="en-GB" dirty="0"/>
          </a:p>
          <a:p>
            <a:r>
              <a:rPr lang="en-GB" dirty="0"/>
              <a:t>Special Tests</a:t>
            </a:r>
          </a:p>
          <a:p>
            <a:pPr lvl="1"/>
            <a:r>
              <a:rPr lang="en-GB" dirty="0"/>
              <a:t>Slump Test</a:t>
            </a:r>
          </a:p>
          <a:p>
            <a:pPr lvl="1"/>
            <a:r>
              <a:rPr lang="en-GB" dirty="0"/>
              <a:t>Adson’s manoeuvre</a:t>
            </a:r>
          </a:p>
          <a:p>
            <a:pPr lvl="1"/>
            <a:r>
              <a:rPr lang="en-GB" dirty="0"/>
              <a:t>Roo’s Test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DAC241-FB29-522D-D5E3-32D0F8FB6C57}"/>
              </a:ext>
            </a:extLst>
          </p:cNvPr>
          <p:cNvSpPr txBox="1">
            <a:spLocks/>
          </p:cNvSpPr>
          <p:nvPr/>
        </p:nvSpPr>
        <p:spPr>
          <a:xfrm>
            <a:off x="4922635" y="685800"/>
            <a:ext cx="4238423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Dermatomes</a:t>
            </a:r>
          </a:p>
          <a:p>
            <a:r>
              <a:rPr lang="en-GB" dirty="0"/>
              <a:t>Myotomes</a:t>
            </a:r>
          </a:p>
          <a:p>
            <a:r>
              <a:rPr lang="en-GB" dirty="0"/>
              <a:t>Reflexes</a:t>
            </a:r>
          </a:p>
        </p:txBody>
      </p:sp>
    </p:spTree>
    <p:extLst>
      <p:ext uri="{BB962C8B-B14F-4D97-AF65-F5344CB8AC3E}">
        <p14:creationId xmlns:p14="http://schemas.microsoft.com/office/powerpoint/2010/main" val="46189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EBE26-5DB9-711C-3880-FFA38EB2F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04" y="5672030"/>
            <a:ext cx="8534400" cy="844883"/>
          </a:xfrm>
        </p:spPr>
        <p:txBody>
          <a:bodyPr/>
          <a:lstStyle/>
          <a:p>
            <a:r>
              <a:rPr lang="en-GB" dirty="0"/>
              <a:t>Slump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AB280-27CF-AD14-CF88-01F4B12E1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78756"/>
            <a:ext cx="8534400" cy="56376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Athlete seated, popliteal area on edge of plinth. SRN </a:t>
            </a:r>
          </a:p>
          <a:p>
            <a:r>
              <a:rPr lang="en-GB" dirty="0"/>
              <a:t>Tx and Lx actively move into flexion. SRN </a:t>
            </a:r>
          </a:p>
          <a:p>
            <a:r>
              <a:rPr lang="en-GB" dirty="0"/>
              <a:t>Add over-pressure on shoulders in a line between T1 and ischial tuberosity. SRN </a:t>
            </a:r>
          </a:p>
          <a:p>
            <a:r>
              <a:rPr lang="en-GB" dirty="0"/>
              <a:t>Add active </a:t>
            </a:r>
            <a:r>
              <a:rPr lang="en-GB" dirty="0" err="1"/>
              <a:t>Cx</a:t>
            </a:r>
            <a:r>
              <a:rPr lang="en-GB" dirty="0"/>
              <a:t> flexion. SRN </a:t>
            </a:r>
          </a:p>
          <a:p>
            <a:r>
              <a:rPr lang="en-GB" dirty="0"/>
              <a:t>Add passive </a:t>
            </a:r>
            <a:r>
              <a:rPr lang="en-GB" dirty="0" err="1"/>
              <a:t>Cx</a:t>
            </a:r>
            <a:r>
              <a:rPr lang="en-GB" dirty="0"/>
              <a:t> over-pressure. SRN </a:t>
            </a:r>
          </a:p>
          <a:p>
            <a:r>
              <a:rPr lang="en-GB" dirty="0"/>
              <a:t>Athlete actively extends one knee (asymptomatic side first). SRN </a:t>
            </a:r>
          </a:p>
          <a:p>
            <a:r>
              <a:rPr lang="en-GB" dirty="0"/>
              <a:t>Return </a:t>
            </a:r>
            <a:r>
              <a:rPr lang="en-GB" dirty="0" err="1"/>
              <a:t>Cx</a:t>
            </a:r>
            <a:r>
              <a:rPr lang="en-GB" dirty="0"/>
              <a:t> to neutral (actively).SRN </a:t>
            </a:r>
          </a:p>
          <a:p>
            <a:r>
              <a:rPr lang="en-GB" dirty="0"/>
              <a:t>Athlete tries to further extend knee. SRN, ROM</a:t>
            </a:r>
          </a:p>
          <a:p>
            <a:r>
              <a:rPr lang="en-GB" dirty="0"/>
              <a:t> If there is a difference between ROM test is +</a:t>
            </a:r>
            <a:r>
              <a:rPr lang="en-GB" dirty="0" err="1"/>
              <a:t>ve</a:t>
            </a:r>
            <a:r>
              <a:rPr lang="en-GB" dirty="0"/>
              <a:t>, or if neural signs are present.</a:t>
            </a:r>
          </a:p>
          <a:p>
            <a:r>
              <a:rPr lang="en-GB" dirty="0"/>
              <a:t> If not return lower leg to start position, repeat 4-6 and add active then passive ankle dorsiflexion systematically. </a:t>
            </a:r>
          </a:p>
          <a:p>
            <a:r>
              <a:rPr lang="en-GB" dirty="0"/>
              <a:t>Repeat whole test for symptomatic side. </a:t>
            </a:r>
          </a:p>
          <a:p>
            <a:pPr marL="0" indent="0">
              <a:buNone/>
            </a:pPr>
            <a:r>
              <a:rPr lang="en-GB" dirty="0"/>
              <a:t>(SRN = Symptom response noted, ROM = Range of movement)</a:t>
            </a:r>
          </a:p>
        </p:txBody>
      </p:sp>
      <p:pic>
        <p:nvPicPr>
          <p:cNvPr id="3074" name="Picture 2" descr="Slump Test Sizer | Neurodynamic Differential Diagnosis">
            <a:extLst>
              <a:ext uri="{FF2B5EF4-FFF2-40B4-BE49-F238E27FC236}">
                <a16:creationId xmlns:a16="http://schemas.microsoft.com/office/drawing/2014/main" id="{20E4AEA3-EC84-0DC2-5EE4-5435CC02C6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4" t="14519" r="17482"/>
          <a:stretch/>
        </p:blipFill>
        <p:spPr bwMode="auto">
          <a:xfrm>
            <a:off x="8935714" y="4384649"/>
            <a:ext cx="3092558" cy="229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175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A4EE1-CDB0-4B7B-3972-522E7BD3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05" y="5797884"/>
            <a:ext cx="8534400" cy="748631"/>
          </a:xfrm>
        </p:spPr>
        <p:txBody>
          <a:bodyPr/>
          <a:lstStyle/>
          <a:p>
            <a:r>
              <a:rPr lang="en-GB" dirty="0"/>
              <a:t>Adson’s Manoeuvre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15BC4-744B-70AF-4945-E9C061554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Therapist locates radial pulse </a:t>
            </a:r>
          </a:p>
          <a:p>
            <a:r>
              <a:rPr lang="en-GB" dirty="0"/>
              <a:t>Athlete rotates head to test side </a:t>
            </a:r>
          </a:p>
          <a:p>
            <a:r>
              <a:rPr lang="en-GB" dirty="0"/>
              <a:t>Athlete extends neck </a:t>
            </a:r>
          </a:p>
          <a:p>
            <a:r>
              <a:rPr lang="en-GB" dirty="0"/>
              <a:t>Therapist simultaneously laterally rotates and extends the shoulder </a:t>
            </a:r>
          </a:p>
          <a:p>
            <a:r>
              <a:rPr lang="en-GB" dirty="0"/>
              <a:t>Athlete takes a deep breath and holds it (up to 20s)</a:t>
            </a:r>
          </a:p>
          <a:p>
            <a:r>
              <a:rPr lang="en-GB" dirty="0"/>
              <a:t> Test is +</a:t>
            </a:r>
            <a:r>
              <a:rPr lang="en-GB" dirty="0" err="1"/>
              <a:t>ve</a:t>
            </a:r>
            <a:r>
              <a:rPr lang="en-GB" dirty="0"/>
              <a:t> if the radial pulse disappears</a:t>
            </a:r>
          </a:p>
        </p:txBody>
      </p:sp>
      <p:pic>
        <p:nvPicPr>
          <p:cNvPr id="2050" name="Picture 2" descr="Sports Injury Bulletin - Diagnose &amp; Treat - Game of throws: water polo">
            <a:extLst>
              <a:ext uri="{FF2B5EF4-FFF2-40B4-BE49-F238E27FC236}">
                <a16:creationId xmlns:a16="http://schemas.microsoft.com/office/drawing/2014/main" id="{B3C471AD-2525-9956-CF46-BBE406B94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496" y="3585339"/>
            <a:ext cx="4455292" cy="312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151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4372-D4FB-C41D-AC89-897067C7A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830" y="5685781"/>
            <a:ext cx="8534400" cy="776131"/>
          </a:xfrm>
        </p:spPr>
        <p:txBody>
          <a:bodyPr/>
          <a:lstStyle/>
          <a:p>
            <a:r>
              <a:rPr lang="en-GB" dirty="0"/>
              <a:t>Roo’s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43A1F-C47D-AADE-0C71-8C73CC85B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Client abducts arms to 90° (slightly behind frontal plane)</a:t>
            </a:r>
          </a:p>
          <a:p>
            <a:r>
              <a:rPr lang="en-GB" dirty="0"/>
              <a:t>Client flexes elbows to 90° with palms facing forward</a:t>
            </a:r>
          </a:p>
          <a:p>
            <a:r>
              <a:rPr lang="en-GB" dirty="0"/>
              <a:t>Client opens and closes hands slowly for up to 3minutes</a:t>
            </a:r>
          </a:p>
          <a:p>
            <a:r>
              <a:rPr lang="en-GB" dirty="0"/>
              <a:t>Test is +</a:t>
            </a:r>
            <a:r>
              <a:rPr lang="en-GB" dirty="0" err="1"/>
              <a:t>ve</a:t>
            </a:r>
            <a:r>
              <a:rPr lang="en-GB" dirty="0"/>
              <a:t> if client is unable to maintain the position or experiences ischemic pain, weakness, numbness or </a:t>
            </a:r>
            <a:r>
              <a:rPr lang="en-GB" dirty="0" err="1"/>
              <a:t>tinglin</a:t>
            </a:r>
            <a:endParaRPr lang="en-GB" dirty="0"/>
          </a:p>
        </p:txBody>
      </p:sp>
      <p:pic>
        <p:nvPicPr>
          <p:cNvPr id="1026" name="Picture 2" descr="Special Tests Flashcards | Quizlet">
            <a:extLst>
              <a:ext uri="{FF2B5EF4-FFF2-40B4-BE49-F238E27FC236}">
                <a16:creationId xmlns:a16="http://schemas.microsoft.com/office/drawing/2014/main" id="{F7F9A56A-66A8-EA84-6999-9F4BD8D00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980" y="3861587"/>
            <a:ext cx="47625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16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1845-6709-1A0F-5F39-9E9555DC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C0E29-5D6D-051B-72DE-06904E1EA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assessment</a:t>
            </a:r>
          </a:p>
          <a:p>
            <a:pPr lvl="1"/>
            <a:r>
              <a:rPr lang="en-GB" dirty="0"/>
              <a:t>It only hurts then I ……..</a:t>
            </a:r>
          </a:p>
        </p:txBody>
      </p:sp>
    </p:spTree>
    <p:extLst>
      <p:ext uri="{BB962C8B-B14F-4D97-AF65-F5344CB8AC3E}">
        <p14:creationId xmlns:p14="http://schemas.microsoft.com/office/powerpoint/2010/main" val="3359123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83958-E9EC-0885-BFE7-C1E0A34D0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your clinical assessment form</a:t>
            </a:r>
          </a:p>
        </p:txBody>
      </p:sp>
    </p:spTree>
    <p:extLst>
      <p:ext uri="{BB962C8B-B14F-4D97-AF65-F5344CB8AC3E}">
        <p14:creationId xmlns:p14="http://schemas.microsoft.com/office/powerpoint/2010/main" val="1364132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203F-EB44-1FEF-CD23-AE47B021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F581F-686A-5874-5B72-24EB91357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Passive Physiological Intervertebral mobilisations (PPIVM)</a:t>
            </a:r>
          </a:p>
          <a:p>
            <a:pPr marL="0" indent="0">
              <a:buNone/>
            </a:pPr>
            <a:r>
              <a:rPr lang="en-GB" dirty="0"/>
              <a:t>Flexion</a:t>
            </a:r>
          </a:p>
          <a:p>
            <a:pPr marL="0" indent="0">
              <a:buNone/>
            </a:pPr>
            <a:r>
              <a:rPr lang="en-GB" dirty="0"/>
              <a:t>Extension</a:t>
            </a:r>
          </a:p>
          <a:p>
            <a:pPr marL="0" indent="0">
              <a:buNone/>
            </a:pPr>
            <a:r>
              <a:rPr lang="en-GB" dirty="0"/>
              <a:t>Rotation (right and left)</a:t>
            </a:r>
          </a:p>
          <a:p>
            <a:pPr marL="0" indent="0">
              <a:buNone/>
            </a:pPr>
            <a:r>
              <a:rPr lang="en-GB" dirty="0"/>
              <a:t>Side flexion (right and left)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48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35D38-B8DB-EBBC-8771-3BF9426DD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74DD-5570-7B2B-1727-9E262C6A2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Passive Accessory Intervertebral Movement (PAVIM)</a:t>
            </a:r>
          </a:p>
          <a:p>
            <a:pPr marL="0" indent="0">
              <a:buNone/>
            </a:pPr>
            <a:r>
              <a:rPr lang="en-GB" dirty="0"/>
              <a:t>Posterior-Anterior </a:t>
            </a:r>
          </a:p>
          <a:p>
            <a:pPr marL="0" indent="0">
              <a:buNone/>
            </a:pPr>
            <a:r>
              <a:rPr lang="en-GB" dirty="0"/>
              <a:t>Unilateral Posterior-anterior (right and left)</a:t>
            </a:r>
          </a:p>
          <a:p>
            <a:pPr marL="0" indent="0">
              <a:buNone/>
            </a:pPr>
            <a:r>
              <a:rPr lang="en-GB" dirty="0"/>
              <a:t>Transverse (right and left)</a:t>
            </a:r>
          </a:p>
          <a:p>
            <a:pPr marL="0" indent="0">
              <a:buNone/>
            </a:pPr>
            <a:r>
              <a:rPr lang="en-GB" dirty="0"/>
              <a:t>Unilateral Costotransverse (Costovertebral) joint (right and left)</a:t>
            </a:r>
          </a:p>
          <a:p>
            <a:pPr marL="0" indent="0">
              <a:buNone/>
            </a:pPr>
            <a:r>
              <a:rPr lang="en-GB" dirty="0"/>
              <a:t>Unilateral Rib angle (right and left)</a:t>
            </a:r>
          </a:p>
        </p:txBody>
      </p:sp>
    </p:spTree>
    <p:extLst>
      <p:ext uri="{BB962C8B-B14F-4D97-AF65-F5344CB8AC3E}">
        <p14:creationId xmlns:p14="http://schemas.microsoft.com/office/powerpoint/2010/main" val="2900479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C821C-93BF-BE4B-BDEE-5E1EBD51D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151" y="72778"/>
            <a:ext cx="8534400" cy="1507067"/>
          </a:xfrm>
        </p:spPr>
        <p:txBody>
          <a:bodyPr/>
          <a:lstStyle/>
          <a:p>
            <a:r>
              <a:rPr lang="en-GB" dirty="0"/>
              <a:t>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98646-7420-4D28-D4CF-4232ABDC2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66" y="1532074"/>
            <a:ext cx="8534400" cy="50019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35 year old male who works full time in an office. </a:t>
            </a:r>
          </a:p>
          <a:p>
            <a:r>
              <a:rPr lang="en-GB" dirty="0"/>
              <a:t>He reports an increase of workload recently as other members of staff have left the company. He is having less breaks from his desk and reports a 3/52 </a:t>
            </a:r>
            <a:r>
              <a:rPr lang="en-GB" dirty="0" err="1"/>
              <a:t>Hx</a:t>
            </a:r>
            <a:r>
              <a:rPr lang="en-GB" dirty="0"/>
              <a:t> of mid back pain, scored 3/10 on the VAS scale. </a:t>
            </a:r>
          </a:p>
          <a:p>
            <a:r>
              <a:rPr lang="en-GB" dirty="0"/>
              <a:t>The pain worsens throughout the day and reports no pain at weekends when not at work. </a:t>
            </a:r>
          </a:p>
          <a:p>
            <a:r>
              <a:rPr lang="en-GB" dirty="0"/>
              <a:t>Objective findings of pain and stiffness in thoracic extensions. Stiff into rotation both sides. </a:t>
            </a:r>
          </a:p>
          <a:p>
            <a:r>
              <a:rPr lang="en-GB" dirty="0"/>
              <a:t>Diagnosis? </a:t>
            </a:r>
          </a:p>
          <a:p>
            <a:r>
              <a:rPr lang="en-GB" dirty="0"/>
              <a:t>What mobilisations would you perform to relieve symptoms? </a:t>
            </a:r>
          </a:p>
          <a:p>
            <a:r>
              <a:rPr lang="en-GB" dirty="0"/>
              <a:t>What grade would you perform? </a:t>
            </a:r>
          </a:p>
          <a:p>
            <a:r>
              <a:rPr lang="en-GB" dirty="0"/>
              <a:t>What else would you advise to this patient</a:t>
            </a:r>
          </a:p>
        </p:txBody>
      </p:sp>
    </p:spTree>
    <p:extLst>
      <p:ext uri="{BB962C8B-B14F-4D97-AF65-F5344CB8AC3E}">
        <p14:creationId xmlns:p14="http://schemas.microsoft.com/office/powerpoint/2010/main" val="45853610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1094</TotalTime>
  <Words>636</Words>
  <Application>Microsoft Office PowerPoint</Application>
  <PresentationFormat>Widescreen</PresentationFormat>
  <Paragraphs>98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Century Gothic</vt:lpstr>
      <vt:lpstr>Wingdings 3</vt:lpstr>
      <vt:lpstr>Slice</vt:lpstr>
      <vt:lpstr>Thoracic Spine </vt:lpstr>
      <vt:lpstr>Objectives</vt:lpstr>
      <vt:lpstr>Perform the clinical assessment</vt:lpstr>
      <vt:lpstr>Remember the rule of three</vt:lpstr>
      <vt:lpstr>Perform the Clinical Assessment </vt:lpstr>
      <vt:lpstr>Perform the clinical assessment </vt:lpstr>
      <vt:lpstr>Perform the Clinical Assessment</vt:lpstr>
      <vt:lpstr>Slump test</vt:lpstr>
      <vt:lpstr>Adson’s Manoeuvre </vt:lpstr>
      <vt:lpstr>Roo’s Test</vt:lpstr>
      <vt:lpstr>Perform the clinical assessment</vt:lpstr>
      <vt:lpstr>Complete your clinical assessment form</vt:lpstr>
      <vt:lpstr>Treatment options</vt:lpstr>
      <vt:lpstr>Treatment Options</vt:lpstr>
      <vt:lpstr>Case study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Cervical Spine</dc:title>
  <dc:creator>Kerry Nicholas</dc:creator>
  <cp:lastModifiedBy>Sian Bowen</cp:lastModifiedBy>
  <cp:revision>2</cp:revision>
  <dcterms:created xsi:type="dcterms:W3CDTF">2023-02-14T12:11:16Z</dcterms:created>
  <dcterms:modified xsi:type="dcterms:W3CDTF">2024-02-16T12:28:07Z</dcterms:modified>
</cp:coreProperties>
</file>