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1"/>
    <p:sldMasterId id="2147484259" r:id="rId2"/>
  </p:sldMasterIdLst>
  <p:notesMasterIdLst>
    <p:notesMasterId r:id="rId23"/>
  </p:notesMasterIdLst>
  <p:sldIdLst>
    <p:sldId id="257" r:id="rId3"/>
    <p:sldId id="339" r:id="rId4"/>
    <p:sldId id="384" r:id="rId5"/>
    <p:sldId id="393" r:id="rId6"/>
    <p:sldId id="385" r:id="rId7"/>
    <p:sldId id="401" r:id="rId8"/>
    <p:sldId id="414" r:id="rId9"/>
    <p:sldId id="405" r:id="rId10"/>
    <p:sldId id="402" r:id="rId11"/>
    <p:sldId id="404" r:id="rId12"/>
    <p:sldId id="394" r:id="rId13"/>
    <p:sldId id="415" r:id="rId14"/>
    <p:sldId id="395" r:id="rId15"/>
    <p:sldId id="406" r:id="rId16"/>
    <p:sldId id="416" r:id="rId17"/>
    <p:sldId id="386" r:id="rId18"/>
    <p:sldId id="396" r:id="rId19"/>
    <p:sldId id="417" r:id="rId20"/>
    <p:sldId id="270" r:id="rId21"/>
    <p:sldId id="34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D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935793-0BEA-46AC-BC75-AF1CD7111C9F}" v="50" dt="2025-11-25T10:22:49.9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82337" autoAdjust="0"/>
  </p:normalViewPr>
  <p:slideViewPr>
    <p:cSldViewPr snapToGrid="0">
      <p:cViewPr varScale="1">
        <p:scale>
          <a:sx n="84" d="100"/>
          <a:sy n="84" d="100"/>
        </p:scale>
        <p:origin x="44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an Felices" userId="8e38ee09-c2ff-4103-943a-2518637016e9" providerId="ADAL" clId="{3D4A4162-3B1C-4C16-B3BC-185E2CDA108B}"/>
    <pc:docChg chg="undo custSel addSld delSld modSld">
      <pc:chgData name="Christian Felices" userId="8e38ee09-c2ff-4103-943a-2518637016e9" providerId="ADAL" clId="{3D4A4162-3B1C-4C16-B3BC-185E2CDA108B}" dt="2025-11-25T10:43:50.891" v="690" actId="47"/>
      <pc:docMkLst>
        <pc:docMk/>
      </pc:docMkLst>
      <pc:sldChg chg="addSp delSp modSp mod">
        <pc:chgData name="Christian Felices" userId="8e38ee09-c2ff-4103-943a-2518637016e9" providerId="ADAL" clId="{3D4A4162-3B1C-4C16-B3BC-185E2CDA108B}" dt="2025-11-25T10:21:34.362" v="579" actId="20577"/>
        <pc:sldMkLst>
          <pc:docMk/>
          <pc:sldMk cId="2092189658" sldId="270"/>
        </pc:sldMkLst>
        <pc:spChg chg="add mod">
          <ac:chgData name="Christian Felices" userId="8e38ee09-c2ff-4103-943a-2518637016e9" providerId="ADAL" clId="{3D4A4162-3B1C-4C16-B3BC-185E2CDA108B}" dt="2025-11-25T10:20:57.414" v="572" actId="20577"/>
          <ac:spMkLst>
            <pc:docMk/>
            <pc:sldMk cId="2092189658" sldId="270"/>
            <ac:spMk id="2" creationId="{B39BD2B1-AE10-DBBE-C1AD-7DAEB9313FDA}"/>
          </ac:spMkLst>
        </pc:spChg>
        <pc:spChg chg="add mod">
          <ac:chgData name="Christian Felices" userId="8e38ee09-c2ff-4103-943a-2518637016e9" providerId="ADAL" clId="{3D4A4162-3B1C-4C16-B3BC-185E2CDA108B}" dt="2025-11-25T10:21:34.362" v="579" actId="20577"/>
          <ac:spMkLst>
            <pc:docMk/>
            <pc:sldMk cId="2092189658" sldId="270"/>
            <ac:spMk id="3" creationId="{4106828F-F420-7BB9-A044-6BB7970E2454}"/>
          </ac:spMkLst>
        </pc:spChg>
        <pc:spChg chg="del">
          <ac:chgData name="Christian Felices" userId="8e38ee09-c2ff-4103-943a-2518637016e9" providerId="ADAL" clId="{3D4A4162-3B1C-4C16-B3BC-185E2CDA108B}" dt="2025-11-25T10:20:31.539" v="542" actId="478"/>
          <ac:spMkLst>
            <pc:docMk/>
            <pc:sldMk cId="2092189658" sldId="270"/>
            <ac:spMk id="6" creationId="{654F3668-F5CA-BE4F-B5EE-94BF31E44890}"/>
          </ac:spMkLst>
        </pc:spChg>
        <pc:picChg chg="del">
          <ac:chgData name="Christian Felices" userId="8e38ee09-c2ff-4103-943a-2518637016e9" providerId="ADAL" clId="{3D4A4162-3B1C-4C16-B3BC-185E2CDA108B}" dt="2025-11-25T10:20:29.712" v="541" actId="478"/>
          <ac:picMkLst>
            <pc:docMk/>
            <pc:sldMk cId="2092189658" sldId="270"/>
            <ac:picMk id="5" creationId="{7F5BB8FF-AA9B-1DE8-5790-5FD8686084C9}"/>
          </ac:picMkLst>
        </pc:picChg>
      </pc:sldChg>
      <pc:sldChg chg="addSp delSp modSp mod">
        <pc:chgData name="Christian Felices" userId="8e38ee09-c2ff-4103-943a-2518637016e9" providerId="ADAL" clId="{3D4A4162-3B1C-4C16-B3BC-185E2CDA108B}" dt="2025-11-25T10:23:35.927" v="689" actId="403"/>
        <pc:sldMkLst>
          <pc:docMk/>
          <pc:sldMk cId="3372131469" sldId="340"/>
        </pc:sldMkLst>
        <pc:spChg chg="mod">
          <ac:chgData name="Christian Felices" userId="8e38ee09-c2ff-4103-943a-2518637016e9" providerId="ADAL" clId="{3D4A4162-3B1C-4C16-B3BC-185E2CDA108B}" dt="2025-11-25T10:22:14.996" v="592" actId="120"/>
          <ac:spMkLst>
            <pc:docMk/>
            <pc:sldMk cId="3372131469" sldId="340"/>
            <ac:spMk id="2" creationId="{870B64DD-C6D3-81EB-021B-37F560941523}"/>
          </ac:spMkLst>
        </pc:spChg>
        <pc:spChg chg="add mod">
          <ac:chgData name="Christian Felices" userId="8e38ee09-c2ff-4103-943a-2518637016e9" providerId="ADAL" clId="{3D4A4162-3B1C-4C16-B3BC-185E2CDA108B}" dt="2025-11-25T10:23:35.927" v="689" actId="403"/>
          <ac:spMkLst>
            <pc:docMk/>
            <pc:sldMk cId="3372131469" sldId="340"/>
            <ac:spMk id="3" creationId="{6616D276-C913-44FB-715C-36F29428E780}"/>
          </ac:spMkLst>
        </pc:spChg>
        <pc:graphicFrameChg chg="del">
          <ac:chgData name="Christian Felices" userId="8e38ee09-c2ff-4103-943a-2518637016e9" providerId="ADAL" clId="{3D4A4162-3B1C-4C16-B3BC-185E2CDA108B}" dt="2025-11-25T10:22:19.290" v="593" actId="478"/>
          <ac:graphicFrameMkLst>
            <pc:docMk/>
            <pc:sldMk cId="3372131469" sldId="340"/>
            <ac:graphicFrameMk id="11" creationId="{D4B05417-9849-6A6A-3BBB-431CDAAADF70}"/>
          </ac:graphicFrameMkLst>
        </pc:graphicFrameChg>
      </pc:sldChg>
      <pc:sldChg chg="del">
        <pc:chgData name="Christian Felices" userId="8e38ee09-c2ff-4103-943a-2518637016e9" providerId="ADAL" clId="{3D4A4162-3B1C-4C16-B3BC-185E2CDA108B}" dt="2025-11-25T10:43:50.891" v="690" actId="47"/>
        <pc:sldMkLst>
          <pc:docMk/>
          <pc:sldMk cId="700238719" sldId="352"/>
        </pc:sldMkLst>
      </pc:sldChg>
      <pc:sldChg chg="del">
        <pc:chgData name="Christian Felices" userId="8e38ee09-c2ff-4103-943a-2518637016e9" providerId="ADAL" clId="{3D4A4162-3B1C-4C16-B3BC-185E2CDA108B}" dt="2025-11-25T10:43:50.891" v="690" actId="47"/>
        <pc:sldMkLst>
          <pc:docMk/>
          <pc:sldMk cId="710678837" sldId="363"/>
        </pc:sldMkLst>
      </pc:sldChg>
      <pc:sldChg chg="addSp delSp modSp mod modAnim">
        <pc:chgData name="Christian Felices" userId="8e38ee09-c2ff-4103-943a-2518637016e9" providerId="ADAL" clId="{3D4A4162-3B1C-4C16-B3BC-185E2CDA108B}" dt="2025-11-25T10:09:55.888" v="491"/>
        <pc:sldMkLst>
          <pc:docMk/>
          <pc:sldMk cId="2418363200" sldId="386"/>
        </pc:sldMkLst>
        <pc:spChg chg="add mod">
          <ac:chgData name="Christian Felices" userId="8e38ee09-c2ff-4103-943a-2518637016e9" providerId="ADAL" clId="{3D4A4162-3B1C-4C16-B3BC-185E2CDA108B}" dt="2025-11-25T10:09:29.342" v="483" actId="1076"/>
          <ac:spMkLst>
            <pc:docMk/>
            <pc:sldMk cId="2418363200" sldId="386"/>
            <ac:spMk id="2" creationId="{2467F54C-18BC-CAE4-B46B-ACDD4EBAEA1D}"/>
          </ac:spMkLst>
        </pc:spChg>
        <pc:spChg chg="add mod">
          <ac:chgData name="Christian Felices" userId="8e38ee09-c2ff-4103-943a-2518637016e9" providerId="ADAL" clId="{3D4A4162-3B1C-4C16-B3BC-185E2CDA108B}" dt="2025-11-25T10:09:52.326" v="490" actId="207"/>
          <ac:spMkLst>
            <pc:docMk/>
            <pc:sldMk cId="2418363200" sldId="386"/>
            <ac:spMk id="3" creationId="{8315A5F3-5AC6-1685-D294-83FFA9803E1C}"/>
          </ac:spMkLst>
        </pc:spChg>
        <pc:spChg chg="mod">
          <ac:chgData name="Christian Felices" userId="8e38ee09-c2ff-4103-943a-2518637016e9" providerId="ADAL" clId="{3D4A4162-3B1C-4C16-B3BC-185E2CDA108B}" dt="2025-11-25T10:08:23.348" v="474" actId="14100"/>
          <ac:spMkLst>
            <pc:docMk/>
            <pc:sldMk cId="2418363200" sldId="386"/>
            <ac:spMk id="4" creationId="{1A17C3D4-726B-C0E6-0DD6-9AF409D1F7DC}"/>
          </ac:spMkLst>
        </pc:spChg>
        <pc:spChg chg="del">
          <ac:chgData name="Christian Felices" userId="8e38ee09-c2ff-4103-943a-2518637016e9" providerId="ADAL" clId="{3D4A4162-3B1C-4C16-B3BC-185E2CDA108B}" dt="2025-11-25T10:08:26.848" v="475" actId="478"/>
          <ac:spMkLst>
            <pc:docMk/>
            <pc:sldMk cId="2418363200" sldId="386"/>
            <ac:spMk id="5" creationId="{34D1884C-515D-76F4-A0FF-4B807A5FA02B}"/>
          </ac:spMkLst>
        </pc:spChg>
      </pc:sldChg>
      <pc:sldChg chg="addSp delSp modSp mod">
        <pc:chgData name="Christian Felices" userId="8e38ee09-c2ff-4103-943a-2518637016e9" providerId="ADAL" clId="{3D4A4162-3B1C-4C16-B3BC-185E2CDA108B}" dt="2025-11-25T09:37:11.216" v="70" actId="113"/>
        <pc:sldMkLst>
          <pc:docMk/>
          <pc:sldMk cId="2362032867" sldId="394"/>
        </pc:sldMkLst>
        <pc:spChg chg="mod">
          <ac:chgData name="Christian Felices" userId="8e38ee09-c2ff-4103-943a-2518637016e9" providerId="ADAL" clId="{3D4A4162-3B1C-4C16-B3BC-185E2CDA108B}" dt="2025-11-25T09:36:49.073" v="64" actId="14100"/>
          <ac:spMkLst>
            <pc:docMk/>
            <pc:sldMk cId="2362032867" sldId="394"/>
            <ac:spMk id="2" creationId="{02F989CF-76A5-99CF-6901-2B2F27FD85FB}"/>
          </ac:spMkLst>
        </pc:spChg>
        <pc:spChg chg="add mod">
          <ac:chgData name="Christian Felices" userId="8e38ee09-c2ff-4103-943a-2518637016e9" providerId="ADAL" clId="{3D4A4162-3B1C-4C16-B3BC-185E2CDA108B}" dt="2025-11-25T09:37:11.216" v="70" actId="113"/>
          <ac:spMkLst>
            <pc:docMk/>
            <pc:sldMk cId="2362032867" sldId="394"/>
            <ac:spMk id="6" creationId="{0206C75E-92B6-0501-7E31-68763D58D6B2}"/>
          </ac:spMkLst>
        </pc:spChg>
        <pc:picChg chg="del">
          <ac:chgData name="Christian Felices" userId="8e38ee09-c2ff-4103-943a-2518637016e9" providerId="ADAL" clId="{3D4A4162-3B1C-4C16-B3BC-185E2CDA108B}" dt="2025-11-25T09:36:31.601" v="35" actId="478"/>
          <ac:picMkLst>
            <pc:docMk/>
            <pc:sldMk cId="2362032867" sldId="394"/>
            <ac:picMk id="3" creationId="{55255972-1DF2-277F-9AB0-3CA8E335E428}"/>
          </ac:picMkLst>
        </pc:picChg>
        <pc:picChg chg="add mod">
          <ac:chgData name="Christian Felices" userId="8e38ee09-c2ff-4103-943a-2518637016e9" providerId="ADAL" clId="{3D4A4162-3B1C-4C16-B3BC-185E2CDA108B}" dt="2025-11-25T09:36:58.531" v="67" actId="1076"/>
          <ac:picMkLst>
            <pc:docMk/>
            <pc:sldMk cId="2362032867" sldId="394"/>
            <ac:picMk id="5" creationId="{67F643B5-69DA-1A52-D1AA-BEC117E0A782}"/>
          </ac:picMkLst>
        </pc:picChg>
      </pc:sldChg>
      <pc:sldChg chg="addSp delSp modSp mod">
        <pc:chgData name="Christian Felices" userId="8e38ee09-c2ff-4103-943a-2518637016e9" providerId="ADAL" clId="{3D4A4162-3B1C-4C16-B3BC-185E2CDA108B}" dt="2025-11-25T09:41:52.884" v="286" actId="14100"/>
        <pc:sldMkLst>
          <pc:docMk/>
          <pc:sldMk cId="4025433597" sldId="395"/>
        </pc:sldMkLst>
        <pc:spChg chg="mod">
          <ac:chgData name="Christian Felices" userId="8e38ee09-c2ff-4103-943a-2518637016e9" providerId="ADAL" clId="{3D4A4162-3B1C-4C16-B3BC-185E2CDA108B}" dt="2025-11-25T09:41:34.107" v="282" actId="14100"/>
          <ac:spMkLst>
            <pc:docMk/>
            <pc:sldMk cId="4025433597" sldId="395"/>
            <ac:spMk id="2" creationId="{6833BE9C-D168-0931-B990-05D8E545BD10}"/>
          </ac:spMkLst>
        </pc:spChg>
        <pc:spChg chg="add mod">
          <ac:chgData name="Christian Felices" userId="8e38ee09-c2ff-4103-943a-2518637016e9" providerId="ADAL" clId="{3D4A4162-3B1C-4C16-B3BC-185E2CDA108B}" dt="2025-11-25T09:41:52.884" v="286" actId="14100"/>
          <ac:spMkLst>
            <pc:docMk/>
            <pc:sldMk cId="4025433597" sldId="395"/>
            <ac:spMk id="4" creationId="{DB7A2052-4107-025D-91FC-C6C3F9877121}"/>
          </ac:spMkLst>
        </pc:spChg>
        <pc:spChg chg="del">
          <ac:chgData name="Christian Felices" userId="8e38ee09-c2ff-4103-943a-2518637016e9" providerId="ADAL" clId="{3D4A4162-3B1C-4C16-B3BC-185E2CDA108B}" dt="2025-11-25T09:41:47.862" v="284" actId="478"/>
          <ac:spMkLst>
            <pc:docMk/>
            <pc:sldMk cId="4025433597" sldId="395"/>
            <ac:spMk id="5" creationId="{7DC66517-223D-B71F-620E-C31813445A8F}"/>
          </ac:spMkLst>
        </pc:spChg>
        <pc:picChg chg="del">
          <ac:chgData name="Christian Felices" userId="8e38ee09-c2ff-4103-943a-2518637016e9" providerId="ADAL" clId="{3D4A4162-3B1C-4C16-B3BC-185E2CDA108B}" dt="2025-11-25T09:41:35.844" v="283" actId="478"/>
          <ac:picMkLst>
            <pc:docMk/>
            <pc:sldMk cId="4025433597" sldId="395"/>
            <ac:picMk id="3" creationId="{13377806-648A-4FE6-5E1B-F707E47E4FE8}"/>
          </ac:picMkLst>
        </pc:picChg>
      </pc:sldChg>
      <pc:sldChg chg="addSp delSp modSp mod">
        <pc:chgData name="Christian Felices" userId="8e38ee09-c2ff-4103-943a-2518637016e9" providerId="ADAL" clId="{3D4A4162-3B1C-4C16-B3BC-185E2CDA108B}" dt="2025-11-25T10:17:40.871" v="517" actId="14100"/>
        <pc:sldMkLst>
          <pc:docMk/>
          <pc:sldMk cId="3189067065" sldId="396"/>
        </pc:sldMkLst>
        <pc:spChg chg="mod">
          <ac:chgData name="Christian Felices" userId="8e38ee09-c2ff-4103-943a-2518637016e9" providerId="ADAL" clId="{3D4A4162-3B1C-4C16-B3BC-185E2CDA108B}" dt="2025-11-25T10:16:53.523" v="509" actId="1076"/>
          <ac:spMkLst>
            <pc:docMk/>
            <pc:sldMk cId="3189067065" sldId="396"/>
            <ac:spMk id="2" creationId="{83AA3862-9141-4BF6-04A3-5B1CF935A8AD}"/>
          </ac:spMkLst>
        </pc:spChg>
        <pc:spChg chg="add mod">
          <ac:chgData name="Christian Felices" userId="8e38ee09-c2ff-4103-943a-2518637016e9" providerId="ADAL" clId="{3D4A4162-3B1C-4C16-B3BC-185E2CDA108B}" dt="2025-11-25T10:17:40.871" v="517" actId="14100"/>
          <ac:spMkLst>
            <pc:docMk/>
            <pc:sldMk cId="3189067065" sldId="396"/>
            <ac:spMk id="4" creationId="{728B9208-F18D-1853-C727-160265E650D2}"/>
          </ac:spMkLst>
        </pc:spChg>
        <pc:graphicFrameChg chg="del">
          <ac:chgData name="Christian Felices" userId="8e38ee09-c2ff-4103-943a-2518637016e9" providerId="ADAL" clId="{3D4A4162-3B1C-4C16-B3BC-185E2CDA108B}" dt="2025-11-25T10:16:57.766" v="510" actId="478"/>
          <ac:graphicFrameMkLst>
            <pc:docMk/>
            <pc:sldMk cId="3189067065" sldId="396"/>
            <ac:graphicFrameMk id="3" creationId="{0D5FABCD-3C69-29A1-048D-A769819DD84E}"/>
          </ac:graphicFrameMkLst>
        </pc:graphicFrameChg>
        <pc:picChg chg="add mod">
          <ac:chgData name="Christian Felices" userId="8e38ee09-c2ff-4103-943a-2518637016e9" providerId="ADAL" clId="{3D4A4162-3B1C-4C16-B3BC-185E2CDA108B}" dt="2025-11-25T10:17:36.813" v="516" actId="1076"/>
          <ac:picMkLst>
            <pc:docMk/>
            <pc:sldMk cId="3189067065" sldId="396"/>
            <ac:picMk id="5" creationId="{5B53942B-B8D9-13AD-ED00-ED7BC89E3382}"/>
          </ac:picMkLst>
        </pc:picChg>
        <pc:picChg chg="add mod">
          <ac:chgData name="Christian Felices" userId="8e38ee09-c2ff-4103-943a-2518637016e9" providerId="ADAL" clId="{3D4A4162-3B1C-4C16-B3BC-185E2CDA108B}" dt="2025-11-25T10:17:36.813" v="516" actId="1076"/>
          <ac:picMkLst>
            <pc:docMk/>
            <pc:sldMk cId="3189067065" sldId="396"/>
            <ac:picMk id="6" creationId="{28674E92-15EC-598E-E3DA-990A39B4D412}"/>
          </ac:picMkLst>
        </pc:picChg>
        <pc:picChg chg="add mod">
          <ac:chgData name="Christian Felices" userId="8e38ee09-c2ff-4103-943a-2518637016e9" providerId="ADAL" clId="{3D4A4162-3B1C-4C16-B3BC-185E2CDA108B}" dt="2025-11-25T10:17:36.813" v="516" actId="1076"/>
          <ac:picMkLst>
            <pc:docMk/>
            <pc:sldMk cId="3189067065" sldId="396"/>
            <ac:picMk id="7" creationId="{37AC8F79-E713-1BCC-0B51-5F0417FCFCE9}"/>
          </ac:picMkLst>
        </pc:picChg>
      </pc:sldChg>
      <pc:sldChg chg="addSp delSp modSp mod">
        <pc:chgData name="Christian Felices" userId="8e38ee09-c2ff-4103-943a-2518637016e9" providerId="ADAL" clId="{3D4A4162-3B1C-4C16-B3BC-185E2CDA108B}" dt="2025-11-25T09:35:53.880" v="34" actId="1076"/>
        <pc:sldMkLst>
          <pc:docMk/>
          <pc:sldMk cId="3730051967" sldId="404"/>
        </pc:sldMkLst>
        <pc:spChg chg="mod">
          <ac:chgData name="Christian Felices" userId="8e38ee09-c2ff-4103-943a-2518637016e9" providerId="ADAL" clId="{3D4A4162-3B1C-4C16-B3BC-185E2CDA108B}" dt="2025-11-25T09:34:47.430" v="19" actId="20577"/>
          <ac:spMkLst>
            <pc:docMk/>
            <pc:sldMk cId="3730051967" sldId="404"/>
            <ac:spMk id="2" creationId="{8F902DBA-4663-7E9E-045F-FCF82E0E2FF0}"/>
          </ac:spMkLst>
        </pc:spChg>
        <pc:spChg chg="del">
          <ac:chgData name="Christian Felices" userId="8e38ee09-c2ff-4103-943a-2518637016e9" providerId="ADAL" clId="{3D4A4162-3B1C-4C16-B3BC-185E2CDA108B}" dt="2025-11-25T09:35:00.820" v="20" actId="478"/>
          <ac:spMkLst>
            <pc:docMk/>
            <pc:sldMk cId="3730051967" sldId="404"/>
            <ac:spMk id="3" creationId="{866DF9E8-0F29-A7DD-1AD9-80455E02E6D3}"/>
          </ac:spMkLst>
        </pc:spChg>
        <pc:spChg chg="add del mod">
          <ac:chgData name="Christian Felices" userId="8e38ee09-c2ff-4103-943a-2518637016e9" providerId="ADAL" clId="{3D4A4162-3B1C-4C16-B3BC-185E2CDA108B}" dt="2025-11-25T09:35:08.951" v="23" actId="478"/>
          <ac:spMkLst>
            <pc:docMk/>
            <pc:sldMk cId="3730051967" sldId="404"/>
            <ac:spMk id="4" creationId="{3FDACB17-C5AD-EF57-0E50-1C010C251526}"/>
          </ac:spMkLst>
        </pc:spChg>
        <pc:spChg chg="add mod">
          <ac:chgData name="Christian Felices" userId="8e38ee09-c2ff-4103-943a-2518637016e9" providerId="ADAL" clId="{3D4A4162-3B1C-4C16-B3BC-185E2CDA108B}" dt="2025-11-25T09:35:30.817" v="28" actId="113"/>
          <ac:spMkLst>
            <pc:docMk/>
            <pc:sldMk cId="3730051967" sldId="404"/>
            <ac:spMk id="5" creationId="{EBFE1215-644E-ACA0-7DFF-13266C92C3A8}"/>
          </ac:spMkLst>
        </pc:spChg>
        <pc:spChg chg="add mod">
          <ac:chgData name="Christian Felices" userId="8e38ee09-c2ff-4103-943a-2518637016e9" providerId="ADAL" clId="{3D4A4162-3B1C-4C16-B3BC-185E2CDA108B}" dt="2025-11-25T09:35:53.880" v="34" actId="1076"/>
          <ac:spMkLst>
            <pc:docMk/>
            <pc:sldMk cId="3730051967" sldId="404"/>
            <ac:spMk id="6" creationId="{F0069588-D2AB-AD04-1CB2-E778B2CA665D}"/>
          </ac:spMkLst>
        </pc:spChg>
      </pc:sldChg>
      <pc:sldChg chg="addSp modSp mod">
        <pc:chgData name="Christian Felices" userId="8e38ee09-c2ff-4103-943a-2518637016e9" providerId="ADAL" clId="{3D4A4162-3B1C-4C16-B3BC-185E2CDA108B}" dt="2025-11-25T10:07:15.507" v="453" actId="5793"/>
        <pc:sldMkLst>
          <pc:docMk/>
          <pc:sldMk cId="1832370111" sldId="406"/>
        </pc:sldMkLst>
        <pc:spChg chg="mod">
          <ac:chgData name="Christian Felices" userId="8e38ee09-c2ff-4103-943a-2518637016e9" providerId="ADAL" clId="{3D4A4162-3B1C-4C16-B3BC-185E2CDA108B}" dt="2025-11-25T10:01:49.360" v="318" actId="1076"/>
          <ac:spMkLst>
            <pc:docMk/>
            <pc:sldMk cId="1832370111" sldId="406"/>
            <ac:spMk id="2" creationId="{8483C806-88EA-6A99-454A-1C3606CAC5E3}"/>
          </ac:spMkLst>
        </pc:spChg>
        <pc:spChg chg="add mod">
          <ac:chgData name="Christian Felices" userId="8e38ee09-c2ff-4103-943a-2518637016e9" providerId="ADAL" clId="{3D4A4162-3B1C-4C16-B3BC-185E2CDA108B}" dt="2025-11-25T10:07:15.507" v="453" actId="5793"/>
          <ac:spMkLst>
            <pc:docMk/>
            <pc:sldMk cId="1832370111" sldId="406"/>
            <ac:spMk id="3" creationId="{B4473D6C-E8D7-B88B-D58A-DDBB9B5A3066}"/>
          </ac:spMkLst>
        </pc:spChg>
      </pc:sldChg>
      <pc:sldChg chg="del">
        <pc:chgData name="Christian Felices" userId="8e38ee09-c2ff-4103-943a-2518637016e9" providerId="ADAL" clId="{3D4A4162-3B1C-4C16-B3BC-185E2CDA108B}" dt="2025-11-25T10:43:50.891" v="690" actId="47"/>
        <pc:sldMkLst>
          <pc:docMk/>
          <pc:sldMk cId="956127826" sldId="407"/>
        </pc:sldMkLst>
      </pc:sldChg>
      <pc:sldChg chg="del">
        <pc:chgData name="Christian Felices" userId="8e38ee09-c2ff-4103-943a-2518637016e9" providerId="ADAL" clId="{3D4A4162-3B1C-4C16-B3BC-185E2CDA108B}" dt="2025-11-25T10:43:50.891" v="690" actId="47"/>
        <pc:sldMkLst>
          <pc:docMk/>
          <pc:sldMk cId="3837815986" sldId="408"/>
        </pc:sldMkLst>
      </pc:sldChg>
      <pc:sldChg chg="del">
        <pc:chgData name="Christian Felices" userId="8e38ee09-c2ff-4103-943a-2518637016e9" providerId="ADAL" clId="{3D4A4162-3B1C-4C16-B3BC-185E2CDA108B}" dt="2025-11-25T10:43:50.891" v="690" actId="47"/>
        <pc:sldMkLst>
          <pc:docMk/>
          <pc:sldMk cId="4043807864" sldId="409"/>
        </pc:sldMkLst>
      </pc:sldChg>
      <pc:sldChg chg="del">
        <pc:chgData name="Christian Felices" userId="8e38ee09-c2ff-4103-943a-2518637016e9" providerId="ADAL" clId="{3D4A4162-3B1C-4C16-B3BC-185E2CDA108B}" dt="2025-11-25T10:43:50.891" v="690" actId="47"/>
        <pc:sldMkLst>
          <pc:docMk/>
          <pc:sldMk cId="3350416916" sldId="410"/>
        </pc:sldMkLst>
      </pc:sldChg>
      <pc:sldChg chg="del">
        <pc:chgData name="Christian Felices" userId="8e38ee09-c2ff-4103-943a-2518637016e9" providerId="ADAL" clId="{3D4A4162-3B1C-4C16-B3BC-185E2CDA108B}" dt="2025-11-25T10:43:50.891" v="690" actId="47"/>
        <pc:sldMkLst>
          <pc:docMk/>
          <pc:sldMk cId="1624202587" sldId="411"/>
        </pc:sldMkLst>
      </pc:sldChg>
      <pc:sldChg chg="del">
        <pc:chgData name="Christian Felices" userId="8e38ee09-c2ff-4103-943a-2518637016e9" providerId="ADAL" clId="{3D4A4162-3B1C-4C16-B3BC-185E2CDA108B}" dt="2025-11-25T10:43:50.891" v="690" actId="47"/>
        <pc:sldMkLst>
          <pc:docMk/>
          <pc:sldMk cId="4011756486" sldId="412"/>
        </pc:sldMkLst>
      </pc:sldChg>
      <pc:sldChg chg="del">
        <pc:chgData name="Christian Felices" userId="8e38ee09-c2ff-4103-943a-2518637016e9" providerId="ADAL" clId="{3D4A4162-3B1C-4C16-B3BC-185E2CDA108B}" dt="2025-11-25T10:43:50.891" v="690" actId="47"/>
        <pc:sldMkLst>
          <pc:docMk/>
          <pc:sldMk cId="2644723010" sldId="413"/>
        </pc:sldMkLst>
      </pc:sldChg>
      <pc:sldChg chg="modSp add mod modAnim">
        <pc:chgData name="Christian Felices" userId="8e38ee09-c2ff-4103-943a-2518637016e9" providerId="ADAL" clId="{3D4A4162-3B1C-4C16-B3BC-185E2CDA108B}" dt="2025-11-25T09:39:42.865" v="266"/>
        <pc:sldMkLst>
          <pc:docMk/>
          <pc:sldMk cId="3061707023" sldId="415"/>
        </pc:sldMkLst>
        <pc:spChg chg="mod">
          <ac:chgData name="Christian Felices" userId="8e38ee09-c2ff-4103-943a-2518637016e9" providerId="ADAL" clId="{3D4A4162-3B1C-4C16-B3BC-185E2CDA108B}" dt="2025-11-25T09:38:07.921" v="108" actId="20577"/>
          <ac:spMkLst>
            <pc:docMk/>
            <pc:sldMk cId="3061707023" sldId="415"/>
            <ac:spMk id="2" creationId="{B1C8B872-2D7B-66B7-464B-9A38A9CF3F3F}"/>
          </ac:spMkLst>
        </pc:spChg>
        <pc:spChg chg="mod">
          <ac:chgData name="Christian Felices" userId="8e38ee09-c2ff-4103-943a-2518637016e9" providerId="ADAL" clId="{3D4A4162-3B1C-4C16-B3BC-185E2CDA108B}" dt="2025-11-25T09:39:38.258" v="265" actId="12"/>
          <ac:spMkLst>
            <pc:docMk/>
            <pc:sldMk cId="3061707023" sldId="415"/>
            <ac:spMk id="6" creationId="{61D83DDD-9D7A-6E49-D43B-40E22A1C44EE}"/>
          </ac:spMkLst>
        </pc:spChg>
      </pc:sldChg>
      <pc:sldChg chg="addSp delSp modSp add mod">
        <pc:chgData name="Christian Felices" userId="8e38ee09-c2ff-4103-943a-2518637016e9" providerId="ADAL" clId="{3D4A4162-3B1C-4C16-B3BC-185E2CDA108B}" dt="2025-11-25T10:06:24.518" v="414" actId="1076"/>
        <pc:sldMkLst>
          <pc:docMk/>
          <pc:sldMk cId="700222252" sldId="416"/>
        </pc:sldMkLst>
        <pc:spChg chg="mod">
          <ac:chgData name="Christian Felices" userId="8e38ee09-c2ff-4103-943a-2518637016e9" providerId="ADAL" clId="{3D4A4162-3B1C-4C16-B3BC-185E2CDA108B}" dt="2025-11-25T10:06:24.518" v="414" actId="1076"/>
          <ac:spMkLst>
            <pc:docMk/>
            <pc:sldMk cId="700222252" sldId="416"/>
            <ac:spMk id="2" creationId="{C55666B6-0263-B922-E8C3-9E869BFF48D1}"/>
          </ac:spMkLst>
        </pc:spChg>
        <pc:spChg chg="del">
          <ac:chgData name="Christian Felices" userId="8e38ee09-c2ff-4103-943a-2518637016e9" providerId="ADAL" clId="{3D4A4162-3B1C-4C16-B3BC-185E2CDA108B}" dt="2025-11-25T10:05:59.553" v="409" actId="478"/>
          <ac:spMkLst>
            <pc:docMk/>
            <pc:sldMk cId="700222252" sldId="416"/>
            <ac:spMk id="3" creationId="{4E66AD84-27AB-6564-08FD-F5180EDE44A1}"/>
          </ac:spMkLst>
        </pc:spChg>
        <pc:spChg chg="add mod">
          <ac:chgData name="Christian Felices" userId="8e38ee09-c2ff-4103-943a-2518637016e9" providerId="ADAL" clId="{3D4A4162-3B1C-4C16-B3BC-185E2CDA108B}" dt="2025-11-25T10:06:21.880" v="413" actId="1076"/>
          <ac:spMkLst>
            <pc:docMk/>
            <pc:sldMk cId="700222252" sldId="416"/>
            <ac:spMk id="4" creationId="{6CCAB537-A64D-D38C-085C-CF66BEA24A93}"/>
          </ac:spMkLst>
        </pc:spChg>
      </pc:sldChg>
      <pc:sldChg chg="addSp delSp modSp add mod">
        <pc:chgData name="Christian Felices" userId="8e38ee09-c2ff-4103-943a-2518637016e9" providerId="ADAL" clId="{3D4A4162-3B1C-4C16-B3BC-185E2CDA108B}" dt="2025-11-25T10:19:28.291" v="540" actId="14100"/>
        <pc:sldMkLst>
          <pc:docMk/>
          <pc:sldMk cId="3614064252" sldId="417"/>
        </pc:sldMkLst>
        <pc:spChg chg="mod">
          <ac:chgData name="Christian Felices" userId="8e38ee09-c2ff-4103-943a-2518637016e9" providerId="ADAL" clId="{3D4A4162-3B1C-4C16-B3BC-185E2CDA108B}" dt="2025-11-25T10:18:02.243" v="524" actId="14100"/>
          <ac:spMkLst>
            <pc:docMk/>
            <pc:sldMk cId="3614064252" sldId="417"/>
            <ac:spMk id="2" creationId="{9E36B1C6-6420-FA62-6E30-47B24B1707E8}"/>
          </ac:spMkLst>
        </pc:spChg>
        <pc:spChg chg="add mod">
          <ac:chgData name="Christian Felices" userId="8e38ee09-c2ff-4103-943a-2518637016e9" providerId="ADAL" clId="{3D4A4162-3B1C-4C16-B3BC-185E2CDA108B}" dt="2025-11-25T10:19:28.291" v="540" actId="14100"/>
          <ac:spMkLst>
            <pc:docMk/>
            <pc:sldMk cId="3614064252" sldId="417"/>
            <ac:spMk id="3" creationId="{822837EC-A1AD-718B-869B-3B510837E67C}"/>
          </ac:spMkLst>
        </pc:spChg>
        <pc:spChg chg="del">
          <ac:chgData name="Christian Felices" userId="8e38ee09-c2ff-4103-943a-2518637016e9" providerId="ADAL" clId="{3D4A4162-3B1C-4C16-B3BC-185E2CDA108B}" dt="2025-11-25T10:18:07.659" v="525" actId="478"/>
          <ac:spMkLst>
            <pc:docMk/>
            <pc:sldMk cId="3614064252" sldId="417"/>
            <ac:spMk id="4" creationId="{DCF8117A-6657-F632-9C49-4FEC20CD4CBD}"/>
          </ac:spMkLst>
        </pc:spChg>
        <pc:picChg chg="del">
          <ac:chgData name="Christian Felices" userId="8e38ee09-c2ff-4103-943a-2518637016e9" providerId="ADAL" clId="{3D4A4162-3B1C-4C16-B3BC-185E2CDA108B}" dt="2025-11-25T10:18:23.319" v="526" actId="478"/>
          <ac:picMkLst>
            <pc:docMk/>
            <pc:sldMk cId="3614064252" sldId="417"/>
            <ac:picMk id="5" creationId="{E8E816BF-088F-E763-8B7E-6BB48C9B0DCC}"/>
          </ac:picMkLst>
        </pc:picChg>
        <pc:picChg chg="del">
          <ac:chgData name="Christian Felices" userId="8e38ee09-c2ff-4103-943a-2518637016e9" providerId="ADAL" clId="{3D4A4162-3B1C-4C16-B3BC-185E2CDA108B}" dt="2025-11-25T10:18:24.235" v="527" actId="478"/>
          <ac:picMkLst>
            <pc:docMk/>
            <pc:sldMk cId="3614064252" sldId="417"/>
            <ac:picMk id="6" creationId="{78280069-D266-EE8F-A5F8-5AA9B60FDA76}"/>
          </ac:picMkLst>
        </pc:picChg>
        <pc:picChg chg="del">
          <ac:chgData name="Christian Felices" userId="8e38ee09-c2ff-4103-943a-2518637016e9" providerId="ADAL" clId="{3D4A4162-3B1C-4C16-B3BC-185E2CDA108B}" dt="2025-11-25T10:18:24.872" v="528" actId="478"/>
          <ac:picMkLst>
            <pc:docMk/>
            <pc:sldMk cId="3614064252" sldId="417"/>
            <ac:picMk id="7" creationId="{2DCDCC3D-4C04-D48C-4307-43D1C7B06168}"/>
          </ac:picMkLst>
        </pc:picChg>
        <pc:picChg chg="add mod">
          <ac:chgData name="Christian Felices" userId="8e38ee09-c2ff-4103-943a-2518637016e9" providerId="ADAL" clId="{3D4A4162-3B1C-4C16-B3BC-185E2CDA108B}" dt="2025-11-25T10:19:13.494" v="535" actId="1076"/>
          <ac:picMkLst>
            <pc:docMk/>
            <pc:sldMk cId="3614064252" sldId="417"/>
            <ac:picMk id="8" creationId="{5F4E1E49-6292-588A-F6C6-0386171D3296}"/>
          </ac:picMkLst>
        </pc:picChg>
        <pc:picChg chg="add mod">
          <ac:chgData name="Christian Felices" userId="8e38ee09-c2ff-4103-943a-2518637016e9" providerId="ADAL" clId="{3D4A4162-3B1C-4C16-B3BC-185E2CDA108B}" dt="2025-11-25T10:19:13.494" v="535" actId="1076"/>
          <ac:picMkLst>
            <pc:docMk/>
            <pc:sldMk cId="3614064252" sldId="417"/>
            <ac:picMk id="9" creationId="{69ABCBAA-04EF-D117-1FBA-500494CAA2F6}"/>
          </ac:picMkLst>
        </pc:picChg>
        <pc:picChg chg="add mod">
          <ac:chgData name="Christian Felices" userId="8e38ee09-c2ff-4103-943a-2518637016e9" providerId="ADAL" clId="{3D4A4162-3B1C-4C16-B3BC-185E2CDA108B}" dt="2025-11-25T10:19:13.494" v="535" actId="1076"/>
          <ac:picMkLst>
            <pc:docMk/>
            <pc:sldMk cId="3614064252" sldId="417"/>
            <ac:picMk id="10" creationId="{3D7FA3ED-CC3C-DFBF-1123-52E6A0182F10}"/>
          </ac:picMkLst>
        </pc:picChg>
      </pc:sldChg>
      <pc:sldChg chg="new del">
        <pc:chgData name="Christian Felices" userId="8e38ee09-c2ff-4103-943a-2518637016e9" providerId="ADAL" clId="{3D4A4162-3B1C-4C16-B3BC-185E2CDA108B}" dt="2025-11-25T10:21:59.246" v="582" actId="680"/>
        <pc:sldMkLst>
          <pc:docMk/>
          <pc:sldMk cId="2929727693" sldId="41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37BF9-78A5-48BB-8B0E-7B6B0292DD58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46027-5F92-4D58-96BF-7A3C0D839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74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134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err="1"/>
              <a:t>Emphasise</a:t>
            </a:r>
            <a:r>
              <a:rPr lang="en-US" altLang="en-US" dirty="0"/>
              <a:t> that each rectangle represents one part of the larger business process of order fulfillment. </a:t>
            </a:r>
          </a:p>
          <a:p>
            <a:r>
              <a:rPr lang="en-US" altLang="en-US" dirty="0"/>
              <a:t>Notice that this business process spans more than one type of functional unit/ area as mentioned on the previous slide.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0120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ED06F-9B8B-615E-85B3-CC887635B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36DBE3-48FC-E0EF-1823-4F26C90351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136A32-F90B-A865-05F5-3EFBD59F3B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5D0409-471C-6D8E-BDBF-D77A18DF74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2366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8FFE1B-CDDC-8DBC-6BA4-35EE1C1423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CD862C-346C-1631-0AA7-8C1D853CC7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04AE4F-67F2-82B2-2E95-B3F606B93A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A7A016-1E8B-9951-B3F1-E9036B6144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0410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CD1EE3-7CD2-125F-624B-4CA60F4EEF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AD7182-853E-F95A-D1AC-983F2B351F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AB7F52-BE52-BDB4-C660-394D3BC556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C4D563-A085-49F8-651C-D2B1347D95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203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25/11/2025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728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AC284E-B78A-418F-94F1-DD7664EEDEAE}" type="datetimeFigureOut">
              <a:rPr lang="en-US" smtClean="0"/>
              <a:pPr>
                <a:defRPr/>
              </a:pPr>
              <a:t>11/25/2025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7F23-AC17-4E5A-A1F3-234343A010B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7629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2" r:id="rId1"/>
    <p:sldLayoutId id="2147484323" r:id="rId2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BMSP6017</a:t>
            </a:r>
            <a:br>
              <a:rPr lang="en-GB" altLang="en-US" sz="1800" dirty="0"/>
            </a:br>
            <a:r>
              <a:rPr lang="en-GB" altLang="en-US" sz="1800" dirty="0"/>
              <a:t>Digital Business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Session 8: Digital Supply Chain Management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0DA0-0F57-4AB1-4ED1-143B860E7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5FCD9-EAD0-0EBD-DD82-A78A23A1C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7607"/>
            <a:ext cx="10515600" cy="1325563"/>
          </a:xfrm>
        </p:spPr>
        <p:txBody>
          <a:bodyPr/>
          <a:lstStyle/>
          <a:p>
            <a:r>
              <a:rPr lang="en-GB" sz="3600" dirty="0"/>
              <a:t>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C4278-324B-C776-C60B-67E115604CE2}"/>
              </a:ext>
            </a:extLst>
          </p:cNvPr>
          <p:cNvSpPr txBox="1">
            <a:spLocks/>
          </p:cNvSpPr>
          <p:nvPr/>
        </p:nvSpPr>
        <p:spPr>
          <a:xfrm>
            <a:off x="2525584" y="1926968"/>
            <a:ext cx="6732716" cy="3378203"/>
          </a:xfrm>
          <a:prstGeom prst="rect">
            <a:avLst/>
          </a:prstGeom>
        </p:spPr>
        <p:txBody>
          <a:bodyPr>
            <a:noAutofit/>
          </a:bodyPr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Introduction to Enterprise Resource Planning (ERP)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ERP Development &amp; Implementation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Future impact</a:t>
            </a:r>
          </a:p>
        </p:txBody>
      </p:sp>
    </p:spTree>
    <p:extLst>
      <p:ext uri="{BB962C8B-B14F-4D97-AF65-F5344CB8AC3E}">
        <p14:creationId xmlns:p14="http://schemas.microsoft.com/office/powerpoint/2010/main" val="339194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8C7C8-5AB2-414F-88A7-D4727611B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7522D-7EC2-69DD-B63B-E2A9FCE33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0" y="532871"/>
            <a:ext cx="5365210" cy="673630"/>
          </a:xfrm>
        </p:spPr>
        <p:txBody>
          <a:bodyPr/>
          <a:lstStyle/>
          <a:p>
            <a:r>
              <a:rPr lang="en-GB" sz="3600" dirty="0"/>
              <a:t>Activity/Discussion:</a:t>
            </a:r>
          </a:p>
        </p:txBody>
      </p:sp>
      <p:pic>
        <p:nvPicPr>
          <p:cNvPr id="1026" name="Picture 2" descr="Shot of two young businesspeople using their digital tablets in their office at work">
            <a:extLst>
              <a:ext uri="{FF2B5EF4-FFF2-40B4-BE49-F238E27FC236}">
                <a16:creationId xmlns:a16="http://schemas.microsoft.com/office/drawing/2014/main" id="{B0FBA447-1256-D672-D374-B2FBC48C20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" y="0"/>
            <a:ext cx="5523315" cy="573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0CE065-599E-3AB7-5BED-774E502CE2EB}"/>
              </a:ext>
            </a:extLst>
          </p:cNvPr>
          <p:cNvSpPr txBox="1"/>
          <p:nvPr/>
        </p:nvSpPr>
        <p:spPr>
          <a:xfrm>
            <a:off x="5836920" y="2076350"/>
            <a:ext cx="57683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ERP, and how does ERP differ from the SCM/MRP systems looked at last week?</a:t>
            </a:r>
          </a:p>
        </p:txBody>
      </p:sp>
    </p:spTree>
    <p:extLst>
      <p:ext uri="{BB962C8B-B14F-4D97-AF65-F5344CB8AC3E}">
        <p14:creationId xmlns:p14="http://schemas.microsoft.com/office/powerpoint/2010/main" val="3663290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83FDA-C02B-B7ED-0385-EB2EAD22AB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>
            <a:extLst>
              <a:ext uri="{FF2B5EF4-FFF2-40B4-BE49-F238E27FC236}">
                <a16:creationId xmlns:a16="http://schemas.microsoft.com/office/drawing/2014/main" id="{F4EA31D5-221E-7757-2324-309DEC0153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973" y="119285"/>
            <a:ext cx="6509287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000" u="none" dirty="0">
                <a:latin typeface="Calibri" panose="020F0502020204030204" pitchFamily="34" charset="0"/>
              </a:rPr>
              <a:t>An ERP system is defined by Markus </a:t>
            </a:r>
            <a:r>
              <a:rPr lang="en-GB" altLang="en-US" sz="3000" i="1" u="none" dirty="0">
                <a:latin typeface="Calibri" panose="020F0502020204030204" pitchFamily="34" charset="0"/>
              </a:rPr>
              <a:t>et al., </a:t>
            </a:r>
            <a:r>
              <a:rPr lang="en-GB" altLang="en-US" sz="3000" u="none" dirty="0">
                <a:latin typeface="Calibri" panose="020F0502020204030204" pitchFamily="34" charset="0"/>
              </a:rPr>
              <a:t>(2000:245)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sz="3000" u="none" dirty="0">
              <a:latin typeface="Calibri" panose="020F050202020403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000" u="none" dirty="0">
                <a:latin typeface="Calibri" panose="020F0502020204030204" pitchFamily="34" charset="0"/>
              </a:rPr>
              <a:t>“software package that enables the sharing of business information stored on a common database among targeted business units in the entire organisation.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sz="3000" u="none" dirty="0">
              <a:latin typeface="Calibri" panose="020F0502020204030204" pitchFamily="34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000" u="none" dirty="0">
                <a:latin typeface="Calibri" panose="020F0502020204030204" pitchFamily="34" charset="0"/>
              </a:rPr>
              <a:t>The purpose served by an ERP system is that of </a:t>
            </a:r>
            <a:r>
              <a:rPr lang="en-GB" altLang="en-US" sz="3000" b="1" u="none" dirty="0">
                <a:latin typeface="Calibri" panose="020F0502020204030204" pitchFamily="34" charset="0"/>
              </a:rPr>
              <a:t>organising</a:t>
            </a:r>
            <a:r>
              <a:rPr lang="en-GB" altLang="en-US" sz="3000" u="none" dirty="0">
                <a:latin typeface="Calibri" panose="020F0502020204030204" pitchFamily="34" charset="0"/>
              </a:rPr>
              <a:t>, </a:t>
            </a:r>
            <a:r>
              <a:rPr lang="en-GB" altLang="en-US" sz="3000" b="1" u="none" dirty="0">
                <a:latin typeface="Calibri" panose="020F0502020204030204" pitchFamily="34" charset="0"/>
              </a:rPr>
              <a:t>codifying</a:t>
            </a:r>
            <a:r>
              <a:rPr lang="en-GB" altLang="en-US" sz="3000" u="none" dirty="0">
                <a:latin typeface="Calibri" panose="020F0502020204030204" pitchFamily="34" charset="0"/>
              </a:rPr>
              <a:t> and </a:t>
            </a:r>
            <a:r>
              <a:rPr lang="en-GB" altLang="en-US" sz="3000" b="1" u="none" dirty="0">
                <a:latin typeface="Calibri" panose="020F0502020204030204" pitchFamily="34" charset="0"/>
              </a:rPr>
              <a:t>standardising</a:t>
            </a:r>
            <a:r>
              <a:rPr lang="en-GB" altLang="en-US" sz="3000" u="none" dirty="0">
                <a:latin typeface="Calibri" panose="020F0502020204030204" pitchFamily="34" charset="0"/>
              </a:rPr>
              <a:t> the information or data and </a:t>
            </a:r>
            <a:r>
              <a:rPr lang="en-GB" altLang="en-US" sz="3000" b="1" u="none" dirty="0">
                <a:latin typeface="Calibri" panose="020F0502020204030204" pitchFamily="34" charset="0"/>
              </a:rPr>
              <a:t>business</a:t>
            </a:r>
            <a:r>
              <a:rPr lang="en-GB" altLang="en-US" sz="3000" u="none" dirty="0">
                <a:solidFill>
                  <a:srgbClr val="FFFF00"/>
                </a:solidFill>
                <a:latin typeface="Calibri" panose="020F0502020204030204" pitchFamily="34" charset="0"/>
              </a:rPr>
              <a:t> </a:t>
            </a:r>
            <a:r>
              <a:rPr lang="en-GB" altLang="en-US" sz="3000" b="1" u="none" dirty="0">
                <a:latin typeface="Calibri" panose="020F0502020204030204" pitchFamily="34" charset="0"/>
              </a:rPr>
              <a:t>processes</a:t>
            </a:r>
            <a:r>
              <a:rPr lang="en-GB" altLang="en-US" sz="3000" u="none" dirty="0">
                <a:latin typeface="Calibri" panose="020F0502020204030204" pitchFamily="34" charset="0"/>
              </a:rPr>
              <a:t>”.</a:t>
            </a:r>
          </a:p>
        </p:txBody>
      </p:sp>
      <p:pic>
        <p:nvPicPr>
          <p:cNvPr id="2052" name="Picture 4" descr="What is ERP Software? Getting started with ERP - Terillium">
            <a:extLst>
              <a:ext uri="{FF2B5EF4-FFF2-40B4-BE49-F238E27FC236}">
                <a16:creationId xmlns:a16="http://schemas.microsoft.com/office/drawing/2014/main" id="{7322B35F-968F-1FBF-9FA2-D21EA3CEBC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15" t="-13" r="1208" b="13"/>
          <a:stretch>
            <a:fillRect/>
          </a:stretch>
        </p:blipFill>
        <p:spPr bwMode="auto">
          <a:xfrm>
            <a:off x="6891643" y="-1"/>
            <a:ext cx="6103686" cy="571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4836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47C086-97A2-83FD-2A69-8DBF58288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3C906-98CC-0AF8-5A90-6FB15F868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30" y="604157"/>
            <a:ext cx="11863070" cy="650110"/>
          </a:xfrm>
        </p:spPr>
        <p:txBody>
          <a:bodyPr/>
          <a:lstStyle/>
          <a:p>
            <a:r>
              <a:rPr lang="en-GB" sz="2800" dirty="0"/>
              <a:t>Activity: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4ABBAB-8760-B641-D4CD-F48BBC84F6CD}"/>
              </a:ext>
            </a:extLst>
          </p:cNvPr>
          <p:cNvSpPr txBox="1"/>
          <p:nvPr/>
        </p:nvSpPr>
        <p:spPr>
          <a:xfrm>
            <a:off x="-240322" y="1591574"/>
            <a:ext cx="10921810" cy="27792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96365" marR="812165">
              <a:lnSpc>
                <a:spcPct val="97000"/>
              </a:lnSpc>
              <a:spcAft>
                <a:spcPts val="0"/>
              </a:spcAft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Last week we Mapped the “Cradle-to-Grave” pathways for products…</a:t>
            </a:r>
          </a:p>
          <a:p>
            <a:pPr marL="1396365" marR="812165">
              <a:lnSpc>
                <a:spcPct val="97000"/>
              </a:lnSpc>
              <a:spcAft>
                <a:spcPts val="0"/>
              </a:spcAft>
            </a:pP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396365" marR="812165">
              <a:lnSpc>
                <a:spcPct val="97000"/>
              </a:lnSpc>
              <a:spcAft>
                <a:spcPts val="0"/>
              </a:spcAft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 Now – Map, how internal organisational functions are involved in the process</a:t>
            </a:r>
          </a:p>
          <a:p>
            <a:pPr marL="1396365" marR="812165">
              <a:lnSpc>
                <a:spcPct val="97000"/>
              </a:lnSpc>
              <a:spcAft>
                <a:spcPts val="0"/>
              </a:spcAft>
            </a:pP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146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57A560-86C1-9D70-8607-482BBB502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A7E7F-3EB6-8FB3-8187-26814CED7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8" y="525146"/>
            <a:ext cx="6234852" cy="1325563"/>
          </a:xfrm>
        </p:spPr>
        <p:txBody>
          <a:bodyPr/>
          <a:lstStyle/>
          <a:p>
            <a:r>
              <a:rPr lang="en-GB" sz="3600" dirty="0"/>
              <a:t>Pre-ERP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DB0898E-6CF3-D13E-8273-13D079F8DA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" name="Oval 2">
            <a:extLst>
              <a:ext uri="{FF2B5EF4-FFF2-40B4-BE49-F238E27FC236}">
                <a16:creationId xmlns:a16="http://schemas.microsoft.com/office/drawing/2014/main" id="{60AF9BC1-8C3A-2765-4592-68AB1DCACD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3000" y="98109"/>
            <a:ext cx="2667000" cy="2362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Text Box 3">
            <a:extLst>
              <a:ext uri="{FF2B5EF4-FFF2-40B4-BE49-F238E27FC236}">
                <a16:creationId xmlns:a16="http://schemas.microsoft.com/office/drawing/2014/main" id="{E9A8B097-F7A2-3912-6A0D-7219846053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1600" y="1012509"/>
            <a:ext cx="2286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u="none" dirty="0">
                <a:solidFill>
                  <a:schemeClr val="bg1"/>
                </a:solidFill>
                <a:latin typeface="Garamond" panose="02020404030301010803" pitchFamily="18" charset="0"/>
              </a:rPr>
              <a:t>Human Resources</a:t>
            </a:r>
          </a:p>
        </p:txBody>
      </p:sp>
      <p:sp>
        <p:nvSpPr>
          <p:cNvPr id="9" name="Oval 4">
            <a:extLst>
              <a:ext uri="{FF2B5EF4-FFF2-40B4-BE49-F238E27FC236}">
                <a16:creationId xmlns:a16="http://schemas.microsoft.com/office/drawing/2014/main" id="{5975E192-6368-522A-3AD8-83B5BC127E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8400" y="1850709"/>
            <a:ext cx="2514600" cy="2438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10" name="Text Box 5">
            <a:extLst>
              <a:ext uri="{FF2B5EF4-FFF2-40B4-BE49-F238E27FC236}">
                <a16:creationId xmlns:a16="http://schemas.microsoft.com/office/drawing/2014/main" id="{F995E900-BF8D-B360-D8C7-E9B7A97A84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2841309"/>
            <a:ext cx="1981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u="none" dirty="0">
                <a:solidFill>
                  <a:schemeClr val="bg1"/>
                </a:solidFill>
                <a:latin typeface="Garamond" panose="02020404030301010803" pitchFamily="18" charset="0"/>
              </a:rPr>
              <a:t>Sales/Marketing</a:t>
            </a:r>
          </a:p>
        </p:txBody>
      </p:sp>
      <p:sp>
        <p:nvSpPr>
          <p:cNvPr id="11" name="Oval 6">
            <a:extLst>
              <a:ext uri="{FF2B5EF4-FFF2-40B4-BE49-F238E27FC236}">
                <a16:creationId xmlns:a16="http://schemas.microsoft.com/office/drawing/2014/main" id="{B99ED0F3-3CCF-DDA3-FE23-168518A0AD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3299801"/>
            <a:ext cx="2514600" cy="2362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12" name="Text Box 7">
            <a:extLst>
              <a:ext uri="{FF2B5EF4-FFF2-40B4-BE49-F238E27FC236}">
                <a16:creationId xmlns:a16="http://schemas.microsoft.com/office/drawing/2014/main" id="{56A33D76-7E1E-4619-5253-54C2CBED6F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3800" y="4311334"/>
            <a:ext cx="2057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u="none" dirty="0">
                <a:solidFill>
                  <a:schemeClr val="bg1"/>
                </a:solidFill>
                <a:latin typeface="Garamond" panose="02020404030301010803" pitchFamily="18" charset="0"/>
              </a:rPr>
              <a:t>Manufacturing</a:t>
            </a:r>
          </a:p>
        </p:txBody>
      </p:sp>
      <p:sp>
        <p:nvSpPr>
          <p:cNvPr id="13" name="Oval 8">
            <a:extLst>
              <a:ext uri="{FF2B5EF4-FFF2-40B4-BE49-F238E27FC236}">
                <a16:creationId xmlns:a16="http://schemas.microsoft.com/office/drawing/2014/main" id="{95D61E8F-A7D8-23DF-DC65-BBA3A494ED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98109"/>
            <a:ext cx="2286000" cy="2438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14" name="Oval 9">
            <a:extLst>
              <a:ext uri="{FF2B5EF4-FFF2-40B4-BE49-F238E27FC236}">
                <a16:creationId xmlns:a16="http://schemas.microsoft.com/office/drawing/2014/main" id="{77864C16-FCEC-8532-3DD3-1CD14ED179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5400" y="3263638"/>
            <a:ext cx="2667000" cy="2362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15" name="Text Box 10">
            <a:extLst>
              <a:ext uri="{FF2B5EF4-FFF2-40B4-BE49-F238E27FC236}">
                <a16:creationId xmlns:a16="http://schemas.microsoft.com/office/drawing/2014/main" id="{51C7C6B2-05E0-FDCD-D40C-C87CC9D746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3800" y="1012509"/>
            <a:ext cx="1828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1800" b="1" u="none" dirty="0">
                <a:solidFill>
                  <a:schemeClr val="bg1"/>
                </a:solidFill>
                <a:latin typeface="Garamond" panose="02020404030301010803" pitchFamily="18" charset="0"/>
              </a:rPr>
              <a:t>Accounting</a:t>
            </a:r>
          </a:p>
        </p:txBody>
      </p:sp>
      <p:sp>
        <p:nvSpPr>
          <p:cNvPr id="16" name="Text Box 11">
            <a:extLst>
              <a:ext uri="{FF2B5EF4-FFF2-40B4-BE49-F238E27FC236}">
                <a16:creationId xmlns:a16="http://schemas.microsoft.com/office/drawing/2014/main" id="{B2E52771-1357-A41D-9277-A23962F987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32565" y="4291698"/>
            <a:ext cx="1981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1800" u="none" dirty="0">
                <a:solidFill>
                  <a:schemeClr val="bg1"/>
                </a:solidFill>
                <a:latin typeface="Garamond" panose="02020404030301010803" pitchFamily="18" charset="0"/>
              </a:rPr>
              <a:t>Supply Chain</a:t>
            </a:r>
          </a:p>
        </p:txBody>
      </p:sp>
    </p:spTree>
    <p:extLst>
      <p:ext uri="{BB962C8B-B14F-4D97-AF65-F5344CB8AC3E}">
        <p14:creationId xmlns:p14="http://schemas.microsoft.com/office/powerpoint/2010/main" val="2580610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165042-693D-CF63-EEDD-2A80DD489B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3B023-E275-51A6-AB14-16DD98C29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8" y="525146"/>
            <a:ext cx="6234852" cy="1325563"/>
          </a:xfrm>
        </p:spPr>
        <p:txBody>
          <a:bodyPr/>
          <a:lstStyle/>
          <a:p>
            <a:r>
              <a:rPr lang="en-GB" sz="3600" dirty="0"/>
              <a:t>ERP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0187254D-D049-5461-B807-330CCF2F7E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D37D687-3217-53E0-D742-6B321A632CF5}"/>
              </a:ext>
            </a:extLst>
          </p:cNvPr>
          <p:cNvGrpSpPr/>
          <p:nvPr/>
        </p:nvGrpSpPr>
        <p:grpSpPr>
          <a:xfrm>
            <a:off x="7658100" y="532136"/>
            <a:ext cx="2667000" cy="2362200"/>
            <a:chOff x="8763000" y="98109"/>
            <a:chExt cx="2667000" cy="2362200"/>
          </a:xfrm>
        </p:grpSpPr>
        <p:sp>
          <p:nvSpPr>
            <p:cNvPr id="6" name="Oval 2">
              <a:extLst>
                <a:ext uri="{FF2B5EF4-FFF2-40B4-BE49-F238E27FC236}">
                  <a16:creationId xmlns:a16="http://schemas.microsoft.com/office/drawing/2014/main" id="{75A27D53-0FAB-A716-84F3-37B000E4AA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63000" y="98109"/>
              <a:ext cx="2667000" cy="23622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8" name="Text Box 3">
              <a:extLst>
                <a:ext uri="{FF2B5EF4-FFF2-40B4-BE49-F238E27FC236}">
                  <a16:creationId xmlns:a16="http://schemas.microsoft.com/office/drawing/2014/main" id="{9D86CDF2-8B20-1F53-D570-55DD3ECAEB3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991600" y="1012509"/>
              <a:ext cx="2286000" cy="396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zh-CN" u="none" dirty="0">
                  <a:solidFill>
                    <a:schemeClr val="bg1"/>
                  </a:solidFill>
                  <a:latin typeface="Garamond" panose="02020404030301010803" pitchFamily="18" charset="0"/>
                </a:rPr>
                <a:t>Human Resources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43BD60B7-8FE6-5377-6F22-0AB204464B26}"/>
              </a:ext>
            </a:extLst>
          </p:cNvPr>
          <p:cNvGrpSpPr/>
          <p:nvPr/>
        </p:nvGrpSpPr>
        <p:grpSpPr>
          <a:xfrm>
            <a:off x="5067300" y="500042"/>
            <a:ext cx="2286000" cy="2438400"/>
            <a:chOff x="3505200" y="98109"/>
            <a:chExt cx="2286000" cy="2438400"/>
          </a:xfrm>
        </p:grpSpPr>
        <p:sp>
          <p:nvSpPr>
            <p:cNvPr id="13" name="Oval 8">
              <a:extLst>
                <a:ext uri="{FF2B5EF4-FFF2-40B4-BE49-F238E27FC236}">
                  <a16:creationId xmlns:a16="http://schemas.microsoft.com/office/drawing/2014/main" id="{579E7D43-0519-7B8E-C0C1-B454D84370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05200" y="98109"/>
              <a:ext cx="2286000" cy="24384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5" name="Text Box 10">
              <a:extLst>
                <a:ext uri="{FF2B5EF4-FFF2-40B4-BE49-F238E27FC236}">
                  <a16:creationId xmlns:a16="http://schemas.microsoft.com/office/drawing/2014/main" id="{F4FC6E2F-18A1-CE5A-5119-F224AB3B8B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33800" y="1012509"/>
              <a:ext cx="1828800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zh-CN" sz="1800" b="1" u="none" dirty="0">
                  <a:solidFill>
                    <a:schemeClr val="bg1"/>
                  </a:solidFill>
                  <a:latin typeface="Garamond" panose="02020404030301010803" pitchFamily="18" charset="0"/>
                </a:rPr>
                <a:t>Accounting</a:t>
              </a:r>
            </a:p>
          </p:txBody>
        </p:sp>
      </p:grpSp>
      <p:sp>
        <p:nvSpPr>
          <p:cNvPr id="9" name="Oval 4">
            <a:extLst>
              <a:ext uri="{FF2B5EF4-FFF2-40B4-BE49-F238E27FC236}">
                <a16:creationId xmlns:a16="http://schemas.microsoft.com/office/drawing/2014/main" id="{D28E22ED-2ED4-B963-F794-FBE20AC727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8400" y="1850709"/>
            <a:ext cx="2514600" cy="2438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10" name="Text Box 5">
            <a:extLst>
              <a:ext uri="{FF2B5EF4-FFF2-40B4-BE49-F238E27FC236}">
                <a16:creationId xmlns:a16="http://schemas.microsoft.com/office/drawing/2014/main" id="{CADCC5AA-3021-92AE-9BF3-65EBEBCFCA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2841309"/>
            <a:ext cx="1981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u="none" dirty="0">
                <a:solidFill>
                  <a:schemeClr val="bg1"/>
                </a:solidFill>
                <a:latin typeface="Garamond" panose="02020404030301010803" pitchFamily="18" charset="0"/>
              </a:rPr>
              <a:t>Sales/Marketing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3AA7D74-0F2E-7B58-F1F3-D6122A8E5D9C}"/>
              </a:ext>
            </a:extLst>
          </p:cNvPr>
          <p:cNvGrpSpPr/>
          <p:nvPr/>
        </p:nvGrpSpPr>
        <p:grpSpPr>
          <a:xfrm>
            <a:off x="4753459" y="3206117"/>
            <a:ext cx="2514600" cy="2362200"/>
            <a:chOff x="3505200" y="3299801"/>
            <a:chExt cx="2514600" cy="2362200"/>
          </a:xfrm>
        </p:grpSpPr>
        <p:sp>
          <p:nvSpPr>
            <p:cNvPr id="11" name="Oval 6">
              <a:extLst>
                <a:ext uri="{FF2B5EF4-FFF2-40B4-BE49-F238E27FC236}">
                  <a16:creationId xmlns:a16="http://schemas.microsoft.com/office/drawing/2014/main" id="{5F463A2E-22E9-FFD2-5DAA-42D0922D8E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05200" y="3299801"/>
              <a:ext cx="2514600" cy="23622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2" name="Text Box 7">
              <a:extLst>
                <a:ext uri="{FF2B5EF4-FFF2-40B4-BE49-F238E27FC236}">
                  <a16:creationId xmlns:a16="http://schemas.microsoft.com/office/drawing/2014/main" id="{3948A2C6-675C-D58F-5520-7D1042481F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33800" y="4311334"/>
              <a:ext cx="2057400" cy="396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zh-CN" u="none" dirty="0">
                  <a:solidFill>
                    <a:schemeClr val="bg1"/>
                  </a:solidFill>
                  <a:latin typeface="Garamond" panose="02020404030301010803" pitchFamily="18" charset="0"/>
                </a:rPr>
                <a:t>Manufacturing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E157173F-824C-5360-F744-C6D68F2B2E63}"/>
              </a:ext>
            </a:extLst>
          </p:cNvPr>
          <p:cNvGrpSpPr/>
          <p:nvPr/>
        </p:nvGrpSpPr>
        <p:grpSpPr>
          <a:xfrm>
            <a:off x="7658100" y="3260092"/>
            <a:ext cx="2667000" cy="2362200"/>
            <a:chOff x="8915400" y="3263638"/>
            <a:chExt cx="2667000" cy="2362200"/>
          </a:xfrm>
        </p:grpSpPr>
        <p:sp>
          <p:nvSpPr>
            <p:cNvPr id="14" name="Oval 9">
              <a:extLst>
                <a:ext uri="{FF2B5EF4-FFF2-40B4-BE49-F238E27FC236}">
                  <a16:creationId xmlns:a16="http://schemas.microsoft.com/office/drawing/2014/main" id="{FE383DF9-B647-46FB-46EF-95E196F525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15400" y="3263638"/>
              <a:ext cx="2667000" cy="23622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" name="Text Box 11">
              <a:extLst>
                <a:ext uri="{FF2B5EF4-FFF2-40B4-BE49-F238E27FC236}">
                  <a16:creationId xmlns:a16="http://schemas.microsoft.com/office/drawing/2014/main" id="{9B77F346-9800-741A-25BE-08198262666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332565" y="4291698"/>
              <a:ext cx="1981200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2000">
                  <a:solidFill>
                    <a:schemeClr val="tx1"/>
                  </a:solidFill>
                  <a:latin typeface="Century Gothic" panose="020B0502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chemeClr val="tx1"/>
                  </a:solidFill>
                  <a:latin typeface="Century Gothic" panose="020B0502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chemeClr val="tx1"/>
                  </a:solidFill>
                  <a:latin typeface="Century Gothic" panose="020B0502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rgbClr val="8AD0D6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chemeClr val="tx1"/>
                  </a:solidFill>
                  <a:latin typeface="Century Gothic" panose="020B0502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zh-CN" sz="1800" u="none" dirty="0">
                  <a:solidFill>
                    <a:schemeClr val="bg1"/>
                  </a:solidFill>
                  <a:latin typeface="Garamond" panose="02020404030301010803" pitchFamily="18" charset="0"/>
                </a:rPr>
                <a:t>Supply Chain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83736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21FCC-ED03-13FF-E846-C6A776E15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73D62-EF33-5601-A8C3-FA0BD6D25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9403288" cy="1325563"/>
          </a:xfrm>
        </p:spPr>
        <p:txBody>
          <a:bodyPr/>
          <a:lstStyle/>
          <a:p>
            <a:r>
              <a:rPr lang="en-GB" sz="3600" dirty="0"/>
              <a:t>The 4 major Functions of a Business</a:t>
            </a:r>
          </a:p>
        </p:txBody>
      </p:sp>
      <p:sp>
        <p:nvSpPr>
          <p:cNvPr id="6" name="Text Box 3">
            <a:extLst>
              <a:ext uri="{FF2B5EF4-FFF2-40B4-BE49-F238E27FC236}">
                <a16:creationId xmlns:a16="http://schemas.microsoft.com/office/drawing/2014/main" id="{B393E3DE-0DA3-72DC-AB18-8CBA0DE8DD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8492" y="1296611"/>
            <a:ext cx="3900487" cy="3531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defRPr/>
            </a:pPr>
            <a:r>
              <a:rPr lang="en-US" altLang="en-US" sz="2250" b="1" u="none" dirty="0"/>
              <a:t>Every business, regardless of its size, must perform four functions to succeed.</a:t>
            </a:r>
          </a:p>
          <a:p>
            <a:pPr eaLnBrk="1" hangingPunct="1">
              <a:defRPr/>
            </a:pPr>
            <a:endParaRPr lang="en-US" altLang="en-US" sz="1950" b="1" u="none" dirty="0"/>
          </a:p>
          <a:p>
            <a:pPr eaLnBrk="1" hangingPunct="1">
              <a:defRPr/>
            </a:pPr>
            <a:r>
              <a:rPr lang="en-US" altLang="en-US" sz="1950" u="none" dirty="0"/>
              <a:t>It must produce the  product or service; market and sell the product; keep </a:t>
            </a:r>
            <a:r>
              <a:rPr lang="en-US" altLang="en-US" sz="1950" b="1" u="none" dirty="0"/>
              <a:t>track of accounting and financial transactions; </a:t>
            </a:r>
            <a:r>
              <a:rPr lang="en-US" altLang="en-US" sz="1950" u="none" dirty="0"/>
              <a:t>and perform basic </a:t>
            </a:r>
            <a:r>
              <a:rPr lang="en-US" altLang="en-US" sz="1950" b="1" u="none" dirty="0"/>
              <a:t>human</a:t>
            </a:r>
            <a:r>
              <a:rPr lang="en-US" altLang="en-US" sz="1950" u="none" dirty="0">
                <a:solidFill>
                  <a:srgbClr val="FFFF00"/>
                </a:solidFill>
              </a:rPr>
              <a:t> </a:t>
            </a:r>
            <a:r>
              <a:rPr lang="en-US" altLang="en-US" sz="1950" b="1" u="none" dirty="0"/>
              <a:t>resources</a:t>
            </a:r>
            <a:r>
              <a:rPr lang="en-US" altLang="en-US" sz="1950" u="none" dirty="0">
                <a:solidFill>
                  <a:srgbClr val="FFFF00"/>
                </a:solidFill>
              </a:rPr>
              <a:t> </a:t>
            </a:r>
            <a:r>
              <a:rPr lang="en-US" altLang="en-US" sz="1950" u="none" dirty="0"/>
              <a:t>tasks, such as </a:t>
            </a:r>
            <a:r>
              <a:rPr lang="en-US" altLang="en-US" sz="1950" b="1" u="none" dirty="0"/>
              <a:t>hiring</a:t>
            </a:r>
            <a:r>
              <a:rPr lang="en-US" altLang="en-US" sz="1950" u="none" dirty="0"/>
              <a:t> and </a:t>
            </a:r>
            <a:r>
              <a:rPr lang="en-US" altLang="en-US" sz="1950" b="1" u="none" dirty="0"/>
              <a:t>retaining</a:t>
            </a:r>
            <a:r>
              <a:rPr lang="en-US" altLang="en-US" sz="1950" u="none" dirty="0"/>
              <a:t> employees.</a:t>
            </a:r>
          </a:p>
        </p:txBody>
      </p:sp>
      <p:pic>
        <p:nvPicPr>
          <p:cNvPr id="9" name="Picture 3">
            <a:extLst>
              <a:ext uri="{FF2B5EF4-FFF2-40B4-BE49-F238E27FC236}">
                <a16:creationId xmlns:a16="http://schemas.microsoft.com/office/drawing/2014/main" id="{3F0B52A3-E449-58F4-2C6F-670512BF60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2616" y="1059150"/>
            <a:ext cx="4420892" cy="4396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02595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AAEE3E-A767-9EDC-BC8A-673D2DF887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169F3-863E-B14E-81C4-01E1C9642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8667118" cy="1325563"/>
          </a:xfrm>
        </p:spPr>
        <p:txBody>
          <a:bodyPr/>
          <a:lstStyle/>
          <a:p>
            <a:r>
              <a:rPr lang="en-GB" sz="3600" dirty="0"/>
              <a:t>Example – Order </a:t>
            </a:r>
            <a:r>
              <a:rPr lang="en-GB" sz="3600" dirty="0" err="1"/>
              <a:t>Fulfillment</a:t>
            </a:r>
            <a:r>
              <a:rPr lang="en-GB" sz="3600" dirty="0"/>
              <a:t> Process</a:t>
            </a:r>
          </a:p>
        </p:txBody>
      </p:sp>
      <p:sp>
        <p:nvSpPr>
          <p:cNvPr id="16" name="Text Box 2">
            <a:extLst>
              <a:ext uri="{FF2B5EF4-FFF2-40B4-BE49-F238E27FC236}">
                <a16:creationId xmlns:a16="http://schemas.microsoft.com/office/drawing/2014/main" id="{392643E0-AD58-9D79-94FF-4D32EFAC65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94446" y="5243727"/>
            <a:ext cx="1011237" cy="30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defRPr/>
            </a:pPr>
            <a:r>
              <a:rPr lang="en-US" altLang="en-US" sz="1350" b="1" dirty="0"/>
              <a:t>Figure 2-2</a:t>
            </a:r>
          </a:p>
        </p:txBody>
      </p:sp>
      <p:sp>
        <p:nvSpPr>
          <p:cNvPr id="17" name="Text Box 3">
            <a:extLst>
              <a:ext uri="{FF2B5EF4-FFF2-40B4-BE49-F238E27FC236}">
                <a16:creationId xmlns:a16="http://schemas.microsoft.com/office/drawing/2014/main" id="{3EE62D08-44C0-953D-D921-AED4C9EE8E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171" y="1486681"/>
            <a:ext cx="2809875" cy="338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2250" b="1" u="none" dirty="0"/>
              <a:t>Fulfilling a customer order </a:t>
            </a:r>
          </a:p>
          <a:p>
            <a:pPr eaLnBrk="1" hangingPunct="1">
              <a:spcBef>
                <a:spcPct val="50000"/>
              </a:spcBef>
              <a:defRPr/>
            </a:pPr>
            <a:r>
              <a:rPr lang="en-US" altLang="en-US" sz="2250" u="none" dirty="0"/>
              <a:t>involves a complex set of steps that requires the close coordination of the sales, accounting, and manufacturing functions.</a:t>
            </a:r>
          </a:p>
        </p:txBody>
      </p:sp>
      <p:pic>
        <p:nvPicPr>
          <p:cNvPr id="18" name="Picture 8" descr="fig02">
            <a:extLst>
              <a:ext uri="{FF2B5EF4-FFF2-40B4-BE49-F238E27FC236}">
                <a16:creationId xmlns:a16="http://schemas.microsoft.com/office/drawing/2014/main" id="{3F908721-D18E-0946-AB7E-B50093B8C8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227" y="1127233"/>
            <a:ext cx="7033325" cy="4100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Rectangle 5">
            <a:extLst>
              <a:ext uri="{FF2B5EF4-FFF2-40B4-BE49-F238E27FC236}">
                <a16:creationId xmlns:a16="http://schemas.microsoft.com/office/drawing/2014/main" id="{B827ECCF-CFB0-0D7C-8D95-CE28EC6C82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9461" y="5307227"/>
            <a:ext cx="4314825" cy="173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7866" tIns="33338" rIns="67866" bIns="33338" anchor="ctr"/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just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900" b="1">
                <a:latin typeface="Arial" panose="020B0604020202020204" pitchFamily="34" charset="0"/>
                <a:ea typeface="MS PGothic" panose="020B0600070205080204" pitchFamily="34" charset="-128"/>
              </a:rPr>
              <a:t>©Laudon and Laudon 2007 Essentials of Management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2802669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9B5216-2F90-C7F9-DBF5-28E2226BC7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02DBA-4663-7E9E-045F-FCF82E0E2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7549303" cy="1325563"/>
          </a:xfrm>
        </p:spPr>
        <p:txBody>
          <a:bodyPr/>
          <a:lstStyle/>
          <a:p>
            <a:r>
              <a:rPr lang="en-GB" sz="3600" dirty="0"/>
              <a:t>Enterprise Systems</a:t>
            </a: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EBFE1215-644E-ACA0-7DFF-13266C92C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5362" y="1315342"/>
            <a:ext cx="8601075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7866" tIns="0" rIns="67866" bIns="33338"/>
          <a:lstStyle>
            <a:lvl1pPr marL="342900" indent="-3429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0" indent="0">
              <a:spcAft>
                <a:spcPts val="1350"/>
              </a:spcAft>
              <a:defRPr/>
            </a:pPr>
            <a:r>
              <a:rPr lang="en-US" altLang="en-US" sz="2250" u="none" dirty="0"/>
              <a:t>Also called </a:t>
            </a:r>
            <a:r>
              <a:rPr lang="ja-JP" altLang="en-US" sz="2250" u="none" dirty="0"/>
              <a:t>“</a:t>
            </a:r>
            <a:r>
              <a:rPr lang="en-US" altLang="ja-JP" sz="2250" u="none" dirty="0"/>
              <a:t>enterprise resource planning (ERP) systems</a:t>
            </a:r>
            <a:r>
              <a:rPr lang="ja-JP" altLang="en-US" sz="2250" u="none" dirty="0"/>
              <a:t>”</a:t>
            </a:r>
            <a:endParaRPr lang="en-US" altLang="ja-JP" sz="2250" u="none" dirty="0"/>
          </a:p>
          <a:p>
            <a:pPr>
              <a:spcAft>
                <a:spcPts val="1350"/>
              </a:spcAft>
              <a:buFontTx/>
              <a:buChar char="•"/>
              <a:defRPr/>
            </a:pPr>
            <a:r>
              <a:rPr lang="en-US" altLang="en-US" sz="2250" u="none" dirty="0"/>
              <a:t>Suite of integrated software </a:t>
            </a:r>
            <a:r>
              <a:rPr lang="en-US" altLang="en-US" sz="2250" b="1" u="none" dirty="0"/>
              <a:t>modules</a:t>
            </a:r>
            <a:r>
              <a:rPr lang="en-US" altLang="en-US" sz="2250" u="none" dirty="0"/>
              <a:t> and a </a:t>
            </a:r>
            <a:r>
              <a:rPr lang="en-US" altLang="en-US" sz="2250" b="1" u="none" dirty="0"/>
              <a:t>common central database</a:t>
            </a:r>
          </a:p>
          <a:p>
            <a:pPr>
              <a:spcAft>
                <a:spcPts val="1350"/>
              </a:spcAft>
              <a:buFontTx/>
              <a:buChar char="•"/>
              <a:defRPr/>
            </a:pPr>
            <a:r>
              <a:rPr lang="en-US" altLang="en-US" sz="2250" u="none" dirty="0"/>
              <a:t>Collects data from many divisions of firm for use in nearly all of firm’</a:t>
            </a:r>
            <a:r>
              <a:rPr lang="en-US" altLang="ja-JP" sz="2250" u="none" dirty="0"/>
              <a:t>s </a:t>
            </a:r>
            <a:r>
              <a:rPr lang="en-US" altLang="ja-JP" sz="2250" b="1" u="none" dirty="0"/>
              <a:t>internal business </a:t>
            </a:r>
            <a:r>
              <a:rPr lang="en-US" altLang="ja-JP" sz="2250" u="none" dirty="0"/>
              <a:t>activities</a:t>
            </a:r>
          </a:p>
          <a:p>
            <a:pPr>
              <a:spcAft>
                <a:spcPts val="1350"/>
              </a:spcAft>
              <a:buFontTx/>
              <a:buChar char="•"/>
              <a:defRPr/>
            </a:pPr>
            <a:r>
              <a:rPr lang="en-US" altLang="en-US" sz="2250" u="none" dirty="0"/>
              <a:t>Information created by one process is immediately available for other processes – reduce product /cycle time -  resulting in reduced costs.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F0069588-D2AB-AD04-1CB2-E778B2CA66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5160" y="5237358"/>
            <a:ext cx="4314825" cy="173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7866" tIns="33338" rIns="67866" bIns="33338" anchor="ctr"/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just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050" dirty="0">
                <a:latin typeface="Arial" panose="020B0604020202020204" pitchFamily="34" charset="0"/>
                <a:ea typeface="MS PGothic" panose="020B0600070205080204" pitchFamily="34" charset="-128"/>
              </a:rPr>
              <a:t>©Laudon and Laudon 2007 Essentials of Management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37300519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45CEE0-32D2-4CD8-7976-B24D86D93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989CF-76A5-99CF-6901-2B2F27FD8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6" y="525146"/>
            <a:ext cx="7701703" cy="1325563"/>
          </a:xfrm>
        </p:spPr>
        <p:txBody>
          <a:bodyPr/>
          <a:lstStyle/>
          <a:p>
            <a:r>
              <a:rPr lang="en-GB" sz="3600" dirty="0"/>
              <a:t>How Enterprise Systems Work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FF2F2CD-21B3-38AB-4D0D-1BD9D0DF9E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7" descr="Ess10_Fig-8-01.tif">
            <a:extLst>
              <a:ext uri="{FF2B5EF4-FFF2-40B4-BE49-F238E27FC236}">
                <a16:creationId xmlns:a16="http://schemas.microsoft.com/office/drawing/2014/main" id="{67F643B5-69DA-1A52-D1AA-BEC117E0A7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720" y="1077867"/>
            <a:ext cx="5509260" cy="4574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5">
            <a:extLst>
              <a:ext uri="{FF2B5EF4-FFF2-40B4-BE49-F238E27FC236}">
                <a16:creationId xmlns:a16="http://schemas.microsoft.com/office/drawing/2014/main" id="{0206C75E-92B6-0501-7E31-68763D58D6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913" y="1998663"/>
            <a:ext cx="5780087" cy="1823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2250" u="none" dirty="0"/>
              <a:t>Enterprise systems feature a set of integrated software modules and a central database that enables data to be shared by many different business processes and functional areas throughout the enterprise</a:t>
            </a:r>
          </a:p>
        </p:txBody>
      </p:sp>
    </p:spTree>
    <p:extLst>
      <p:ext uri="{BB962C8B-B14F-4D97-AF65-F5344CB8AC3E}">
        <p14:creationId xmlns:p14="http://schemas.microsoft.com/office/powerpoint/2010/main" val="2362032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5573EB-5EBD-27B6-C27C-F11EAD0479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8B872-2D7B-66B7-464B-9A38A9CF3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6" y="525146"/>
            <a:ext cx="7701703" cy="1325563"/>
          </a:xfrm>
        </p:spPr>
        <p:txBody>
          <a:bodyPr/>
          <a:lstStyle/>
          <a:p>
            <a:r>
              <a:rPr lang="en-GB" sz="3600" dirty="0"/>
              <a:t>Business Value of Enterprise Systems?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EF8F0E3-38F8-6603-89BA-38ABD191FE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7" descr="Ess10_Fig-8-01.tif">
            <a:extLst>
              <a:ext uri="{FF2B5EF4-FFF2-40B4-BE49-F238E27FC236}">
                <a16:creationId xmlns:a16="http://schemas.microsoft.com/office/drawing/2014/main" id="{A25C0F3F-62B5-D719-A1B3-7F41E37B50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720" y="1077867"/>
            <a:ext cx="5509260" cy="4574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5">
            <a:extLst>
              <a:ext uri="{FF2B5EF4-FFF2-40B4-BE49-F238E27FC236}">
                <a16:creationId xmlns:a16="http://schemas.microsoft.com/office/drawing/2014/main" id="{61D83DDD-9D7A-6E49-D43B-40E22A1C44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913" y="1998663"/>
            <a:ext cx="5780087" cy="2342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2250" u="none" dirty="0"/>
              <a:t>Increase efficiency</a:t>
            </a:r>
          </a:p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2250" dirty="0"/>
              <a:t>Provides firm-wide information to support decision-making</a:t>
            </a:r>
          </a:p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2250" dirty="0"/>
              <a:t>Provides for rapid response</a:t>
            </a:r>
          </a:p>
          <a:p>
            <a:pPr marL="342900" indent="-342900" eaLnBrk="1" hangingPunct="1">
              <a:spcBef>
                <a:spcPct val="5000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sz="2250" dirty="0"/>
              <a:t>Incorporated analytical tools</a:t>
            </a:r>
          </a:p>
        </p:txBody>
      </p:sp>
    </p:spTree>
    <p:extLst>
      <p:ext uri="{BB962C8B-B14F-4D97-AF65-F5344CB8AC3E}">
        <p14:creationId xmlns:p14="http://schemas.microsoft.com/office/powerpoint/2010/main" val="3061707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5151B-AC16-40E6-AFDF-8FAF7E704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3BE9C-D168-0931-B990-05D8E545B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6" y="525146"/>
            <a:ext cx="4318423" cy="1325563"/>
          </a:xfrm>
        </p:spPr>
        <p:txBody>
          <a:bodyPr/>
          <a:lstStyle/>
          <a:p>
            <a:r>
              <a:rPr lang="en-GB" sz="3600" dirty="0"/>
              <a:t>Benefits of ERP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7A2052-4107-025D-91FC-C6C3F9877121}"/>
              </a:ext>
            </a:extLst>
          </p:cNvPr>
          <p:cNvSpPr/>
          <p:nvPr/>
        </p:nvSpPr>
        <p:spPr>
          <a:xfrm>
            <a:off x="525463" y="1371600"/>
            <a:ext cx="10805477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3000" u="none" dirty="0">
                <a:latin typeface="Calibri" panose="020F0502020204030204" pitchFamily="34" charset="0"/>
              </a:rPr>
              <a:t>Turban (1995) and </a:t>
            </a:r>
            <a:r>
              <a:rPr lang="en-GB" sz="3000" u="none" dirty="0" err="1">
                <a:latin typeface="Calibri" panose="020F0502020204030204" pitchFamily="34" charset="0"/>
              </a:rPr>
              <a:t>Beath</a:t>
            </a:r>
            <a:r>
              <a:rPr lang="en-GB" sz="3000" u="none" dirty="0">
                <a:latin typeface="Calibri" panose="020F0502020204030204" pitchFamily="34" charset="0"/>
              </a:rPr>
              <a:t> (1991)</a:t>
            </a:r>
          </a:p>
          <a:p>
            <a:pPr>
              <a:defRPr/>
            </a:pPr>
            <a:endParaRPr lang="en-GB" sz="3000" u="none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3000" u="none" dirty="0">
                <a:latin typeface="Calibri" panose="020F0502020204030204" pitchFamily="34" charset="0"/>
              </a:rPr>
              <a:t>replacing silo systems with shared computer systems; 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3000" u="none" dirty="0">
                <a:latin typeface="Calibri" panose="020F0502020204030204" pitchFamily="34" charset="0"/>
              </a:rPr>
              <a:t>capturing data once; 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3000" u="none" dirty="0">
                <a:latin typeface="Calibri" panose="020F0502020204030204" pitchFamily="34" charset="0"/>
              </a:rPr>
              <a:t>storing a single copy of data in a manner which can be accessed by all authorised users; and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3000" u="none" dirty="0">
                <a:latin typeface="Calibri" panose="020F0502020204030204" pitchFamily="34" charset="0"/>
              </a:rPr>
              <a:t>allowing the selection and manipulation of data in a variety of ways to suit the need of different groups of users. </a:t>
            </a:r>
          </a:p>
        </p:txBody>
      </p:sp>
    </p:spTree>
    <p:extLst>
      <p:ext uri="{BB962C8B-B14F-4D97-AF65-F5344CB8AC3E}">
        <p14:creationId xmlns:p14="http://schemas.microsoft.com/office/powerpoint/2010/main" val="4025433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DE2F86-D2BA-BD3F-0FA0-CD39FE0E58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3C806-88EA-6A99-454A-1C3606CAC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109" y="556577"/>
            <a:ext cx="10962348" cy="1325563"/>
          </a:xfrm>
        </p:spPr>
        <p:txBody>
          <a:bodyPr/>
          <a:lstStyle/>
          <a:p>
            <a:r>
              <a:rPr lang="en-GB" sz="3600" dirty="0"/>
              <a:t>Processes for ERP Software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473D6C-E8D7-B88B-D58A-DDBB9B5A3066}"/>
              </a:ext>
            </a:extLst>
          </p:cNvPr>
          <p:cNvSpPr txBox="1"/>
          <p:nvPr/>
        </p:nvSpPr>
        <p:spPr>
          <a:xfrm>
            <a:off x="1912620" y="2722126"/>
            <a:ext cx="7543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Let’s map the internal processes and modules used for order fulfilment… …Let’ say bottle manufacturing…</a:t>
            </a:r>
          </a:p>
        </p:txBody>
      </p:sp>
    </p:spTree>
    <p:extLst>
      <p:ext uri="{BB962C8B-B14F-4D97-AF65-F5344CB8AC3E}">
        <p14:creationId xmlns:p14="http://schemas.microsoft.com/office/powerpoint/2010/main" val="18323701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68F29-CAAB-B8D0-52CC-429CF6567E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666B6-0263-B922-E8C3-9E869BFF4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389" y="259238"/>
            <a:ext cx="10962348" cy="1325563"/>
          </a:xfrm>
        </p:spPr>
        <p:txBody>
          <a:bodyPr/>
          <a:lstStyle/>
          <a:p>
            <a:r>
              <a:rPr lang="en-GB" sz="3600" dirty="0"/>
              <a:t>Processes for ERP Software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CAB537-A64D-D38C-085C-CF66BEA24A93}"/>
              </a:ext>
            </a:extLst>
          </p:cNvPr>
          <p:cNvSpPr/>
          <p:nvPr/>
        </p:nvSpPr>
        <p:spPr>
          <a:xfrm>
            <a:off x="251460" y="922020"/>
            <a:ext cx="11689080" cy="46966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lnSpc>
                <a:spcPct val="80000"/>
              </a:lnSpc>
              <a:buSzPct val="90000"/>
              <a:buFontTx/>
              <a:buAutoNum type="arabicPeriod"/>
              <a:defRPr/>
            </a:pPr>
            <a:endParaRPr lang="en-US" altLang="zh-CN" sz="2200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SzPct val="90000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Sales person enters customer order on sales order system (SOS)</a:t>
            </a:r>
          </a:p>
          <a:p>
            <a:pPr>
              <a:lnSpc>
                <a:spcPct val="80000"/>
              </a:lnSpc>
              <a:buSzPct val="90000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SOS:</a:t>
            </a:r>
          </a:p>
          <a:p>
            <a:pPr marL="1371600" lvl="2" indent="-457200">
              <a:lnSpc>
                <a:spcPct val="80000"/>
              </a:lnSpc>
              <a:buSzPct val="90000"/>
              <a:buFontTx/>
              <a:buAutoNum type="arabicPeriod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Notifies CRM</a:t>
            </a:r>
          </a:p>
          <a:p>
            <a:pPr marL="1371600" lvl="2" indent="-457200">
              <a:lnSpc>
                <a:spcPct val="80000"/>
              </a:lnSpc>
              <a:buSzPct val="90000"/>
              <a:buFontTx/>
              <a:buAutoNum type="arabicPeriod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Notifies Accounting</a:t>
            </a:r>
          </a:p>
          <a:p>
            <a:pPr marL="1371600" lvl="2" indent="-457200">
              <a:lnSpc>
                <a:spcPct val="80000"/>
              </a:lnSpc>
              <a:buSzPct val="90000"/>
              <a:buFontTx/>
              <a:buAutoNum type="arabicPeriod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Records sale in Accounting System</a:t>
            </a:r>
          </a:p>
          <a:p>
            <a:pPr marL="1371600" lvl="2" indent="-457200">
              <a:lnSpc>
                <a:spcPct val="80000"/>
              </a:lnSpc>
              <a:buSzPct val="90000"/>
              <a:buFontTx/>
              <a:buAutoNum type="arabicPeriod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Notifies Warehouse</a:t>
            </a:r>
          </a:p>
          <a:p>
            <a:pPr marL="1371600" lvl="2" indent="-457200">
              <a:lnSpc>
                <a:spcPct val="80000"/>
              </a:lnSpc>
              <a:buSzPct val="90000"/>
              <a:buFontTx/>
              <a:buAutoNum type="arabicPeriod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Records order on Warehouse Management System (WMS)</a:t>
            </a:r>
          </a:p>
          <a:p>
            <a:pPr>
              <a:lnSpc>
                <a:spcPct val="80000"/>
              </a:lnSpc>
              <a:buSzPct val="90000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WMS </a:t>
            </a:r>
          </a:p>
          <a:p>
            <a:pPr marL="1371600" lvl="2" indent="-457200">
              <a:lnSpc>
                <a:spcPct val="80000"/>
              </a:lnSpc>
              <a:buSzPct val="90000"/>
              <a:buFontTx/>
              <a:buAutoNum type="arabicPeriod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Notifies packing &amp; shipping</a:t>
            </a:r>
          </a:p>
          <a:p>
            <a:pPr marL="1371600" lvl="2" indent="-457200">
              <a:lnSpc>
                <a:spcPct val="80000"/>
              </a:lnSpc>
              <a:buSzPct val="90000"/>
              <a:buFontTx/>
              <a:buAutoNum type="arabicPeriod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Records order on Packing and Shipping System (PSS)</a:t>
            </a:r>
          </a:p>
          <a:p>
            <a:pPr>
              <a:lnSpc>
                <a:spcPct val="80000"/>
              </a:lnSpc>
              <a:buSzPct val="90000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PSS </a:t>
            </a:r>
          </a:p>
          <a:p>
            <a:pPr marL="1371600" lvl="2" indent="-457200">
              <a:lnSpc>
                <a:spcPct val="80000"/>
              </a:lnSpc>
              <a:buSzPct val="90000"/>
              <a:buFontTx/>
              <a:buAutoNum type="arabicPeriod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Notifies procurement</a:t>
            </a:r>
          </a:p>
          <a:p>
            <a:pPr marL="1371600" lvl="2" indent="-457200">
              <a:lnSpc>
                <a:spcPct val="80000"/>
              </a:lnSpc>
              <a:buSzPct val="90000"/>
              <a:buFontTx/>
              <a:buAutoNum type="arabicPeriod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Records order for raw materials with Procurement Management System (PMS)</a:t>
            </a:r>
          </a:p>
          <a:p>
            <a:pPr>
              <a:lnSpc>
                <a:spcPct val="80000"/>
              </a:lnSpc>
              <a:buSzPct val="90000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PMS</a:t>
            </a:r>
          </a:p>
          <a:p>
            <a:pPr marL="1371600" lvl="2" indent="-457200">
              <a:lnSpc>
                <a:spcPct val="80000"/>
              </a:lnSpc>
              <a:buSzPct val="90000"/>
              <a:buFontTx/>
              <a:buAutoNum type="arabicPeriod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Notifies production to do work</a:t>
            </a:r>
          </a:p>
          <a:p>
            <a:pPr marL="1371600" lvl="2" indent="-457200">
              <a:lnSpc>
                <a:spcPct val="80000"/>
              </a:lnSpc>
              <a:buSzPct val="90000"/>
              <a:buFontTx/>
              <a:buAutoNum type="arabicPeriod"/>
              <a:defRPr/>
            </a:pPr>
            <a:r>
              <a:rPr lang="en-US" altLang="zh-CN" sz="2200" u="none" dirty="0">
                <a:latin typeface="Arial" panose="020B0604020202020204" pitchFamily="34" charset="0"/>
                <a:cs typeface="Arial" panose="020B0604020202020204" pitchFamily="34" charset="0"/>
              </a:rPr>
              <a:t>Enters manufacturing order on Production Planning System (PSS)</a:t>
            </a:r>
          </a:p>
        </p:txBody>
      </p:sp>
    </p:spTree>
    <p:extLst>
      <p:ext uri="{BB962C8B-B14F-4D97-AF65-F5344CB8AC3E}">
        <p14:creationId xmlns:p14="http://schemas.microsoft.com/office/powerpoint/2010/main" val="7002222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921715-AE05-A778-B0A1-ABE693F973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A17C3D4-726B-C0E6-0DD6-9AF409D1F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023" y="333046"/>
            <a:ext cx="5819937" cy="604376"/>
          </a:xfrm>
        </p:spPr>
        <p:txBody>
          <a:bodyPr/>
          <a:lstStyle/>
          <a:p>
            <a:r>
              <a:rPr lang="en-GB" sz="3600" dirty="0"/>
              <a:t>ERP Success Factors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467F54C-18BC-CAE4-B46B-ACDD4EBAEA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430" y="1043940"/>
            <a:ext cx="11529060" cy="4413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AU" altLang="en-US" sz="2600" u="none" dirty="0">
                <a:latin typeface="Calibri" panose="020F0502020204030204" pitchFamily="34" charset="0"/>
              </a:rPr>
              <a:t>Good planning – IT and Business Alignment 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AU" altLang="en-US" sz="2600" u="none" dirty="0">
                <a:latin typeface="Calibri" panose="020F0502020204030204" pitchFamily="34" charset="0"/>
              </a:rPr>
              <a:t>Defining business needs (e.g. requirement gathering)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AU" altLang="en-US" sz="2600" u="none" dirty="0">
                <a:latin typeface="Calibri" panose="020F0502020204030204" pitchFamily="34" charset="0"/>
              </a:rPr>
              <a:t>Understanding what/how ERP systems can do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AU" altLang="en-US" sz="2600" u="none" dirty="0">
                <a:latin typeface="Calibri" panose="020F0502020204030204" pitchFamily="34" charset="0"/>
              </a:rPr>
              <a:t>Being clear on objectives and goals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AU" altLang="en-US" sz="2600" u="none" dirty="0">
                <a:latin typeface="Calibri" panose="020F0502020204030204" pitchFamily="34" charset="0"/>
              </a:rPr>
              <a:t>Make sure IT strategy stays in line with the Business Strategy </a:t>
            </a:r>
          </a:p>
          <a:p>
            <a:pPr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AU" altLang="en-US" sz="2600" u="none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AU" altLang="en-US" sz="2600" u="none" dirty="0">
                <a:latin typeface="Calibri" panose="020F0502020204030204" pitchFamily="34" charset="0"/>
              </a:rPr>
              <a:t>Good project management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AU" altLang="en-US" sz="2600" u="none" dirty="0">
                <a:latin typeface="Calibri" panose="020F0502020204030204" pitchFamily="34" charset="0"/>
              </a:rPr>
              <a:t>Configuration decisions are auditable</a:t>
            </a:r>
          </a:p>
          <a:p>
            <a:pPr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AU" altLang="en-US" sz="2600" u="none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AU" altLang="en-US" sz="2600" u="none" dirty="0">
                <a:latin typeface="Calibri" panose="020F0502020204030204" pitchFamily="34" charset="0"/>
              </a:rPr>
              <a:t>Good change management (training)</a:t>
            </a:r>
          </a:p>
          <a:p>
            <a:pPr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endParaRPr lang="en-AU" altLang="en-US" sz="2600" u="none" dirty="0">
              <a:latin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AU" altLang="en-US" sz="2600" u="none" dirty="0">
                <a:latin typeface="Calibri" panose="020F0502020204030204" pitchFamily="34" charset="0"/>
              </a:rPr>
              <a:t>Ongoing evaluation and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15A5F3-5AC6-1685-D294-83FFA9803E1C}"/>
              </a:ext>
            </a:extLst>
          </p:cNvPr>
          <p:cNvSpPr txBox="1"/>
          <p:nvPr/>
        </p:nvSpPr>
        <p:spPr>
          <a:xfrm>
            <a:off x="7231380" y="4091940"/>
            <a:ext cx="3931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altLang="en-US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Success is not guaranteed!</a:t>
            </a:r>
          </a:p>
          <a:p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36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E0620-9E95-F215-A25B-5B747232C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A3862-9141-4BF6-04A3-5B1CF935A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227" y="325489"/>
            <a:ext cx="4840681" cy="1325563"/>
          </a:xfrm>
        </p:spPr>
        <p:txBody>
          <a:bodyPr/>
          <a:lstStyle/>
          <a:p>
            <a:r>
              <a:rPr lang="en-GB" sz="3600" dirty="0"/>
              <a:t>Advantages of ERP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728B9208-F18D-1853-C727-160265E650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232" y="1217613"/>
            <a:ext cx="7210108" cy="36452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400" u="none" dirty="0">
                <a:latin typeface="Calibri" panose="020F0502020204030204" pitchFamily="34" charset="0"/>
                <a:cs typeface="Arial" panose="020B0604020202020204" pitchFamily="34" charset="0"/>
              </a:rPr>
              <a:t>Increase customer responsiveness</a:t>
            </a:r>
          </a:p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400" u="none" dirty="0">
                <a:latin typeface="Calibri" panose="020F050202020403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Has an off-the-shelf software database</a:t>
            </a:r>
          </a:p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400" u="none" dirty="0">
                <a:latin typeface="Calibri" panose="020F0502020204030204" pitchFamily="34" charset="0"/>
                <a:cs typeface="Arial" panose="020B0604020202020204" pitchFamily="34" charset="0"/>
              </a:rPr>
              <a:t>Global enterprise wide information</a:t>
            </a:r>
          </a:p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400" u="none" dirty="0">
                <a:latin typeface="Calibri" panose="020F050202020403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Provides integration of the supply-chain, production, and administration</a:t>
            </a:r>
          </a:p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400" u="none" dirty="0">
                <a:latin typeface="Calibri" panose="020F050202020403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Can incorporate improved best processes</a:t>
            </a:r>
          </a:p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400" u="none" dirty="0">
                <a:latin typeface="Calibri" panose="020F050202020403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Increases communication and collaboration between business units and sites</a:t>
            </a:r>
          </a:p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400" u="none" dirty="0">
                <a:latin typeface="Calibri" panose="020F0502020204030204" pitchFamily="34" charset="0"/>
                <a:cs typeface="Arial" panose="020B0604020202020204" pitchFamily="34" charset="0"/>
              </a:rPr>
              <a:t>Increase decision making capabilities</a:t>
            </a:r>
            <a:endParaRPr lang="en-US" altLang="en-US" sz="2400" u="none" dirty="0">
              <a:latin typeface="Calibri" panose="020F050202020403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400" u="none" dirty="0">
                <a:latin typeface="Calibri" panose="020F050202020403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May provide a strategic advantage</a:t>
            </a:r>
          </a:p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400" u="none" dirty="0">
                <a:latin typeface="Calibri" panose="020F0502020204030204" pitchFamily="34" charset="0"/>
                <a:cs typeface="Arial" panose="020B0604020202020204" pitchFamily="34" charset="0"/>
              </a:rPr>
              <a:t>New providers emerging all the time especially as a result of cloud and mobile applications.</a:t>
            </a:r>
          </a:p>
        </p:txBody>
      </p:sp>
      <p:pic>
        <p:nvPicPr>
          <p:cNvPr id="5" name="Picture 4" descr="global enterprise">
            <a:extLst>
              <a:ext uri="{FF2B5EF4-FFF2-40B4-BE49-F238E27FC236}">
                <a16:creationId xmlns:a16="http://schemas.microsoft.com/office/drawing/2014/main" id="{5B53942B-B8D9-13AD-ED00-ED7BC89E3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2460" y="480060"/>
            <a:ext cx="2209800" cy="176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6" descr="man thinking">
            <a:extLst>
              <a:ext uri="{FF2B5EF4-FFF2-40B4-BE49-F238E27FC236}">
                <a16:creationId xmlns:a16="http://schemas.microsoft.com/office/drawing/2014/main" id="{28674E92-15EC-598E-E3DA-990A39B4D4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660" y="2766060"/>
            <a:ext cx="1779588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7" descr="production">
            <a:extLst>
              <a:ext uri="{FF2B5EF4-FFF2-40B4-BE49-F238E27FC236}">
                <a16:creationId xmlns:a16="http://schemas.microsoft.com/office/drawing/2014/main" id="{37AC8F79-E713-1BCC-0B51-5F0417FCFC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860" y="2689860"/>
            <a:ext cx="1716088" cy="256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90670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A95F32-FD04-F9F2-BAB2-84309E480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6B1C6-6420-FA62-6E30-47B24B170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227" y="325489"/>
            <a:ext cx="6283833" cy="1325563"/>
          </a:xfrm>
        </p:spPr>
        <p:txBody>
          <a:bodyPr/>
          <a:lstStyle/>
          <a:p>
            <a:r>
              <a:rPr lang="en-GB" sz="3600" dirty="0"/>
              <a:t>Disadvantages of ERP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822837EC-A1AD-718B-869B-3B510837E67C}"/>
              </a:ext>
            </a:extLst>
          </p:cNvPr>
          <p:cNvSpPr txBox="1">
            <a:spLocks noChangeArrowheads="1"/>
          </p:cNvSpPr>
          <p:nvPr/>
        </p:nvSpPr>
        <p:spPr>
          <a:xfrm>
            <a:off x="5798820" y="325489"/>
            <a:ext cx="6185217" cy="530140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US" altLang="en-US" sz="2100" b="0" dirty="0">
                <a:latin typeface="Arial" panose="020B0604020202020204" pitchFamily="34" charset="0"/>
                <a:cs typeface="Arial" panose="020B0604020202020204" pitchFamily="34" charset="0"/>
              </a:rPr>
              <a:t>Is can be expensive to purchase and even more so to customize</a:t>
            </a:r>
          </a:p>
          <a:p>
            <a:pPr>
              <a:lnSpc>
                <a:spcPct val="80000"/>
              </a:lnSpc>
              <a:buFont typeface="Wingdings 3" panose="05040102010807070707" pitchFamily="18" charset="2"/>
              <a:buNone/>
            </a:pPr>
            <a:endParaRPr lang="en-US" altLang="en-US" sz="21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lvl="2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US" altLang="zh-CN" sz="2100" b="0" dirty="0">
                <a:latin typeface="Arial" panose="020B0604020202020204" pitchFamily="34" charset="0"/>
                <a:cs typeface="Arial" panose="020B0604020202020204" pitchFamily="34" charset="0"/>
              </a:rPr>
              <a:t>£400,000 - £300 million</a:t>
            </a:r>
          </a:p>
          <a:p>
            <a:pPr marL="400050" lvl="2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US" altLang="zh-CN" sz="2100" b="0" dirty="0">
                <a:latin typeface="Arial" panose="020B0604020202020204" pitchFamily="34" charset="0"/>
                <a:cs typeface="Arial" panose="020B0604020202020204" pitchFamily="34" charset="0"/>
              </a:rPr>
              <a:t>Average = £15 million (larger firms)</a:t>
            </a:r>
          </a:p>
          <a:p>
            <a:pPr marL="400050" lvl="2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US" altLang="zh-CN" sz="2100" b="0" dirty="0">
                <a:latin typeface="Arial" panose="020B0604020202020204" pitchFamily="34" charset="0"/>
                <a:cs typeface="Arial" panose="020B0604020202020204" pitchFamily="34" charset="0"/>
              </a:rPr>
              <a:t>Costs are reduced since 2007 but there are costs!</a:t>
            </a:r>
          </a:p>
          <a:p>
            <a:pPr>
              <a:lnSpc>
                <a:spcPct val="80000"/>
              </a:lnSpc>
              <a:buFont typeface="Wingdings 3" panose="05040102010807070707" pitchFamily="18" charset="2"/>
              <a:buNone/>
            </a:pPr>
            <a:endParaRPr lang="en-US" altLang="en-US" sz="21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US" altLang="en-US" sz="2100" b="0" dirty="0">
                <a:latin typeface="Arial" panose="020B0604020202020204" pitchFamily="34" charset="0"/>
                <a:cs typeface="Arial" panose="020B0604020202020204" pitchFamily="34" charset="0"/>
              </a:rPr>
              <a:t>Implementation may require major changes in the company and its processes</a:t>
            </a:r>
          </a:p>
          <a:p>
            <a:pPr>
              <a:lnSpc>
                <a:spcPct val="80000"/>
              </a:lnSpc>
              <a:buFont typeface="Wingdings 3" panose="05040102010807070707" pitchFamily="18" charset="2"/>
              <a:buNone/>
            </a:pPr>
            <a:endParaRPr lang="en-US" altLang="en-US" sz="21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US" altLang="en-US" sz="2100" b="0" dirty="0">
                <a:latin typeface="Arial" panose="020B0604020202020204" pitchFamily="34" charset="0"/>
                <a:cs typeface="Arial" panose="020B0604020202020204" pitchFamily="34" charset="0"/>
              </a:rPr>
              <a:t>Is so complex that many companies cannot adjust to it</a:t>
            </a:r>
          </a:p>
          <a:p>
            <a:pPr>
              <a:lnSpc>
                <a:spcPct val="80000"/>
              </a:lnSpc>
              <a:buFont typeface="Wingdings 3" panose="05040102010807070707" pitchFamily="18" charset="2"/>
              <a:buNone/>
            </a:pPr>
            <a:endParaRPr lang="en-US" altLang="en-US" sz="21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US" altLang="en-US" sz="2100" b="0" dirty="0">
                <a:latin typeface="Arial" panose="020B0604020202020204" pitchFamily="34" charset="0"/>
                <a:cs typeface="Arial" panose="020B0604020202020204" pitchFamily="34" charset="0"/>
              </a:rPr>
              <a:t>Involves an ongoing, possibly never ending, process for implementation</a:t>
            </a:r>
          </a:p>
          <a:p>
            <a:pPr>
              <a:lnSpc>
                <a:spcPct val="80000"/>
              </a:lnSpc>
              <a:buFont typeface="Wingdings 3" panose="05040102010807070707" pitchFamily="18" charset="2"/>
              <a:buNone/>
            </a:pPr>
            <a:endParaRPr lang="en-US" altLang="en-US" sz="21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US" altLang="en-US" sz="2100" b="0" dirty="0">
                <a:latin typeface="Arial" panose="020B0604020202020204" pitchFamily="34" charset="0"/>
                <a:cs typeface="Arial" panose="020B0604020202020204" pitchFamily="34" charset="0"/>
              </a:rPr>
              <a:t>Expertise is limited with ongoing staffing problems</a:t>
            </a:r>
          </a:p>
        </p:txBody>
      </p:sp>
      <p:pic>
        <p:nvPicPr>
          <p:cNvPr id="8" name="Picture 4" descr="dollars">
            <a:extLst>
              <a:ext uri="{FF2B5EF4-FFF2-40B4-BE49-F238E27FC236}">
                <a16:creationId xmlns:a16="http://schemas.microsoft.com/office/drawing/2014/main" id="{5F4E1E49-6292-588A-F6C6-0386171D32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180" y="1104900"/>
            <a:ext cx="1676400" cy="1357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5" descr="hair">
            <a:extLst>
              <a:ext uri="{FF2B5EF4-FFF2-40B4-BE49-F238E27FC236}">
                <a16:creationId xmlns:a16="http://schemas.microsoft.com/office/drawing/2014/main" id="{69ABCBAA-04EF-D117-1FBA-500494CAA2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780" y="2400300"/>
            <a:ext cx="1274763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6" descr="frustration">
            <a:extLst>
              <a:ext uri="{FF2B5EF4-FFF2-40B4-BE49-F238E27FC236}">
                <a16:creationId xmlns:a16="http://schemas.microsoft.com/office/drawing/2014/main" id="{3D7FA3ED-CC3C-DFBF-1123-52E6A0182F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180" y="4000500"/>
            <a:ext cx="1752600" cy="1550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40642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BD2B1-AE10-DBBE-C1AD-7DAEB9313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227" y="325489"/>
            <a:ext cx="6283833" cy="1325563"/>
          </a:xfrm>
        </p:spPr>
        <p:txBody>
          <a:bodyPr/>
          <a:lstStyle/>
          <a:p>
            <a:r>
              <a:rPr lang="en-GB" sz="3600" dirty="0"/>
              <a:t>Supply Chain Management &amp; ERP</a:t>
            </a:r>
          </a:p>
        </p:txBody>
      </p:sp>
      <p:sp>
        <p:nvSpPr>
          <p:cNvPr id="3" name="Rectangle 1031">
            <a:extLst>
              <a:ext uri="{FF2B5EF4-FFF2-40B4-BE49-F238E27FC236}">
                <a16:creationId xmlns:a16="http://schemas.microsoft.com/office/drawing/2014/main" id="{4106828F-F420-7BB9-A044-6BB7970E24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8147" y="1651052"/>
            <a:ext cx="11355705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7866" tIns="33338" rIns="67866" bIns="33338"/>
          <a:lstStyle>
            <a:lvl1pPr marL="342900" indent="-3429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800100" indent="-3429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rgbClr val="8AD0D6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marL="0" indent="0">
              <a:spcBef>
                <a:spcPct val="0"/>
              </a:spcBef>
              <a:spcAft>
                <a:spcPts val="900"/>
              </a:spcAft>
              <a:buClrTx/>
              <a:buSzTx/>
              <a:buNone/>
            </a:pPr>
            <a:r>
              <a:rPr lang="en-US" altLang="en-US" sz="2200" u="none" dirty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ERP link in to the internal supply chain:</a:t>
            </a:r>
          </a:p>
          <a:p>
            <a:pPr>
              <a:spcBef>
                <a:spcPct val="0"/>
              </a:spcBef>
              <a:spcAft>
                <a:spcPts val="900"/>
              </a:spcAft>
              <a:buClrTx/>
              <a:buSzTx/>
              <a:buFontTx/>
              <a:buChar char="•"/>
            </a:pPr>
            <a:r>
              <a:rPr lang="en-US" altLang="en-US" sz="2200" u="none" dirty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Manage relationships with suppliers, purchasing firms, distributors, and logistics companies.</a:t>
            </a:r>
          </a:p>
          <a:p>
            <a:pPr>
              <a:spcBef>
                <a:spcPct val="0"/>
              </a:spcBef>
              <a:spcAft>
                <a:spcPts val="900"/>
              </a:spcAft>
              <a:buClrTx/>
              <a:buSzTx/>
              <a:buFontTx/>
              <a:buChar char="•"/>
            </a:pPr>
            <a:r>
              <a:rPr lang="en-US" altLang="en-US" sz="2200" u="none" dirty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Manage shared information about orders, production, inventory levels, and so on.</a:t>
            </a:r>
          </a:p>
          <a:p>
            <a:pPr lvl="1">
              <a:spcBef>
                <a:spcPct val="0"/>
              </a:spcBef>
              <a:spcAft>
                <a:spcPts val="900"/>
              </a:spcAft>
              <a:buClrTx/>
              <a:buSzTx/>
              <a:buFontTx/>
              <a:buChar char="•"/>
            </a:pPr>
            <a:r>
              <a:rPr lang="en-US" altLang="en-US" sz="2200" u="none" dirty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Goal is to move correct amount of product from source to point of consumption as quickly as possible and at lowest cost</a:t>
            </a:r>
          </a:p>
          <a:p>
            <a:pPr>
              <a:spcBef>
                <a:spcPct val="0"/>
              </a:spcBef>
              <a:spcAft>
                <a:spcPts val="900"/>
              </a:spcAft>
              <a:buClrTx/>
              <a:buSzTx/>
              <a:buFontTx/>
              <a:buChar char="•"/>
            </a:pPr>
            <a:r>
              <a:rPr lang="en-US" altLang="en-US" sz="2200" u="none" dirty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Type of </a:t>
            </a:r>
            <a:r>
              <a:rPr lang="en-US" altLang="en-US" sz="2200" u="none" dirty="0" err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interorganisational</a:t>
            </a:r>
            <a:r>
              <a:rPr lang="en-US" altLang="en-US" sz="2200" u="none" dirty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 system: </a:t>
            </a:r>
          </a:p>
          <a:p>
            <a:pPr lvl="1">
              <a:spcBef>
                <a:spcPct val="0"/>
              </a:spcBef>
              <a:spcAft>
                <a:spcPts val="900"/>
              </a:spcAft>
              <a:buClrTx/>
              <a:buSzTx/>
              <a:buFontTx/>
              <a:buChar char="•"/>
            </a:pPr>
            <a:r>
              <a:rPr lang="en-US" altLang="en-US" sz="2200" u="none" dirty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Automating flow of information across </a:t>
            </a:r>
            <a:r>
              <a:rPr lang="en-US" altLang="en-US" sz="2200" u="none" dirty="0" err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organisational</a:t>
            </a:r>
            <a:r>
              <a:rPr lang="en-US" altLang="en-US" sz="2200" u="none" dirty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 boundaries</a:t>
            </a:r>
          </a:p>
          <a:p>
            <a:pPr eaLnBrk="1" hangingPunct="1">
              <a:lnSpc>
                <a:spcPct val="80000"/>
              </a:lnSpc>
              <a:spcBef>
                <a:spcPct val="50000"/>
              </a:spcBef>
              <a:spcAft>
                <a:spcPct val="25000"/>
              </a:spcAft>
              <a:buClrTx/>
              <a:buSzTx/>
              <a:buFontTx/>
              <a:buNone/>
            </a:pPr>
            <a:endParaRPr lang="en-US" altLang="en-US" sz="2200" u="none" dirty="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21896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41869-AEFD-B329-1AC5-E97174320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B64DD-C6D3-81EB-021B-37F560941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9869724" cy="653777"/>
          </a:xfrm>
        </p:spPr>
        <p:txBody>
          <a:bodyPr/>
          <a:lstStyle/>
          <a:p>
            <a:r>
              <a:rPr lang="en-GB" sz="3600" dirty="0"/>
              <a:t>CRM &amp; ERP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16D276-C913-44FB-715C-36F29428E780}"/>
              </a:ext>
            </a:extLst>
          </p:cNvPr>
          <p:cNvSpPr txBox="1"/>
          <p:nvPr/>
        </p:nvSpPr>
        <p:spPr>
          <a:xfrm>
            <a:off x="1371600" y="2641822"/>
            <a:ext cx="944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Next session we are looking at CRM but, how does ERP engage with CRM and what are the goals?</a:t>
            </a:r>
          </a:p>
        </p:txBody>
      </p:sp>
    </p:spTree>
    <p:extLst>
      <p:ext uri="{BB962C8B-B14F-4D97-AF65-F5344CB8AC3E}">
        <p14:creationId xmlns:p14="http://schemas.microsoft.com/office/powerpoint/2010/main" val="3372131469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924</Words>
  <Application>Microsoft Office PowerPoint</Application>
  <PresentationFormat>Widescreen</PresentationFormat>
  <Paragraphs>131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Aptos</vt:lpstr>
      <vt:lpstr>Arial</vt:lpstr>
      <vt:lpstr>Calibri</vt:lpstr>
      <vt:lpstr>Garamond</vt:lpstr>
      <vt:lpstr>Times New Roman</vt:lpstr>
      <vt:lpstr>Wingdings 3</vt:lpstr>
      <vt:lpstr>Title Slide 1</vt:lpstr>
      <vt:lpstr>ALAMO22</vt:lpstr>
      <vt:lpstr>   Module: BMSP6017 Digital Business  Session 8: Digital Supply Chain Management   </vt:lpstr>
      <vt:lpstr>Session Objectives</vt:lpstr>
      <vt:lpstr>Activity/Discussion:</vt:lpstr>
      <vt:lpstr>PowerPoint Presentation</vt:lpstr>
      <vt:lpstr>Activity:</vt:lpstr>
      <vt:lpstr>Pre-ERP</vt:lpstr>
      <vt:lpstr>ERP</vt:lpstr>
      <vt:lpstr>The 4 major Functions of a Business</vt:lpstr>
      <vt:lpstr>Example – Order Fulfillment Process</vt:lpstr>
      <vt:lpstr>Enterprise Systems</vt:lpstr>
      <vt:lpstr>How Enterprise Systems Work</vt:lpstr>
      <vt:lpstr>Business Value of Enterprise Systems?</vt:lpstr>
      <vt:lpstr>Benefits of ERP</vt:lpstr>
      <vt:lpstr>Processes for ERP Software </vt:lpstr>
      <vt:lpstr>Processes for ERP Software </vt:lpstr>
      <vt:lpstr>ERP Success Factors</vt:lpstr>
      <vt:lpstr>Advantages of ERP</vt:lpstr>
      <vt:lpstr>Disadvantages of ERP</vt:lpstr>
      <vt:lpstr>Supply Chain Management &amp; ERP</vt:lpstr>
      <vt:lpstr>CRM &amp; ERP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12</cp:revision>
  <dcterms:created xsi:type="dcterms:W3CDTF">2025-09-08T10:01:36Z</dcterms:created>
  <dcterms:modified xsi:type="dcterms:W3CDTF">2025-11-25T10:43:53Z</dcterms:modified>
</cp:coreProperties>
</file>