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66" r:id="rId5"/>
    <p:sldId id="308" r:id="rId6"/>
    <p:sldId id="309" r:id="rId7"/>
    <p:sldId id="310" r:id="rId8"/>
    <p:sldId id="311" r:id="rId9"/>
    <p:sldId id="312" r:id="rId10"/>
    <p:sldId id="313" r:id="rId11"/>
    <p:sldId id="314" r:id="rId12"/>
    <p:sldId id="318" r:id="rId13"/>
    <p:sldId id="315" r:id="rId14"/>
    <p:sldId id="316" r:id="rId15"/>
    <p:sldId id="31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achel L Iles" initials="RLI" lastIdx="1" clrIdx="0">
    <p:extLst>
      <p:ext uri="{19B8F6BF-5375-455C-9EA6-DF929625EA0E}">
        <p15:presenceInfo xmlns:p15="http://schemas.microsoft.com/office/powerpoint/2012/main" userId="S::RLIles@carmarthenshire.gov.uk::0cc758ca-64e3-4703-a72d-54dd09bae66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19" autoAdjust="0"/>
  </p:normalViewPr>
  <p:slideViewPr>
    <p:cSldViewPr snapToGrid="0">
      <p:cViewPr varScale="1">
        <p:scale>
          <a:sx n="114" d="100"/>
          <a:sy n="114" d="100"/>
        </p:scale>
        <p:origin x="41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The Importance of project management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baseline="0" dirty="0"/>
            <a:t>How to measure success</a:t>
          </a:r>
          <a:endParaRPr lang="en-US" dirty="0"/>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Applicability in the workplace</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35B53C-1212-40DC-9B2D-321E57BA1829}" type="doc">
      <dgm:prSet loTypeId="urn:microsoft.com/office/officeart/2005/8/layout/radial6" loCatId="cycle" qsTypeId="urn:microsoft.com/office/officeart/2005/8/quickstyle/simple4" qsCatId="simple" csTypeId="urn:microsoft.com/office/officeart/2005/8/colors/accent1_1" csCatId="accent1" phldr="1"/>
      <dgm:spPr/>
      <dgm:t>
        <a:bodyPr/>
        <a:lstStyle/>
        <a:p>
          <a:endParaRPr lang="en-GB"/>
        </a:p>
      </dgm:t>
    </dgm:pt>
    <dgm:pt modelId="{D4280606-0424-4315-9756-27C7AF2C9581}">
      <dgm:prSet phldrT="[Text]"/>
      <dgm:spPr/>
      <dgm:t>
        <a:bodyPr/>
        <a:lstStyle/>
        <a:p>
          <a:r>
            <a:rPr lang="en-GB" dirty="0"/>
            <a:t>Project Success</a:t>
          </a:r>
        </a:p>
      </dgm:t>
    </dgm:pt>
    <dgm:pt modelId="{7E50B855-5967-4F5A-BD85-CFFE0F00B578}" type="parTrans" cxnId="{5E458BA3-C366-4BF9-84EA-1D4020CC3429}">
      <dgm:prSet/>
      <dgm:spPr/>
      <dgm:t>
        <a:bodyPr/>
        <a:lstStyle/>
        <a:p>
          <a:endParaRPr lang="en-GB"/>
        </a:p>
      </dgm:t>
    </dgm:pt>
    <dgm:pt modelId="{0D7D0C5E-9017-4516-B4FF-B90EF9614DEC}" type="sibTrans" cxnId="{5E458BA3-C366-4BF9-84EA-1D4020CC3429}">
      <dgm:prSet/>
      <dgm:spPr/>
      <dgm:t>
        <a:bodyPr/>
        <a:lstStyle/>
        <a:p>
          <a:endParaRPr lang="en-GB"/>
        </a:p>
      </dgm:t>
    </dgm:pt>
    <dgm:pt modelId="{E7CB94A9-9892-4409-946A-E74324A26102}">
      <dgm:prSet phldrT="[Text]"/>
      <dgm:spPr/>
      <dgm:t>
        <a:bodyPr/>
        <a:lstStyle/>
        <a:p>
          <a:r>
            <a:rPr lang="en-GB" dirty="0"/>
            <a:t>Time</a:t>
          </a:r>
        </a:p>
      </dgm:t>
    </dgm:pt>
    <dgm:pt modelId="{54183DE4-56D7-4CF8-92AF-F3F5A6DB838E}" type="parTrans" cxnId="{B20C378A-8341-4D0E-82B0-799E7AC755BC}">
      <dgm:prSet/>
      <dgm:spPr/>
      <dgm:t>
        <a:bodyPr/>
        <a:lstStyle/>
        <a:p>
          <a:endParaRPr lang="en-GB"/>
        </a:p>
      </dgm:t>
    </dgm:pt>
    <dgm:pt modelId="{6E38F1C0-967F-400A-83BC-952E4C44715A}" type="sibTrans" cxnId="{B20C378A-8341-4D0E-82B0-799E7AC755BC}">
      <dgm:prSet/>
      <dgm:spPr/>
      <dgm:t>
        <a:bodyPr/>
        <a:lstStyle/>
        <a:p>
          <a:endParaRPr lang="en-GB"/>
        </a:p>
      </dgm:t>
    </dgm:pt>
    <dgm:pt modelId="{6287A5F2-EF40-4860-B5F2-91856527AEA7}">
      <dgm:prSet phldrT="[Text]"/>
      <dgm:spPr/>
      <dgm:t>
        <a:bodyPr/>
        <a:lstStyle/>
        <a:p>
          <a:r>
            <a:rPr lang="en-GB" dirty="0"/>
            <a:t>Budget</a:t>
          </a:r>
        </a:p>
      </dgm:t>
    </dgm:pt>
    <dgm:pt modelId="{84A29F27-88BD-4805-BE1B-DC5CCD8B1E36}" type="parTrans" cxnId="{7F6F133D-0E0F-43EE-80AB-EBB0B43E747E}">
      <dgm:prSet/>
      <dgm:spPr/>
      <dgm:t>
        <a:bodyPr/>
        <a:lstStyle/>
        <a:p>
          <a:endParaRPr lang="en-GB"/>
        </a:p>
      </dgm:t>
    </dgm:pt>
    <dgm:pt modelId="{6222486F-0CDF-41CA-9586-C67F2DB0AF2B}" type="sibTrans" cxnId="{7F6F133D-0E0F-43EE-80AB-EBB0B43E747E}">
      <dgm:prSet/>
      <dgm:spPr/>
      <dgm:t>
        <a:bodyPr/>
        <a:lstStyle/>
        <a:p>
          <a:endParaRPr lang="en-GB"/>
        </a:p>
      </dgm:t>
    </dgm:pt>
    <dgm:pt modelId="{22034D35-E0EB-4C62-804F-682544104035}">
      <dgm:prSet phldrT="[Text]"/>
      <dgm:spPr/>
      <dgm:t>
        <a:bodyPr/>
        <a:lstStyle/>
        <a:p>
          <a:r>
            <a:rPr lang="en-GB" dirty="0"/>
            <a:t>Quality</a:t>
          </a:r>
        </a:p>
      </dgm:t>
    </dgm:pt>
    <dgm:pt modelId="{99A2FD27-B4CA-4638-862B-3C00FDBA591F}" type="parTrans" cxnId="{FE624AEE-2293-4D4C-BA7C-77B0B3687D12}">
      <dgm:prSet/>
      <dgm:spPr/>
      <dgm:t>
        <a:bodyPr/>
        <a:lstStyle/>
        <a:p>
          <a:endParaRPr lang="en-GB"/>
        </a:p>
      </dgm:t>
    </dgm:pt>
    <dgm:pt modelId="{2D207D79-5786-498E-B0C9-FE204AC30DAD}" type="sibTrans" cxnId="{FE624AEE-2293-4D4C-BA7C-77B0B3687D12}">
      <dgm:prSet/>
      <dgm:spPr/>
      <dgm:t>
        <a:bodyPr/>
        <a:lstStyle/>
        <a:p>
          <a:endParaRPr lang="en-GB"/>
        </a:p>
      </dgm:t>
    </dgm:pt>
    <dgm:pt modelId="{538A1CD9-43BD-4674-A913-C31995865FB3}">
      <dgm:prSet phldrT="[Text]" custT="1"/>
      <dgm:spPr/>
      <dgm:t>
        <a:bodyPr/>
        <a:lstStyle/>
        <a:p>
          <a:r>
            <a:rPr lang="en-GB" sz="1200" dirty="0"/>
            <a:t>Specification</a:t>
          </a:r>
        </a:p>
      </dgm:t>
    </dgm:pt>
    <dgm:pt modelId="{A938B68D-89F2-4A09-A507-B012E123D1B3}" type="parTrans" cxnId="{8C5A99C3-4EF6-4002-B4D7-C6D69B17E233}">
      <dgm:prSet/>
      <dgm:spPr/>
      <dgm:t>
        <a:bodyPr/>
        <a:lstStyle/>
        <a:p>
          <a:endParaRPr lang="en-GB"/>
        </a:p>
      </dgm:t>
    </dgm:pt>
    <dgm:pt modelId="{9CD0162E-6475-4C16-8F8B-A6C43F2A0D4A}" type="sibTrans" cxnId="{8C5A99C3-4EF6-4002-B4D7-C6D69B17E233}">
      <dgm:prSet/>
      <dgm:spPr/>
      <dgm:t>
        <a:bodyPr/>
        <a:lstStyle/>
        <a:p>
          <a:endParaRPr lang="en-GB"/>
        </a:p>
      </dgm:t>
    </dgm:pt>
    <dgm:pt modelId="{16B18DE5-5CEA-433C-B453-2FF180068A35}" type="pres">
      <dgm:prSet presAssocID="{E335B53C-1212-40DC-9B2D-321E57BA1829}" presName="Name0" presStyleCnt="0">
        <dgm:presLayoutVars>
          <dgm:chMax val="1"/>
          <dgm:dir/>
          <dgm:animLvl val="ctr"/>
          <dgm:resizeHandles val="exact"/>
        </dgm:presLayoutVars>
      </dgm:prSet>
      <dgm:spPr/>
    </dgm:pt>
    <dgm:pt modelId="{72B26D53-53C6-4D40-8308-748A3408E40D}" type="pres">
      <dgm:prSet presAssocID="{D4280606-0424-4315-9756-27C7AF2C9581}" presName="centerShape" presStyleLbl="node0" presStyleIdx="0" presStyleCnt="1"/>
      <dgm:spPr/>
    </dgm:pt>
    <dgm:pt modelId="{89903000-2091-4C51-B1B3-AA1D126839C4}" type="pres">
      <dgm:prSet presAssocID="{E7CB94A9-9892-4409-946A-E74324A26102}" presName="node" presStyleLbl="node1" presStyleIdx="0" presStyleCnt="4" custScaleX="128061" custScaleY="109878">
        <dgm:presLayoutVars>
          <dgm:bulletEnabled val="1"/>
        </dgm:presLayoutVars>
      </dgm:prSet>
      <dgm:spPr/>
    </dgm:pt>
    <dgm:pt modelId="{EB0BBF7F-5315-4FC7-B76F-C0FC07E3B5B2}" type="pres">
      <dgm:prSet presAssocID="{E7CB94A9-9892-4409-946A-E74324A26102}" presName="dummy" presStyleCnt="0"/>
      <dgm:spPr/>
    </dgm:pt>
    <dgm:pt modelId="{907736A2-1BD4-4001-BCEA-A0DF3DDD3C5F}" type="pres">
      <dgm:prSet presAssocID="{6E38F1C0-967F-400A-83BC-952E4C44715A}" presName="sibTrans" presStyleLbl="sibTrans2D1" presStyleIdx="0" presStyleCnt="4"/>
      <dgm:spPr/>
    </dgm:pt>
    <dgm:pt modelId="{98F461C9-48EF-4533-AD90-187BD0ADD120}" type="pres">
      <dgm:prSet presAssocID="{6287A5F2-EF40-4860-B5F2-91856527AEA7}" presName="node" presStyleLbl="node1" presStyleIdx="1" presStyleCnt="4" custScaleX="126280" custScaleY="118498">
        <dgm:presLayoutVars>
          <dgm:bulletEnabled val="1"/>
        </dgm:presLayoutVars>
      </dgm:prSet>
      <dgm:spPr/>
    </dgm:pt>
    <dgm:pt modelId="{DB93E348-0CB5-40A4-ADBC-50E46D7F1F77}" type="pres">
      <dgm:prSet presAssocID="{6287A5F2-EF40-4860-B5F2-91856527AEA7}" presName="dummy" presStyleCnt="0"/>
      <dgm:spPr/>
    </dgm:pt>
    <dgm:pt modelId="{AE83830F-6EE5-40F2-833B-B88336053965}" type="pres">
      <dgm:prSet presAssocID="{6222486F-0CDF-41CA-9586-C67F2DB0AF2B}" presName="sibTrans" presStyleLbl="sibTrans2D1" presStyleIdx="1" presStyleCnt="4"/>
      <dgm:spPr/>
    </dgm:pt>
    <dgm:pt modelId="{BC8CC579-5983-41E1-A748-D19D0040F267}" type="pres">
      <dgm:prSet presAssocID="{22034D35-E0EB-4C62-804F-682544104035}" presName="node" presStyleLbl="node1" presStyleIdx="2" presStyleCnt="4" custScaleX="122166" custScaleY="119119">
        <dgm:presLayoutVars>
          <dgm:bulletEnabled val="1"/>
        </dgm:presLayoutVars>
      </dgm:prSet>
      <dgm:spPr/>
    </dgm:pt>
    <dgm:pt modelId="{42DE8CC5-7240-4AA8-8603-525237F6E646}" type="pres">
      <dgm:prSet presAssocID="{22034D35-E0EB-4C62-804F-682544104035}" presName="dummy" presStyleCnt="0"/>
      <dgm:spPr/>
    </dgm:pt>
    <dgm:pt modelId="{98453FA3-6FC7-4858-82EA-970D76BDC82C}" type="pres">
      <dgm:prSet presAssocID="{2D207D79-5786-498E-B0C9-FE204AC30DAD}" presName="sibTrans" presStyleLbl="sibTrans2D1" presStyleIdx="2" presStyleCnt="4"/>
      <dgm:spPr/>
    </dgm:pt>
    <dgm:pt modelId="{35ADF4DD-2F69-4ECB-90CB-04B122F3D81B}" type="pres">
      <dgm:prSet presAssocID="{538A1CD9-43BD-4674-A913-C31995865FB3}" presName="node" presStyleLbl="node1" presStyleIdx="3" presStyleCnt="4" custScaleX="135906" custScaleY="122428">
        <dgm:presLayoutVars>
          <dgm:bulletEnabled val="1"/>
        </dgm:presLayoutVars>
      </dgm:prSet>
      <dgm:spPr/>
    </dgm:pt>
    <dgm:pt modelId="{79E2C460-2AD8-459D-B9FC-CC0CD23F7474}" type="pres">
      <dgm:prSet presAssocID="{538A1CD9-43BD-4674-A913-C31995865FB3}" presName="dummy" presStyleCnt="0"/>
      <dgm:spPr/>
    </dgm:pt>
    <dgm:pt modelId="{25A2950D-B564-4460-81B6-9939B6548C5C}" type="pres">
      <dgm:prSet presAssocID="{9CD0162E-6475-4C16-8F8B-A6C43F2A0D4A}" presName="sibTrans" presStyleLbl="sibTrans2D1" presStyleIdx="3" presStyleCnt="4"/>
      <dgm:spPr/>
    </dgm:pt>
  </dgm:ptLst>
  <dgm:cxnLst>
    <dgm:cxn modelId="{7F6F133D-0E0F-43EE-80AB-EBB0B43E747E}" srcId="{D4280606-0424-4315-9756-27C7AF2C9581}" destId="{6287A5F2-EF40-4860-B5F2-91856527AEA7}" srcOrd="1" destOrd="0" parTransId="{84A29F27-88BD-4805-BE1B-DC5CCD8B1E36}" sibTransId="{6222486F-0CDF-41CA-9586-C67F2DB0AF2B}"/>
    <dgm:cxn modelId="{AD187D40-219B-4E39-BF9C-5A58EFA34403}" type="presOf" srcId="{6E38F1C0-967F-400A-83BC-952E4C44715A}" destId="{907736A2-1BD4-4001-BCEA-A0DF3DDD3C5F}" srcOrd="0" destOrd="0" presId="urn:microsoft.com/office/officeart/2005/8/layout/radial6"/>
    <dgm:cxn modelId="{C64EA176-FBDF-451B-B8C3-3C94F84020DE}" type="presOf" srcId="{6222486F-0CDF-41CA-9586-C67F2DB0AF2B}" destId="{AE83830F-6EE5-40F2-833B-B88336053965}" srcOrd="0" destOrd="0" presId="urn:microsoft.com/office/officeart/2005/8/layout/radial6"/>
    <dgm:cxn modelId="{D2FFAE7B-568D-4D96-AC41-08F53B4D0C90}" type="presOf" srcId="{22034D35-E0EB-4C62-804F-682544104035}" destId="{BC8CC579-5983-41E1-A748-D19D0040F267}" srcOrd="0" destOrd="0" presId="urn:microsoft.com/office/officeart/2005/8/layout/radial6"/>
    <dgm:cxn modelId="{D9D2D77C-5CB6-4301-8238-EC22DD900E8B}" type="presOf" srcId="{2D207D79-5786-498E-B0C9-FE204AC30DAD}" destId="{98453FA3-6FC7-4858-82EA-970D76BDC82C}" srcOrd="0" destOrd="0" presId="urn:microsoft.com/office/officeart/2005/8/layout/radial6"/>
    <dgm:cxn modelId="{DD3DBD84-8542-4DDC-83BA-A7AACF3A6031}" type="presOf" srcId="{D4280606-0424-4315-9756-27C7AF2C9581}" destId="{72B26D53-53C6-4D40-8308-748A3408E40D}" srcOrd="0" destOrd="0" presId="urn:microsoft.com/office/officeart/2005/8/layout/radial6"/>
    <dgm:cxn modelId="{B20C378A-8341-4D0E-82B0-799E7AC755BC}" srcId="{D4280606-0424-4315-9756-27C7AF2C9581}" destId="{E7CB94A9-9892-4409-946A-E74324A26102}" srcOrd="0" destOrd="0" parTransId="{54183DE4-56D7-4CF8-92AF-F3F5A6DB838E}" sibTransId="{6E38F1C0-967F-400A-83BC-952E4C44715A}"/>
    <dgm:cxn modelId="{D540338C-21DB-490E-B658-610E2C3D7F14}" type="presOf" srcId="{E7CB94A9-9892-4409-946A-E74324A26102}" destId="{89903000-2091-4C51-B1B3-AA1D126839C4}" srcOrd="0" destOrd="0" presId="urn:microsoft.com/office/officeart/2005/8/layout/radial6"/>
    <dgm:cxn modelId="{5E458BA3-C366-4BF9-84EA-1D4020CC3429}" srcId="{E335B53C-1212-40DC-9B2D-321E57BA1829}" destId="{D4280606-0424-4315-9756-27C7AF2C9581}" srcOrd="0" destOrd="0" parTransId="{7E50B855-5967-4F5A-BD85-CFFE0F00B578}" sibTransId="{0D7D0C5E-9017-4516-B4FF-B90EF9614DEC}"/>
    <dgm:cxn modelId="{8C5A99C3-4EF6-4002-B4D7-C6D69B17E233}" srcId="{D4280606-0424-4315-9756-27C7AF2C9581}" destId="{538A1CD9-43BD-4674-A913-C31995865FB3}" srcOrd="3" destOrd="0" parTransId="{A938B68D-89F2-4A09-A507-B012E123D1B3}" sibTransId="{9CD0162E-6475-4C16-8F8B-A6C43F2A0D4A}"/>
    <dgm:cxn modelId="{A36054D5-32C1-4571-AC4A-DCA89D35DF02}" type="presOf" srcId="{9CD0162E-6475-4C16-8F8B-A6C43F2A0D4A}" destId="{25A2950D-B564-4460-81B6-9939B6548C5C}" srcOrd="0" destOrd="0" presId="urn:microsoft.com/office/officeart/2005/8/layout/radial6"/>
    <dgm:cxn modelId="{4369ACDF-FA2A-44AB-97AC-929CDFC9A090}" type="presOf" srcId="{E335B53C-1212-40DC-9B2D-321E57BA1829}" destId="{16B18DE5-5CEA-433C-B453-2FF180068A35}" srcOrd="0" destOrd="0" presId="urn:microsoft.com/office/officeart/2005/8/layout/radial6"/>
    <dgm:cxn modelId="{FE624AEE-2293-4D4C-BA7C-77B0B3687D12}" srcId="{D4280606-0424-4315-9756-27C7AF2C9581}" destId="{22034D35-E0EB-4C62-804F-682544104035}" srcOrd="2" destOrd="0" parTransId="{99A2FD27-B4CA-4638-862B-3C00FDBA591F}" sibTransId="{2D207D79-5786-498E-B0C9-FE204AC30DAD}"/>
    <dgm:cxn modelId="{4B7610F6-4FF3-4B5D-9522-DA7994ABE0EE}" type="presOf" srcId="{6287A5F2-EF40-4860-B5F2-91856527AEA7}" destId="{98F461C9-48EF-4533-AD90-187BD0ADD120}" srcOrd="0" destOrd="0" presId="urn:microsoft.com/office/officeart/2005/8/layout/radial6"/>
    <dgm:cxn modelId="{C06FADFC-98FD-485E-966C-6C0F475D8C7A}" type="presOf" srcId="{538A1CD9-43BD-4674-A913-C31995865FB3}" destId="{35ADF4DD-2F69-4ECB-90CB-04B122F3D81B}" srcOrd="0" destOrd="0" presId="urn:microsoft.com/office/officeart/2005/8/layout/radial6"/>
    <dgm:cxn modelId="{9C765F03-C249-4592-931A-7191C8B46455}" type="presParOf" srcId="{16B18DE5-5CEA-433C-B453-2FF180068A35}" destId="{72B26D53-53C6-4D40-8308-748A3408E40D}" srcOrd="0" destOrd="0" presId="urn:microsoft.com/office/officeart/2005/8/layout/radial6"/>
    <dgm:cxn modelId="{A136CECD-92CA-4A6B-BB19-8EE47044088F}" type="presParOf" srcId="{16B18DE5-5CEA-433C-B453-2FF180068A35}" destId="{89903000-2091-4C51-B1B3-AA1D126839C4}" srcOrd="1" destOrd="0" presId="urn:microsoft.com/office/officeart/2005/8/layout/radial6"/>
    <dgm:cxn modelId="{73BD0DAB-5300-401C-9442-AFE5147B3DCA}" type="presParOf" srcId="{16B18DE5-5CEA-433C-B453-2FF180068A35}" destId="{EB0BBF7F-5315-4FC7-B76F-C0FC07E3B5B2}" srcOrd="2" destOrd="0" presId="urn:microsoft.com/office/officeart/2005/8/layout/radial6"/>
    <dgm:cxn modelId="{02BC653B-7410-468E-A448-27B1AF88FB8E}" type="presParOf" srcId="{16B18DE5-5CEA-433C-B453-2FF180068A35}" destId="{907736A2-1BD4-4001-BCEA-A0DF3DDD3C5F}" srcOrd="3" destOrd="0" presId="urn:microsoft.com/office/officeart/2005/8/layout/radial6"/>
    <dgm:cxn modelId="{46418474-DB83-4E2C-B179-464B942FC12E}" type="presParOf" srcId="{16B18DE5-5CEA-433C-B453-2FF180068A35}" destId="{98F461C9-48EF-4533-AD90-187BD0ADD120}" srcOrd="4" destOrd="0" presId="urn:microsoft.com/office/officeart/2005/8/layout/radial6"/>
    <dgm:cxn modelId="{ED640962-BE29-4B00-8441-2C8E595C0841}" type="presParOf" srcId="{16B18DE5-5CEA-433C-B453-2FF180068A35}" destId="{DB93E348-0CB5-40A4-ADBC-50E46D7F1F77}" srcOrd="5" destOrd="0" presId="urn:microsoft.com/office/officeart/2005/8/layout/radial6"/>
    <dgm:cxn modelId="{A50AADC1-F425-4E48-83F5-5D62B618663B}" type="presParOf" srcId="{16B18DE5-5CEA-433C-B453-2FF180068A35}" destId="{AE83830F-6EE5-40F2-833B-B88336053965}" srcOrd="6" destOrd="0" presId="urn:microsoft.com/office/officeart/2005/8/layout/radial6"/>
    <dgm:cxn modelId="{851B1F84-FA24-4B2B-9527-B94323661A7E}" type="presParOf" srcId="{16B18DE5-5CEA-433C-B453-2FF180068A35}" destId="{BC8CC579-5983-41E1-A748-D19D0040F267}" srcOrd="7" destOrd="0" presId="urn:microsoft.com/office/officeart/2005/8/layout/radial6"/>
    <dgm:cxn modelId="{63AA6049-B584-47E4-8998-C131310CE3B8}" type="presParOf" srcId="{16B18DE5-5CEA-433C-B453-2FF180068A35}" destId="{42DE8CC5-7240-4AA8-8603-525237F6E646}" srcOrd="8" destOrd="0" presId="urn:microsoft.com/office/officeart/2005/8/layout/radial6"/>
    <dgm:cxn modelId="{24D3EA8C-F2B5-43FF-AFEA-B2E211BA88FA}" type="presParOf" srcId="{16B18DE5-5CEA-433C-B453-2FF180068A35}" destId="{98453FA3-6FC7-4858-82EA-970D76BDC82C}" srcOrd="9" destOrd="0" presId="urn:microsoft.com/office/officeart/2005/8/layout/radial6"/>
    <dgm:cxn modelId="{790DEB32-D1ED-4CF1-9925-A31DB22E3721}" type="presParOf" srcId="{16B18DE5-5CEA-433C-B453-2FF180068A35}" destId="{35ADF4DD-2F69-4ECB-90CB-04B122F3D81B}" srcOrd="10" destOrd="0" presId="urn:microsoft.com/office/officeart/2005/8/layout/radial6"/>
    <dgm:cxn modelId="{61E464B5-103B-4365-AC1E-6AEB8ECE03EC}" type="presParOf" srcId="{16B18DE5-5CEA-433C-B453-2FF180068A35}" destId="{79E2C460-2AD8-459D-B9FC-CC0CD23F7474}" srcOrd="11" destOrd="0" presId="urn:microsoft.com/office/officeart/2005/8/layout/radial6"/>
    <dgm:cxn modelId="{FEC2E5D7-5814-4CC0-AC88-139D3B285EB7}" type="presParOf" srcId="{16B18DE5-5CEA-433C-B453-2FF180068A35}" destId="{25A2950D-B564-4460-81B6-9939B6548C5C}"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The Importance of project management </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baseline="0" dirty="0"/>
            <a:t>How to measure success</a:t>
          </a:r>
          <a:endParaRPr lang="en-US" sz="2300" kern="1200" dirty="0"/>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Applicability in the workplace</a:t>
          </a:r>
        </a:p>
      </dsp:txBody>
      <dsp:txXfrm>
        <a:off x="7041543" y="272554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A2950D-B564-4460-81B6-9939B6548C5C}">
      <dsp:nvSpPr>
        <dsp:cNvPr id="0" name=""/>
        <dsp:cNvSpPr/>
      </dsp:nvSpPr>
      <dsp:spPr>
        <a:xfrm>
          <a:off x="2744750" y="378076"/>
          <a:ext cx="2648965" cy="2648965"/>
        </a:xfrm>
        <a:prstGeom prst="blockArc">
          <a:avLst>
            <a:gd name="adj1" fmla="val 10800000"/>
            <a:gd name="adj2" fmla="val 16200000"/>
            <a:gd name="adj3" fmla="val 4641"/>
          </a:avLst>
        </a:prstGeom>
        <a:gradFill rotWithShape="0">
          <a:gsLst>
            <a:gs pos="0">
              <a:schemeClr val="accent1">
                <a:tint val="60000"/>
                <a:hueOff val="0"/>
                <a:satOff val="0"/>
                <a:lumOff val="0"/>
                <a:alphaOff val="0"/>
                <a:shade val="85000"/>
                <a:satMod val="130000"/>
              </a:schemeClr>
            </a:gs>
            <a:gs pos="34000">
              <a:schemeClr val="accent1">
                <a:tint val="60000"/>
                <a:hueOff val="0"/>
                <a:satOff val="0"/>
                <a:lumOff val="0"/>
                <a:alphaOff val="0"/>
                <a:shade val="87000"/>
                <a:satMod val="125000"/>
              </a:schemeClr>
            </a:gs>
            <a:gs pos="70000">
              <a:schemeClr val="accent1">
                <a:tint val="60000"/>
                <a:hueOff val="0"/>
                <a:satOff val="0"/>
                <a:lumOff val="0"/>
                <a:alphaOff val="0"/>
                <a:tint val="100000"/>
                <a:shade val="90000"/>
                <a:satMod val="130000"/>
              </a:schemeClr>
            </a:gs>
            <a:gs pos="100000">
              <a:schemeClr val="accent1">
                <a:tint val="60000"/>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98453FA3-6FC7-4858-82EA-970D76BDC82C}">
      <dsp:nvSpPr>
        <dsp:cNvPr id="0" name=""/>
        <dsp:cNvSpPr/>
      </dsp:nvSpPr>
      <dsp:spPr>
        <a:xfrm>
          <a:off x="2744750" y="378076"/>
          <a:ext cx="2648965" cy="2648965"/>
        </a:xfrm>
        <a:prstGeom prst="blockArc">
          <a:avLst>
            <a:gd name="adj1" fmla="val 5400000"/>
            <a:gd name="adj2" fmla="val 10800000"/>
            <a:gd name="adj3" fmla="val 4641"/>
          </a:avLst>
        </a:prstGeom>
        <a:gradFill rotWithShape="0">
          <a:gsLst>
            <a:gs pos="0">
              <a:schemeClr val="accent1">
                <a:tint val="60000"/>
                <a:hueOff val="0"/>
                <a:satOff val="0"/>
                <a:lumOff val="0"/>
                <a:alphaOff val="0"/>
                <a:shade val="85000"/>
                <a:satMod val="130000"/>
              </a:schemeClr>
            </a:gs>
            <a:gs pos="34000">
              <a:schemeClr val="accent1">
                <a:tint val="60000"/>
                <a:hueOff val="0"/>
                <a:satOff val="0"/>
                <a:lumOff val="0"/>
                <a:alphaOff val="0"/>
                <a:shade val="87000"/>
                <a:satMod val="125000"/>
              </a:schemeClr>
            </a:gs>
            <a:gs pos="70000">
              <a:schemeClr val="accent1">
                <a:tint val="60000"/>
                <a:hueOff val="0"/>
                <a:satOff val="0"/>
                <a:lumOff val="0"/>
                <a:alphaOff val="0"/>
                <a:tint val="100000"/>
                <a:shade val="90000"/>
                <a:satMod val="130000"/>
              </a:schemeClr>
            </a:gs>
            <a:gs pos="100000">
              <a:schemeClr val="accent1">
                <a:tint val="60000"/>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AE83830F-6EE5-40F2-833B-B88336053965}">
      <dsp:nvSpPr>
        <dsp:cNvPr id="0" name=""/>
        <dsp:cNvSpPr/>
      </dsp:nvSpPr>
      <dsp:spPr>
        <a:xfrm>
          <a:off x="2744750" y="378076"/>
          <a:ext cx="2648965" cy="2648965"/>
        </a:xfrm>
        <a:prstGeom prst="blockArc">
          <a:avLst>
            <a:gd name="adj1" fmla="val 0"/>
            <a:gd name="adj2" fmla="val 5400000"/>
            <a:gd name="adj3" fmla="val 4641"/>
          </a:avLst>
        </a:prstGeom>
        <a:gradFill rotWithShape="0">
          <a:gsLst>
            <a:gs pos="0">
              <a:schemeClr val="accent1">
                <a:tint val="60000"/>
                <a:hueOff val="0"/>
                <a:satOff val="0"/>
                <a:lumOff val="0"/>
                <a:alphaOff val="0"/>
                <a:shade val="85000"/>
                <a:satMod val="130000"/>
              </a:schemeClr>
            </a:gs>
            <a:gs pos="34000">
              <a:schemeClr val="accent1">
                <a:tint val="60000"/>
                <a:hueOff val="0"/>
                <a:satOff val="0"/>
                <a:lumOff val="0"/>
                <a:alphaOff val="0"/>
                <a:shade val="87000"/>
                <a:satMod val="125000"/>
              </a:schemeClr>
            </a:gs>
            <a:gs pos="70000">
              <a:schemeClr val="accent1">
                <a:tint val="60000"/>
                <a:hueOff val="0"/>
                <a:satOff val="0"/>
                <a:lumOff val="0"/>
                <a:alphaOff val="0"/>
                <a:tint val="100000"/>
                <a:shade val="90000"/>
                <a:satMod val="130000"/>
              </a:schemeClr>
            </a:gs>
            <a:gs pos="100000">
              <a:schemeClr val="accent1">
                <a:tint val="60000"/>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907736A2-1BD4-4001-BCEA-A0DF3DDD3C5F}">
      <dsp:nvSpPr>
        <dsp:cNvPr id="0" name=""/>
        <dsp:cNvSpPr/>
      </dsp:nvSpPr>
      <dsp:spPr>
        <a:xfrm>
          <a:off x="2744750" y="378076"/>
          <a:ext cx="2648965" cy="2648965"/>
        </a:xfrm>
        <a:prstGeom prst="blockArc">
          <a:avLst>
            <a:gd name="adj1" fmla="val 16200000"/>
            <a:gd name="adj2" fmla="val 0"/>
            <a:gd name="adj3" fmla="val 4641"/>
          </a:avLst>
        </a:prstGeom>
        <a:gradFill rotWithShape="0">
          <a:gsLst>
            <a:gs pos="0">
              <a:schemeClr val="accent1">
                <a:tint val="60000"/>
                <a:hueOff val="0"/>
                <a:satOff val="0"/>
                <a:lumOff val="0"/>
                <a:alphaOff val="0"/>
                <a:shade val="85000"/>
                <a:satMod val="130000"/>
              </a:schemeClr>
            </a:gs>
            <a:gs pos="34000">
              <a:schemeClr val="accent1">
                <a:tint val="60000"/>
                <a:hueOff val="0"/>
                <a:satOff val="0"/>
                <a:lumOff val="0"/>
                <a:alphaOff val="0"/>
                <a:shade val="87000"/>
                <a:satMod val="125000"/>
              </a:schemeClr>
            </a:gs>
            <a:gs pos="70000">
              <a:schemeClr val="accent1">
                <a:tint val="60000"/>
                <a:hueOff val="0"/>
                <a:satOff val="0"/>
                <a:lumOff val="0"/>
                <a:alphaOff val="0"/>
                <a:tint val="100000"/>
                <a:shade val="90000"/>
                <a:satMod val="130000"/>
              </a:schemeClr>
            </a:gs>
            <a:gs pos="100000">
              <a:schemeClr val="accent1">
                <a:tint val="60000"/>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72B26D53-53C6-4D40-8308-748A3408E40D}">
      <dsp:nvSpPr>
        <dsp:cNvPr id="0" name=""/>
        <dsp:cNvSpPr/>
      </dsp:nvSpPr>
      <dsp:spPr>
        <a:xfrm>
          <a:off x="3459360" y="1092686"/>
          <a:ext cx="1219745" cy="1219745"/>
        </a:xfrm>
        <a:prstGeom prst="ellipse">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Project Success</a:t>
          </a:r>
        </a:p>
      </dsp:txBody>
      <dsp:txXfrm>
        <a:off x="3637988" y="1271314"/>
        <a:ext cx="862489" cy="862489"/>
      </dsp:txXfrm>
    </dsp:sp>
    <dsp:sp modelId="{89903000-2091-4C51-B1B3-AA1D126839C4}">
      <dsp:nvSpPr>
        <dsp:cNvPr id="0" name=""/>
        <dsp:cNvSpPr/>
      </dsp:nvSpPr>
      <dsp:spPr>
        <a:xfrm>
          <a:off x="3522526" y="-60266"/>
          <a:ext cx="1093413" cy="938162"/>
        </a:xfrm>
        <a:prstGeom prst="ellipse">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Time</a:t>
          </a:r>
        </a:p>
      </dsp:txBody>
      <dsp:txXfrm>
        <a:off x="3682653" y="77125"/>
        <a:ext cx="773159" cy="663380"/>
      </dsp:txXfrm>
    </dsp:sp>
    <dsp:sp modelId="{98F461C9-48EF-4533-AD90-187BD0ADD120}">
      <dsp:nvSpPr>
        <dsp:cNvPr id="0" name=""/>
        <dsp:cNvSpPr/>
      </dsp:nvSpPr>
      <dsp:spPr>
        <a:xfrm>
          <a:off x="4823875" y="1196678"/>
          <a:ext cx="1078206" cy="1011762"/>
        </a:xfrm>
        <a:prstGeom prst="ellipse">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Budget</a:t>
          </a:r>
        </a:p>
      </dsp:txBody>
      <dsp:txXfrm>
        <a:off x="4981775" y="1344847"/>
        <a:ext cx="762406" cy="715424"/>
      </dsp:txXfrm>
    </dsp:sp>
    <dsp:sp modelId="{BC8CC579-5983-41E1-A748-D19D0040F267}">
      <dsp:nvSpPr>
        <dsp:cNvPr id="0" name=""/>
        <dsp:cNvSpPr/>
      </dsp:nvSpPr>
      <dsp:spPr>
        <a:xfrm>
          <a:off x="3547693" y="2487772"/>
          <a:ext cx="1043080" cy="1017064"/>
        </a:xfrm>
        <a:prstGeom prst="ellipse">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Quality</a:t>
          </a:r>
        </a:p>
      </dsp:txBody>
      <dsp:txXfrm>
        <a:off x="3700449" y="2636718"/>
        <a:ext cx="737568" cy="719172"/>
      </dsp:txXfrm>
    </dsp:sp>
    <dsp:sp modelId="{35ADF4DD-2F69-4ECB-90CB-04B122F3D81B}">
      <dsp:nvSpPr>
        <dsp:cNvPr id="0" name=""/>
        <dsp:cNvSpPr/>
      </dsp:nvSpPr>
      <dsp:spPr>
        <a:xfrm>
          <a:off x="2195290" y="1179900"/>
          <a:ext cx="1160395" cy="1045317"/>
        </a:xfrm>
        <a:prstGeom prst="ellipse">
          <a:avLst/>
        </a:prstGeom>
        <a:gradFill rotWithShape="0">
          <a:gsLst>
            <a:gs pos="0">
              <a:schemeClr val="lt1">
                <a:hueOff val="0"/>
                <a:satOff val="0"/>
                <a:lumOff val="0"/>
                <a:alphaOff val="0"/>
                <a:shade val="85000"/>
                <a:satMod val="130000"/>
              </a:schemeClr>
            </a:gs>
            <a:gs pos="34000">
              <a:schemeClr val="lt1">
                <a:hueOff val="0"/>
                <a:satOff val="0"/>
                <a:lumOff val="0"/>
                <a:alphaOff val="0"/>
                <a:shade val="87000"/>
                <a:satMod val="125000"/>
              </a:schemeClr>
            </a:gs>
            <a:gs pos="70000">
              <a:schemeClr val="lt1">
                <a:hueOff val="0"/>
                <a:satOff val="0"/>
                <a:lumOff val="0"/>
                <a:alphaOff val="0"/>
                <a:tint val="100000"/>
                <a:shade val="90000"/>
                <a:satMod val="130000"/>
              </a:schemeClr>
            </a:gs>
            <a:gs pos="100000">
              <a:schemeClr val="l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Specification</a:t>
          </a:r>
        </a:p>
      </dsp:txBody>
      <dsp:txXfrm>
        <a:off x="2365226" y="1332983"/>
        <a:ext cx="820523" cy="73915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10/29/2020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10/29/2020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10/29/2020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10/29/2020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10/29/2020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10/29/2020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10/29/2020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10/29/2020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10/29/2020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10/29/2020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425968" y="223053"/>
            <a:ext cx="4957894" cy="3991268"/>
          </a:xfrm>
        </p:spPr>
        <p:txBody>
          <a:bodyPr>
            <a:noAutofit/>
          </a:bodyPr>
          <a:lstStyle/>
          <a:p>
            <a:r>
              <a:rPr lang="en-US" sz="6600" dirty="0"/>
              <a:t>Project Management in the Workplace </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Rachel Iles</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Aims of Discussion</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3011994363"/>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38D7B-A915-4F7C-B677-41B1FB975407}"/>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309D871C-03F4-4F3E-B0FC-09BB42141B8E}"/>
              </a:ext>
            </a:extLst>
          </p:cNvPr>
          <p:cNvSpPr>
            <a:spLocks noGrp="1"/>
          </p:cNvSpPr>
          <p:nvPr>
            <p:ph idx="1"/>
          </p:nvPr>
        </p:nvSpPr>
        <p:spPr/>
        <p:txBody>
          <a:bodyPr/>
          <a:lstStyle/>
          <a:p>
            <a:pPr>
              <a:buFont typeface="Wingdings" panose="05000000000000000000" pitchFamily="2" charset="2"/>
              <a:buChar char="Ø"/>
            </a:pPr>
            <a:r>
              <a:rPr lang="en-GB" dirty="0"/>
              <a:t> Graduate Trainee Research Officer within the Education Department of Carmarthenshire County Council. </a:t>
            </a:r>
          </a:p>
          <a:p>
            <a:pPr>
              <a:buFont typeface="Wingdings" panose="05000000000000000000" pitchFamily="2" charset="2"/>
              <a:buChar char="Ø"/>
            </a:pPr>
            <a:r>
              <a:rPr lang="en-GB" dirty="0"/>
              <a:t>My main responsibilities include undertaking policy research and analysis to support existing projects as well as proposals for new bodies of work. This includes working closely with the Modernising Education Programme (MEP) service who are responsible for managing school construction projects, such as new school developments, refurbishments or expansions; and managing school reorganisation proposals, which are necessary when a school wishes to change any part of its provision. </a:t>
            </a:r>
          </a:p>
          <a:p>
            <a:pPr>
              <a:buFont typeface="Wingdings" panose="05000000000000000000" pitchFamily="2" charset="2"/>
              <a:buChar char="Ø"/>
            </a:pPr>
            <a:r>
              <a:rPr lang="en-GB" dirty="0"/>
              <a:t> This involves following rigorous project management processes and statutory procedures. </a:t>
            </a:r>
          </a:p>
          <a:p>
            <a:endParaRPr lang="en-GB" dirty="0"/>
          </a:p>
        </p:txBody>
      </p:sp>
      <p:pic>
        <p:nvPicPr>
          <p:cNvPr id="5" name="Picture 8">
            <a:extLst>
              <a:ext uri="{FF2B5EF4-FFF2-40B4-BE49-F238E27FC236}">
                <a16:creationId xmlns:a16="http://schemas.microsoft.com/office/drawing/2014/main" id="{E31B3F0F-ADBB-488D-8DD3-A43DDF26CA9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3709"/>
          <a:stretch/>
        </p:blipFill>
        <p:spPr bwMode="auto">
          <a:xfrm>
            <a:off x="9265193" y="172257"/>
            <a:ext cx="2366660" cy="1471213"/>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8513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8">
            <a:extLst>
              <a:ext uri="{FF2B5EF4-FFF2-40B4-BE49-F238E27FC236}">
                <a16:creationId xmlns:a16="http://schemas.microsoft.com/office/drawing/2014/main" id="{0A913F90-4522-4E66-98B7-DC02FD8BB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4651F-8A67-49F5-91E4-27B498BCD288}"/>
              </a:ext>
            </a:extLst>
          </p:cNvPr>
          <p:cNvSpPr>
            <a:spLocks noGrp="1"/>
          </p:cNvSpPr>
          <p:nvPr>
            <p:ph type="title"/>
          </p:nvPr>
        </p:nvSpPr>
        <p:spPr>
          <a:xfrm>
            <a:off x="965200" y="3955867"/>
            <a:ext cx="4809068" cy="2033446"/>
          </a:xfrm>
        </p:spPr>
        <p:txBody>
          <a:bodyPr anchor="t">
            <a:normAutofit/>
          </a:bodyPr>
          <a:lstStyle/>
          <a:p>
            <a:r>
              <a:rPr lang="en-GB" sz="4400" dirty="0"/>
              <a:t>Importance of Project Management  </a:t>
            </a:r>
          </a:p>
        </p:txBody>
      </p:sp>
      <p:pic>
        <p:nvPicPr>
          <p:cNvPr id="11" name="Graphic 10" descr="Artificial Intelligence">
            <a:extLst>
              <a:ext uri="{FF2B5EF4-FFF2-40B4-BE49-F238E27FC236}">
                <a16:creationId xmlns:a16="http://schemas.microsoft.com/office/drawing/2014/main" id="{E03DCCF7-D8B0-4BBD-8E59-1010E3B6847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75357" y="643270"/>
            <a:ext cx="2675190" cy="2675190"/>
          </a:xfrm>
          <a:prstGeom prst="rect">
            <a:avLst/>
          </a:prstGeom>
        </p:spPr>
      </p:pic>
      <p:pic>
        <p:nvPicPr>
          <p:cNvPr id="5" name="Content Placeholder 4" descr="Address Book">
            <a:extLst>
              <a:ext uri="{FF2B5EF4-FFF2-40B4-BE49-F238E27FC236}">
                <a16:creationId xmlns:a16="http://schemas.microsoft.com/office/drawing/2014/main" id="{8E38336B-AECC-4F76-A934-6C9C2DFCA0B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703077" y="643270"/>
            <a:ext cx="2675190" cy="2675190"/>
          </a:xfrm>
          <a:prstGeom prst="rect">
            <a:avLst/>
          </a:prstGeom>
        </p:spPr>
      </p:pic>
      <p:pic>
        <p:nvPicPr>
          <p:cNvPr id="7" name="Graphic 6" descr="Architecture">
            <a:extLst>
              <a:ext uri="{FF2B5EF4-FFF2-40B4-BE49-F238E27FC236}">
                <a16:creationId xmlns:a16="http://schemas.microsoft.com/office/drawing/2014/main" id="{66764ED5-123F-4BC8-ABB2-10F6B8CB240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341445" y="643270"/>
            <a:ext cx="2675190" cy="2675190"/>
          </a:xfrm>
          <a:prstGeom prst="rect">
            <a:avLst/>
          </a:prstGeom>
        </p:spPr>
      </p:pic>
      <p:cxnSp>
        <p:nvCxnSpPr>
          <p:cNvPr id="26" name="Straight Connector 20">
            <a:extLst>
              <a:ext uri="{FF2B5EF4-FFF2-40B4-BE49-F238E27FC236}">
                <a16:creationId xmlns:a16="http://schemas.microsoft.com/office/drawing/2014/main" id="{74E369E2-CE06-4376-B557-4B5FE5B41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3955867"/>
            <a:ext cx="0" cy="2025423"/>
          </a:xfrm>
          <a:prstGeom prst="line">
            <a:avLst/>
          </a:prstGeom>
          <a:ln w="127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27" name="Content Placeholder 15">
            <a:extLst>
              <a:ext uri="{FF2B5EF4-FFF2-40B4-BE49-F238E27FC236}">
                <a16:creationId xmlns:a16="http://schemas.microsoft.com/office/drawing/2014/main" id="{D975C4EB-247B-48D7-91CB-C609FC5FDD44}"/>
              </a:ext>
            </a:extLst>
          </p:cNvPr>
          <p:cNvSpPr>
            <a:spLocks noGrp="1"/>
          </p:cNvSpPr>
          <p:nvPr>
            <p:ph idx="1"/>
          </p:nvPr>
        </p:nvSpPr>
        <p:spPr>
          <a:xfrm>
            <a:off x="6316912" y="3348773"/>
            <a:ext cx="5654177" cy="2895933"/>
          </a:xfrm>
        </p:spPr>
        <p:txBody>
          <a:bodyPr>
            <a:noAutofit/>
          </a:bodyPr>
          <a:lstStyle/>
          <a:p>
            <a:pPr indent="0">
              <a:lnSpc>
                <a:spcPct val="100000"/>
              </a:lnSpc>
              <a:spcBef>
                <a:spcPts val="600"/>
              </a:spcBef>
              <a:spcAft>
                <a:spcPts val="0"/>
              </a:spcAft>
              <a:buFont typeface="Wingdings" panose="05000000000000000000" pitchFamily="2" charset="2"/>
              <a:buChar char="Ø"/>
            </a:pPr>
            <a:r>
              <a:rPr lang="en-US" sz="1800" dirty="0">
                <a:solidFill>
                  <a:schemeClr val="tx1"/>
                </a:solidFill>
              </a:rPr>
              <a:t>Reduce risk, cut costs and improve success rates (PMI,2013) </a:t>
            </a:r>
          </a:p>
          <a:p>
            <a:pPr indent="0">
              <a:lnSpc>
                <a:spcPct val="100000"/>
              </a:lnSpc>
              <a:spcBef>
                <a:spcPts val="600"/>
              </a:spcBef>
              <a:spcAft>
                <a:spcPts val="0"/>
              </a:spcAft>
              <a:buFont typeface="Wingdings" panose="05000000000000000000" pitchFamily="2" charset="2"/>
              <a:buChar char="Ø"/>
            </a:pPr>
            <a:r>
              <a:rPr lang="en-US" sz="1800" dirty="0">
                <a:solidFill>
                  <a:schemeClr val="tx1"/>
                </a:solidFill>
              </a:rPr>
              <a:t>Is the difference between progress and regress (APM, 2020). </a:t>
            </a:r>
          </a:p>
          <a:p>
            <a:pPr indent="0">
              <a:lnSpc>
                <a:spcPct val="100000"/>
              </a:lnSpc>
              <a:spcBef>
                <a:spcPts val="600"/>
              </a:spcBef>
              <a:spcAft>
                <a:spcPts val="0"/>
              </a:spcAft>
              <a:buFont typeface="Wingdings" panose="05000000000000000000" pitchFamily="2" charset="2"/>
              <a:buChar char="Ø"/>
            </a:pPr>
            <a:r>
              <a:rPr lang="en-US" sz="1800" dirty="0">
                <a:solidFill>
                  <a:schemeClr val="tx1"/>
                </a:solidFill>
              </a:rPr>
              <a:t>Establishes strategic alignment and ensures clear focus (APM, 2020)</a:t>
            </a:r>
          </a:p>
          <a:p>
            <a:pPr indent="0">
              <a:lnSpc>
                <a:spcPct val="100000"/>
              </a:lnSpc>
              <a:spcBef>
                <a:spcPts val="600"/>
              </a:spcBef>
              <a:spcAft>
                <a:spcPts val="0"/>
              </a:spcAft>
              <a:buFont typeface="Wingdings" panose="05000000000000000000" pitchFamily="2" charset="2"/>
              <a:buChar char="Ø"/>
            </a:pPr>
            <a:r>
              <a:rPr lang="en-US" sz="1800" dirty="0">
                <a:solidFill>
                  <a:schemeClr val="tx1"/>
                </a:solidFill>
              </a:rPr>
              <a:t>Ensures strategic goals are reflected within project objectives (APM,2020). </a:t>
            </a:r>
          </a:p>
          <a:p>
            <a:pPr indent="0">
              <a:lnSpc>
                <a:spcPct val="100000"/>
              </a:lnSpc>
              <a:spcBef>
                <a:spcPts val="600"/>
              </a:spcBef>
              <a:spcAft>
                <a:spcPts val="0"/>
              </a:spcAft>
              <a:buFont typeface="Wingdings" panose="05000000000000000000" pitchFamily="2" charset="2"/>
              <a:buChar char="Ø"/>
            </a:pPr>
            <a:r>
              <a:rPr lang="en-US" sz="1800" dirty="0">
                <a:solidFill>
                  <a:schemeClr val="tx1"/>
                </a:solidFill>
              </a:rPr>
              <a:t>Critical to success (PMI, 2013). </a:t>
            </a:r>
          </a:p>
        </p:txBody>
      </p:sp>
      <p:sp>
        <p:nvSpPr>
          <p:cNvPr id="28" name="Rectangle 22">
            <a:extLst>
              <a:ext uri="{FF2B5EF4-FFF2-40B4-BE49-F238E27FC236}">
                <a16:creationId xmlns:a16="http://schemas.microsoft.com/office/drawing/2014/main" id="{6344C6FC-AA4A-4CB4-835E-C976EBC08E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33916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52F422C-D1A8-4AA0-A254-C2EE5D5CC0D9}"/>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Impact of Project Management </a:t>
            </a:r>
          </a:p>
        </p:txBody>
      </p:sp>
      <p:sp>
        <p:nvSpPr>
          <p:cNvPr id="3" name="Content Placeholder 2">
            <a:extLst>
              <a:ext uri="{FF2B5EF4-FFF2-40B4-BE49-F238E27FC236}">
                <a16:creationId xmlns:a16="http://schemas.microsoft.com/office/drawing/2014/main" id="{952916A1-C5AA-48DC-9583-0DC209B6407D}"/>
              </a:ext>
            </a:extLst>
          </p:cNvPr>
          <p:cNvSpPr>
            <a:spLocks noGrp="1"/>
          </p:cNvSpPr>
          <p:nvPr>
            <p:ph idx="1"/>
          </p:nvPr>
        </p:nvSpPr>
        <p:spPr>
          <a:xfrm>
            <a:off x="367645" y="2449191"/>
            <a:ext cx="4414604" cy="3139321"/>
          </a:xfrm>
          <a:ln>
            <a:solidFill>
              <a:schemeClr val="accent1"/>
            </a:solidFill>
          </a:ln>
        </p:spPr>
        <p:txBody>
          <a:bodyPr>
            <a:normAutofit/>
          </a:bodyPr>
          <a:lstStyle/>
          <a:p>
            <a:pPr>
              <a:buFont typeface="Wingdings" panose="05000000000000000000" pitchFamily="2" charset="2"/>
              <a:buChar char="Ø"/>
            </a:pPr>
            <a:r>
              <a:rPr lang="en-GB" dirty="0"/>
              <a:t>Greater productivities, </a:t>
            </a:r>
          </a:p>
          <a:p>
            <a:pPr>
              <a:buFont typeface="Wingdings" panose="05000000000000000000" pitchFamily="2" charset="2"/>
              <a:buChar char="Ø"/>
            </a:pPr>
            <a:r>
              <a:rPr lang="en-GB" dirty="0"/>
              <a:t>Increased stakeholder satisfaction</a:t>
            </a:r>
          </a:p>
          <a:p>
            <a:pPr>
              <a:buFont typeface="Wingdings" panose="05000000000000000000" pitchFamily="2" charset="2"/>
              <a:buChar char="Ø"/>
            </a:pPr>
            <a:r>
              <a:rPr lang="en-GB" dirty="0"/>
              <a:t>Greater competitive advantage</a:t>
            </a:r>
          </a:p>
          <a:p>
            <a:pPr>
              <a:buFont typeface="Wingdings" panose="05000000000000000000" pitchFamily="2" charset="2"/>
              <a:buChar char="Ø"/>
            </a:pPr>
            <a:r>
              <a:rPr lang="en-GB" dirty="0"/>
              <a:t>Control spending</a:t>
            </a:r>
          </a:p>
          <a:p>
            <a:pPr>
              <a:buFont typeface="Wingdings" panose="05000000000000000000" pitchFamily="2" charset="2"/>
              <a:buChar char="Ø"/>
            </a:pPr>
            <a:r>
              <a:rPr lang="en-GB" dirty="0"/>
              <a:t>Ensure consistency</a:t>
            </a:r>
          </a:p>
          <a:p>
            <a:pPr>
              <a:buFont typeface="Wingdings" panose="05000000000000000000" pitchFamily="2" charset="2"/>
              <a:buChar char="Ø"/>
            </a:pPr>
            <a:r>
              <a:rPr lang="en-GB" dirty="0"/>
              <a:t>Improve project outcomes (PMI,2013). </a:t>
            </a:r>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94722D3B-5D84-438B-915F-3B602DBE5454}"/>
              </a:ext>
            </a:extLst>
          </p:cNvPr>
          <p:cNvSpPr txBox="1"/>
          <p:nvPr/>
        </p:nvSpPr>
        <p:spPr>
          <a:xfrm>
            <a:off x="6756420" y="2293047"/>
            <a:ext cx="5004945" cy="3477875"/>
          </a:xfrm>
          <a:prstGeom prst="rect">
            <a:avLst/>
          </a:prstGeom>
          <a:noFill/>
          <a:ln>
            <a:solidFill>
              <a:schemeClr val="accent1"/>
            </a:solidFill>
          </a:ln>
        </p:spPr>
        <p:txBody>
          <a:bodyPr wrap="square" rtlCol="0">
            <a:spAutoFit/>
          </a:bodyPr>
          <a:lstStyle/>
          <a:p>
            <a:r>
              <a:rPr lang="en-GB" sz="2000" dirty="0"/>
              <a:t>Yet, Shenhar and </a:t>
            </a:r>
            <a:r>
              <a:rPr lang="en-GB" sz="2000" dirty="0" err="1"/>
              <a:t>Dvir</a:t>
            </a:r>
            <a:r>
              <a:rPr lang="en-GB" sz="2000" dirty="0"/>
              <a:t> (2007) argues that many projects that have followed the necessary procedures and been managed by experienced project managers have failed; and other projects that have not followed the traditional project management processes and directions have been considered successful over time. Despite the rising demand for experienced project managers, many projects do not meet their time and budget goals or project objectives. </a:t>
            </a:r>
          </a:p>
        </p:txBody>
      </p:sp>
      <p:pic>
        <p:nvPicPr>
          <p:cNvPr id="6" name="Graphic 5" descr="Badge Question Mark">
            <a:extLst>
              <a:ext uri="{FF2B5EF4-FFF2-40B4-BE49-F238E27FC236}">
                <a16:creationId xmlns:a16="http://schemas.microsoft.com/office/drawing/2014/main" id="{E70FD701-B070-43B3-91C7-F94C92BA8F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091854" y="3208719"/>
            <a:ext cx="1354961" cy="1354961"/>
          </a:xfrm>
          <a:prstGeom prst="rect">
            <a:avLst/>
          </a:prstGeom>
        </p:spPr>
      </p:pic>
    </p:spTree>
    <p:extLst>
      <p:ext uri="{BB962C8B-B14F-4D97-AF65-F5344CB8AC3E}">
        <p14:creationId xmlns:p14="http://schemas.microsoft.com/office/powerpoint/2010/main" val="553819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1958365-764E-4C14-98E7-4370D7EED596}"/>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What is Success? </a:t>
            </a:r>
          </a:p>
        </p:txBody>
      </p:sp>
      <p:graphicFrame>
        <p:nvGraphicFramePr>
          <p:cNvPr id="4" name="Content Placeholder 3">
            <a:extLst>
              <a:ext uri="{FF2B5EF4-FFF2-40B4-BE49-F238E27FC236}">
                <a16:creationId xmlns:a16="http://schemas.microsoft.com/office/drawing/2014/main" id="{6651BD91-A1BB-4C17-BC6A-9FED88B1131C}"/>
              </a:ext>
            </a:extLst>
          </p:cNvPr>
          <p:cNvGraphicFramePr>
            <a:graphicFrameLocks noGrp="1"/>
          </p:cNvGraphicFramePr>
          <p:nvPr>
            <p:ph idx="1"/>
            <p:extLst>
              <p:ext uri="{D42A27DB-BD31-4B8C-83A1-F6EECF244321}">
                <p14:modId xmlns:p14="http://schemas.microsoft.com/office/powerpoint/2010/main" val="1306755472"/>
              </p:ext>
            </p:extLst>
          </p:nvPr>
        </p:nvGraphicFramePr>
        <p:xfrm>
          <a:off x="-1655110" y="2281805"/>
          <a:ext cx="8097372" cy="34445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B2F83228-46A3-4E72-A9B0-BA7C8FD57B9F}"/>
              </a:ext>
            </a:extLst>
          </p:cNvPr>
          <p:cNvSpPr txBox="1"/>
          <p:nvPr/>
        </p:nvSpPr>
        <p:spPr>
          <a:xfrm>
            <a:off x="4785645" y="2281805"/>
            <a:ext cx="6913548" cy="3785652"/>
          </a:xfrm>
          <a:prstGeom prst="rect">
            <a:avLst/>
          </a:prstGeom>
          <a:noFill/>
        </p:spPr>
        <p:txBody>
          <a:bodyPr wrap="square" rtlCol="0">
            <a:spAutoFit/>
          </a:bodyPr>
          <a:lstStyle/>
          <a:p>
            <a:r>
              <a:rPr lang="en-GB" sz="2000" dirty="0"/>
              <a:t>Traditional methods of measuring project success include completing a project on </a:t>
            </a:r>
            <a:r>
              <a:rPr lang="en-GB" sz="2000" b="1" dirty="0"/>
              <a:t>time</a:t>
            </a:r>
            <a:r>
              <a:rPr lang="en-GB" sz="2000" dirty="0"/>
              <a:t>, in </a:t>
            </a:r>
            <a:r>
              <a:rPr lang="en-GB" sz="2000" b="1" dirty="0"/>
              <a:t>budget</a:t>
            </a:r>
            <a:r>
              <a:rPr lang="en-GB" sz="2000" dirty="0"/>
              <a:t> and according to the project </a:t>
            </a:r>
            <a:r>
              <a:rPr lang="en-GB" sz="2000" b="1" dirty="0"/>
              <a:t>specification</a:t>
            </a:r>
            <a:r>
              <a:rPr lang="en-GB" sz="2000" dirty="0"/>
              <a:t>. Yet, Shenhar and </a:t>
            </a:r>
            <a:r>
              <a:rPr lang="en-GB" sz="2000" dirty="0" err="1"/>
              <a:t>Dvir</a:t>
            </a:r>
            <a:r>
              <a:rPr lang="en-GB" sz="2000" dirty="0"/>
              <a:t> (2007) would argue that this has evolved, successful projects need to take into consideration aspects such as:</a:t>
            </a:r>
          </a:p>
          <a:p>
            <a:pPr marL="285750" indent="-285750">
              <a:buFont typeface="Wingdings" panose="05000000000000000000" pitchFamily="2" charset="2"/>
              <a:buChar char="Ø"/>
            </a:pPr>
            <a:r>
              <a:rPr lang="en-GB" sz="2000" dirty="0"/>
              <a:t>Project efficiency</a:t>
            </a:r>
          </a:p>
          <a:p>
            <a:pPr marL="285750" indent="-285750">
              <a:buFont typeface="Wingdings" panose="05000000000000000000" pitchFamily="2" charset="2"/>
              <a:buChar char="Ø"/>
            </a:pPr>
            <a:r>
              <a:rPr lang="en-GB" sz="2000" dirty="0"/>
              <a:t>Organisational benefits, </a:t>
            </a:r>
          </a:p>
          <a:p>
            <a:pPr marL="285750" indent="-285750">
              <a:buFont typeface="Wingdings" panose="05000000000000000000" pitchFamily="2" charset="2"/>
              <a:buChar char="Ø"/>
            </a:pPr>
            <a:r>
              <a:rPr lang="en-GB" sz="2000" dirty="0"/>
              <a:t>Project impact</a:t>
            </a:r>
          </a:p>
          <a:p>
            <a:pPr marL="285750" indent="-285750">
              <a:buFont typeface="Wingdings" panose="05000000000000000000" pitchFamily="2" charset="2"/>
              <a:buChar char="Ø"/>
            </a:pPr>
            <a:r>
              <a:rPr lang="en-GB" sz="2000" dirty="0"/>
              <a:t>Stakeholder satisfaction</a:t>
            </a:r>
          </a:p>
          <a:p>
            <a:pPr marL="285750" indent="-285750">
              <a:buFont typeface="Wingdings" panose="05000000000000000000" pitchFamily="2" charset="2"/>
              <a:buChar char="Ø"/>
            </a:pPr>
            <a:r>
              <a:rPr lang="en-GB" sz="2000" dirty="0"/>
              <a:t>Future potential (Joslin and Muller, 2015)</a:t>
            </a:r>
          </a:p>
          <a:p>
            <a:r>
              <a:rPr lang="en-GB" sz="2000" dirty="0"/>
              <a:t>In order to be judged as successful. Success must correlate to a company’s overall vision and success (Shenhar and </a:t>
            </a:r>
            <a:r>
              <a:rPr lang="en-GB" sz="2000" dirty="0" err="1"/>
              <a:t>Dvir</a:t>
            </a:r>
            <a:r>
              <a:rPr lang="en-GB" sz="2000" dirty="0"/>
              <a:t>, 2007). </a:t>
            </a:r>
          </a:p>
        </p:txBody>
      </p:sp>
    </p:spTree>
    <p:extLst>
      <p:ext uri="{BB962C8B-B14F-4D97-AF65-F5344CB8AC3E}">
        <p14:creationId xmlns:p14="http://schemas.microsoft.com/office/powerpoint/2010/main" val="1483074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640C162-EA6F-4594-9097-8B7B5B7179C4}"/>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Can Success be Measured?</a:t>
            </a:r>
          </a:p>
        </p:txBody>
      </p:sp>
      <p:sp>
        <p:nvSpPr>
          <p:cNvPr id="3" name="Content Placeholder 2">
            <a:extLst>
              <a:ext uri="{FF2B5EF4-FFF2-40B4-BE49-F238E27FC236}">
                <a16:creationId xmlns:a16="http://schemas.microsoft.com/office/drawing/2014/main" id="{4CB3D7C1-4713-4A68-9A36-1C50563594AD}"/>
              </a:ext>
            </a:extLst>
          </p:cNvPr>
          <p:cNvSpPr>
            <a:spLocks noGrp="1"/>
          </p:cNvSpPr>
          <p:nvPr>
            <p:ph idx="1"/>
          </p:nvPr>
        </p:nvSpPr>
        <p:spPr>
          <a:xfrm>
            <a:off x="254466" y="2055718"/>
            <a:ext cx="7568200" cy="4194364"/>
          </a:xfrm>
          <a:ln>
            <a:solidFill>
              <a:schemeClr val="accent1"/>
            </a:solidFill>
          </a:ln>
        </p:spPr>
        <p:txBody>
          <a:bodyPr>
            <a:normAutofit lnSpcReduction="10000"/>
          </a:bodyPr>
          <a:lstStyle/>
          <a:p>
            <a:pPr>
              <a:buFont typeface="Wingdings" panose="05000000000000000000" pitchFamily="2" charset="2"/>
              <a:buChar char="Ø"/>
            </a:pPr>
            <a:r>
              <a:rPr lang="en-GB" sz="1800" dirty="0"/>
              <a:t>Young (2015) suggests that the perception of success depends on who is measuring it, such as the customer, the sponsor, or the manager. Project success is contingent on stakeholder perception and expectation, which vary greatly (Bannerman, 2008). </a:t>
            </a:r>
          </a:p>
          <a:p>
            <a:pPr>
              <a:buFont typeface="Wingdings" panose="05000000000000000000" pitchFamily="2" charset="2"/>
              <a:buChar char="Ø"/>
            </a:pPr>
            <a:r>
              <a:rPr lang="en-GB" sz="1800" dirty="0"/>
              <a:t>‘Some researchers suggest that success criteria should be project-specific and therefore determined by stakeholders at the start of each project’ (Bannerman, 2008). </a:t>
            </a:r>
          </a:p>
          <a:p>
            <a:pPr>
              <a:buFont typeface="Wingdings" panose="05000000000000000000" pitchFamily="2" charset="2"/>
              <a:buChar char="Ø"/>
            </a:pPr>
            <a:r>
              <a:rPr lang="en-GB" sz="1800" dirty="0"/>
              <a:t>Furthermore, Bannerman (2008) suggests the need for two different success criteria- measures of project deliverable/product success and then business success.</a:t>
            </a:r>
          </a:p>
          <a:p>
            <a:pPr>
              <a:buFont typeface="Wingdings" panose="05000000000000000000" pitchFamily="2" charset="2"/>
              <a:buChar char="Ø"/>
            </a:pPr>
            <a:r>
              <a:rPr lang="en-GB" sz="1800" dirty="0"/>
              <a:t>Shenhar and </a:t>
            </a:r>
            <a:r>
              <a:rPr lang="en-GB" sz="1800" dirty="0" err="1"/>
              <a:t>Dvir</a:t>
            </a:r>
            <a:r>
              <a:rPr lang="en-GB" sz="1800" dirty="0"/>
              <a:t> (2007) highlight that despite the need for it, there is still no universal method of how to assess and measure project success. </a:t>
            </a:r>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Table 4">
            <a:extLst>
              <a:ext uri="{FF2B5EF4-FFF2-40B4-BE49-F238E27FC236}">
                <a16:creationId xmlns:a16="http://schemas.microsoft.com/office/drawing/2014/main" id="{73DAF0DC-178C-4339-9B8A-151EBAD08F9F}"/>
              </a:ext>
            </a:extLst>
          </p:cNvPr>
          <p:cNvGraphicFramePr>
            <a:graphicFrameLocks noGrp="1"/>
          </p:cNvGraphicFramePr>
          <p:nvPr>
            <p:extLst>
              <p:ext uri="{D42A27DB-BD31-4B8C-83A1-F6EECF244321}">
                <p14:modId xmlns:p14="http://schemas.microsoft.com/office/powerpoint/2010/main" val="3179269468"/>
              </p:ext>
            </p:extLst>
          </p:nvPr>
        </p:nvGraphicFramePr>
        <p:xfrm>
          <a:off x="8078639" y="2292432"/>
          <a:ext cx="3858895" cy="3672840"/>
        </p:xfrm>
        <a:graphic>
          <a:graphicData uri="http://schemas.openxmlformats.org/drawingml/2006/table">
            <a:tbl>
              <a:tblPr firstRow="1" bandRow="1">
                <a:tableStyleId>{5C22544A-7EE6-4342-B048-85BDC9FD1C3A}</a:tableStyleId>
              </a:tblPr>
              <a:tblGrid>
                <a:gridCol w="455045">
                  <a:extLst>
                    <a:ext uri="{9D8B030D-6E8A-4147-A177-3AD203B41FA5}">
                      <a16:colId xmlns:a16="http://schemas.microsoft.com/office/drawing/2014/main" val="1105331072"/>
                    </a:ext>
                  </a:extLst>
                </a:gridCol>
                <a:gridCol w="3403850">
                  <a:extLst>
                    <a:ext uri="{9D8B030D-6E8A-4147-A177-3AD203B41FA5}">
                      <a16:colId xmlns:a16="http://schemas.microsoft.com/office/drawing/2014/main" val="3639540780"/>
                    </a:ext>
                  </a:extLst>
                </a:gridCol>
              </a:tblGrid>
              <a:tr h="325094">
                <a:tc>
                  <a:txBody>
                    <a:bodyPr/>
                    <a:lstStyle/>
                    <a:p>
                      <a:endParaRPr lang="en-GB" sz="1600" dirty="0"/>
                    </a:p>
                  </a:txBody>
                  <a:tcPr/>
                </a:tc>
                <a:tc>
                  <a:txBody>
                    <a:bodyPr/>
                    <a:lstStyle/>
                    <a:p>
                      <a:r>
                        <a:rPr lang="en-GB" sz="1600" dirty="0"/>
                        <a:t>Successful? (Watson, 2002)</a:t>
                      </a:r>
                    </a:p>
                  </a:txBody>
                  <a:tcPr/>
                </a:tc>
                <a:extLst>
                  <a:ext uri="{0D108BD9-81ED-4DB2-BD59-A6C34878D82A}">
                    <a16:rowId xmlns:a16="http://schemas.microsoft.com/office/drawing/2014/main" val="920935546"/>
                  </a:ext>
                </a:extLst>
              </a:tr>
              <a:tr h="370840">
                <a:tc>
                  <a:txBody>
                    <a:bodyPr/>
                    <a:lstStyle/>
                    <a:p>
                      <a:r>
                        <a:rPr lang="en-GB" sz="1600" dirty="0"/>
                        <a:t>Yes</a:t>
                      </a:r>
                    </a:p>
                  </a:txBody>
                  <a:tcPr/>
                </a:tc>
                <a:tc>
                  <a:txBody>
                    <a:bodyPr/>
                    <a:lstStyle/>
                    <a:p>
                      <a:r>
                        <a:rPr lang="en-GB" sz="1600" dirty="0"/>
                        <a:t>Met business objectives</a:t>
                      </a:r>
                    </a:p>
                  </a:txBody>
                  <a:tcPr/>
                </a:tc>
                <a:extLst>
                  <a:ext uri="{0D108BD9-81ED-4DB2-BD59-A6C34878D82A}">
                    <a16:rowId xmlns:a16="http://schemas.microsoft.com/office/drawing/2014/main" val="42169967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Yes</a:t>
                      </a:r>
                    </a:p>
                  </a:txBody>
                  <a:tcPr/>
                </a:tc>
                <a:tc>
                  <a:txBody>
                    <a:bodyPr/>
                    <a:lstStyle/>
                    <a:p>
                      <a:r>
                        <a:rPr lang="en-GB" sz="1600" dirty="0"/>
                        <a:t>Delivered end project on time</a:t>
                      </a:r>
                    </a:p>
                  </a:txBody>
                  <a:tcPr/>
                </a:tc>
                <a:extLst>
                  <a:ext uri="{0D108BD9-81ED-4DB2-BD59-A6C34878D82A}">
                    <a16:rowId xmlns:a16="http://schemas.microsoft.com/office/drawing/2014/main" val="2309853917"/>
                  </a:ext>
                </a:extLst>
              </a:tr>
              <a:tr h="370840">
                <a:tc>
                  <a:txBody>
                    <a:bodyPr/>
                    <a:lstStyle/>
                    <a:p>
                      <a:r>
                        <a:rPr lang="en-GB" sz="1600" dirty="0"/>
                        <a:t>Yes</a:t>
                      </a:r>
                    </a:p>
                  </a:txBody>
                  <a:tcPr/>
                </a:tc>
                <a:tc>
                  <a:txBody>
                    <a:bodyPr/>
                    <a:lstStyle/>
                    <a:p>
                      <a:r>
                        <a:rPr lang="en-GB" sz="1600" dirty="0"/>
                        <a:t>Delivered end project within budget</a:t>
                      </a:r>
                    </a:p>
                  </a:txBody>
                  <a:tcPr/>
                </a:tc>
                <a:extLst>
                  <a:ext uri="{0D108BD9-81ED-4DB2-BD59-A6C34878D82A}">
                    <a16:rowId xmlns:a16="http://schemas.microsoft.com/office/drawing/2014/main" val="1094147811"/>
                  </a:ext>
                </a:extLst>
              </a:tr>
              <a:tr h="370840">
                <a:tc>
                  <a:txBody>
                    <a:bodyPr/>
                    <a:lstStyle/>
                    <a:p>
                      <a:r>
                        <a:rPr lang="en-GB" sz="1600" dirty="0"/>
                        <a:t>Yes</a:t>
                      </a:r>
                    </a:p>
                  </a:txBody>
                  <a:tcPr/>
                </a:tc>
                <a:tc>
                  <a:txBody>
                    <a:bodyPr/>
                    <a:lstStyle/>
                    <a:p>
                      <a:r>
                        <a:rPr lang="en-GB" sz="1600" dirty="0"/>
                        <a:t>End product met quality criteria</a:t>
                      </a:r>
                    </a:p>
                  </a:txBody>
                  <a:tcPr/>
                </a:tc>
                <a:extLst>
                  <a:ext uri="{0D108BD9-81ED-4DB2-BD59-A6C34878D82A}">
                    <a16:rowId xmlns:a16="http://schemas.microsoft.com/office/drawing/2014/main" val="390665573"/>
                  </a:ext>
                </a:extLst>
              </a:tr>
              <a:tr h="370840">
                <a:tc>
                  <a:txBody>
                    <a:bodyPr/>
                    <a:lstStyle/>
                    <a:p>
                      <a:r>
                        <a:rPr lang="en-GB" sz="1600" dirty="0"/>
                        <a:t>Yes</a:t>
                      </a:r>
                    </a:p>
                  </a:txBody>
                  <a:tcPr/>
                </a:tc>
                <a:tc>
                  <a:txBody>
                    <a:bodyPr/>
                    <a:lstStyle/>
                    <a:p>
                      <a:r>
                        <a:rPr lang="en-GB" sz="1600" dirty="0"/>
                        <a:t>Customer happy with end product</a:t>
                      </a:r>
                    </a:p>
                  </a:txBody>
                  <a:tcPr/>
                </a:tc>
                <a:extLst>
                  <a:ext uri="{0D108BD9-81ED-4DB2-BD59-A6C34878D82A}">
                    <a16:rowId xmlns:a16="http://schemas.microsoft.com/office/drawing/2014/main" val="1099558961"/>
                  </a:ext>
                </a:extLst>
              </a:tr>
              <a:tr h="370840">
                <a:tc>
                  <a:txBody>
                    <a:bodyPr/>
                    <a:lstStyle/>
                    <a:p>
                      <a:r>
                        <a:rPr lang="en-GB" sz="1600" dirty="0"/>
                        <a:t>Yes</a:t>
                      </a:r>
                    </a:p>
                  </a:txBody>
                  <a:tcPr/>
                </a:tc>
                <a:tc>
                  <a:txBody>
                    <a:bodyPr/>
                    <a:lstStyle/>
                    <a:p>
                      <a:r>
                        <a:rPr lang="en-GB" sz="1600" dirty="0"/>
                        <a:t>Customer uses end product</a:t>
                      </a:r>
                    </a:p>
                  </a:txBody>
                  <a:tcPr/>
                </a:tc>
                <a:extLst>
                  <a:ext uri="{0D108BD9-81ED-4DB2-BD59-A6C34878D82A}">
                    <a16:rowId xmlns:a16="http://schemas.microsoft.com/office/drawing/2014/main" val="378633601"/>
                  </a:ext>
                </a:extLst>
              </a:tr>
              <a:tr h="370840">
                <a:tc>
                  <a:txBody>
                    <a:bodyPr/>
                    <a:lstStyle/>
                    <a:p>
                      <a:r>
                        <a:rPr lang="en-GB" sz="1600" dirty="0"/>
                        <a:t>Yes</a:t>
                      </a:r>
                    </a:p>
                  </a:txBody>
                  <a:tcPr/>
                </a:tc>
                <a:tc>
                  <a:txBody>
                    <a:bodyPr/>
                    <a:lstStyle/>
                    <a:p>
                      <a:r>
                        <a:rPr lang="en-GB" sz="1600" dirty="0"/>
                        <a:t>Customer wants company to do more</a:t>
                      </a:r>
                    </a:p>
                  </a:txBody>
                  <a:tcPr/>
                </a:tc>
                <a:extLst>
                  <a:ext uri="{0D108BD9-81ED-4DB2-BD59-A6C34878D82A}">
                    <a16:rowId xmlns:a16="http://schemas.microsoft.com/office/drawing/2014/main" val="2227017642"/>
                  </a:ext>
                </a:extLst>
              </a:tr>
              <a:tr h="370840">
                <a:tc>
                  <a:txBody>
                    <a:bodyPr/>
                    <a:lstStyle/>
                    <a:p>
                      <a:r>
                        <a:rPr lang="en-GB" sz="1600" dirty="0"/>
                        <a:t>Yes</a:t>
                      </a:r>
                    </a:p>
                  </a:txBody>
                  <a:tcPr/>
                </a:tc>
                <a:tc>
                  <a:txBody>
                    <a:bodyPr/>
                    <a:lstStyle/>
                    <a:p>
                      <a:r>
                        <a:rPr lang="en-GB" sz="1600" dirty="0"/>
                        <a:t>Project team felt good about it</a:t>
                      </a:r>
                    </a:p>
                  </a:txBody>
                  <a:tcPr/>
                </a:tc>
                <a:extLst>
                  <a:ext uri="{0D108BD9-81ED-4DB2-BD59-A6C34878D82A}">
                    <a16:rowId xmlns:a16="http://schemas.microsoft.com/office/drawing/2014/main" val="194815428"/>
                  </a:ext>
                </a:extLst>
              </a:tr>
              <a:tr h="370840">
                <a:tc>
                  <a:txBody>
                    <a:bodyPr/>
                    <a:lstStyle/>
                    <a:p>
                      <a:r>
                        <a:rPr lang="en-GB" sz="1600" dirty="0"/>
                        <a:t>Yes</a:t>
                      </a:r>
                    </a:p>
                  </a:txBody>
                  <a:tcPr/>
                </a:tc>
                <a:tc>
                  <a:txBody>
                    <a:bodyPr/>
                    <a:lstStyle/>
                    <a:p>
                      <a:r>
                        <a:rPr lang="en-GB" sz="1600" dirty="0"/>
                        <a:t>Change was managed effectively </a:t>
                      </a:r>
                    </a:p>
                  </a:txBody>
                  <a:tcPr/>
                </a:tc>
                <a:extLst>
                  <a:ext uri="{0D108BD9-81ED-4DB2-BD59-A6C34878D82A}">
                    <a16:rowId xmlns:a16="http://schemas.microsoft.com/office/drawing/2014/main" val="1148982695"/>
                  </a:ext>
                </a:extLst>
              </a:tr>
            </a:tbl>
          </a:graphicData>
        </a:graphic>
      </p:graphicFrame>
    </p:spTree>
    <p:extLst>
      <p:ext uri="{BB962C8B-B14F-4D97-AF65-F5344CB8AC3E}">
        <p14:creationId xmlns:p14="http://schemas.microsoft.com/office/powerpoint/2010/main" val="2609830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DBB96E6-910A-4798-B428-65FE4AAEE772}"/>
              </a:ext>
            </a:extLst>
          </p:cNvPr>
          <p:cNvSpPr>
            <a:spLocks noGrp="1"/>
          </p:cNvSpPr>
          <p:nvPr>
            <p:ph type="title"/>
          </p:nvPr>
        </p:nvSpPr>
        <p:spPr>
          <a:xfrm>
            <a:off x="1097280" y="286603"/>
            <a:ext cx="10058400" cy="1450757"/>
          </a:xfrm>
        </p:spPr>
        <p:txBody>
          <a:bodyPr anchor="ctr">
            <a:normAutofit/>
          </a:bodyPr>
          <a:lstStyle/>
          <a:p>
            <a:r>
              <a:rPr lang="en-GB" dirty="0">
                <a:solidFill>
                  <a:srgbClr val="FFFFFF"/>
                </a:solidFill>
              </a:rPr>
              <a:t>Workplace Applicability – MEP</a:t>
            </a:r>
          </a:p>
        </p:txBody>
      </p:sp>
      <p:sp>
        <p:nvSpPr>
          <p:cNvPr id="21" name="Rectangle 20">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D0A47EB7-71FB-429C-9576-4239A867F296}"/>
              </a:ext>
            </a:extLst>
          </p:cNvPr>
          <p:cNvSpPr txBox="1"/>
          <p:nvPr/>
        </p:nvSpPr>
        <p:spPr>
          <a:xfrm>
            <a:off x="755010" y="2960906"/>
            <a:ext cx="4115912" cy="2862322"/>
          </a:xfrm>
          <a:prstGeom prst="rect">
            <a:avLst/>
          </a:prstGeom>
          <a:noFill/>
          <a:ln>
            <a:solidFill>
              <a:schemeClr val="accent1"/>
            </a:solidFill>
          </a:ln>
        </p:spPr>
        <p:txBody>
          <a:bodyPr wrap="square" rtlCol="0">
            <a:spAutoFit/>
          </a:bodyPr>
          <a:lstStyle/>
          <a:p>
            <a:r>
              <a:rPr lang="en-GB" sz="2000" b="1" dirty="0"/>
              <a:t>Initiation Process</a:t>
            </a:r>
            <a:r>
              <a:rPr lang="en-GB" sz="2000" dirty="0"/>
              <a:t>: A project, such as, changing the language provision of a school is proposed and a consultation document is developed which outlines the objectives of the proposal, identifies stakeholders, analyses risk, establishes a timeline and then seeks authorisation from the departmental management team (DMT). </a:t>
            </a:r>
          </a:p>
        </p:txBody>
      </p:sp>
      <p:sp>
        <p:nvSpPr>
          <p:cNvPr id="5" name="TextBox 4">
            <a:extLst>
              <a:ext uri="{FF2B5EF4-FFF2-40B4-BE49-F238E27FC236}">
                <a16:creationId xmlns:a16="http://schemas.microsoft.com/office/drawing/2014/main" id="{12AB81A9-D3ED-4348-A7C4-84E71DBD5609}"/>
              </a:ext>
            </a:extLst>
          </p:cNvPr>
          <p:cNvSpPr txBox="1"/>
          <p:nvPr/>
        </p:nvSpPr>
        <p:spPr>
          <a:xfrm>
            <a:off x="167950" y="2023963"/>
            <a:ext cx="11877869" cy="707886"/>
          </a:xfrm>
          <a:prstGeom prst="rect">
            <a:avLst/>
          </a:prstGeom>
          <a:noFill/>
        </p:spPr>
        <p:txBody>
          <a:bodyPr wrap="square" rtlCol="0">
            <a:spAutoFit/>
          </a:bodyPr>
          <a:lstStyle/>
          <a:p>
            <a:pPr algn="ctr"/>
            <a:r>
              <a:rPr lang="en-GB" sz="2000" b="1" dirty="0"/>
              <a:t>Project management processes are vital for the MEP team to ensure that we are following the correct statutory procedures, according to Welsh Government, as well as meeting objectives on time and within budget. </a:t>
            </a:r>
          </a:p>
        </p:txBody>
      </p:sp>
      <p:sp>
        <p:nvSpPr>
          <p:cNvPr id="6" name="TextBox 5">
            <a:extLst>
              <a:ext uri="{FF2B5EF4-FFF2-40B4-BE49-F238E27FC236}">
                <a16:creationId xmlns:a16="http://schemas.microsoft.com/office/drawing/2014/main" id="{C37F0AB6-D4C1-4846-A307-6F3183F1AE91}"/>
              </a:ext>
            </a:extLst>
          </p:cNvPr>
          <p:cNvSpPr txBox="1"/>
          <p:nvPr/>
        </p:nvSpPr>
        <p:spPr>
          <a:xfrm>
            <a:off x="6903625" y="3245946"/>
            <a:ext cx="3881535" cy="2246769"/>
          </a:xfrm>
          <a:prstGeom prst="rect">
            <a:avLst/>
          </a:prstGeom>
          <a:noFill/>
          <a:ln>
            <a:solidFill>
              <a:schemeClr val="accent1"/>
            </a:solidFill>
          </a:ln>
        </p:spPr>
        <p:txBody>
          <a:bodyPr wrap="square" rtlCol="0">
            <a:spAutoFit/>
          </a:bodyPr>
          <a:lstStyle/>
          <a:p>
            <a:r>
              <a:rPr lang="en-GB" sz="2000" b="1" dirty="0"/>
              <a:t>Planning Process</a:t>
            </a:r>
            <a:r>
              <a:rPr lang="en-GB" sz="2000" dirty="0"/>
              <a:t>: Once feedback has been received from DMT and the proposal has been authorised, the proposal is refined to reflect DMT advice. Committee reports and statutory procedure letters are prepared for stakeholders. </a:t>
            </a:r>
          </a:p>
        </p:txBody>
      </p:sp>
      <p:cxnSp>
        <p:nvCxnSpPr>
          <p:cNvPr id="9" name="Straight Arrow Connector 8">
            <a:extLst>
              <a:ext uri="{FF2B5EF4-FFF2-40B4-BE49-F238E27FC236}">
                <a16:creationId xmlns:a16="http://schemas.microsoft.com/office/drawing/2014/main" id="{EF0DB5BA-FC00-4F8D-9F7C-A6ECF494745A}"/>
              </a:ext>
            </a:extLst>
          </p:cNvPr>
          <p:cNvCxnSpPr>
            <a:cxnSpLocks/>
            <a:stCxn id="4" idx="3"/>
          </p:cNvCxnSpPr>
          <p:nvPr/>
        </p:nvCxnSpPr>
        <p:spPr>
          <a:xfrm>
            <a:off x="4870922" y="4392067"/>
            <a:ext cx="195771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9986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B96E6-910A-4798-B428-65FE4AAEE772}"/>
              </a:ext>
            </a:extLst>
          </p:cNvPr>
          <p:cNvSpPr>
            <a:spLocks noGrp="1"/>
          </p:cNvSpPr>
          <p:nvPr>
            <p:ph type="title"/>
          </p:nvPr>
        </p:nvSpPr>
        <p:spPr>
          <a:xfrm>
            <a:off x="1097280" y="286603"/>
            <a:ext cx="10058400" cy="1450757"/>
          </a:xfrm>
        </p:spPr>
        <p:txBody>
          <a:bodyPr anchor="ctr">
            <a:normAutofit/>
          </a:bodyPr>
          <a:lstStyle/>
          <a:p>
            <a:r>
              <a:rPr lang="en-GB" dirty="0">
                <a:solidFill>
                  <a:srgbClr val="FFFFFF"/>
                </a:solidFill>
              </a:rPr>
              <a:t>Workplace Applicability – MEP</a:t>
            </a:r>
          </a:p>
        </p:txBody>
      </p:sp>
      <p:sp>
        <p:nvSpPr>
          <p:cNvPr id="4" name="TextBox 3">
            <a:extLst>
              <a:ext uri="{FF2B5EF4-FFF2-40B4-BE49-F238E27FC236}">
                <a16:creationId xmlns:a16="http://schemas.microsoft.com/office/drawing/2014/main" id="{D0A47EB7-71FB-429C-9576-4239A867F296}"/>
              </a:ext>
            </a:extLst>
          </p:cNvPr>
          <p:cNvSpPr txBox="1"/>
          <p:nvPr/>
        </p:nvSpPr>
        <p:spPr>
          <a:xfrm>
            <a:off x="1022942" y="2700847"/>
            <a:ext cx="3881535" cy="2862322"/>
          </a:xfrm>
          <a:prstGeom prst="rect">
            <a:avLst/>
          </a:prstGeom>
          <a:noFill/>
          <a:ln>
            <a:solidFill>
              <a:schemeClr val="accent1"/>
            </a:solidFill>
          </a:ln>
        </p:spPr>
        <p:txBody>
          <a:bodyPr wrap="square" rtlCol="0">
            <a:spAutoFit/>
          </a:bodyPr>
          <a:lstStyle/>
          <a:p>
            <a:r>
              <a:rPr lang="en-GB" sz="2000" b="1" dirty="0"/>
              <a:t>Executing Process/ Monitoring and Controlling Process</a:t>
            </a:r>
            <a:r>
              <a:rPr lang="en-GB" sz="2000" dirty="0"/>
              <a:t>: These two stages overlap as the proposal progresses through the authority committees to obtain permission to consult, permission to notice, analyse objections and then final permission to implement is authorised by county council. </a:t>
            </a:r>
          </a:p>
        </p:txBody>
      </p:sp>
      <p:sp>
        <p:nvSpPr>
          <p:cNvPr id="5" name="TextBox 4">
            <a:extLst>
              <a:ext uri="{FF2B5EF4-FFF2-40B4-BE49-F238E27FC236}">
                <a16:creationId xmlns:a16="http://schemas.microsoft.com/office/drawing/2014/main" id="{12AB81A9-D3ED-4348-A7C4-84E71DBD5609}"/>
              </a:ext>
            </a:extLst>
          </p:cNvPr>
          <p:cNvSpPr txBox="1"/>
          <p:nvPr/>
        </p:nvSpPr>
        <p:spPr>
          <a:xfrm>
            <a:off x="187545" y="658038"/>
            <a:ext cx="11877869" cy="707886"/>
          </a:xfrm>
          <a:prstGeom prst="rect">
            <a:avLst/>
          </a:prstGeom>
          <a:noFill/>
        </p:spPr>
        <p:txBody>
          <a:bodyPr wrap="square" rtlCol="0">
            <a:spAutoFit/>
          </a:bodyPr>
          <a:lstStyle/>
          <a:p>
            <a:pPr algn="ctr"/>
            <a:r>
              <a:rPr lang="en-GB" sz="2000" b="1" dirty="0"/>
              <a:t>Project management processes are vital for the MEP team to ensure that we are following the correct statutory procedures, according to Welsh Government, as well as meeting objectives on time and within budget. </a:t>
            </a:r>
          </a:p>
        </p:txBody>
      </p:sp>
      <p:sp>
        <p:nvSpPr>
          <p:cNvPr id="6" name="TextBox 5">
            <a:extLst>
              <a:ext uri="{FF2B5EF4-FFF2-40B4-BE49-F238E27FC236}">
                <a16:creationId xmlns:a16="http://schemas.microsoft.com/office/drawing/2014/main" id="{C37F0AB6-D4C1-4846-A307-6F3183F1AE91}"/>
              </a:ext>
            </a:extLst>
          </p:cNvPr>
          <p:cNvSpPr txBox="1"/>
          <p:nvPr/>
        </p:nvSpPr>
        <p:spPr>
          <a:xfrm>
            <a:off x="6845244" y="2854735"/>
            <a:ext cx="3881535" cy="2554545"/>
          </a:xfrm>
          <a:prstGeom prst="rect">
            <a:avLst/>
          </a:prstGeom>
          <a:noFill/>
          <a:ln>
            <a:solidFill>
              <a:schemeClr val="accent1"/>
            </a:solidFill>
          </a:ln>
        </p:spPr>
        <p:txBody>
          <a:bodyPr wrap="square" rtlCol="0">
            <a:spAutoFit/>
          </a:bodyPr>
          <a:lstStyle/>
          <a:p>
            <a:r>
              <a:rPr lang="en-GB" sz="2000" b="1" dirty="0"/>
              <a:t>Closing Process</a:t>
            </a:r>
            <a:r>
              <a:rPr lang="en-GB" sz="2000" dirty="0"/>
              <a:t>: Once full approval to change the nature of a schools provision has been authorised, reports and determination letters are published and all stakeholders are notified. The school can then begin accepting pupils from the changed age range.  </a:t>
            </a:r>
          </a:p>
        </p:txBody>
      </p:sp>
      <p:cxnSp>
        <p:nvCxnSpPr>
          <p:cNvPr id="9" name="Straight Arrow Connector 8">
            <a:extLst>
              <a:ext uri="{FF2B5EF4-FFF2-40B4-BE49-F238E27FC236}">
                <a16:creationId xmlns:a16="http://schemas.microsoft.com/office/drawing/2014/main" id="{EF0DB5BA-FC00-4F8D-9F7C-A6ECF494745A}"/>
              </a:ext>
            </a:extLst>
          </p:cNvPr>
          <p:cNvCxnSpPr>
            <a:cxnSpLocks/>
            <a:stCxn id="4" idx="3"/>
          </p:cNvCxnSpPr>
          <p:nvPr/>
        </p:nvCxnSpPr>
        <p:spPr>
          <a:xfrm>
            <a:off x="4904477" y="4132008"/>
            <a:ext cx="183188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3244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DAEC8B8-F75F-4CCC-987C-066F8007D82E}"/>
              </a:ext>
            </a:extLst>
          </p:cNvPr>
          <p:cNvSpPr>
            <a:spLocks noGrp="1"/>
          </p:cNvSpPr>
          <p:nvPr>
            <p:ph type="title"/>
          </p:nvPr>
        </p:nvSpPr>
        <p:spPr>
          <a:xfrm>
            <a:off x="438854" y="44692"/>
            <a:ext cx="3659246" cy="1403390"/>
          </a:xfrm>
        </p:spPr>
        <p:txBody>
          <a:bodyPr vert="horz" lIns="91440" tIns="45720" rIns="91440" bIns="45720" rtlCol="0" anchor="b">
            <a:normAutofit/>
          </a:bodyPr>
          <a:lstStyle/>
          <a:p>
            <a:pPr algn="ctr"/>
            <a:r>
              <a:rPr lang="en-US" sz="4400" dirty="0">
                <a:solidFill>
                  <a:srgbClr val="FFFFFF"/>
                </a:solidFill>
              </a:rPr>
              <a:t>Adapting to the Workplace  </a:t>
            </a:r>
          </a:p>
        </p:txBody>
      </p:sp>
      <p:cxnSp>
        <p:nvCxnSpPr>
          <p:cNvPr id="18" name="Straight Connector 17">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Graphic 6" descr="Head with Gears">
            <a:extLst>
              <a:ext uri="{FF2B5EF4-FFF2-40B4-BE49-F238E27FC236}">
                <a16:creationId xmlns:a16="http://schemas.microsoft.com/office/drawing/2014/main" id="{5BB344C8-928B-412D-B9F3-97C64EF76AE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31248" y="640080"/>
            <a:ext cx="5577840" cy="5577840"/>
          </a:xfrm>
          <a:prstGeom prst="rect">
            <a:avLst/>
          </a:prstGeom>
        </p:spPr>
      </p:pic>
      <p:sp>
        <p:nvSpPr>
          <p:cNvPr id="3" name="TextBox 2">
            <a:extLst>
              <a:ext uri="{FF2B5EF4-FFF2-40B4-BE49-F238E27FC236}">
                <a16:creationId xmlns:a16="http://schemas.microsoft.com/office/drawing/2014/main" id="{E4BFE7AE-14F5-4025-A794-8FD790F023B1}"/>
              </a:ext>
            </a:extLst>
          </p:cNvPr>
          <p:cNvSpPr txBox="1"/>
          <p:nvPr/>
        </p:nvSpPr>
        <p:spPr>
          <a:xfrm>
            <a:off x="438854" y="3846530"/>
            <a:ext cx="3751166" cy="2246769"/>
          </a:xfrm>
          <a:prstGeom prst="rect">
            <a:avLst/>
          </a:prstGeom>
          <a:noFill/>
        </p:spPr>
        <p:txBody>
          <a:bodyPr wrap="square" rtlCol="0">
            <a:spAutoFit/>
          </a:bodyPr>
          <a:lstStyle/>
          <a:p>
            <a:pPr algn="ctr"/>
            <a:r>
              <a:rPr lang="en-GB" sz="2000" dirty="0">
                <a:solidFill>
                  <a:schemeClr val="bg1"/>
                </a:solidFill>
              </a:rPr>
              <a:t>Bentley (2002) suggests that regardless of which project management processes or stages a workplace chooses to follow, stages will need tailoring and adapting to meet the specific needs of a project. </a:t>
            </a:r>
          </a:p>
        </p:txBody>
      </p:sp>
      <p:sp>
        <p:nvSpPr>
          <p:cNvPr id="4" name="TextBox 3">
            <a:extLst>
              <a:ext uri="{FF2B5EF4-FFF2-40B4-BE49-F238E27FC236}">
                <a16:creationId xmlns:a16="http://schemas.microsoft.com/office/drawing/2014/main" id="{B581740E-DB2D-449D-89C4-38524F9E8022}"/>
              </a:ext>
            </a:extLst>
          </p:cNvPr>
          <p:cNvSpPr txBox="1"/>
          <p:nvPr/>
        </p:nvSpPr>
        <p:spPr>
          <a:xfrm>
            <a:off x="330441" y="1641068"/>
            <a:ext cx="3967992" cy="1938992"/>
          </a:xfrm>
          <a:prstGeom prst="rect">
            <a:avLst/>
          </a:prstGeom>
          <a:noFill/>
        </p:spPr>
        <p:txBody>
          <a:bodyPr wrap="square" rtlCol="0">
            <a:spAutoFit/>
          </a:bodyPr>
          <a:lstStyle/>
          <a:p>
            <a:pPr algn="ctr"/>
            <a:r>
              <a:rPr lang="en-GB" sz="2000" dirty="0">
                <a:solidFill>
                  <a:schemeClr val="bg1"/>
                </a:solidFill>
              </a:rPr>
              <a:t>Nokes and Kelley ( 2007) recommend understanding the broad principles underpinning the process groups and then considering what works best for the individual project or company. </a:t>
            </a:r>
          </a:p>
        </p:txBody>
      </p:sp>
    </p:spTree>
    <p:extLst>
      <p:ext uri="{BB962C8B-B14F-4D97-AF65-F5344CB8AC3E}">
        <p14:creationId xmlns:p14="http://schemas.microsoft.com/office/powerpoint/2010/main" val="4248671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A913F90-4522-4E66-98B7-DC02FD8BB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861CA-DB1B-4D05-9C4C-47EC3A974751}"/>
              </a:ext>
            </a:extLst>
          </p:cNvPr>
          <p:cNvSpPr>
            <a:spLocks noGrp="1"/>
          </p:cNvSpPr>
          <p:nvPr>
            <p:ph type="title"/>
          </p:nvPr>
        </p:nvSpPr>
        <p:spPr>
          <a:xfrm>
            <a:off x="1097280" y="286603"/>
            <a:ext cx="10058400" cy="1450757"/>
          </a:xfrm>
        </p:spPr>
        <p:txBody>
          <a:bodyPr>
            <a:normAutofit/>
          </a:bodyPr>
          <a:lstStyle/>
          <a:p>
            <a:r>
              <a:rPr lang="en-GB"/>
              <a:t>Summary</a:t>
            </a:r>
          </a:p>
        </p:txBody>
      </p:sp>
      <p:cxnSp>
        <p:nvCxnSpPr>
          <p:cNvPr id="19" name="Straight Connector 18">
            <a:extLst>
              <a:ext uri="{FF2B5EF4-FFF2-40B4-BE49-F238E27FC236}">
                <a16:creationId xmlns:a16="http://schemas.microsoft.com/office/drawing/2014/main" id="{6B55B8CC-0F92-4837-A535-00875F255E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74C428-8394-4CC5-8E70-1298EA8A5F60}"/>
              </a:ext>
            </a:extLst>
          </p:cNvPr>
          <p:cNvSpPr>
            <a:spLocks noGrp="1"/>
          </p:cNvSpPr>
          <p:nvPr>
            <p:ph idx="1"/>
          </p:nvPr>
        </p:nvSpPr>
        <p:spPr>
          <a:xfrm>
            <a:off x="938037" y="1982844"/>
            <a:ext cx="10315925" cy="1526531"/>
          </a:xfrm>
        </p:spPr>
        <p:txBody>
          <a:bodyPr>
            <a:normAutofit lnSpcReduction="10000"/>
          </a:bodyPr>
          <a:lstStyle/>
          <a:p>
            <a:pPr algn="ctr">
              <a:lnSpc>
                <a:spcPct val="100000"/>
              </a:lnSpc>
            </a:pPr>
            <a:r>
              <a:rPr lang="en-GB" dirty="0"/>
              <a:t>Although measuring project success is complex and subjective, effective project management is still considered valuable for reducing costs, meeting objectives and increasing stakeholder satisfaction. A large number of project management processes and methodologies exist, it is therefore encouraged for companies to find the most effective method that work best for them to ensure the most applicable method is used and an effective outcome is reached. </a:t>
            </a:r>
          </a:p>
        </p:txBody>
      </p:sp>
      <p:pic>
        <p:nvPicPr>
          <p:cNvPr id="7" name="Graphic 6" descr="Building Brick Wall">
            <a:extLst>
              <a:ext uri="{FF2B5EF4-FFF2-40B4-BE49-F238E27FC236}">
                <a16:creationId xmlns:a16="http://schemas.microsoft.com/office/drawing/2014/main" id="{DE4FDECB-6363-4082-B1E6-5536DFBBA54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412572" y="3506134"/>
            <a:ext cx="2531429" cy="2531429"/>
          </a:xfrm>
          <a:prstGeom prst="rect">
            <a:avLst/>
          </a:prstGeom>
        </p:spPr>
      </p:pic>
      <p:pic>
        <p:nvPicPr>
          <p:cNvPr id="5" name="Graphic 4" descr="Blockchain">
            <a:extLst>
              <a:ext uri="{FF2B5EF4-FFF2-40B4-BE49-F238E27FC236}">
                <a16:creationId xmlns:a16="http://schemas.microsoft.com/office/drawing/2014/main" id="{D8B2BE31-AA6F-4D2E-94FC-4C636FE0816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896270" y="3506144"/>
            <a:ext cx="2531527" cy="2531527"/>
          </a:xfrm>
          <a:prstGeom prst="rect">
            <a:avLst/>
          </a:prstGeom>
        </p:spPr>
      </p:pic>
      <p:pic>
        <p:nvPicPr>
          <p:cNvPr id="11" name="Graphic 10" descr="Business Growth">
            <a:extLst>
              <a:ext uri="{FF2B5EF4-FFF2-40B4-BE49-F238E27FC236}">
                <a16:creationId xmlns:a16="http://schemas.microsoft.com/office/drawing/2014/main" id="{0058CBBA-1554-4EE5-BE72-CC53333E844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380068" y="3506134"/>
            <a:ext cx="2531429" cy="2531429"/>
          </a:xfrm>
          <a:prstGeom prst="rect">
            <a:avLst/>
          </a:prstGeom>
        </p:spPr>
      </p:pic>
      <p:sp>
        <p:nvSpPr>
          <p:cNvPr id="21" name="Rectangle 20">
            <a:extLst>
              <a:ext uri="{FF2B5EF4-FFF2-40B4-BE49-F238E27FC236}">
                <a16:creationId xmlns:a16="http://schemas.microsoft.com/office/drawing/2014/main" id="{6344C6FC-AA4A-4CB4-835E-C976EBC08E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77858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2A5BE7-C72E-408B-8883-E944207F5E98}"/>
              </a:ext>
            </a:extLst>
          </p:cNvPr>
          <p:cNvSpPr>
            <a:spLocks noGrp="1"/>
          </p:cNvSpPr>
          <p:nvPr>
            <p:ph type="title"/>
          </p:nvPr>
        </p:nvSpPr>
        <p:spPr>
          <a:xfrm>
            <a:off x="671807" y="82973"/>
            <a:ext cx="3056919" cy="748453"/>
          </a:xfrm>
        </p:spPr>
        <p:txBody>
          <a:bodyPr>
            <a:normAutofit/>
          </a:bodyPr>
          <a:lstStyle/>
          <a:p>
            <a:r>
              <a:rPr lang="en-GB" dirty="0">
                <a:solidFill>
                  <a:schemeClr val="accent1"/>
                </a:solidFill>
              </a:rPr>
              <a:t>References </a:t>
            </a:r>
          </a:p>
        </p:txBody>
      </p:sp>
      <p:sp>
        <p:nvSpPr>
          <p:cNvPr id="3" name="Content Placeholder 2">
            <a:extLst>
              <a:ext uri="{FF2B5EF4-FFF2-40B4-BE49-F238E27FC236}">
                <a16:creationId xmlns:a16="http://schemas.microsoft.com/office/drawing/2014/main" id="{22E15057-5D33-4A7B-8DAF-3C97186C7628}"/>
              </a:ext>
            </a:extLst>
          </p:cNvPr>
          <p:cNvSpPr>
            <a:spLocks noGrp="1"/>
          </p:cNvSpPr>
          <p:nvPr>
            <p:ph idx="1"/>
          </p:nvPr>
        </p:nvSpPr>
        <p:spPr>
          <a:xfrm>
            <a:off x="87007" y="831427"/>
            <a:ext cx="7921688" cy="5569374"/>
          </a:xfrm>
        </p:spPr>
        <p:txBody>
          <a:bodyPr>
            <a:normAutofit fontScale="77500" lnSpcReduction="20000"/>
          </a:bodyPr>
          <a:lstStyle/>
          <a:p>
            <a:pPr>
              <a:lnSpc>
                <a:spcPct val="100000"/>
              </a:lnSpc>
            </a:pPr>
            <a:r>
              <a:rPr lang="en-GB" sz="1900" dirty="0">
                <a:solidFill>
                  <a:schemeClr val="tx1"/>
                </a:solidFill>
              </a:rPr>
              <a:t>Association for Project Management. (2020) ‘Why is Project Management Important?’ Available at: https://www.apm.org.uk/blog/why-is-project-management-important/ [Accessed: 13th August 2020]. </a:t>
            </a:r>
          </a:p>
          <a:p>
            <a:pPr>
              <a:lnSpc>
                <a:spcPct val="100000"/>
              </a:lnSpc>
            </a:pPr>
            <a:r>
              <a:rPr lang="en-GB" sz="1900" dirty="0">
                <a:solidFill>
                  <a:schemeClr val="tx1"/>
                </a:solidFill>
              </a:rPr>
              <a:t>Bannerman, P. L. (2008). Defining project success: a multilevel framework. Paper presented at PMI® Research Conference: Defining the Future of Project Management, Warsaw, Poland. Newtown Square, PA: Project Management Institute.</a:t>
            </a:r>
          </a:p>
          <a:p>
            <a:pPr>
              <a:lnSpc>
                <a:spcPct val="100000"/>
              </a:lnSpc>
            </a:pPr>
            <a:r>
              <a:rPr lang="en-GB" sz="1900" dirty="0">
                <a:solidFill>
                  <a:schemeClr val="tx1"/>
                </a:solidFill>
              </a:rPr>
              <a:t>Bentley, C. (2002) PRINCE2 a practical handbook. (2nd ed) Oxford: Elsevier.</a:t>
            </a:r>
          </a:p>
          <a:p>
            <a:pPr>
              <a:lnSpc>
                <a:spcPct val="100000"/>
              </a:lnSpc>
            </a:pPr>
            <a:r>
              <a:rPr lang="en-GB" sz="1900" dirty="0">
                <a:solidFill>
                  <a:schemeClr val="tx1"/>
                </a:solidFill>
              </a:rPr>
              <a:t>Joslin, R. and Müller, R. (2015) ‘Relationships between a Project Management Methodology and Project Success in Different Project Governance Contexts’, International Journal of Project Management. 33 (6) pp1377-392.</a:t>
            </a:r>
          </a:p>
          <a:p>
            <a:pPr>
              <a:lnSpc>
                <a:spcPct val="100000"/>
              </a:lnSpc>
            </a:pPr>
            <a:r>
              <a:rPr lang="en-GB" sz="1900" dirty="0" err="1">
                <a:solidFill>
                  <a:schemeClr val="tx1"/>
                </a:solidFill>
              </a:rPr>
              <a:t>Nokes</a:t>
            </a:r>
            <a:r>
              <a:rPr lang="en-GB" sz="1900" dirty="0">
                <a:solidFill>
                  <a:schemeClr val="tx1"/>
                </a:solidFill>
              </a:rPr>
              <a:t>, S. and Kelly, S. (2007) The definitive guide to project management: the fast track to getting the job done on time and on budget. (2nd ed) Harlow: Pearson Education Limited.</a:t>
            </a:r>
          </a:p>
          <a:p>
            <a:pPr>
              <a:lnSpc>
                <a:spcPct val="100000"/>
              </a:lnSpc>
            </a:pPr>
            <a:r>
              <a:rPr lang="en-GB" sz="1900" dirty="0">
                <a:solidFill>
                  <a:schemeClr val="tx1"/>
                </a:solidFill>
              </a:rPr>
              <a:t>Project Management Institute. (2013) A Guide to the Project Management Body of Knowledge (PMBOK). (5th ed) Project Management Institute, Inc: Pennsylvania.</a:t>
            </a:r>
          </a:p>
          <a:p>
            <a:pPr>
              <a:lnSpc>
                <a:spcPct val="100000"/>
              </a:lnSpc>
            </a:pPr>
            <a:r>
              <a:rPr lang="en-GB" sz="1900" dirty="0">
                <a:solidFill>
                  <a:schemeClr val="tx1"/>
                </a:solidFill>
              </a:rPr>
              <a:t>Shenhar, J.A. and </a:t>
            </a:r>
            <a:r>
              <a:rPr lang="en-GB" sz="1900" dirty="0" err="1">
                <a:solidFill>
                  <a:schemeClr val="tx1"/>
                </a:solidFill>
              </a:rPr>
              <a:t>Dvir</a:t>
            </a:r>
            <a:r>
              <a:rPr lang="en-GB" sz="1900" dirty="0">
                <a:solidFill>
                  <a:schemeClr val="tx1"/>
                </a:solidFill>
              </a:rPr>
              <a:t>, D. (2007) Reinventing Project Management: The Diamond Approach to Successful Growth and Innovation. Harvard Business School Publishing: Boston. [e-book]. Available at </a:t>
            </a:r>
            <a:r>
              <a:rPr lang="en-GB" sz="1900" u="sng" dirty="0">
                <a:solidFill>
                  <a:schemeClr val="tx1"/>
                </a:solidFill>
              </a:rPr>
              <a:t>https://books.google.co.uk/books?id=y0Tsi3tZTjYC&amp;printsec=frontcover&amp;dq=Reinventing+Project+Management:+The+Diamond+Approach+to&amp;hl=en&amp;sa=X&amp;ved=0ahUKEwiK6tGK9cvcAhWPasAKHYEzBEAQ6AEIJzAA#v=onepage&amp;q=Reinventing%20Project%20Management%3A%20The%20Diamond%20Approach%20to&amp;f=false</a:t>
            </a:r>
            <a:r>
              <a:rPr lang="en-GB" sz="1900" dirty="0">
                <a:solidFill>
                  <a:schemeClr val="tx1"/>
                </a:solidFill>
              </a:rPr>
              <a:t> [Accessed: 14</a:t>
            </a:r>
            <a:r>
              <a:rPr lang="en-GB" sz="1900" baseline="30000" dirty="0">
                <a:solidFill>
                  <a:schemeClr val="tx1"/>
                </a:solidFill>
              </a:rPr>
              <a:t>th</a:t>
            </a:r>
            <a:r>
              <a:rPr lang="en-GB" sz="1900" dirty="0">
                <a:solidFill>
                  <a:schemeClr val="tx1"/>
                </a:solidFill>
              </a:rPr>
              <a:t> </a:t>
            </a:r>
            <a:r>
              <a:rPr lang="en-GB" sz="1900" dirty="0" err="1">
                <a:solidFill>
                  <a:schemeClr val="tx1"/>
                </a:solidFill>
              </a:rPr>
              <a:t>september</a:t>
            </a:r>
            <a:r>
              <a:rPr lang="en-GB" sz="1900" dirty="0">
                <a:solidFill>
                  <a:schemeClr val="tx1"/>
                </a:solidFill>
              </a:rPr>
              <a:t> 2020].</a:t>
            </a:r>
          </a:p>
          <a:p>
            <a:pPr>
              <a:lnSpc>
                <a:spcPct val="100000"/>
              </a:lnSpc>
            </a:pPr>
            <a:r>
              <a:rPr lang="en-GB" sz="1900" dirty="0">
                <a:solidFill>
                  <a:schemeClr val="tx1"/>
                </a:solidFill>
              </a:rPr>
              <a:t>Watson, M. (2002) ‘Managing Smaller Projects: A Practical Guide’. Multi-Media Publications Inc: Ontario. </a:t>
            </a:r>
          </a:p>
          <a:p>
            <a:pPr>
              <a:lnSpc>
                <a:spcPct val="100000"/>
              </a:lnSpc>
            </a:pPr>
            <a:endParaRPr lang="en-GB" sz="1000" dirty="0"/>
          </a:p>
          <a:p>
            <a:pPr>
              <a:lnSpc>
                <a:spcPct val="100000"/>
              </a:lnSpc>
            </a:pPr>
            <a:endParaRPr lang="en-GB" sz="1000" dirty="0"/>
          </a:p>
        </p:txBody>
      </p:sp>
      <p:sp>
        <p:nvSpPr>
          <p:cNvPr id="10"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1"/>
            <a:ext cx="4050791"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0FA2369-10B3-4A99-93ED-036A92FD9C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3D2002C5-D7B5-4C1C-92EC-BC3F1559DCD6}"/>
              </a:ext>
            </a:extLst>
          </p:cNvPr>
          <p:cNvSpPr txBox="1"/>
          <p:nvPr/>
        </p:nvSpPr>
        <p:spPr>
          <a:xfrm>
            <a:off x="8135524" y="2009273"/>
            <a:ext cx="4050791" cy="2123658"/>
          </a:xfrm>
          <a:prstGeom prst="rect">
            <a:avLst/>
          </a:prstGeom>
          <a:noFill/>
        </p:spPr>
        <p:txBody>
          <a:bodyPr wrap="square" rtlCol="0">
            <a:spAutoFit/>
          </a:bodyPr>
          <a:lstStyle/>
          <a:p>
            <a:pPr algn="ctr"/>
            <a:r>
              <a:rPr lang="en-GB" sz="6600" b="1" dirty="0">
                <a:latin typeface="+mj-lt"/>
              </a:rPr>
              <a:t>Any Questions?</a:t>
            </a:r>
          </a:p>
        </p:txBody>
      </p:sp>
    </p:spTree>
    <p:extLst>
      <p:ext uri="{BB962C8B-B14F-4D97-AF65-F5344CB8AC3E}">
        <p14:creationId xmlns:p14="http://schemas.microsoft.com/office/powerpoint/2010/main" val="1026950711"/>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1024</TotalTime>
  <Words>1338</Words>
  <Application>Microsoft Office PowerPoint</Application>
  <PresentationFormat>Widescreen</PresentationFormat>
  <Paragraphs>84</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Georgia Pro Cond Light</vt:lpstr>
      <vt:lpstr>Speak Pro</vt:lpstr>
      <vt:lpstr>Wingdings</vt:lpstr>
      <vt:lpstr>RetrospectVTI</vt:lpstr>
      <vt:lpstr>Project Management in the Workplace </vt:lpstr>
      <vt:lpstr>Aims of Discussion</vt:lpstr>
      <vt:lpstr>Introduction </vt:lpstr>
      <vt:lpstr>Importance of Project Management  </vt:lpstr>
      <vt:lpstr>Impact of Project Management </vt:lpstr>
      <vt:lpstr>What is Success? </vt:lpstr>
      <vt:lpstr>Can Success be Measured?</vt:lpstr>
      <vt:lpstr>Workplace Applicability – MEP</vt:lpstr>
      <vt:lpstr>Workplace Applicability – MEP</vt:lpstr>
      <vt:lpstr>Adapting to the Workplace  </vt:lpstr>
      <vt:lpstr>Summary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in the Workplace </dc:title>
  <dc:creator>Rachel L Iles</dc:creator>
  <cp:lastModifiedBy>Rachel L Iles</cp:lastModifiedBy>
  <cp:revision>12</cp:revision>
  <dcterms:created xsi:type="dcterms:W3CDTF">2020-09-14T12:51:16Z</dcterms:created>
  <dcterms:modified xsi:type="dcterms:W3CDTF">2020-10-29T14:04:58Z</dcterms:modified>
</cp:coreProperties>
</file>