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4"/>
  </p:sldMasterIdLst>
  <p:notesMasterIdLst>
    <p:notesMasterId r:id="rId14"/>
  </p:notesMasterIdLst>
  <p:sldIdLst>
    <p:sldId id="256" r:id="rId5"/>
    <p:sldId id="257" r:id="rId6"/>
    <p:sldId id="265" r:id="rId7"/>
    <p:sldId id="266" r:id="rId8"/>
    <p:sldId id="264" r:id="rId9"/>
    <p:sldId id="260" r:id="rId10"/>
    <p:sldId id="261" r:id="rId11"/>
    <p:sldId id="262" r:id="rId12"/>
    <p:sldId id="26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353C9"/>
    <a:srgbClr val="074187"/>
    <a:srgbClr val="052F61"/>
    <a:srgbClr val="0357D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82E071-19D9-4A02-9A5E-8C9A7E072BFF}" v="76" dt="2019-12-11T18:33:21.3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597" autoAdjust="0"/>
    <p:restoredTop sz="81200" autoAdjust="0"/>
  </p:normalViewPr>
  <p:slideViewPr>
    <p:cSldViewPr snapToGrid="0">
      <p:cViewPr varScale="1">
        <p:scale>
          <a:sx n="77" d="100"/>
          <a:sy n="77" d="100"/>
        </p:scale>
        <p:origin x="92" y="1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F0079CE-01D2-4D39-AEDB-3C29E12B9D18}" type="doc">
      <dgm:prSet loTypeId="urn:microsoft.com/office/officeart/2005/8/layout/pyramid3" loCatId="pyramid" qsTypeId="urn:microsoft.com/office/officeart/2005/8/quickstyle/simple1" qsCatId="simple" csTypeId="urn:microsoft.com/office/officeart/2005/8/colors/accent1_2" csCatId="accent1" phldr="1"/>
      <dgm:spPr/>
    </dgm:pt>
    <dgm:pt modelId="{AAD1EB4C-C3CA-43F2-BF72-BEF0A826A1E9}">
      <dgm:prSet phldrT="[Text]"/>
      <dgm:spPr>
        <a:solidFill>
          <a:srgbClr val="0353C9"/>
        </a:solidFill>
      </dgm:spPr>
      <dgm:t>
        <a:bodyPr/>
        <a:lstStyle/>
        <a:p>
          <a:r>
            <a:rPr lang="en-GB" dirty="0"/>
            <a:t>Validated</a:t>
          </a:r>
        </a:p>
      </dgm:t>
    </dgm:pt>
    <dgm:pt modelId="{B398E326-544F-4604-8B63-BD6AA2627E89}" type="parTrans" cxnId="{2D937EB3-7467-439C-88D7-29488C08E258}">
      <dgm:prSet/>
      <dgm:spPr/>
      <dgm:t>
        <a:bodyPr/>
        <a:lstStyle/>
        <a:p>
          <a:endParaRPr lang="en-GB"/>
        </a:p>
      </dgm:t>
    </dgm:pt>
    <dgm:pt modelId="{6E19AD10-05EC-428F-94C8-DE6C192659EA}" type="sibTrans" cxnId="{2D937EB3-7467-439C-88D7-29488C08E258}">
      <dgm:prSet/>
      <dgm:spPr/>
      <dgm:t>
        <a:bodyPr/>
        <a:lstStyle/>
        <a:p>
          <a:endParaRPr lang="en-GB"/>
        </a:p>
      </dgm:t>
    </dgm:pt>
    <dgm:pt modelId="{9F85F3EA-C4A9-491D-8A20-5FBC7A15DB80}">
      <dgm:prSet phldrT="[Text]" custT="1"/>
      <dgm:spPr>
        <a:solidFill>
          <a:schemeClr val="accent1">
            <a:lumMod val="50000"/>
          </a:schemeClr>
        </a:solidFill>
      </dgm:spPr>
      <dgm:t>
        <a:bodyPr/>
        <a:lstStyle/>
        <a:p>
          <a:endParaRPr lang="en-GB" sz="2800" dirty="0"/>
        </a:p>
      </dgm:t>
    </dgm:pt>
    <dgm:pt modelId="{E738FCBD-2F1C-44DC-9F9B-38A6DDF7B33D}" type="parTrans" cxnId="{B58565C8-2119-4F7A-AEC6-80CEAD6228E7}">
      <dgm:prSet/>
      <dgm:spPr/>
      <dgm:t>
        <a:bodyPr/>
        <a:lstStyle/>
        <a:p>
          <a:endParaRPr lang="en-GB"/>
        </a:p>
      </dgm:t>
    </dgm:pt>
    <dgm:pt modelId="{E23F94B2-E884-4C3A-ADE1-D3D51F0E0C08}" type="sibTrans" cxnId="{B58565C8-2119-4F7A-AEC6-80CEAD6228E7}">
      <dgm:prSet/>
      <dgm:spPr/>
      <dgm:t>
        <a:bodyPr/>
        <a:lstStyle/>
        <a:p>
          <a:endParaRPr lang="en-GB"/>
        </a:p>
      </dgm:t>
    </dgm:pt>
    <dgm:pt modelId="{9BABFA28-E59E-4798-892A-B0A08E112014}" type="pres">
      <dgm:prSet presAssocID="{7F0079CE-01D2-4D39-AEDB-3C29E12B9D18}" presName="Name0" presStyleCnt="0">
        <dgm:presLayoutVars>
          <dgm:dir/>
          <dgm:animLvl val="lvl"/>
          <dgm:resizeHandles val="exact"/>
        </dgm:presLayoutVars>
      </dgm:prSet>
      <dgm:spPr/>
    </dgm:pt>
    <dgm:pt modelId="{0143E22C-6D26-4223-925A-1D5850E7FE8E}" type="pres">
      <dgm:prSet presAssocID="{AAD1EB4C-C3CA-43F2-BF72-BEF0A826A1E9}" presName="Name8" presStyleCnt="0"/>
      <dgm:spPr/>
    </dgm:pt>
    <dgm:pt modelId="{8DBE29C7-C746-4482-A6FC-C59A16EC12D5}" type="pres">
      <dgm:prSet presAssocID="{AAD1EB4C-C3CA-43F2-BF72-BEF0A826A1E9}" presName="level" presStyleLbl="node1" presStyleIdx="0" presStyleCnt="2" custLinFactY="-3095" custLinFactNeighborX="-17028" custLinFactNeighborY="-100000">
        <dgm:presLayoutVars>
          <dgm:chMax val="1"/>
          <dgm:bulletEnabled val="1"/>
        </dgm:presLayoutVars>
      </dgm:prSet>
      <dgm:spPr/>
    </dgm:pt>
    <dgm:pt modelId="{1751DE01-9FC7-463F-A0BD-F172F0C5D407}" type="pres">
      <dgm:prSet presAssocID="{AAD1EB4C-C3CA-43F2-BF72-BEF0A826A1E9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8F924C0E-DADB-49D2-8C92-840536B192F4}" type="pres">
      <dgm:prSet presAssocID="{9F85F3EA-C4A9-491D-8A20-5FBC7A15DB80}" presName="Name8" presStyleCnt="0"/>
      <dgm:spPr/>
    </dgm:pt>
    <dgm:pt modelId="{AD15201B-656B-4664-842F-B0D802059EBA}" type="pres">
      <dgm:prSet presAssocID="{9F85F3EA-C4A9-491D-8A20-5FBC7A15DB80}" presName="level" presStyleLbl="node1" presStyleIdx="1" presStyleCnt="2" custScaleX="100845" custScaleY="145148" custLinFactNeighborX="-283" custLinFactNeighborY="1367">
        <dgm:presLayoutVars>
          <dgm:chMax val="1"/>
          <dgm:bulletEnabled val="1"/>
        </dgm:presLayoutVars>
      </dgm:prSet>
      <dgm:spPr/>
    </dgm:pt>
    <dgm:pt modelId="{6AF53F60-1D1B-4B5A-ACCA-1DCDD5C6089B}" type="pres">
      <dgm:prSet presAssocID="{9F85F3EA-C4A9-491D-8A20-5FBC7A15DB80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9C956C33-CECD-459D-A2ED-B57D1647A3A0}" type="presOf" srcId="{AAD1EB4C-C3CA-43F2-BF72-BEF0A826A1E9}" destId="{8DBE29C7-C746-4482-A6FC-C59A16EC12D5}" srcOrd="0" destOrd="0" presId="urn:microsoft.com/office/officeart/2005/8/layout/pyramid3"/>
    <dgm:cxn modelId="{89CBCF74-9A48-490A-BE29-ABFD8B506E5C}" type="presOf" srcId="{9F85F3EA-C4A9-491D-8A20-5FBC7A15DB80}" destId="{AD15201B-656B-4664-842F-B0D802059EBA}" srcOrd="0" destOrd="0" presId="urn:microsoft.com/office/officeart/2005/8/layout/pyramid3"/>
    <dgm:cxn modelId="{AB5545A9-10FC-4E4C-A9F6-8561213A1E02}" type="presOf" srcId="{7F0079CE-01D2-4D39-AEDB-3C29E12B9D18}" destId="{9BABFA28-E59E-4798-892A-B0A08E112014}" srcOrd="0" destOrd="0" presId="urn:microsoft.com/office/officeart/2005/8/layout/pyramid3"/>
    <dgm:cxn modelId="{2D937EB3-7467-439C-88D7-29488C08E258}" srcId="{7F0079CE-01D2-4D39-AEDB-3C29E12B9D18}" destId="{AAD1EB4C-C3CA-43F2-BF72-BEF0A826A1E9}" srcOrd="0" destOrd="0" parTransId="{B398E326-544F-4604-8B63-BD6AA2627E89}" sibTransId="{6E19AD10-05EC-428F-94C8-DE6C192659EA}"/>
    <dgm:cxn modelId="{B58565C8-2119-4F7A-AEC6-80CEAD6228E7}" srcId="{7F0079CE-01D2-4D39-AEDB-3C29E12B9D18}" destId="{9F85F3EA-C4A9-491D-8A20-5FBC7A15DB80}" srcOrd="1" destOrd="0" parTransId="{E738FCBD-2F1C-44DC-9F9B-38A6DDF7B33D}" sibTransId="{E23F94B2-E884-4C3A-ADE1-D3D51F0E0C08}"/>
    <dgm:cxn modelId="{9A822DDB-31B1-4A58-A632-7F6C178A25F7}" type="presOf" srcId="{9F85F3EA-C4A9-491D-8A20-5FBC7A15DB80}" destId="{6AF53F60-1D1B-4B5A-ACCA-1DCDD5C6089B}" srcOrd="1" destOrd="0" presId="urn:microsoft.com/office/officeart/2005/8/layout/pyramid3"/>
    <dgm:cxn modelId="{1B8AD8E2-DB46-44C3-A2D8-56E6E8E76BBE}" type="presOf" srcId="{AAD1EB4C-C3CA-43F2-BF72-BEF0A826A1E9}" destId="{1751DE01-9FC7-463F-A0BD-F172F0C5D407}" srcOrd="1" destOrd="0" presId="urn:microsoft.com/office/officeart/2005/8/layout/pyramid3"/>
    <dgm:cxn modelId="{30D6203F-E8A4-4003-9206-F8CE3B834500}" type="presParOf" srcId="{9BABFA28-E59E-4798-892A-B0A08E112014}" destId="{0143E22C-6D26-4223-925A-1D5850E7FE8E}" srcOrd="0" destOrd="0" presId="urn:microsoft.com/office/officeart/2005/8/layout/pyramid3"/>
    <dgm:cxn modelId="{C3427A6D-E000-43B3-8CDF-D2D84E812A3D}" type="presParOf" srcId="{0143E22C-6D26-4223-925A-1D5850E7FE8E}" destId="{8DBE29C7-C746-4482-A6FC-C59A16EC12D5}" srcOrd="0" destOrd="0" presId="urn:microsoft.com/office/officeart/2005/8/layout/pyramid3"/>
    <dgm:cxn modelId="{2C9E9B4E-1F12-4165-86C8-CF8137FD8FED}" type="presParOf" srcId="{0143E22C-6D26-4223-925A-1D5850E7FE8E}" destId="{1751DE01-9FC7-463F-A0BD-F172F0C5D407}" srcOrd="1" destOrd="0" presId="urn:microsoft.com/office/officeart/2005/8/layout/pyramid3"/>
    <dgm:cxn modelId="{D56AB234-A4A8-45F1-8B65-460388964F2E}" type="presParOf" srcId="{9BABFA28-E59E-4798-892A-B0A08E112014}" destId="{8F924C0E-DADB-49D2-8C92-840536B192F4}" srcOrd="1" destOrd="0" presId="urn:microsoft.com/office/officeart/2005/8/layout/pyramid3"/>
    <dgm:cxn modelId="{E8754076-24E4-4A94-8B87-7B34F3A93024}" type="presParOf" srcId="{8F924C0E-DADB-49D2-8C92-840536B192F4}" destId="{AD15201B-656B-4664-842F-B0D802059EBA}" srcOrd="0" destOrd="0" presId="urn:microsoft.com/office/officeart/2005/8/layout/pyramid3"/>
    <dgm:cxn modelId="{DB5EC47B-F9A3-458B-A531-6C4EB225D353}" type="presParOf" srcId="{8F924C0E-DADB-49D2-8C92-840536B192F4}" destId="{6AF53F60-1D1B-4B5A-ACCA-1DCDD5C6089B}" srcOrd="1" destOrd="0" presId="urn:microsoft.com/office/officeart/2005/8/layout/pyramid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BE29C7-C746-4482-A6FC-C59A16EC12D5}">
      <dsp:nvSpPr>
        <dsp:cNvPr id="0" name=""/>
        <dsp:cNvSpPr/>
      </dsp:nvSpPr>
      <dsp:spPr>
        <a:xfrm rot="10800000">
          <a:off x="0" y="0"/>
          <a:ext cx="7224929" cy="1945578"/>
        </a:xfrm>
        <a:prstGeom prst="trapezoid">
          <a:avLst>
            <a:gd name="adj" fmla="val 75740"/>
          </a:avLst>
        </a:prstGeom>
        <a:solidFill>
          <a:srgbClr val="0353C9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Validated</a:t>
          </a:r>
        </a:p>
      </dsp:txBody>
      <dsp:txXfrm rot="-10800000">
        <a:off x="1264362" y="0"/>
        <a:ext cx="4696203" cy="1945578"/>
      </dsp:txXfrm>
    </dsp:sp>
    <dsp:sp modelId="{AD15201B-656B-4664-842F-B0D802059EBA}">
      <dsp:nvSpPr>
        <dsp:cNvPr id="0" name=""/>
        <dsp:cNvSpPr/>
      </dsp:nvSpPr>
      <dsp:spPr>
        <a:xfrm rot="10800000">
          <a:off x="1443405" y="1945578"/>
          <a:ext cx="4313905" cy="2823968"/>
        </a:xfrm>
        <a:prstGeom prst="trapezoid">
          <a:avLst>
            <a:gd name="adj" fmla="val 75740"/>
          </a:avLst>
        </a:prstGeom>
        <a:solidFill>
          <a:schemeClr val="accent1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 dirty="0"/>
        </a:p>
      </dsp:txBody>
      <dsp:txXfrm rot="-10800000">
        <a:off x="1443405" y="1945578"/>
        <a:ext cx="4313905" cy="28239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3">
  <dgm:title val=""/>
  <dgm:desc val=""/>
  <dgm:catLst>
    <dgm:cat type="pyramid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T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T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rev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t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000030-46ED-4E57-AB21-CBB7E8C7BFF5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7283EA-85F2-41CC-A945-202AF1D4D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641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7283EA-85F2-41CC-A945-202AF1D4DB9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6634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7283EA-85F2-41CC-A945-202AF1D4DB9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939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7283EA-85F2-41CC-A945-202AF1D4DB9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5692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7283EA-85F2-41CC-A945-202AF1D4DB9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2743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7283EA-85F2-41CC-A945-202AF1D4DB9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7663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7283EA-85F2-41CC-A945-202AF1D4DB9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882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1A335-3844-4127-BF09-F0C0537D5D15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CD500-850F-4ACA-B50B-812D8682BA7D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84959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1A335-3844-4127-BF09-F0C0537D5D15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CD500-850F-4ACA-B50B-812D8682BA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9962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1A335-3844-4127-BF09-F0C0537D5D15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CD500-850F-4ACA-B50B-812D8682BA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3403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1A335-3844-4127-BF09-F0C0537D5D15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CD500-850F-4ACA-B50B-812D8682BA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0887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1A335-3844-4127-BF09-F0C0537D5D15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CD500-850F-4ACA-B50B-812D8682BA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999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1A335-3844-4127-BF09-F0C0537D5D15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CD500-850F-4ACA-B50B-812D8682BA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528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1A335-3844-4127-BF09-F0C0537D5D15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CD500-850F-4ACA-B50B-812D8682BA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368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1A335-3844-4127-BF09-F0C0537D5D15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CD500-850F-4ACA-B50B-812D8682BA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1306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1A335-3844-4127-BF09-F0C0537D5D15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CD500-850F-4ACA-B50B-812D8682BA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3314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1A335-3844-4127-BF09-F0C0537D5D15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CD500-850F-4ACA-B50B-812D8682BA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536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1A335-3844-4127-BF09-F0C0537D5D15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CD500-850F-4ACA-B50B-812D8682BA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1802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1A335-3844-4127-BF09-F0C0537D5D15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CD500-850F-4ACA-B50B-812D8682BA7D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257500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1A335-3844-4127-BF09-F0C0537D5D15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CD500-850F-4ACA-B50B-812D8682BA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975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1A335-3844-4127-BF09-F0C0537D5D15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CD500-850F-4ACA-B50B-812D8682BA7D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5680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1A335-3844-4127-BF09-F0C0537D5D15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CD500-850F-4ACA-B50B-812D8682BA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7980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1A335-3844-4127-BF09-F0C0537D5D15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CD500-850F-4ACA-B50B-812D8682BA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3324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1A335-3844-4127-BF09-F0C0537D5D15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CD500-850F-4ACA-B50B-812D8682BA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140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1A335-3844-4127-BF09-F0C0537D5D15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7D9CD500-850F-4ACA-B50B-812D8682BA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4497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en.wikipedia.org/wiki/University_of_Wales_Trinity_Saint_David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mosaicmagazine.com/wp-content/uploads/migrate/ap728416256038.jp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alt-arch.org/en/wp-content/uploads/2016/09/Main-Sited-Historical-Basin-English-Web.jpg" TargetMode="External"/><Relationship Id="rId5" Type="http://schemas.openxmlformats.org/officeDocument/2006/relationships/hyperlink" Target="http://alt-arch.org/en/wp-content/uploads/2015/09/Archaeological-areas-silwan-2015-Eng1.png" TargetMode="External"/><Relationship Id="rId4" Type="http://schemas.openxmlformats.org/officeDocument/2006/relationships/hyperlink" Target="https://vassarpoliticalreview.com/wp-content/uploads/2018/04/1_cps5jXv9DoHwmFyQ2AcIAg.jpe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F16AD-9F66-46AE-AA1D-F4C25A0A0C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2772" y="207818"/>
            <a:ext cx="8001000" cy="2209516"/>
          </a:xfrm>
        </p:spPr>
        <p:txBody>
          <a:bodyPr>
            <a:normAutofit/>
          </a:bodyPr>
          <a:lstStyle/>
          <a:p>
            <a:r>
              <a:rPr lang="en-GB" dirty="0"/>
              <a:t>Hierarchy of Historical  Validation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7900E5-4B61-421B-B8CA-87D481162E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2772" y="2726267"/>
            <a:ext cx="4215947" cy="1862745"/>
          </a:xfrm>
        </p:spPr>
        <p:txBody>
          <a:bodyPr/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The  process of disinheriting people from their history, their land and their future</a:t>
            </a:r>
          </a:p>
        </p:txBody>
      </p:sp>
      <p:pic>
        <p:nvPicPr>
          <p:cNvPr id="5" name="Picture 4" descr="A picture containing food&#10;&#10;Description automatically generated">
            <a:extLst>
              <a:ext uri="{FF2B5EF4-FFF2-40B4-BE49-F238E27FC236}">
                <a16:creationId xmlns:a16="http://schemas.microsoft.com/office/drawing/2014/main" id="{F85941E2-17D7-4390-96E1-65DB317A93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104243" y="126612"/>
            <a:ext cx="2929406" cy="106608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82F93BA-DD6F-444B-898F-569EF5BF503C}"/>
              </a:ext>
            </a:extLst>
          </p:cNvPr>
          <p:cNvSpPr txBox="1"/>
          <p:nvPr/>
        </p:nvSpPr>
        <p:spPr>
          <a:xfrm>
            <a:off x="425564" y="5595731"/>
            <a:ext cx="39078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Patrick Sweeney</a:t>
            </a:r>
          </a:p>
          <a:p>
            <a:r>
              <a:rPr lang="en-GB" dirty="0"/>
              <a:t>Student number 1703060</a:t>
            </a:r>
          </a:p>
        </p:txBody>
      </p:sp>
    </p:spTree>
    <p:extLst>
      <p:ext uri="{BB962C8B-B14F-4D97-AF65-F5344CB8AC3E}">
        <p14:creationId xmlns:p14="http://schemas.microsoft.com/office/powerpoint/2010/main" val="27152261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290FE681-1E05-478A-89DC-5F7AB37CF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Connector 9">
            <a:extLst>
              <a:ext uri="{FF2B5EF4-FFF2-40B4-BE49-F238E27FC236}">
                <a16:creationId xmlns:a16="http://schemas.microsoft.com/office/drawing/2014/main" id="{2E2F21DC-5F0E-42CF-B89C-C1E25E175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0783" y="1532373"/>
            <a:ext cx="0" cy="3198892"/>
          </a:xfrm>
          <a:prstGeom prst="line">
            <a:avLst/>
          </a:prstGeom>
          <a:ln w="1905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E13AAA-CC28-4C6F-8BFC-32D82ABB93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9962" y="685799"/>
            <a:ext cx="6288260" cy="4892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F293C14-D0DC-48DA-92F9-97616DE18515}"/>
              </a:ext>
            </a:extLst>
          </p:cNvPr>
          <p:cNvSpPr txBox="1"/>
          <p:nvPr/>
        </p:nvSpPr>
        <p:spPr>
          <a:xfrm>
            <a:off x="19148" y="209791"/>
            <a:ext cx="4540262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Introduction </a:t>
            </a:r>
          </a:p>
          <a:p>
            <a:endParaRPr lang="en-GB" sz="3200" dirty="0"/>
          </a:p>
          <a:p>
            <a:endParaRPr lang="en-GB" sz="3200" dirty="0"/>
          </a:p>
          <a:p>
            <a:pPr algn="ctr"/>
            <a:r>
              <a:rPr lang="en-GB" sz="4000" dirty="0"/>
              <a:t>The role archaeology plays  in the process of historical validation and invalidation </a:t>
            </a:r>
          </a:p>
        </p:txBody>
      </p:sp>
      <p:graphicFrame>
        <p:nvGraphicFramePr>
          <p:cNvPr id="20" name="Diagram 19">
            <a:extLst>
              <a:ext uri="{FF2B5EF4-FFF2-40B4-BE49-F238E27FC236}">
                <a16:creationId xmlns:a16="http://schemas.microsoft.com/office/drawing/2014/main" id="{D488E857-F717-49E6-96EE-F13C45B3428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14242215"/>
              </p:ext>
            </p:extLst>
          </p:nvPr>
        </p:nvGraphicFramePr>
        <p:xfrm>
          <a:off x="4907436" y="1662545"/>
          <a:ext cx="7224929" cy="47695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F996C11E-E516-4AC3-AB94-0FD4F6AA0311}"/>
              </a:ext>
            </a:extLst>
          </p:cNvPr>
          <p:cNvSpPr txBox="1"/>
          <p:nvPr/>
        </p:nvSpPr>
        <p:spPr>
          <a:xfrm>
            <a:off x="7512352" y="4500432"/>
            <a:ext cx="20150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Invalidated</a:t>
            </a:r>
          </a:p>
        </p:txBody>
      </p:sp>
    </p:spTree>
    <p:extLst>
      <p:ext uri="{BB962C8B-B14F-4D97-AF65-F5344CB8AC3E}">
        <p14:creationId xmlns:p14="http://schemas.microsoft.com/office/powerpoint/2010/main" val="18824015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14">
            <a:extLst>
              <a:ext uri="{FF2B5EF4-FFF2-40B4-BE49-F238E27FC236}">
                <a16:creationId xmlns:a16="http://schemas.microsoft.com/office/drawing/2014/main" id="{12D8CD66-6E34-4232-868C-F61EC84AF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A1EDB24-D25E-4498-9742-07355DA2B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E5C3020-0F81-4919-9D1F-B6ED9A835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83ECD783-8E88-4D10-99BD-C579F0CA2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9EDE005-2618-4634-B693-DAB7F60138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19">
              <a:extLst>
                <a:ext uri="{FF2B5EF4-FFF2-40B4-BE49-F238E27FC236}">
                  <a16:creationId xmlns:a16="http://schemas.microsoft.com/office/drawing/2014/main" id="{C4252634-CD2F-416D-80D4-1C184472B0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" name="Picture 9" descr="A crowd of people standing in front of a building&#10;&#10;Description automatically generated">
            <a:extLst>
              <a:ext uri="{FF2B5EF4-FFF2-40B4-BE49-F238E27FC236}">
                <a16:creationId xmlns:a16="http://schemas.microsoft.com/office/drawing/2014/main" id="{BED99E67-39D1-48C0-91FA-89E723A77EE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solidFill>
            <a:schemeClr val="accent1">
              <a:alpha val="70000"/>
            </a:schemeClr>
          </a:solidFill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14ED69D-E4B1-4F47-B9BA-01F98A71F092}"/>
              </a:ext>
            </a:extLst>
          </p:cNvPr>
          <p:cNvSpPr txBox="1"/>
          <p:nvPr/>
        </p:nvSpPr>
        <p:spPr>
          <a:xfrm>
            <a:off x="1346661" y="1452087"/>
            <a:ext cx="8686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/>
              <a:t>Henri Tajfel, “Intergroup conflict ………….” </a:t>
            </a:r>
            <a:r>
              <a:rPr lang="en-GB" sz="1100"/>
              <a:t>(Tajfel, 1982, p. 32)</a:t>
            </a:r>
            <a:r>
              <a:rPr lang="en-GB"/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8F07A1-2C10-49B0-9A3F-D988E3228571}"/>
              </a:ext>
            </a:extLst>
          </p:cNvPr>
          <p:cNvSpPr txBox="1"/>
          <p:nvPr/>
        </p:nvSpPr>
        <p:spPr>
          <a:xfrm>
            <a:off x="1346661" y="2353465"/>
            <a:ext cx="8944495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Historical  validation as a resource</a:t>
            </a:r>
          </a:p>
          <a:p>
            <a:pPr>
              <a:spcAft>
                <a:spcPts val="600"/>
              </a:spcAft>
            </a:pPr>
            <a:endParaRPr lang="en-GB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Intergroups compete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Promoting and denying 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26E4400-D904-417F-80D0-EFD5F401B6A8}"/>
              </a:ext>
            </a:extLst>
          </p:cNvPr>
          <p:cNvSpPr txBox="1"/>
          <p:nvPr/>
        </p:nvSpPr>
        <p:spPr>
          <a:xfrm>
            <a:off x="1346661" y="4396708"/>
            <a:ext cx="3574474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3200" dirty="0"/>
              <a:t>“</a:t>
            </a:r>
            <a:r>
              <a:rPr lang="en-GB" sz="2800" dirty="0"/>
              <a:t>Disinheriting</a:t>
            </a:r>
            <a:r>
              <a:rPr lang="en-GB" sz="3200" dirty="0"/>
              <a:t>”</a:t>
            </a:r>
          </a:p>
          <a:p>
            <a:pPr>
              <a:spcAft>
                <a:spcPts val="600"/>
              </a:spcAft>
            </a:pPr>
            <a:endParaRPr lang="en-GB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Active-managed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Passive-unmanaged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C66D2E-1493-4234-9C01-66B195BED822}"/>
              </a:ext>
            </a:extLst>
          </p:cNvPr>
          <p:cNvSpPr txBox="1"/>
          <p:nvPr/>
        </p:nvSpPr>
        <p:spPr>
          <a:xfrm>
            <a:off x="1346661" y="489154"/>
            <a:ext cx="46468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/>
              <a:t>Chapter 1, 2 , 3 and 4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5B24C82-220D-4C72-9ACE-1E329B53462D}"/>
              </a:ext>
            </a:extLst>
          </p:cNvPr>
          <p:cNvSpPr txBox="1"/>
          <p:nvPr/>
        </p:nvSpPr>
        <p:spPr>
          <a:xfrm>
            <a:off x="9033901" y="6320134"/>
            <a:ext cx="33279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Image 1, Israeli’s celebrating Jerusalem Day May 8</a:t>
            </a:r>
            <a:r>
              <a:rPr lang="en-GB" sz="1000" baseline="30000" dirty="0"/>
              <a:t>th</a:t>
            </a:r>
            <a:r>
              <a:rPr lang="en-GB" sz="1000" dirty="0"/>
              <a:t> 2013.</a:t>
            </a:r>
          </a:p>
        </p:txBody>
      </p:sp>
    </p:spTree>
    <p:extLst>
      <p:ext uri="{BB962C8B-B14F-4D97-AF65-F5344CB8AC3E}">
        <p14:creationId xmlns:p14="http://schemas.microsoft.com/office/powerpoint/2010/main" val="27095718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11">
            <a:extLst>
              <a:ext uri="{FF2B5EF4-FFF2-40B4-BE49-F238E27FC236}">
                <a16:creationId xmlns:a16="http://schemas.microsoft.com/office/drawing/2014/main" id="{8F4E830A-06F9-4EAA-9E65-110CF2421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group of people flying a kite in front of a crowd&#10;&#10;Description automatically generated">
            <a:extLst>
              <a:ext uri="{FF2B5EF4-FFF2-40B4-BE49-F238E27FC236}">
                <a16:creationId xmlns:a16="http://schemas.microsoft.com/office/drawing/2014/main" id="{94297015-AC90-4457-9338-0C4F2E59F7A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01" b="10130"/>
          <a:stretch/>
        </p:blipFill>
        <p:spPr>
          <a:xfrm>
            <a:off x="3174" y="10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6D601FF-476D-4412-87FD-F5CDAC5DD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70" y="270932"/>
            <a:ext cx="8534400" cy="15070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500" dirty="0"/>
              <a:t>Chapter 1</a:t>
            </a:r>
            <a:br>
              <a:rPr lang="en-US" sz="2500" dirty="0"/>
            </a:br>
            <a:r>
              <a:rPr lang="en-US" sz="2500" dirty="0"/>
              <a:t>The Journey begins with</a:t>
            </a:r>
            <a:br>
              <a:rPr lang="en-US" sz="2500" dirty="0"/>
            </a:br>
            <a:r>
              <a:rPr lang="en-US" sz="2500" dirty="0"/>
              <a:t>Social identity theory</a:t>
            </a:r>
            <a:br>
              <a:rPr lang="en-US" sz="2500" dirty="0"/>
            </a:br>
            <a:endParaRPr lang="en-GB" sz="25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0137D7-C48A-4902-B1C2-A717297D55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457" y="2306783"/>
            <a:ext cx="8534400" cy="3615267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Social Psychology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Groups and categories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The  actions and responses of groups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In-group and intergroup behaviour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6FDEFB-424A-4AE9-9D49-35372FCDE27A}"/>
              </a:ext>
            </a:extLst>
          </p:cNvPr>
          <p:cNvSpPr txBox="1"/>
          <p:nvPr/>
        </p:nvSpPr>
        <p:spPr>
          <a:xfrm>
            <a:off x="9576262" y="6396325"/>
            <a:ext cx="25436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Image 2, Vassar political review.com. April 6</a:t>
            </a:r>
            <a:r>
              <a:rPr lang="en-GB" sz="1000" baseline="30000" dirty="0"/>
              <a:t>th</a:t>
            </a:r>
            <a:r>
              <a:rPr lang="en-GB" sz="1000" dirty="0"/>
              <a:t> 2018.  </a:t>
            </a:r>
          </a:p>
        </p:txBody>
      </p:sp>
    </p:spTree>
    <p:extLst>
      <p:ext uri="{BB962C8B-B14F-4D97-AF65-F5344CB8AC3E}">
        <p14:creationId xmlns:p14="http://schemas.microsoft.com/office/powerpoint/2010/main" val="15925385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A7A72D6-012D-43CC-9ED6-810882B2600A}"/>
              </a:ext>
            </a:extLst>
          </p:cNvPr>
          <p:cNvSpPr/>
          <p:nvPr/>
        </p:nvSpPr>
        <p:spPr>
          <a:xfrm>
            <a:off x="573577" y="4788947"/>
            <a:ext cx="3437555" cy="13875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spcAft>
                <a:spcPts val="600"/>
              </a:spcAft>
              <a:buAutoNum type="arabicPeriod"/>
            </a:pPr>
            <a:r>
              <a:rPr lang="en-GB" dirty="0"/>
              <a:t>City of David/Silwan village</a:t>
            </a:r>
          </a:p>
          <a:p>
            <a:pPr algn="ctr">
              <a:spcAft>
                <a:spcPts val="600"/>
              </a:spcAft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DBFD05-8F05-4B86-8F19-6138DA3EAD71}"/>
              </a:ext>
            </a:extLst>
          </p:cNvPr>
          <p:cNvSpPr txBox="1"/>
          <p:nvPr/>
        </p:nvSpPr>
        <p:spPr>
          <a:xfrm>
            <a:off x="518098" y="424731"/>
            <a:ext cx="3437555" cy="138752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20000"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2800" cap="all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 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Chapter 2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Case </a:t>
            </a:r>
            <a:r>
              <a:rPr lang="en-US" sz="3300" cap="all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study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2800" cap="all" dirty="0">
              <a:ln w="3175" cmpd="sng">
                <a:noFill/>
              </a:ln>
              <a:latin typeface="+mj-lt"/>
              <a:ea typeface="+mj-ea"/>
              <a:cs typeface="+mj-cs"/>
            </a:endParaRPr>
          </a:p>
        </p:txBody>
      </p:sp>
      <p:pic>
        <p:nvPicPr>
          <p:cNvPr id="7" name="Picture 6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7382348A-7F23-4DF5-A85A-A9EA8E39CA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5392" y="163521"/>
            <a:ext cx="4488510" cy="6154151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DC0EC30-2F33-4458-A45A-83D07C197666}"/>
              </a:ext>
            </a:extLst>
          </p:cNvPr>
          <p:cNvSpPr/>
          <p:nvPr/>
        </p:nvSpPr>
        <p:spPr>
          <a:xfrm>
            <a:off x="518098" y="2285949"/>
            <a:ext cx="3437555" cy="13875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Location</a:t>
            </a:r>
          </a:p>
          <a:p>
            <a:pPr algn="ctr"/>
            <a:r>
              <a:rPr lang="en-GB" dirty="0"/>
              <a:t>Jerusalem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4552D91-7D3C-48DF-9078-A2F1C39A4BAF}"/>
              </a:ext>
            </a:extLst>
          </p:cNvPr>
          <p:cNvSpPr txBox="1"/>
          <p:nvPr/>
        </p:nvSpPr>
        <p:spPr>
          <a:xfrm>
            <a:off x="7185392" y="6375916"/>
            <a:ext cx="339963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Image 3, Archaeological areas of Silwan,2015. </a:t>
            </a:r>
          </a:p>
        </p:txBody>
      </p:sp>
    </p:spTree>
    <p:extLst>
      <p:ext uri="{BB962C8B-B14F-4D97-AF65-F5344CB8AC3E}">
        <p14:creationId xmlns:p14="http://schemas.microsoft.com/office/powerpoint/2010/main" val="17165470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0EC93-E117-4A5A-BFA5-609299BB5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159" y="97074"/>
            <a:ext cx="3456971" cy="1673537"/>
          </a:xfrm>
        </p:spPr>
        <p:txBody>
          <a:bodyPr>
            <a:normAutofit/>
          </a:bodyPr>
          <a:lstStyle/>
          <a:p>
            <a:r>
              <a:rPr lang="en-GB" sz="2800" dirty="0"/>
              <a:t>Chapter 3</a:t>
            </a:r>
            <a:br>
              <a:rPr lang="en-GB" sz="2800" dirty="0"/>
            </a:br>
            <a:r>
              <a:rPr lang="en-GB" sz="2800" dirty="0"/>
              <a:t>Case study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F43D840-2700-4269-AE84-0D85F90E27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7851" y="97074"/>
            <a:ext cx="4670368" cy="632418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616DB4C-D5F4-4426-85C2-69752E5D199E}"/>
              </a:ext>
            </a:extLst>
          </p:cNvPr>
          <p:cNvSpPr/>
          <p:nvPr/>
        </p:nvSpPr>
        <p:spPr>
          <a:xfrm>
            <a:off x="500159" y="2593571"/>
            <a:ext cx="3573350" cy="14297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Location</a:t>
            </a:r>
          </a:p>
          <a:p>
            <a:pPr algn="ctr"/>
            <a:r>
              <a:rPr lang="en-GB" dirty="0"/>
              <a:t>Jerusalem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26C9C42-24E4-4F2C-89ED-D4B22C561B95}"/>
              </a:ext>
            </a:extLst>
          </p:cNvPr>
          <p:cNvSpPr/>
          <p:nvPr/>
        </p:nvSpPr>
        <p:spPr>
          <a:xfrm>
            <a:off x="500159" y="4729942"/>
            <a:ext cx="3573350" cy="155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 dirty="0"/>
              <a:t>2. Historical Basin</a:t>
            </a:r>
          </a:p>
          <a:p>
            <a:pPr algn="ctr">
              <a:spcAft>
                <a:spcPts val="600"/>
              </a:spcAft>
            </a:pPr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168051C-8600-446D-A8F0-7693B19E77A2}"/>
              </a:ext>
            </a:extLst>
          </p:cNvPr>
          <p:cNvSpPr/>
          <p:nvPr/>
        </p:nvSpPr>
        <p:spPr>
          <a:xfrm>
            <a:off x="7066499" y="6421258"/>
            <a:ext cx="481307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1000" dirty="0">
                <a:solidFill>
                  <a:prstClr val="white"/>
                </a:solidFill>
              </a:rPr>
              <a:t>Image 4, right, map of Jerusalem's Historical Basin,2019</a:t>
            </a:r>
            <a:r>
              <a:rPr lang="en-GB" sz="1200" dirty="0">
                <a:solidFill>
                  <a:prstClr val="white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11126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D5B63-39DB-4945-930D-23402789E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976" y="414096"/>
            <a:ext cx="6603279" cy="1507067"/>
          </a:xfrm>
        </p:spPr>
        <p:txBody>
          <a:bodyPr>
            <a:normAutofit/>
          </a:bodyPr>
          <a:lstStyle/>
          <a:p>
            <a:r>
              <a:rPr lang="en-GB" sz="3200" dirty="0"/>
              <a:t>Chapter 4</a:t>
            </a:r>
            <a:br>
              <a:rPr lang="en-GB" sz="3200" dirty="0"/>
            </a:br>
            <a:r>
              <a:rPr lang="en-GB" sz="3200" dirty="0"/>
              <a:t>Further Exploration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A9640E-B10C-4CDA-8805-C281BD20C4F5}"/>
              </a:ext>
            </a:extLst>
          </p:cNvPr>
          <p:cNvSpPr txBox="1"/>
          <p:nvPr/>
        </p:nvSpPr>
        <p:spPr>
          <a:xfrm>
            <a:off x="814647" y="2385753"/>
            <a:ext cx="75396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state of Israel high school history curriculum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Compare secular  and Orthodox schools  taught history </a:t>
            </a:r>
          </a:p>
          <a:p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Compare Emek Shaveh and E’lads’ Agenda and Approaches  to the historical narrative </a:t>
            </a:r>
          </a:p>
        </p:txBody>
      </p:sp>
    </p:spTree>
    <p:extLst>
      <p:ext uri="{BB962C8B-B14F-4D97-AF65-F5344CB8AC3E}">
        <p14:creationId xmlns:p14="http://schemas.microsoft.com/office/powerpoint/2010/main" val="24922465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8120B-B360-4F97-A1A4-17C9F17EC3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7621" y="0"/>
            <a:ext cx="8001000" cy="854766"/>
          </a:xfrm>
        </p:spPr>
        <p:txBody>
          <a:bodyPr>
            <a:normAutofit/>
          </a:bodyPr>
          <a:lstStyle/>
          <a:p>
            <a:r>
              <a:rPr lang="en-GB" sz="3200" dirty="0"/>
              <a:t>Bibliography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032114-7FD8-4FB4-B6F3-66A68CA8F9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7621" y="1321905"/>
            <a:ext cx="11431588" cy="531743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Ellemers, N., Spears, R., Doosje, B. (Eds.), 1999. Social identity: context, commitment, content. Blackwell Publishers, Malden, MA.</a:t>
            </a:r>
            <a:endParaRPr lang="en-GB" u="sng" dirty="0"/>
          </a:p>
          <a:p>
            <a:r>
              <a:rPr lang="en-GB" u="sng" dirty="0"/>
              <a:t>Galor, K., 2017a. Finding Jerusalem: archaeology between science and ideology. University of California Press, Oakland, California.</a:t>
            </a:r>
          </a:p>
          <a:p>
            <a:r>
              <a:rPr lang="en-GB" u="sng" dirty="0"/>
              <a:t>Galor, K., 2017b. Jerusalem: Archaeologists Versus Residents? Rev. Middle East Stud. 51, 203–213. https://doi.org/10.1017/rms.2017.90</a:t>
            </a:r>
          </a:p>
          <a:p>
            <a:r>
              <a:rPr lang="en-GB" u="sng" dirty="0"/>
              <a:t>Hogg, M.A., Vaughan, G.M., 2018. Social psychology, Eighth Edition. ed. Pearson, New York.</a:t>
            </a:r>
          </a:p>
          <a:p>
            <a:r>
              <a:rPr lang="en-GB" u="sng" dirty="0"/>
              <a:t>Jenkins, R., 2008. Social identity, 3rd ed. ed, Key ideas. Routledge, London ; New York.</a:t>
            </a:r>
          </a:p>
          <a:p>
            <a:r>
              <a:rPr lang="en-GB" u="sng" dirty="0"/>
              <a:t>Kohl, P.L., Kozelsky, M., Ben-Yehuda, N. (Eds.), 2007. Selective remembrances: archaeology in the construction, commemoration, and consecration of national pasts. University of Chicago Press, Chicago.</a:t>
            </a:r>
          </a:p>
          <a:p>
            <a:r>
              <a:rPr lang="en-GB" u="sng" dirty="0"/>
              <a:t>Tajfel, H., 1982. Social Psychology of Intergroup Relations. Annual Review of Psychology 33, 1. https://doi.org/10.1146/annurev.ps.33.020182.000245</a:t>
            </a:r>
          </a:p>
          <a:p>
            <a:r>
              <a:rPr lang="en-GB" u="sng" dirty="0"/>
              <a:t>Tajfel, H., Fraser, C., Jaspars, J.M.F. (Eds.), 1984. The Social dimension: European developments in social psychology, European studies in social psychology. Cambridge University Press ; Editions de la Maison des Sciences de L’Homme, Cambridge [Cambridgeshire] ; New York : Paris.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69405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C36D00-7E5B-4E0D-81E4-D948C7BE24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438" y="248478"/>
            <a:ext cx="5289205" cy="586410"/>
          </a:xfrm>
        </p:spPr>
        <p:txBody>
          <a:bodyPr>
            <a:normAutofit/>
          </a:bodyPr>
          <a:lstStyle/>
          <a:p>
            <a:r>
              <a:rPr lang="en-GB" sz="3200" dirty="0"/>
              <a:t>Illustration List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57B878-F049-4AFD-BF10-E5A178D8A9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1212574"/>
            <a:ext cx="10535478" cy="5645426"/>
          </a:xfrm>
        </p:spPr>
        <p:txBody>
          <a:bodyPr>
            <a:normAutofit/>
          </a:bodyPr>
          <a:lstStyle/>
          <a:p>
            <a:r>
              <a:rPr lang="en-GB" dirty="0"/>
              <a:t>Image 1Available at: </a:t>
            </a:r>
            <a:r>
              <a:rPr lang="en-GB" dirty="0">
                <a:hlinkClick r:id="rId3"/>
              </a:rPr>
              <a:t>https://mosaicmagazine.com/wp-content/uploads/migrate/ap728416256038.jpg</a:t>
            </a:r>
            <a:r>
              <a:rPr lang="en-GB" dirty="0"/>
              <a:t> [Accessed 11 December 2019]</a:t>
            </a:r>
          </a:p>
          <a:p>
            <a:r>
              <a:rPr lang="en-GB" dirty="0"/>
              <a:t>Image 2 Available at: </a:t>
            </a:r>
            <a:r>
              <a:rPr lang="en-GB" dirty="0">
                <a:hlinkClick r:id="rId4"/>
              </a:rPr>
              <a:t>https://vassarpoliticalreview.com/wp-content/uploads/2018/04/1_cps5jXv9DoHwmFyQ2AcIAg.jpeg</a:t>
            </a:r>
            <a:r>
              <a:rPr lang="en-GB" dirty="0"/>
              <a:t> [Accessed 11 December ]</a:t>
            </a:r>
          </a:p>
          <a:p>
            <a:r>
              <a:rPr lang="en-GB" dirty="0"/>
              <a:t>Image 3 Available at: </a:t>
            </a:r>
            <a:r>
              <a:rPr lang="en-GB" dirty="0">
                <a:hlinkClick r:id="rId5"/>
              </a:rPr>
              <a:t>http://alt-arch.org/en/wp-content/uploads/2015/09/Archaeological-areas-silwan-2015-Eng1.png</a:t>
            </a:r>
            <a:r>
              <a:rPr lang="en-GB" dirty="0"/>
              <a:t> [Accessed 10 December ]</a:t>
            </a:r>
          </a:p>
          <a:p>
            <a:r>
              <a:rPr lang="en-GB" dirty="0"/>
              <a:t>Image 4 Available at: </a:t>
            </a:r>
            <a:r>
              <a:rPr lang="en-GB" dirty="0">
                <a:hlinkClick r:id="rId6"/>
              </a:rPr>
              <a:t>https://alt-arch.org/en/wp-content/uploads/2016/09/Main-Sited-Historical-Basin-English-Web.jpg</a:t>
            </a:r>
            <a:r>
              <a:rPr lang="en-GB" dirty="0"/>
              <a:t> [Accessed 10 December ]</a:t>
            </a:r>
            <a:endParaRPr lang="en-GB" u="sng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3216016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9FDB190CC79EC4AA376065B3C27CE7C" ma:contentTypeVersion="5" ma:contentTypeDescription="Create a new document." ma:contentTypeScope="" ma:versionID="d07db830f1d33472b42cfd0535edb2b1">
  <xsd:schema xmlns:xsd="http://www.w3.org/2001/XMLSchema" xmlns:xs="http://www.w3.org/2001/XMLSchema" xmlns:p="http://schemas.microsoft.com/office/2006/metadata/properties" xmlns:ns3="b374be35-f12f-4173-83eb-fa42d7030e72" xmlns:ns4="2ad0fea9-15d1-42bd-a1c4-0986eb0db8b2" targetNamespace="http://schemas.microsoft.com/office/2006/metadata/properties" ma:root="true" ma:fieldsID="80ac550af1b105033adfcf81317e2895" ns3:_="" ns4:_="">
    <xsd:import namespace="b374be35-f12f-4173-83eb-fa42d7030e72"/>
    <xsd:import namespace="2ad0fea9-15d1-42bd-a1c4-0986eb0db8b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374be35-f12f-4173-83eb-fa42d7030e7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ad0fea9-15d1-42bd-a1c4-0986eb0db8b2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F62E61A-1387-42C9-9495-609077964EF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F6BFFDB-B4AE-455F-A9D6-4268D579BA9E}">
  <ds:schemaRefs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purl.org/dc/elements/1.1/"/>
    <ds:schemaRef ds:uri="2ad0fea9-15d1-42bd-a1c4-0986eb0db8b2"/>
    <ds:schemaRef ds:uri="http://schemas.microsoft.com/office/2006/metadata/properties"/>
    <ds:schemaRef ds:uri="http://purl.org/dc/terms/"/>
    <ds:schemaRef ds:uri="b374be35-f12f-4173-83eb-fa42d7030e72"/>
    <ds:schemaRef ds:uri="http://schemas.openxmlformats.org/package/2006/metadata/core-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9115E98A-500A-4664-93CB-629FEF248FB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374be35-f12f-4173-83eb-fa42d7030e72"/>
    <ds:schemaRef ds:uri="2ad0fea9-15d1-42bd-a1c4-0986eb0db8b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598</Words>
  <Application>Microsoft Office PowerPoint</Application>
  <PresentationFormat>Widescreen</PresentationFormat>
  <Paragraphs>73</Paragraphs>
  <Slides>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Century Gothic</vt:lpstr>
      <vt:lpstr>Wingdings 3</vt:lpstr>
      <vt:lpstr>Slice</vt:lpstr>
      <vt:lpstr>Hierarchy of Historical  Validation</vt:lpstr>
      <vt:lpstr>PowerPoint Presentation</vt:lpstr>
      <vt:lpstr>PowerPoint Presentation</vt:lpstr>
      <vt:lpstr>Chapter 1 The Journey begins with Social identity theory </vt:lpstr>
      <vt:lpstr>PowerPoint Presentation</vt:lpstr>
      <vt:lpstr>Chapter 3 Case study</vt:lpstr>
      <vt:lpstr>Chapter 4 Further Exploration </vt:lpstr>
      <vt:lpstr>Bibliography</vt:lpstr>
      <vt:lpstr>Illustration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Hierarchy of Historical  Validation</dc:title>
  <dc:creator>Patrick Sweeney</dc:creator>
  <cp:lastModifiedBy>Patrick Sweeney</cp:lastModifiedBy>
  <cp:revision>2</cp:revision>
  <dcterms:created xsi:type="dcterms:W3CDTF">2019-12-11T17:58:18Z</dcterms:created>
  <dcterms:modified xsi:type="dcterms:W3CDTF">2019-12-11T21:01:12Z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0x01010099FDB190CC79EC4AA376065B3C27CE7C</vt:lpwstr>
  </property>
</Properties>
</file>