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87" r:id="rId3"/>
    <p:sldId id="346" r:id="rId4"/>
    <p:sldId id="345" r:id="rId5"/>
    <p:sldId id="316" r:id="rId6"/>
    <p:sldId id="317" r:id="rId7"/>
    <p:sldId id="318" r:id="rId8"/>
    <p:sldId id="319" r:id="rId9"/>
    <p:sldId id="320" r:id="rId10"/>
    <p:sldId id="321" r:id="rId11"/>
    <p:sldId id="322" r:id="rId12"/>
    <p:sldId id="324" r:id="rId13"/>
    <p:sldId id="323" r:id="rId14"/>
    <p:sldId id="347" r:id="rId15"/>
    <p:sldId id="325" r:id="rId16"/>
    <p:sldId id="327" r:id="rId17"/>
    <p:sldId id="328" r:id="rId18"/>
    <p:sldId id="329" r:id="rId19"/>
    <p:sldId id="330" r:id="rId20"/>
    <p:sldId id="331" r:id="rId21"/>
    <p:sldId id="286" r:id="rId22"/>
    <p:sldId id="315"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063" autoAdjust="0"/>
  </p:normalViewPr>
  <p:slideViewPr>
    <p:cSldViewPr>
      <p:cViewPr>
        <p:scale>
          <a:sx n="57" d="100"/>
          <a:sy n="57" d="100"/>
        </p:scale>
        <p:origin x="-1440" y="23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04/11/2013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xmlns=""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other main kind of guided media is optical</a:t>
            </a:r>
            <a:r>
              <a:rPr lang="en-US" baseline="0" dirty="0" smtClean="0"/>
              <a:t> fiber. It is widely used for links that run at high rates, particularly over long distances. It is much, much better than wire in both regards. Examples include the backbone links between ISP facilities, and fiber runs to the home (FTTH) that provide much higher bandwidth home connectivity than ADSL. The optical fiber is a very long, thin strand of glass. The figure shows the overall system. A light source is needed to produce pulses of light, either a LED or a laser (better quality, more expensive). The pulses of light are trapped in the fiber (total internal reflection) and follow it. At the other end a </a:t>
            </a:r>
            <a:r>
              <a:rPr lang="en-US" baseline="0" dirty="0" err="1" smtClean="0"/>
              <a:t>photodetector</a:t>
            </a:r>
            <a:r>
              <a:rPr lang="en-US" baseline="0" dirty="0" smtClean="0"/>
              <a:t> turns pulses of light into electrical signals. </a:t>
            </a:r>
            <a:endParaRPr lang="en-US"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5</a:t>
            </a:fld>
            <a:endParaRPr lang="en-GB"/>
          </a:p>
        </p:txBody>
      </p:sp>
    </p:spTree>
    <p:extLst>
      <p:ext uri="{BB962C8B-B14F-4D97-AF65-F5344CB8AC3E}">
        <p14:creationId xmlns:p14="http://schemas.microsoft.com/office/powerpoint/2010/main" xmlns="" val="533462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This slide shows why fiber runs for high rates and long distances – attenuation is very low (can go 10km</a:t>
            </a:r>
            <a:r>
              <a:rPr lang="en-US" baseline="0" dirty="0" smtClean="0"/>
              <a:t> before the signal has lost 3dB or half its power) </a:t>
            </a:r>
            <a:r>
              <a:rPr lang="en-US" dirty="0" smtClean="0"/>
              <a:t>for enormous regions of bandwidth</a:t>
            </a:r>
            <a:r>
              <a:rPr lang="en-US" baseline="0" dirty="0" smtClean="0"/>
              <a:t> (30 *Terahertz* when wavelength is converted to frequency).</a:t>
            </a:r>
            <a:endParaRPr lang="en-US"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6</a:t>
            </a:fld>
            <a:endParaRPr lang="en-GB"/>
          </a:p>
        </p:txBody>
      </p:sp>
    </p:spTree>
    <p:extLst>
      <p:ext uri="{BB962C8B-B14F-4D97-AF65-F5344CB8AC3E}">
        <p14:creationId xmlns:p14="http://schemas.microsoft.com/office/powerpoint/2010/main" xmlns="" val="2566028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Fiber</a:t>
            </a:r>
            <a:r>
              <a:rPr lang="en-US" baseline="0" dirty="0" smtClean="0"/>
              <a:t> gives you very high rates over long runs; wires score less highly on these properties and support high rates over much shorter runs. But wires are usually the inexpensive solution when the transmission/reception hardware is included. Wires are also easier to work with; fiber requires greater care with connections. Fiber has the advantage that it is very hard to tap as the light is confined only to the fiber or the fiber is broken. Wires are usually easy to tap because they radiate the signal well. </a:t>
            </a:r>
            <a:endParaRPr lang="en-US"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8</a:t>
            </a:fld>
            <a:endParaRPr lang="en-GB"/>
          </a:p>
        </p:txBody>
      </p:sp>
    </p:spTree>
    <p:extLst>
      <p:ext uri="{BB962C8B-B14F-4D97-AF65-F5344CB8AC3E}">
        <p14:creationId xmlns:p14="http://schemas.microsoft.com/office/powerpoint/2010/main" xmlns="" val="3053695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traditional link between the radio base station (RBS) and the antenna has previously been a copper coaxial cable. To use an optical fibre cable instead, makes both design of new sites, as well as the physical deployment of the hardware, much easier.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Modulated microwave signals had to be available at the input end of the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which subsequently transported them over a distance to the RS (Remote Site) in the form of optical signals. At the RS the microwave signals are regenerated and radiated by antennas. The system was used to distribute GSM 900 network traffic.</a:t>
            </a:r>
          </a:p>
          <a:p>
            <a:endParaRPr lang="en-GB" b="0" dirty="0" smtClean="0"/>
          </a:p>
          <a:p>
            <a:r>
              <a:rPr lang="en-GB" sz="1200" b="0" i="0" u="none" strike="noStrike" kern="1200" baseline="0" dirty="0" smtClean="0">
                <a:solidFill>
                  <a:schemeClr val="tx1"/>
                </a:solidFill>
                <a:latin typeface="+mn-lt"/>
                <a:ea typeface="+mn-ea"/>
                <a:cs typeface="+mn-cs"/>
              </a:rPr>
              <a:t>Today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systems, are designed to perform added radio system functionalities besides transportation and mobility functions. These functions include data modulation, signal processing, and frequency conversion (up and down). For a multifunctional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the required radio signal at the input of the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depends on the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technology and the functionality desired. Figure 1. shows a typical RF signal (modulated by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or digital modulation techniques) being transported by an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optic link. The RF signal may be baseband data, modulated IF, or the actual modulated RF signal to be distributed. The RF signal is used to modulate the optical source in transmitter. The resulting optical signal is launched into an optical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At the other end of the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we need an optical receiver that converts the optical signal to RF again. The generated electrical signal must meet the specifications required by the wireless application be it GSM, UMTS, wireless LAN, </a:t>
            </a:r>
            <a:r>
              <a:rPr lang="en-GB" sz="1200" b="0" i="0" u="none" strike="noStrike" kern="1200" baseline="0" dirty="0" err="1" smtClean="0">
                <a:solidFill>
                  <a:schemeClr val="tx1"/>
                </a:solidFill>
                <a:latin typeface="+mn-lt"/>
                <a:ea typeface="+mn-ea"/>
                <a:cs typeface="+mn-cs"/>
              </a:rPr>
              <a:t>WiMax</a:t>
            </a:r>
            <a:r>
              <a:rPr lang="en-GB" sz="1200" b="0" i="0" u="none" strike="noStrike" kern="1200" baseline="0" dirty="0" smtClean="0">
                <a:solidFill>
                  <a:schemeClr val="tx1"/>
                </a:solidFill>
                <a:latin typeface="+mn-lt"/>
                <a:ea typeface="+mn-ea"/>
                <a:cs typeface="+mn-cs"/>
              </a:rPr>
              <a:t> or other.</a:t>
            </a:r>
            <a:endParaRPr lang="en-GB" b="0"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15</a:t>
            </a:fld>
            <a:endParaRPr lang="en-GB"/>
          </a:p>
        </p:txBody>
      </p:sp>
    </p:spTree>
    <p:extLst>
      <p:ext uri="{BB962C8B-B14F-4D97-AF65-F5344CB8AC3E}">
        <p14:creationId xmlns:p14="http://schemas.microsoft.com/office/powerpoint/2010/main" xmlns="" val="500531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WDM - </a:t>
            </a:r>
            <a:r>
              <a:rPr lang="en-GB" sz="1200" b="0" i="0" kern="1200" dirty="0" smtClean="0">
                <a:solidFill>
                  <a:schemeClr val="tx1"/>
                </a:solidFill>
                <a:latin typeface="+mn-lt"/>
                <a:ea typeface="+mn-ea"/>
                <a:cs typeface="+mn-cs"/>
              </a:rPr>
              <a:t>wavelength-division multiplexing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a:t>
            </a:r>
            <a:r>
              <a:rPr lang="en-GB" sz="1200" b="0" i="0" u="none" strike="noStrike" kern="1200" baseline="0" dirty="0" smtClean="0">
                <a:solidFill>
                  <a:schemeClr val="tx1"/>
                </a:solidFill>
                <a:latin typeface="+mn-lt"/>
                <a:ea typeface="+mn-ea"/>
                <a:cs typeface="+mn-cs"/>
              </a:rPr>
              <a:t>key optical and RF devices required at the CO and the BS for downstream signal transmission in an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based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configuration enables centralized control and remote monitoring of the radio signal distribution via the fibre backbone network and reduces the complexity of the</a:t>
            </a:r>
          </a:p>
          <a:p>
            <a:r>
              <a:rPr lang="en-GB" sz="1200" b="0" i="0" u="none" strike="noStrike" kern="1200" baseline="0" dirty="0" smtClean="0">
                <a:solidFill>
                  <a:schemeClr val="tx1"/>
                </a:solidFill>
                <a:latin typeface="+mn-lt"/>
                <a:ea typeface="+mn-ea"/>
                <a:cs typeface="+mn-cs"/>
              </a:rPr>
              <a:t>BS implementation, but is susceptible to fibre chromatic dispersion that seriously limits the transmission distance. The wireless data obtained from the trunk network are modulated onto a number of lower intermediate frequency (IF) carriers, which are then combined to form a subcarrier multiplexed (SCM) signal.</a:t>
            </a:r>
          </a:p>
          <a:p>
            <a:r>
              <a:rPr lang="en-GB" sz="1200" b="0" i="0" u="none" strike="noStrike" kern="1200" baseline="0" dirty="0" smtClean="0">
                <a:solidFill>
                  <a:schemeClr val="tx1"/>
                </a:solidFill>
                <a:latin typeface="+mn-lt"/>
                <a:ea typeface="+mn-ea"/>
                <a:cs typeface="+mn-cs"/>
              </a:rPr>
              <a:t>This SCM signal is up converted to the radio transmission frequency using a local oscillator (LO) source located at the CO and then modulated onto an optical</a:t>
            </a:r>
          </a:p>
          <a:p>
            <a:r>
              <a:rPr lang="en-GB" sz="1200" b="0" i="0" u="none" strike="noStrike" kern="1200" baseline="0" dirty="0" smtClean="0">
                <a:solidFill>
                  <a:schemeClr val="tx1"/>
                </a:solidFill>
                <a:latin typeface="+mn-lt"/>
                <a:ea typeface="+mn-ea"/>
                <a:cs typeface="+mn-cs"/>
              </a:rPr>
              <a:t>carrier. At the remote BS, the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optical signal is detected, amplified, filtered, and directed to an antenna for free space transmission. Upstream radio transmission to the BS and subsequently back to the CO will require a mechanism for modulating an optical source located at the BS at the radio carrier frequency, and photo detection of this signal back at the CO.</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18</a:t>
            </a:fld>
            <a:endParaRPr lang="en-GB"/>
          </a:p>
        </p:txBody>
      </p:sp>
    </p:spTree>
    <p:extLst>
      <p:ext uri="{BB962C8B-B14F-4D97-AF65-F5344CB8AC3E}">
        <p14:creationId xmlns:p14="http://schemas.microsoft.com/office/powerpoint/2010/main" xmlns="" val="1666616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04/11/2013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xmlns=""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xmlns=""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04/11/2013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04/11/2013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04/11/2013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04/11/2013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04/11/2013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04/11/2013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04/11/2013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04/11/2013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04/11/2013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04/11/2013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8" Type="http://schemas.openxmlformats.org/officeDocument/2006/relationships/hyperlink" Target="http://en.wikipedia.org/wiki/File:DSCF0058.JPG" TargetMode="External"/><Relationship Id="rId3" Type="http://schemas.openxmlformats.org/officeDocument/2006/relationships/image" Target="../media/image16.png"/><Relationship Id="rId7" Type="http://schemas.openxmlformats.org/officeDocument/2006/relationships/image" Target="../media/image18.jpe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hyperlink" Target="http://en.wikipedia.org/wiki/File:MTRJ-optical-fiber-connector-hdr-0a.jpg" TargetMode="External"/><Relationship Id="rId5" Type="http://schemas.openxmlformats.org/officeDocument/2006/relationships/image" Target="../media/image17.jpeg"/><Relationship Id="rId4" Type="http://schemas.openxmlformats.org/officeDocument/2006/relationships/hyperlink" Target="http://en.wikipedia.org/wiki/File:SC-optical-fiber-connector-hdr-0a.jpg" TargetMode="External"/><Relationship Id="rId9"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crcpress.com/" TargetMode="External"/><Relationship Id="rId2" Type="http://schemas.openxmlformats.org/officeDocument/2006/relationships/hyperlink" Target="http://www.wimax.com/education/wimax/wimax_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lvl="0" fontAlgn="base">
              <a:spcAft>
                <a:spcPct val="0"/>
              </a:spcAft>
              <a:defRPr/>
            </a:pPr>
            <a:r>
              <a:rPr lang="en-US" b="1" dirty="0">
                <a:latin typeface="Times New Roman"/>
                <a:cs typeface="Times New Roman"/>
              </a:rPr>
              <a:t>Optical </a:t>
            </a:r>
            <a:r>
              <a:rPr lang="en-US" b="1" dirty="0" err="1">
                <a:latin typeface="Times New Roman"/>
                <a:cs typeface="Times New Roman"/>
              </a:rPr>
              <a:t>Fibre</a:t>
            </a:r>
            <a:endParaRPr lang="en-GB" b="1" dirty="0">
              <a:latin typeface="Times New Roman" pitchFamily="18" charset="0"/>
            </a:endParaRPr>
          </a:p>
        </p:txBody>
      </p:sp>
      <p:sp>
        <p:nvSpPr>
          <p:cNvPr id="3" name="Subtitle 2"/>
          <p:cNvSpPr>
            <a:spLocks noGrp="1"/>
          </p:cNvSpPr>
          <p:nvPr>
            <p:ph type="subTitle" idx="1"/>
          </p:nvPr>
        </p:nvSpPr>
        <p:spPr/>
        <p:txBody>
          <a:bodyPr/>
          <a:lstStyle/>
          <a:p>
            <a:r>
              <a:rPr lang="en-GB" dirty="0" smtClean="0"/>
              <a:t>Lecture 6</a:t>
            </a:r>
            <a:endParaRPr lang="en-GB" dirty="0"/>
          </a:p>
        </p:txBody>
      </p:sp>
      <p:pic>
        <p:nvPicPr>
          <p:cNvPr id="2051" name="Picture 3" descr="C:\Users\arya\Documents\logo\fwdnewuniversityandschoolofappliedcomputinglogos\image005.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8709" y="4748084"/>
            <a:ext cx="5734050" cy="2057400"/>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C:\Users\arya\Documents\logo\fwdnewuniversityandschoolofappliedcomputinglogos\TSD_swan2013.jp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2831397" y="127968"/>
            <a:ext cx="3608674" cy="141974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a:xfrm>
            <a:off x="457200" y="1412776"/>
            <a:ext cx="8229600" cy="4713387"/>
          </a:xfrm>
        </p:spPr>
        <p:txBody>
          <a:bodyPr>
            <a:normAutofit/>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Understand how optical </a:t>
            </a:r>
            <a:r>
              <a:rPr lang="en-US" altLang="zh-TW" sz="2400" dirty="0" err="1" smtClean="0">
                <a:ea typeface="新細明體" pitchFamily="18" charset="-120"/>
              </a:rPr>
              <a:t>fibre</a:t>
            </a:r>
            <a:r>
              <a:rPr lang="en-US" altLang="zh-TW" sz="2400" dirty="0" smtClean="0">
                <a:ea typeface="新細明體" pitchFamily="18" charset="-120"/>
              </a:rPr>
              <a:t> is made</a:t>
            </a:r>
            <a:endParaRPr lang="en-US" altLang="zh-TW" sz="2400" dirty="0" smtClean="0">
              <a:ea typeface="新細明體" pitchFamily="18" charset="-120"/>
            </a:endParaRP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a:t>
            </a:r>
            <a:r>
              <a:rPr lang="en-GB" altLang="zh-TW" sz="2400" dirty="0" smtClean="0">
                <a:ea typeface="新細明體" pitchFamily="18" charset="-120"/>
              </a:rPr>
              <a:t>types of cable</a:t>
            </a:r>
            <a:endParaRPr lang="en-GB" altLang="zh-TW" sz="2400" dirty="0" smtClean="0">
              <a:ea typeface="新細明體" pitchFamily="18" charset="-120"/>
            </a:endParaRP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the architecture of </a:t>
            </a:r>
            <a:r>
              <a:rPr lang="en-US" altLang="zh-TW" sz="2400" dirty="0" err="1" smtClean="0">
                <a:ea typeface="新細明體" pitchFamily="18" charset="-120"/>
              </a:rPr>
              <a:t>fibre</a:t>
            </a:r>
            <a:r>
              <a:rPr lang="en-US" altLang="zh-TW" sz="2400" dirty="0" smtClean="0">
                <a:ea typeface="新細明體" pitchFamily="18" charset="-120"/>
              </a:rPr>
              <a:t> over cable.</a:t>
            </a:r>
            <a:endParaRPr lang="en-US" altLang="zh-TW" sz="2400" dirty="0" smtClean="0">
              <a:ea typeface="新細明體" pitchFamily="18" charset="-120"/>
            </a:endParaRP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Optical Fiber</a:t>
            </a:r>
            <a:endParaRPr lang="en-GB" dirty="0"/>
          </a:p>
        </p:txBody>
      </p:sp>
      <p:sp>
        <p:nvSpPr>
          <p:cNvPr id="3" name="Content Placeholder 2"/>
          <p:cNvSpPr>
            <a:spLocks noGrp="1"/>
          </p:cNvSpPr>
          <p:nvPr>
            <p:ph idx="1"/>
          </p:nvPr>
        </p:nvSpPr>
        <p:spPr/>
        <p:txBody>
          <a:bodyPr/>
          <a:lstStyle/>
          <a:p>
            <a:pPr>
              <a:lnSpc>
                <a:spcPct val="85000"/>
              </a:lnSpc>
            </a:pPr>
            <a:r>
              <a:rPr lang="en-US" altLang="en-US" sz="2400" dirty="0"/>
              <a:t>An optical fiber is essentially a waveguide for light</a:t>
            </a:r>
          </a:p>
          <a:p>
            <a:pPr>
              <a:lnSpc>
                <a:spcPct val="85000"/>
              </a:lnSpc>
            </a:pPr>
            <a:r>
              <a:rPr lang="en-US" altLang="en-US" sz="2400" dirty="0"/>
              <a:t>It consists of a </a:t>
            </a:r>
            <a:r>
              <a:rPr lang="en-US" altLang="en-US" sz="2400" b="1" dirty="0"/>
              <a:t>core</a:t>
            </a:r>
            <a:r>
              <a:rPr lang="en-US" altLang="en-US" sz="2400" dirty="0"/>
              <a:t> and </a:t>
            </a:r>
            <a:r>
              <a:rPr lang="en-US" altLang="en-US" sz="2400" b="1" dirty="0"/>
              <a:t>cladding</a:t>
            </a:r>
            <a:r>
              <a:rPr lang="en-US" altLang="en-US" sz="2400" dirty="0"/>
              <a:t> that surrounds the core</a:t>
            </a:r>
          </a:p>
          <a:p>
            <a:pPr>
              <a:lnSpc>
                <a:spcPct val="85000"/>
              </a:lnSpc>
            </a:pPr>
            <a:r>
              <a:rPr lang="en-US" altLang="en-US" sz="2400" dirty="0"/>
              <a:t>The </a:t>
            </a:r>
            <a:r>
              <a:rPr lang="en-US" altLang="en-US" sz="2400" b="1" dirty="0"/>
              <a:t>index of refraction</a:t>
            </a:r>
            <a:r>
              <a:rPr lang="en-US" altLang="en-US" sz="2400" dirty="0"/>
              <a:t> of the cladding is less than that of the core, causing rays of light leaving the core to be refracted back into the core</a:t>
            </a:r>
          </a:p>
          <a:p>
            <a:pPr>
              <a:lnSpc>
                <a:spcPct val="85000"/>
              </a:lnSpc>
            </a:pPr>
            <a:r>
              <a:rPr lang="en-US" altLang="en-US" sz="2400" dirty="0"/>
              <a:t>A light-emitting diode (LED) or </a:t>
            </a:r>
            <a:r>
              <a:rPr lang="en-US" altLang="en-US" sz="2400" b="1" dirty="0"/>
              <a:t>laser diode</a:t>
            </a:r>
            <a:r>
              <a:rPr lang="en-US" altLang="en-US" sz="2400" dirty="0"/>
              <a:t> (LD) can be used for the source</a:t>
            </a:r>
          </a:p>
          <a:p>
            <a:pPr>
              <a:lnSpc>
                <a:spcPct val="85000"/>
              </a:lnSpc>
            </a:pPr>
            <a:r>
              <a:rPr lang="en-US" altLang="en-US" sz="2400" dirty="0"/>
              <a:t>Advantages of optical fiber include:</a:t>
            </a:r>
          </a:p>
          <a:p>
            <a:pPr lvl="1">
              <a:lnSpc>
                <a:spcPct val="80000"/>
              </a:lnSpc>
            </a:pPr>
            <a:r>
              <a:rPr lang="en-US" altLang="en-US" sz="2000" dirty="0"/>
              <a:t>Greater bandwidth than copper</a:t>
            </a:r>
          </a:p>
          <a:p>
            <a:pPr lvl="1">
              <a:lnSpc>
                <a:spcPct val="80000"/>
              </a:lnSpc>
            </a:pPr>
            <a:r>
              <a:rPr lang="en-US" altLang="en-US" sz="2000" dirty="0"/>
              <a:t>Lower loss</a:t>
            </a:r>
          </a:p>
          <a:p>
            <a:pPr lvl="1">
              <a:lnSpc>
                <a:spcPct val="80000"/>
              </a:lnSpc>
            </a:pPr>
            <a:r>
              <a:rPr lang="en-US" altLang="en-US" sz="2000" dirty="0"/>
              <a:t>Immunity to </a:t>
            </a:r>
            <a:r>
              <a:rPr lang="en-US" altLang="en-US" sz="2000" b="1" dirty="0"/>
              <a:t>crosstalk</a:t>
            </a:r>
            <a:endParaRPr lang="en-US" altLang="en-US" sz="2000" dirty="0"/>
          </a:p>
          <a:p>
            <a:pPr lvl="1">
              <a:lnSpc>
                <a:spcPct val="80000"/>
              </a:lnSpc>
            </a:pPr>
            <a:r>
              <a:rPr lang="en-US" altLang="en-US" sz="2000" dirty="0"/>
              <a:t>No electrical hazard</a:t>
            </a:r>
          </a:p>
          <a:p>
            <a:endParaRPr lang="en-GB" dirty="0"/>
          </a:p>
        </p:txBody>
      </p:sp>
    </p:spTree>
    <p:extLst>
      <p:ext uri="{BB962C8B-B14F-4D97-AF65-F5344CB8AC3E}">
        <p14:creationId xmlns:p14="http://schemas.microsoft.com/office/powerpoint/2010/main" xmlns="" val="1049902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Optical Fiber</a:t>
            </a:r>
            <a:endParaRPr lang="en-GB" dirty="0"/>
          </a:p>
        </p:txBody>
      </p:sp>
      <p:sp>
        <p:nvSpPr>
          <p:cNvPr id="3" name="Content Placeholder 2"/>
          <p:cNvSpPr>
            <a:spLocks noGrp="1"/>
          </p:cNvSpPr>
          <p:nvPr>
            <p:ph idx="1"/>
          </p:nvPr>
        </p:nvSpPr>
        <p:spPr/>
        <p:txBody>
          <a:bodyPr>
            <a:normAutofit fontScale="92500" lnSpcReduction="10000"/>
          </a:bodyPr>
          <a:lstStyle/>
          <a:p>
            <a:pPr algn="just">
              <a:lnSpc>
                <a:spcPct val="90000"/>
              </a:lnSpc>
            </a:pPr>
            <a:r>
              <a:rPr lang="en-US" altLang="en-US" dirty="0"/>
              <a:t>Optical fiber is made from thin strands of either glass or plastic </a:t>
            </a:r>
          </a:p>
          <a:p>
            <a:pPr algn="just">
              <a:lnSpc>
                <a:spcPct val="90000"/>
              </a:lnSpc>
            </a:pPr>
            <a:r>
              <a:rPr lang="en-US" altLang="en-US" dirty="0"/>
              <a:t>It has little mechanical strength, so it must be enclosed in a protective jacket</a:t>
            </a:r>
          </a:p>
          <a:p>
            <a:pPr algn="just">
              <a:lnSpc>
                <a:spcPct val="90000"/>
              </a:lnSpc>
            </a:pPr>
            <a:r>
              <a:rPr lang="en-US" altLang="en-US" dirty="0"/>
              <a:t>Often, two or more fibers are enclosed in the same cable for increased bandwidth and redundancy in case one of the fibers breaks</a:t>
            </a:r>
          </a:p>
          <a:p>
            <a:pPr algn="just">
              <a:lnSpc>
                <a:spcPct val="90000"/>
              </a:lnSpc>
            </a:pPr>
            <a:r>
              <a:rPr lang="en-US" altLang="en-US" dirty="0"/>
              <a:t>It is also easier to build a full-duplex system using two fibers, one for transmission in each direction</a:t>
            </a:r>
          </a:p>
        </p:txBody>
      </p:sp>
    </p:spTree>
    <p:extLst>
      <p:ext uri="{BB962C8B-B14F-4D97-AF65-F5344CB8AC3E}">
        <p14:creationId xmlns:p14="http://schemas.microsoft.com/office/powerpoint/2010/main" xmlns="" val="768147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Fiber Cables</a:t>
            </a:r>
            <a:endParaRPr lang="en-GB" dirty="0"/>
          </a:p>
        </p:txBody>
      </p:sp>
      <p:sp>
        <p:nvSpPr>
          <p:cNvPr id="3" name="Content Placeholder 2"/>
          <p:cNvSpPr>
            <a:spLocks noGrp="1"/>
          </p:cNvSpPr>
          <p:nvPr>
            <p:ph idx="1"/>
          </p:nvPr>
        </p:nvSpPr>
        <p:spPr>
          <a:xfrm>
            <a:off x="457200" y="1412776"/>
            <a:ext cx="8229600" cy="4525963"/>
          </a:xfrm>
        </p:spPr>
        <p:txBody>
          <a:bodyPr/>
          <a:lstStyle/>
          <a:p>
            <a:r>
              <a:rPr lang="en-US" dirty="0"/>
              <a:t>Common for high rates and long distances</a:t>
            </a:r>
          </a:p>
          <a:p>
            <a:pPr lvl="1"/>
            <a:r>
              <a:rPr lang="en-US" dirty="0"/>
              <a:t>Long distance ISP links, Fiber-to-the-Home</a:t>
            </a:r>
          </a:p>
          <a:p>
            <a:pPr lvl="1"/>
            <a:r>
              <a:rPr lang="en-US" dirty="0"/>
              <a:t>Light carried in very long, thin strand of glass</a:t>
            </a:r>
          </a:p>
          <a:p>
            <a:endParaRPr lang="en-GB" dirty="0"/>
          </a:p>
        </p:txBody>
      </p:sp>
      <p:grpSp>
        <p:nvGrpSpPr>
          <p:cNvPr id="15" name="Group 14"/>
          <p:cNvGrpSpPr/>
          <p:nvPr/>
        </p:nvGrpSpPr>
        <p:grpSpPr>
          <a:xfrm>
            <a:off x="1317799" y="4312349"/>
            <a:ext cx="6665163" cy="1636931"/>
            <a:chOff x="1317799" y="4312349"/>
            <a:chExt cx="6665163" cy="1636931"/>
          </a:xfrm>
        </p:grpSpPr>
        <p:pic>
          <p:nvPicPr>
            <p:cNvPr id="4" name="Picture 7" descr="02-06"/>
            <p:cNvPicPr>
              <a:picLocks noChangeAspect="1" noChangeArrowheads="1"/>
            </p:cNvPicPr>
            <p:nvPr/>
          </p:nvPicPr>
          <p:blipFill>
            <a:blip r:embed="rId3" cstate="print"/>
            <a:srcRect l="53049" t="38404" r="6707" b="40274"/>
            <a:stretch>
              <a:fillRect/>
            </a:stretch>
          </p:blipFill>
          <p:spPr bwMode="auto">
            <a:xfrm>
              <a:off x="3114675" y="4407599"/>
              <a:ext cx="3143250" cy="542925"/>
            </a:xfrm>
            <a:prstGeom prst="rect">
              <a:avLst/>
            </a:prstGeom>
            <a:noFill/>
          </p:spPr>
        </p:pic>
        <p:pic>
          <p:nvPicPr>
            <p:cNvPr id="5" name="Picture 4" descr="Machovka_Torch.png"/>
            <p:cNvPicPr>
              <a:picLocks noChangeAspect="1"/>
            </p:cNvPicPr>
            <p:nvPr/>
          </p:nvPicPr>
          <p:blipFill>
            <a:blip r:embed="rId4" cstate="print"/>
            <a:stretch>
              <a:fillRect/>
            </a:stretch>
          </p:blipFill>
          <p:spPr>
            <a:xfrm>
              <a:off x="1387858" y="4464749"/>
              <a:ext cx="1164841" cy="457200"/>
            </a:xfrm>
            <a:prstGeom prst="rect">
              <a:avLst/>
            </a:prstGeom>
          </p:spPr>
        </p:pic>
        <p:pic>
          <p:nvPicPr>
            <p:cNvPr id="6" name="Picture 5" descr="Anonymous_eye.png"/>
            <p:cNvPicPr>
              <a:picLocks noChangeAspect="1"/>
            </p:cNvPicPr>
            <p:nvPr/>
          </p:nvPicPr>
          <p:blipFill>
            <a:blip r:embed="rId5" cstate="print"/>
            <a:stretch>
              <a:fillRect/>
            </a:stretch>
          </p:blipFill>
          <p:spPr>
            <a:xfrm>
              <a:off x="6743700" y="4312349"/>
              <a:ext cx="875846" cy="827674"/>
            </a:xfrm>
            <a:prstGeom prst="rect">
              <a:avLst/>
            </a:prstGeom>
          </p:spPr>
        </p:pic>
        <p:sp>
          <p:nvSpPr>
            <p:cNvPr id="7" name="TextBox 6"/>
            <p:cNvSpPr txBox="1"/>
            <p:nvPr/>
          </p:nvSpPr>
          <p:spPr>
            <a:xfrm>
              <a:off x="1317799" y="5245799"/>
              <a:ext cx="1441420" cy="646331"/>
            </a:xfrm>
            <a:prstGeom prst="rect">
              <a:avLst/>
            </a:prstGeom>
            <a:noFill/>
          </p:spPr>
          <p:txBody>
            <a:bodyPr wrap="none" rtlCol="0">
              <a:spAutoFit/>
            </a:bodyPr>
            <a:lstStyle/>
            <a:p>
              <a:pPr algn="ctr"/>
              <a:r>
                <a:rPr lang="en-US" dirty="0" smtClean="0"/>
                <a:t>Light source</a:t>
              </a:r>
            </a:p>
            <a:p>
              <a:pPr algn="ctr"/>
              <a:r>
                <a:rPr lang="en-US" dirty="0" smtClean="0"/>
                <a:t>(LED, laser)</a:t>
              </a:r>
              <a:endParaRPr lang="en-US" dirty="0"/>
            </a:p>
          </p:txBody>
        </p:sp>
        <p:cxnSp>
          <p:nvCxnSpPr>
            <p:cNvPr id="8" name="Straight Arrow Connector 7"/>
            <p:cNvCxnSpPr/>
            <p:nvPr/>
          </p:nvCxnSpPr>
          <p:spPr>
            <a:xfrm rot="16200000" flipV="1">
              <a:off x="1857456" y="5131422"/>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62005" y="5407724"/>
              <a:ext cx="1620957" cy="369332"/>
            </a:xfrm>
            <a:prstGeom prst="rect">
              <a:avLst/>
            </a:prstGeom>
            <a:noFill/>
          </p:spPr>
          <p:txBody>
            <a:bodyPr wrap="none" rtlCol="0">
              <a:spAutoFit/>
            </a:bodyPr>
            <a:lstStyle/>
            <a:p>
              <a:pPr algn="ctr"/>
              <a:r>
                <a:rPr lang="en-US" dirty="0" err="1" smtClean="0"/>
                <a:t>Photodetector</a:t>
              </a:r>
              <a:endParaRPr lang="en-US" dirty="0"/>
            </a:p>
          </p:txBody>
        </p:sp>
        <p:cxnSp>
          <p:nvCxnSpPr>
            <p:cNvPr id="10" name="Straight Arrow Connector 9"/>
            <p:cNvCxnSpPr/>
            <p:nvPr/>
          </p:nvCxnSpPr>
          <p:spPr>
            <a:xfrm rot="16200000" flipV="1">
              <a:off x="6981906" y="5264772"/>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3437039" y="5302949"/>
              <a:ext cx="2441695" cy="646331"/>
            </a:xfrm>
            <a:prstGeom prst="rect">
              <a:avLst/>
            </a:prstGeom>
            <a:noFill/>
          </p:spPr>
          <p:txBody>
            <a:bodyPr wrap="none" rtlCol="0">
              <a:spAutoFit/>
            </a:bodyPr>
            <a:lstStyle/>
            <a:p>
              <a:pPr algn="ctr"/>
              <a:r>
                <a:rPr lang="en-US" dirty="0" smtClean="0"/>
                <a:t>Light trapped by</a:t>
              </a:r>
            </a:p>
            <a:p>
              <a:pPr algn="ctr"/>
              <a:r>
                <a:rPr lang="en-US" dirty="0"/>
                <a:t>t</a:t>
              </a:r>
              <a:r>
                <a:rPr lang="en-US" dirty="0" smtClean="0"/>
                <a:t>otal internal reflection</a:t>
              </a:r>
              <a:endParaRPr lang="en-US" dirty="0"/>
            </a:p>
          </p:txBody>
        </p:sp>
        <p:cxnSp>
          <p:nvCxnSpPr>
            <p:cNvPr id="12" name="Straight Arrow Connector 11"/>
            <p:cNvCxnSpPr/>
            <p:nvPr/>
          </p:nvCxnSpPr>
          <p:spPr>
            <a:xfrm rot="16200000" flipV="1">
              <a:off x="4467306" y="5159997"/>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705100" y="4702874"/>
              <a:ext cx="457200"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191250" y="4645724"/>
              <a:ext cx="419100"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xmlns="" val="512594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22114"/>
          </a:xfrm>
        </p:spPr>
        <p:txBody>
          <a:bodyPr/>
          <a:lstStyle/>
          <a:p>
            <a:r>
              <a:rPr lang="en-US" dirty="0">
                <a:latin typeface="Arial" charset="0"/>
                <a:cs typeface="Arial" charset="0"/>
              </a:rPr>
              <a:t>Fiber Cables</a:t>
            </a:r>
            <a:endParaRPr lang="en-GB" dirty="0"/>
          </a:p>
        </p:txBody>
      </p:sp>
      <p:sp>
        <p:nvSpPr>
          <p:cNvPr id="3" name="Content Placeholder 2"/>
          <p:cNvSpPr>
            <a:spLocks noGrp="1"/>
          </p:cNvSpPr>
          <p:nvPr>
            <p:ph idx="1"/>
          </p:nvPr>
        </p:nvSpPr>
        <p:spPr>
          <a:xfrm>
            <a:off x="457200" y="980728"/>
            <a:ext cx="8229600" cy="4525963"/>
          </a:xfrm>
        </p:spPr>
        <p:txBody>
          <a:bodyPr/>
          <a:lstStyle/>
          <a:p>
            <a:r>
              <a:rPr lang="en-US" dirty="0">
                <a:latin typeface="Arial" charset="0"/>
                <a:cs typeface="Arial" charset="0"/>
              </a:rPr>
              <a:t>Fiber has enormous bandwidth (THz) and tiny signal loss – hence high rates over long distances</a:t>
            </a:r>
          </a:p>
          <a:p>
            <a:endParaRPr lang="en-GB" dirty="0"/>
          </a:p>
        </p:txBody>
      </p:sp>
      <p:pic>
        <p:nvPicPr>
          <p:cNvPr id="4" name="Picture 2"/>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466850" y="2636912"/>
            <a:ext cx="6529388" cy="3479824"/>
          </a:xfrm>
          <a:prstGeom prst="rect">
            <a:avLst/>
          </a:prstGeom>
          <a:noFill/>
          <a:ln w="9525">
            <a:noFill/>
            <a:miter lim="800000"/>
            <a:headEnd/>
            <a:tailEnd/>
          </a:ln>
        </p:spPr>
      </p:pic>
    </p:spTree>
    <p:extLst>
      <p:ext uri="{BB962C8B-B14F-4D97-AF65-F5344CB8AC3E}">
        <p14:creationId xmlns:p14="http://schemas.microsoft.com/office/powerpoint/2010/main" xmlns="" val="2825541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US" dirty="0"/>
              <a:t>Fiber Cables</a:t>
            </a:r>
            <a:endParaRPr lang="en-GB" dirty="0"/>
          </a:p>
        </p:txBody>
      </p:sp>
      <p:sp>
        <p:nvSpPr>
          <p:cNvPr id="4" name="Content Placeholder 2"/>
          <p:cNvSpPr>
            <a:spLocks noGrp="1"/>
          </p:cNvSpPr>
          <p:nvPr>
            <p:ph idx="1"/>
          </p:nvPr>
        </p:nvSpPr>
        <p:spPr>
          <a:xfrm>
            <a:off x="107504" y="1052736"/>
            <a:ext cx="5482952" cy="5073427"/>
          </a:xfrm>
        </p:spPr>
        <p:txBody>
          <a:bodyPr>
            <a:normAutofit fontScale="92500" lnSpcReduction="10000"/>
          </a:bodyPr>
          <a:lstStyle/>
          <a:p>
            <a:r>
              <a:rPr lang="en-US" u="sng" dirty="0" smtClean="0"/>
              <a:t>Single-mode</a:t>
            </a:r>
          </a:p>
          <a:p>
            <a:pPr lvl="1"/>
            <a:r>
              <a:rPr lang="en-US" dirty="0" smtClean="0"/>
              <a:t>Core so narrow (10um) light can’t even bounce around</a:t>
            </a:r>
          </a:p>
          <a:p>
            <a:pPr lvl="1"/>
            <a:r>
              <a:rPr lang="en-US" dirty="0" smtClean="0"/>
              <a:t>Used with lasers for long distances, e.g., 100km</a:t>
            </a:r>
          </a:p>
          <a:p>
            <a:pPr lvl="3"/>
            <a:endParaRPr lang="en-US" dirty="0" smtClean="0"/>
          </a:p>
          <a:p>
            <a:r>
              <a:rPr lang="en-US" u="sng" dirty="0" smtClean="0"/>
              <a:t>Multi-mode</a:t>
            </a:r>
          </a:p>
          <a:p>
            <a:pPr lvl="1"/>
            <a:r>
              <a:rPr lang="en-US" dirty="0" smtClean="0"/>
              <a:t>Other main type of fiber</a:t>
            </a:r>
          </a:p>
          <a:p>
            <a:pPr lvl="1"/>
            <a:r>
              <a:rPr lang="en-US" dirty="0" smtClean="0"/>
              <a:t>Light can bounce (50um core)</a:t>
            </a:r>
          </a:p>
          <a:p>
            <a:pPr lvl="1"/>
            <a:r>
              <a:rPr lang="en-US" dirty="0" smtClean="0"/>
              <a:t>Used with LEDs for cheaper, shorter distance links</a:t>
            </a:r>
            <a:endParaRPr lang="en-US" dirty="0"/>
          </a:p>
        </p:txBody>
      </p:sp>
      <p:grpSp>
        <p:nvGrpSpPr>
          <p:cNvPr id="9" name="Group 8"/>
          <p:cNvGrpSpPr/>
          <p:nvPr/>
        </p:nvGrpSpPr>
        <p:grpSpPr>
          <a:xfrm>
            <a:off x="5735513" y="1052736"/>
            <a:ext cx="3228975" cy="5173330"/>
            <a:chOff x="5514975" y="1581150"/>
            <a:chExt cx="3228975" cy="4788932"/>
          </a:xfrm>
        </p:grpSpPr>
        <p:pic>
          <p:nvPicPr>
            <p:cNvPr id="5" name="Picture 7" descr="02-08"/>
            <p:cNvPicPr>
              <a:picLocks noChangeAspect="1" noChangeArrowheads="1"/>
            </p:cNvPicPr>
            <p:nvPr/>
          </p:nvPicPr>
          <p:blipFill>
            <a:blip r:embed="rId2" cstate="print"/>
            <a:srcRect l="2292" t="3500" r="57500" b="16625"/>
            <a:stretch>
              <a:fillRect/>
            </a:stretch>
          </p:blipFill>
          <p:spPr bwMode="auto">
            <a:xfrm>
              <a:off x="5514975" y="1581150"/>
              <a:ext cx="3200400" cy="1766023"/>
            </a:xfrm>
            <a:prstGeom prst="rect">
              <a:avLst/>
            </a:prstGeom>
            <a:noFill/>
          </p:spPr>
        </p:pic>
        <p:pic>
          <p:nvPicPr>
            <p:cNvPr id="6" name="Picture 5" descr="02-08"/>
            <p:cNvPicPr>
              <a:picLocks noChangeAspect="1" noChangeArrowheads="1"/>
            </p:cNvPicPr>
            <p:nvPr/>
          </p:nvPicPr>
          <p:blipFill>
            <a:blip r:embed="rId2" cstate="print"/>
            <a:srcRect l="59167" t="-1939" r="2292" b="14375"/>
            <a:stretch>
              <a:fillRect/>
            </a:stretch>
          </p:blipFill>
          <p:spPr bwMode="auto">
            <a:xfrm>
              <a:off x="5562600" y="3609975"/>
              <a:ext cx="3181350" cy="2007717"/>
            </a:xfrm>
            <a:prstGeom prst="rect">
              <a:avLst/>
            </a:prstGeom>
            <a:noFill/>
          </p:spPr>
        </p:pic>
        <p:sp>
          <p:nvSpPr>
            <p:cNvPr id="7" name="TextBox 6"/>
            <p:cNvSpPr txBox="1"/>
            <p:nvPr/>
          </p:nvSpPr>
          <p:spPr>
            <a:xfrm>
              <a:off x="6195666" y="6000750"/>
              <a:ext cx="1877437" cy="369332"/>
            </a:xfrm>
            <a:prstGeom prst="rect">
              <a:avLst/>
            </a:prstGeom>
            <a:noFill/>
          </p:spPr>
          <p:txBody>
            <a:bodyPr wrap="none" rtlCol="0">
              <a:spAutoFit/>
            </a:bodyPr>
            <a:lstStyle/>
            <a:p>
              <a:pPr algn="ctr"/>
              <a:r>
                <a:rPr lang="en-US" dirty="0" smtClean="0"/>
                <a:t>Fibers in a cable</a:t>
              </a:r>
              <a:endParaRPr lang="en-US" dirty="0"/>
            </a:p>
          </p:txBody>
        </p:sp>
        <p:cxnSp>
          <p:nvCxnSpPr>
            <p:cNvPr id="8" name="Straight Arrow Connector 7"/>
            <p:cNvCxnSpPr/>
            <p:nvPr/>
          </p:nvCxnSpPr>
          <p:spPr>
            <a:xfrm rot="16200000" flipV="1">
              <a:off x="6943806" y="5857798"/>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xmlns="" val="3894887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Fiber Cables</a:t>
            </a:r>
            <a:endParaRPr lang="en-GB" dirty="0"/>
          </a:p>
        </p:txBody>
      </p:sp>
      <p:sp>
        <p:nvSpPr>
          <p:cNvPr id="3" name="Content Placeholder 2"/>
          <p:cNvSpPr>
            <a:spLocks noGrp="1"/>
          </p:cNvSpPr>
          <p:nvPr>
            <p:ph idx="1"/>
          </p:nvPr>
        </p:nvSpPr>
        <p:spPr>
          <a:xfrm>
            <a:off x="323528" y="1600200"/>
            <a:ext cx="8568952" cy="4525963"/>
          </a:xfrm>
        </p:spPr>
        <p:txBody>
          <a:bodyPr/>
          <a:lstStyle/>
          <a:p>
            <a:pPr lvl="0"/>
            <a:r>
              <a:rPr lang="en-US" kern="0" dirty="0">
                <a:latin typeface="Arial" charset="0"/>
                <a:cs typeface="Arial" charset="0"/>
              </a:rPr>
              <a:t>Comparison of the properties of wires and fiber:</a:t>
            </a:r>
          </a:p>
          <a:p>
            <a:endParaRPr lang="en-GB" dirty="0"/>
          </a:p>
        </p:txBody>
      </p:sp>
      <p:graphicFrame>
        <p:nvGraphicFramePr>
          <p:cNvPr id="4" name="Content Placeholder 6"/>
          <p:cNvGraphicFramePr>
            <a:graphicFrameLocks/>
          </p:cNvGraphicFramePr>
          <p:nvPr>
            <p:extLst>
              <p:ext uri="{D42A27DB-BD31-4B8C-83A1-F6EECF244321}">
                <p14:modId xmlns:p14="http://schemas.microsoft.com/office/powerpoint/2010/main" xmlns="" val="3674515123"/>
              </p:ext>
            </p:extLst>
          </p:nvPr>
        </p:nvGraphicFramePr>
        <p:xfrm>
          <a:off x="683568" y="2774798"/>
          <a:ext cx="7631697" cy="2886450"/>
        </p:xfrm>
        <a:graphic>
          <a:graphicData uri="http://schemas.openxmlformats.org/drawingml/2006/table">
            <a:tbl>
              <a:tblPr firstRow="1" bandRow="1">
                <a:tableStyleId>{5C22544A-7EE6-4342-B048-85BDC9FD1C3A}</a:tableStyleId>
              </a:tblPr>
              <a:tblGrid>
                <a:gridCol w="2543899"/>
                <a:gridCol w="2543899"/>
                <a:gridCol w="2543899"/>
              </a:tblGrid>
              <a:tr h="481075">
                <a:tc>
                  <a:txBody>
                    <a:bodyPr/>
                    <a:lstStyle/>
                    <a:p>
                      <a:pPr algn="l"/>
                      <a:r>
                        <a:rPr lang="en-US" sz="1800" dirty="0" smtClean="0">
                          <a:ln>
                            <a:noFill/>
                          </a:ln>
                          <a:solidFill>
                            <a:schemeClr val="tx1"/>
                          </a:solidFill>
                          <a:latin typeface="Arial" pitchFamily="34" charset="0"/>
                          <a:cs typeface="Arial" pitchFamily="34" charset="0"/>
                        </a:rPr>
                        <a:t>Property</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Wires</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Fiber</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481075">
                <a:tc>
                  <a:txBody>
                    <a:bodyPr/>
                    <a:lstStyle/>
                    <a:p>
                      <a:pPr algn="l"/>
                      <a:r>
                        <a:rPr lang="en-US" sz="1800" dirty="0" smtClean="0">
                          <a:ln>
                            <a:noFill/>
                          </a:ln>
                          <a:solidFill>
                            <a:schemeClr val="tx1"/>
                          </a:solidFill>
                          <a:latin typeface="Arial" pitchFamily="34" charset="0"/>
                          <a:cs typeface="Arial" pitchFamily="34" charset="0"/>
                        </a:rPr>
                        <a:t>Distance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Short</a:t>
                      </a:r>
                      <a:r>
                        <a:rPr lang="en-US" sz="1800" baseline="0" dirty="0" smtClean="0">
                          <a:ln>
                            <a:noFill/>
                          </a:ln>
                          <a:solidFill>
                            <a:schemeClr val="tx1"/>
                          </a:solidFill>
                          <a:latin typeface="Arial" pitchFamily="34" charset="0"/>
                          <a:cs typeface="Arial" pitchFamily="34" charset="0"/>
                        </a:rPr>
                        <a:t> (100s of m)</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Long (tens</a:t>
                      </a:r>
                      <a:r>
                        <a:rPr lang="en-US" sz="1800" baseline="0" dirty="0" smtClean="0">
                          <a:ln>
                            <a:noFill/>
                          </a:ln>
                          <a:solidFill>
                            <a:schemeClr val="tx1"/>
                          </a:solidFill>
                          <a:latin typeface="Arial" pitchFamily="34" charset="0"/>
                          <a:cs typeface="Arial" pitchFamily="34" charset="0"/>
                        </a:rPr>
                        <a:t> of km)</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481075">
                <a:tc>
                  <a:txBody>
                    <a:bodyPr/>
                    <a:lstStyle/>
                    <a:p>
                      <a:pPr algn="l"/>
                      <a:r>
                        <a:rPr lang="en-US" sz="1800" dirty="0" smtClean="0">
                          <a:ln>
                            <a:noFill/>
                          </a:ln>
                          <a:solidFill>
                            <a:schemeClr val="tx1"/>
                          </a:solidFill>
                          <a:latin typeface="Arial" pitchFamily="34" charset="0"/>
                          <a:cs typeface="Arial" pitchFamily="34" charset="0"/>
                        </a:rPr>
                        <a:t>Bandwidth</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Moderate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Very High</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481075">
                <a:tc>
                  <a:txBody>
                    <a:bodyPr/>
                    <a:lstStyle/>
                    <a:p>
                      <a:pPr algn="l"/>
                      <a:r>
                        <a:rPr lang="en-US" sz="1800" dirty="0" smtClean="0">
                          <a:ln>
                            <a:noFill/>
                          </a:ln>
                          <a:solidFill>
                            <a:schemeClr val="tx1"/>
                          </a:solidFill>
                          <a:latin typeface="Arial" pitchFamily="34" charset="0"/>
                          <a:cs typeface="Arial" pitchFamily="34" charset="0"/>
                        </a:rPr>
                        <a:t>Cost</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Inexpensive </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Less</a:t>
                      </a:r>
                      <a:r>
                        <a:rPr lang="en-US" sz="1800" baseline="0" dirty="0" smtClean="0">
                          <a:ln>
                            <a:noFill/>
                          </a:ln>
                          <a:solidFill>
                            <a:schemeClr val="tx1"/>
                          </a:solidFill>
                          <a:latin typeface="Arial" pitchFamily="34" charset="0"/>
                          <a:cs typeface="Arial" pitchFamily="34" charset="0"/>
                        </a:rPr>
                        <a:t> cheap</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481075">
                <a:tc>
                  <a:txBody>
                    <a:bodyPr/>
                    <a:lstStyle/>
                    <a:p>
                      <a:pPr algn="l"/>
                      <a:r>
                        <a:rPr lang="en-US" sz="1800" dirty="0" smtClean="0">
                          <a:ln>
                            <a:noFill/>
                          </a:ln>
                          <a:solidFill>
                            <a:schemeClr val="tx1"/>
                          </a:solidFill>
                          <a:latin typeface="Arial" pitchFamily="34" charset="0"/>
                          <a:cs typeface="Arial" pitchFamily="34" charset="0"/>
                        </a:rPr>
                        <a:t>Convenience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Easy to</a:t>
                      </a:r>
                      <a:r>
                        <a:rPr lang="en-US" sz="1800" baseline="0" dirty="0" smtClean="0">
                          <a:ln>
                            <a:noFill/>
                          </a:ln>
                          <a:solidFill>
                            <a:schemeClr val="tx1"/>
                          </a:solidFill>
                          <a:latin typeface="Arial" pitchFamily="34" charset="0"/>
                          <a:cs typeface="Arial" pitchFamily="34" charset="0"/>
                        </a:rPr>
                        <a:t> use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Less</a:t>
                      </a:r>
                      <a:r>
                        <a:rPr lang="en-US" sz="1800" baseline="0" dirty="0" smtClean="0">
                          <a:ln>
                            <a:noFill/>
                          </a:ln>
                          <a:solidFill>
                            <a:schemeClr val="tx1"/>
                          </a:solidFill>
                          <a:latin typeface="Arial" pitchFamily="34" charset="0"/>
                          <a:cs typeface="Arial" pitchFamily="34" charset="0"/>
                        </a:rPr>
                        <a:t> easy</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r h="481075">
                <a:tc>
                  <a:txBody>
                    <a:bodyPr/>
                    <a:lstStyle/>
                    <a:p>
                      <a:pPr algn="l"/>
                      <a:r>
                        <a:rPr lang="en-US" sz="1800" dirty="0" smtClean="0">
                          <a:ln>
                            <a:noFill/>
                          </a:ln>
                          <a:solidFill>
                            <a:schemeClr val="tx1"/>
                          </a:solidFill>
                          <a:latin typeface="Arial" pitchFamily="34" charset="0"/>
                          <a:cs typeface="Arial" pitchFamily="34" charset="0"/>
                        </a:rPr>
                        <a:t>Security</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Easy to tap</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Hard to tap</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xmlns="" val="395564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Wireless vs. Wires/Fiber</a:t>
            </a:r>
            <a:endParaRPr lang="en-GB" dirty="0"/>
          </a:p>
        </p:txBody>
      </p:sp>
      <p:sp>
        <p:nvSpPr>
          <p:cNvPr id="3" name="Content Placeholder 2"/>
          <p:cNvSpPr>
            <a:spLocks noGrp="1"/>
          </p:cNvSpPr>
          <p:nvPr>
            <p:ph idx="1"/>
          </p:nvPr>
        </p:nvSpPr>
        <p:spPr>
          <a:xfrm>
            <a:off x="457200" y="1268760"/>
            <a:ext cx="8229600" cy="4857403"/>
          </a:xfrm>
        </p:spPr>
        <p:txBody>
          <a:bodyPr>
            <a:normAutofit fontScale="92500"/>
          </a:bodyPr>
          <a:lstStyle/>
          <a:p>
            <a:r>
              <a:rPr lang="en-US" dirty="0"/>
              <a:t>Wireless:</a:t>
            </a:r>
          </a:p>
          <a:p>
            <a:pPr lvl="2">
              <a:buFont typeface="Arial" pitchFamily="34" charset="0"/>
              <a:buChar char="+"/>
            </a:pPr>
            <a:r>
              <a:rPr lang="en-US" dirty="0"/>
              <a:t>Easy and inexpensive to deploy</a:t>
            </a:r>
          </a:p>
          <a:p>
            <a:pPr lvl="2">
              <a:buFont typeface="Arial" pitchFamily="34" charset="0"/>
              <a:buChar char="+"/>
            </a:pPr>
            <a:r>
              <a:rPr lang="en-US" dirty="0"/>
              <a:t>Naturally supports mobility</a:t>
            </a:r>
          </a:p>
          <a:p>
            <a:pPr lvl="2">
              <a:buFont typeface="Arial" pitchFamily="34" charset="0"/>
              <a:buChar char="+"/>
            </a:pPr>
            <a:r>
              <a:rPr lang="en-US" dirty="0"/>
              <a:t>Naturally supports broadcast</a:t>
            </a:r>
          </a:p>
          <a:p>
            <a:pPr lvl="2"/>
            <a:r>
              <a:rPr lang="en-US" dirty="0"/>
              <a:t>Transmissions interfere and must be managed</a:t>
            </a:r>
          </a:p>
          <a:p>
            <a:pPr lvl="2"/>
            <a:r>
              <a:rPr lang="en-US" dirty="0"/>
              <a:t>Signal strengths hence data rates vary greatly</a:t>
            </a:r>
          </a:p>
          <a:p>
            <a:r>
              <a:rPr lang="en-US" dirty="0"/>
              <a:t>Wires/Fiber:</a:t>
            </a:r>
          </a:p>
          <a:p>
            <a:pPr lvl="2">
              <a:buFont typeface="Arial" pitchFamily="34" charset="0"/>
              <a:buChar char="+"/>
            </a:pPr>
            <a:r>
              <a:rPr lang="en-US" dirty="0"/>
              <a:t>Easy to engineer a fixed data rate over point-to-point links</a:t>
            </a:r>
          </a:p>
          <a:p>
            <a:pPr lvl="2"/>
            <a:r>
              <a:rPr lang="en-US" dirty="0"/>
              <a:t>Can be expensive to deploy, esp. over distances</a:t>
            </a:r>
          </a:p>
          <a:p>
            <a:pPr lvl="2"/>
            <a:r>
              <a:rPr lang="en-US" dirty="0"/>
              <a:t>Doesn’t readily support mobility or broadcast</a:t>
            </a:r>
          </a:p>
          <a:p>
            <a:endParaRPr lang="en-GB" dirty="0"/>
          </a:p>
        </p:txBody>
      </p:sp>
    </p:spTree>
    <p:extLst>
      <p:ext uri="{BB962C8B-B14F-4D97-AF65-F5344CB8AC3E}">
        <p14:creationId xmlns:p14="http://schemas.microsoft.com/office/powerpoint/2010/main" xmlns="" val="1272160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Satellite vs. Fiber</a:t>
            </a:r>
            <a:endParaRPr lang="en-GB" dirty="0"/>
          </a:p>
        </p:txBody>
      </p:sp>
      <p:sp>
        <p:nvSpPr>
          <p:cNvPr id="3" name="Content Placeholder 2"/>
          <p:cNvSpPr>
            <a:spLocks noGrp="1"/>
          </p:cNvSpPr>
          <p:nvPr>
            <p:ph idx="1"/>
          </p:nvPr>
        </p:nvSpPr>
        <p:spPr/>
        <p:txBody>
          <a:bodyPr/>
          <a:lstStyle/>
          <a:p>
            <a:r>
              <a:rPr lang="en-US" dirty="0"/>
              <a:t>Satellite:</a:t>
            </a:r>
          </a:p>
          <a:p>
            <a:pPr lvl="2">
              <a:buFont typeface="Arial" pitchFamily="34" charset="0"/>
              <a:buChar char="+"/>
            </a:pPr>
            <a:r>
              <a:rPr lang="en-US" dirty="0"/>
              <a:t>Can rapidly set up anywhere/anytime communications (after satellites have been launched)</a:t>
            </a:r>
          </a:p>
          <a:p>
            <a:pPr lvl="2">
              <a:buFont typeface="Arial" pitchFamily="34" charset="0"/>
              <a:buChar char="+"/>
            </a:pPr>
            <a:r>
              <a:rPr lang="en-US" dirty="0"/>
              <a:t>Can broadcast to large regions</a:t>
            </a:r>
          </a:p>
          <a:p>
            <a:pPr lvl="2"/>
            <a:r>
              <a:rPr lang="en-US" dirty="0"/>
              <a:t>Limited bandwidth and interference to manage </a:t>
            </a:r>
          </a:p>
          <a:p>
            <a:r>
              <a:rPr lang="en-US" dirty="0"/>
              <a:t>Fiber:</a:t>
            </a:r>
          </a:p>
          <a:p>
            <a:pPr lvl="2">
              <a:buFont typeface="Arial" pitchFamily="34" charset="0"/>
              <a:buChar char="+"/>
            </a:pPr>
            <a:r>
              <a:rPr lang="en-US" dirty="0"/>
              <a:t>Enormous bandwidth over long distances</a:t>
            </a:r>
          </a:p>
          <a:p>
            <a:pPr lvl="2"/>
            <a:r>
              <a:rPr lang="en-US" dirty="0"/>
              <a:t>Installation can be more expensive/difficult</a:t>
            </a:r>
          </a:p>
        </p:txBody>
      </p:sp>
    </p:spTree>
    <p:extLst>
      <p:ext uri="{BB962C8B-B14F-4D97-AF65-F5344CB8AC3E}">
        <p14:creationId xmlns:p14="http://schemas.microsoft.com/office/powerpoint/2010/main" xmlns="" val="4264634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normAutofit fontScale="90000"/>
          </a:bodyPr>
          <a:lstStyle/>
          <a:p>
            <a:r>
              <a:rPr lang="en-US" dirty="0"/>
              <a:t>Local </a:t>
            </a:r>
            <a:r>
              <a:rPr lang="en-US" dirty="0" smtClean="0"/>
              <a:t>loop: </a:t>
            </a:r>
            <a:r>
              <a:rPr lang="en-US" dirty="0"/>
              <a:t>Fiber To The Home</a:t>
            </a:r>
            <a:endParaRPr lang="en-GB" dirty="0"/>
          </a:p>
        </p:txBody>
      </p:sp>
      <p:sp>
        <p:nvSpPr>
          <p:cNvPr id="3" name="Content Placeholder 2"/>
          <p:cNvSpPr>
            <a:spLocks noGrp="1"/>
          </p:cNvSpPr>
          <p:nvPr>
            <p:ph idx="1"/>
          </p:nvPr>
        </p:nvSpPr>
        <p:spPr>
          <a:xfrm>
            <a:off x="251520" y="908720"/>
            <a:ext cx="8784976" cy="2808312"/>
          </a:xfrm>
        </p:spPr>
        <p:txBody>
          <a:bodyPr>
            <a:normAutofit lnSpcReduction="10000"/>
          </a:bodyPr>
          <a:lstStyle/>
          <a:p>
            <a:r>
              <a:rPr lang="en-US" dirty="0"/>
              <a:t>FTTH broadband relies on deployment of fiber optic cables to provide high data rates  customers</a:t>
            </a:r>
          </a:p>
          <a:p>
            <a:pPr lvl="1"/>
            <a:r>
              <a:rPr lang="en-US" dirty="0"/>
              <a:t>One wavelength can be shared among many houses</a:t>
            </a:r>
          </a:p>
          <a:p>
            <a:pPr lvl="1"/>
            <a:r>
              <a:rPr lang="en-US" dirty="0"/>
              <a:t>Fiber is passive (no amplifiers, etc.)</a:t>
            </a:r>
          </a:p>
          <a:p>
            <a:endParaRPr lang="en-GB" dirty="0"/>
          </a:p>
        </p:txBody>
      </p:sp>
      <p:pic>
        <p:nvPicPr>
          <p:cNvPr id="4" name="Picture 6"/>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412750" y="3348633"/>
            <a:ext cx="8318500" cy="2960687"/>
          </a:xfrm>
          <a:prstGeom prst="rect">
            <a:avLst/>
          </a:prstGeom>
          <a:noFill/>
          <a:ln w="9525">
            <a:noFill/>
            <a:miter lim="800000"/>
            <a:headEnd/>
            <a:tailEnd/>
          </a:ln>
        </p:spPr>
      </p:pic>
    </p:spTree>
    <p:extLst>
      <p:ext uri="{BB962C8B-B14F-4D97-AF65-F5344CB8AC3E}">
        <p14:creationId xmlns:p14="http://schemas.microsoft.com/office/powerpoint/2010/main" xmlns="" val="2790279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706090"/>
          </a:xfrm>
        </p:spPr>
        <p:txBody>
          <a:bodyPr>
            <a:normAutofit fontScale="90000"/>
          </a:bodyPr>
          <a:lstStyle/>
          <a:p>
            <a:r>
              <a:rPr lang="en-GB" dirty="0" smtClean="0"/>
              <a:t>Optical Fibre Cables</a:t>
            </a:r>
            <a:endParaRPr lang="en-GB" dirty="0"/>
          </a:p>
        </p:txBody>
      </p:sp>
      <p:sp>
        <p:nvSpPr>
          <p:cNvPr id="3" name="Content Placeholder 2"/>
          <p:cNvSpPr>
            <a:spLocks noGrp="1"/>
          </p:cNvSpPr>
          <p:nvPr>
            <p:ph idx="1"/>
          </p:nvPr>
        </p:nvSpPr>
        <p:spPr>
          <a:xfrm>
            <a:off x="107504" y="1052737"/>
            <a:ext cx="5184576" cy="1368151"/>
          </a:xfrm>
        </p:spPr>
        <p:txBody>
          <a:bodyPr/>
          <a:lstStyle/>
          <a:p>
            <a:pPr>
              <a:buNone/>
            </a:pPr>
            <a:r>
              <a:rPr lang="en-GB" dirty="0" smtClean="0"/>
              <a:t>Optical fibre </a:t>
            </a:r>
            <a:r>
              <a:rPr lang="en-GB" dirty="0" smtClean="0"/>
              <a:t>cables </a:t>
            </a:r>
            <a:r>
              <a:rPr lang="en-GB" dirty="0" smtClean="0"/>
              <a:t>for long haul transmission:</a:t>
            </a:r>
            <a:endParaRPr lang="en-GB" dirty="0"/>
          </a:p>
        </p:txBody>
      </p:sp>
      <p:pic>
        <p:nvPicPr>
          <p:cNvPr id="4" name="Content Placeholder 5" descr="OPTICAL FIBER.jpg"/>
          <p:cNvPicPr>
            <a:picLocks noChangeAspect="1"/>
          </p:cNvPicPr>
          <p:nvPr/>
        </p:nvPicPr>
        <p:blipFill>
          <a:blip r:embed="rId2" cstate="print">
            <a:extLst>
              <a:ext uri="{28A0092B-C50C-407E-A947-70E740481C1C}">
                <a14:useLocalDpi xmlns:a14="http://schemas.microsoft.com/office/drawing/2010/main" xmlns="" val="0"/>
              </a:ext>
            </a:extLst>
          </a:blip>
          <a:srcRect/>
          <a:stretch>
            <a:fillRect/>
          </a:stretch>
        </p:blipFill>
        <p:spPr>
          <a:xfrm>
            <a:off x="6629434" y="2780928"/>
            <a:ext cx="2400267" cy="3024336"/>
          </a:xfrm>
          <a:prstGeom prst="rect">
            <a:avLst/>
          </a:prstGeom>
        </p:spPr>
      </p:pic>
      <p:pic>
        <p:nvPicPr>
          <p:cNvPr id="5" name="Picture 2"/>
          <p:cNvPicPr>
            <a:picLocks noChangeAspect="1" noChangeArrowheads="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6423" r="3050" b="4285"/>
          <a:stretch/>
        </p:blipFill>
        <p:spPr>
          <a:xfrm>
            <a:off x="2496665" y="2397224"/>
            <a:ext cx="4132769" cy="3696072"/>
          </a:xfrm>
          <a:prstGeom prst="rect">
            <a:avLst/>
          </a:prstGeom>
          <a:noFill/>
        </p:spPr>
      </p:pic>
      <p:pic>
        <p:nvPicPr>
          <p:cNvPr id="6" name="Content Placeholder 4" descr="180px-Fibreoptic.jpg"/>
          <p:cNvPicPr>
            <a:picLocks noChangeAspect="1"/>
          </p:cNvPicPr>
          <p:nvPr/>
        </p:nvPicPr>
        <p:blipFill>
          <a:blip r:embed="rId4" cstate="print">
            <a:extLst>
              <a:ext uri="{28A0092B-C50C-407E-A947-70E740481C1C}">
                <a14:useLocalDpi xmlns:a14="http://schemas.microsoft.com/office/drawing/2010/main" xmlns="" val="0"/>
              </a:ext>
            </a:extLst>
          </a:blip>
          <a:srcRect/>
          <a:stretch>
            <a:fillRect/>
          </a:stretch>
        </p:blipFill>
        <p:spPr>
          <a:xfrm>
            <a:off x="107504" y="2996952"/>
            <a:ext cx="2389161" cy="2808312"/>
          </a:xfrm>
          <a:prstGeom prst="rect">
            <a:avLst/>
          </a:prstGeom>
        </p:spPr>
      </p:pic>
      <p:sp>
        <p:nvSpPr>
          <p:cNvPr id="14338" name="AutoShape 2" descr="data:image/jpeg;base64,/9j/4AAQSkZJRgABAQAAAQABAAD/2wCEAAkGBw8QEBQQDxEVFBAVEBQWFBQPEBUQFQ8QFRQWFxYUFBQYHCggGBolHRQWITEhJSkrLi4uFx8zODMsNygtLisBCgoKDg0OGhAQGiwkICYsLCwsLCwsLCwsLCwsLCwsNCwsLCwsLCwsLCwsLCwsLCwsLCwsLCwsLCwsLCwsLCwsLP/AABEIANwAtAMBIgACEQEDEQH/xAAbAAABBQEBAAAAAAAAAAAAAAAGAQIDBAUHAP/EADgQAAEEAAUCBAMGBQQDAAAAAAEAAgMRBAUSITFBUQYTImFxgZEyQmKhsfAUIzNSwQdy4fGCstH/xAAZAQACAwEAAAAAAAAAAAAAAAADBAABAgX/xAAkEQACAwACAgMAAgMAAAAAAAAAAQIDESExBBIiMkEzURNh8P/aAAwDAQACEQMRAD8AEw1ODU8NTg1dXBwYGpwanhqcGqYQYGpwanhqu4nLyxgcTe/FVz2UIUdKXQpA1PDVeFkGhNMataV7QqwspGJRuhWiY0wxqvUhlPgVeTDLadEonwLLiVgPy4ZVJcMiN+HVaXDLDiZcQakw6rPhRFLhVSlwyw4g3ExXMUZatKXDqs+JYcTDiVSE2lM5iYQhuJkjSpaXlWFHSQE4BKAnALpjYgCeGrwCe0KEFZGXENAJJ4AFknsApJg8HS/UC37r7Bb8jwinwhlGJY5uNDGmNt2HGnFnDnDt1+iOc3w+DzGIw62iXlnAe14BrbkjugSuSlgN2YzjjGhKAiDxF4ZfggNbg6wKLeu+4orJwGCfM7QwWavfYAIqkmtRtNNaVwEtKbEQOjeWPFOaaITQFo0M0r2hSUlpQsUWYiym0HB16fVvtV9vZLHl0lghuoBrXks9QYzUBbq43T4GE2B/afyW9keClaJHDb+W1rhqFkPe0g11FdfdDk/UxJ4ZBwXmY8tkpwM7i/sWglzt+1ArGxzGuke5jQxhe4taNwxpOzQT2CLhgHxy4t8rCC2KSg7azJekj5Wo8FlzoomyAAyzMIjpwc1kbhTi9pGxABPss6ivYEMLlbpnaRTWganvd9mNg5c797lV8Xlge6V2Ga90MYsukAsM2Gp1bCzwOfoUaYjDNdAzDQemPUZJZXffEY0+Y78Nk6W/DqsrO42hkccTm+TWoNB9erjVN+M9uACq7Ze6A02FUkODMUbpnRCQOaWND2FzY9V/zCejtjp+B7IgwmWGR3Gw56X7X+vsoc5kJHlMJ8q7JFhszxsHV2HA7D4rMl+GZLnAGlgVZ8aIJ8MqE2HWXEw4mSWrytuhXln1MYH4CcAvAJwToyTYPCvleGMFuP5e5RN4f8Nn+JDcTQZ7H7fbfohvA4l8TxIw04fvdF3hnPyZy/EGwRWzdmdqCHY5ZwDnucBNjsxGDjfDho/MaGEkAl4hcdjqq9utIdyPLGuhOI84tlY46Q0gGxVX1s30RxlmZQyOLGcFu501q/d9Vz/NsIIZSI9QaHnTfIAOyWr/AFfoKP8ARq4nwrjsWbmmFAbX6zfRp7Iakifgn21xD9xYGxrb5hE+Z59OIY/Lld5hYfMDWBv7PKjbgxihD/FOZHAN3FrtJJI9I1HYDutxk0vl0bi2u+gNnEjiZH7lxsk87qILZzqGBheyCXWwOphsEuG219Rzv7Kti8t8uJkusHV0HTbp3TEZLEGTKbGEmgCSeABZJ9gp/wCEd5Zk2oP0OH3mkiwSOgO4+ShjeWkOaSCDYI2II6hb2UY0CUSHYS0yUdGy3bJB7EgH42pJtdEk2jFw32hXXb6hHGX4AD1MsDyowAdzsWkHUhvMsAYsZ5Y4c9rmXsNL6I39iSPkuh5ZhdHv6WtF0QSGi9x2LSl758JoFa+mDefA+TMC6yGN5duGmRrQ2uv3lkY1vlYdkTDUrgA9hadRa/1bdh9m0W5hgmO8wy363R1TQb07AD/yJXvJZbJBfmNdIGE0La70+vb4V2Q4TSS/78MRlgLYrD6gYRtFBG3zHUT5ko+zHY9yfzWVjMtDsT5MRLiXBpJFU779AfdG/wBEWYbAkGLDB27i6bEkGx6TwT/bdUtTLPDseGLpWuMkj+NbdJDTuRXf3RP8iib9/UF80yLTIzB4dpB8oGWYnZ0XV4/tvr8AENZ9hjIPMiDv4ON/lQ69uRZodSSCT8QjbxBIXhzb0xXcz72cRxFH+EfqhLNTIajc1zI20WRkEAAjZ1HqR1V1ps1XrBGbDLPxGFRNLAqM+HRHEK0DD8NuvLZfht15Ywx6mtSUL1JwTJY6NtrRy+M3wqmGPsug+BWxaj5jRqP2dQ2tCsl6rTE5Yhnh7HvisuZqBbW2xFK5hsYx5kklG97X27Il/gmsm8wNFFtUBwe6q5hlUbmPOnckmh/hJe6bF9BpzYJY3cB++9cG9iPZV8rysSyeS95bGxur/c4/HYLZwnh9waL5JF7cBbUWWQMIZp1Fws2Ls9ytOzOEX7Yc/iy1r53tjaHchvQenYn4FYmOwUkby143HNbgI6zzFDDtfHBE4SDdpDbppP2ifqKQXHjZJHEEGSR7tq3JcelJmuTfP4Gg2+SiApYXUaPB2Pw7r00D2OLJGlrhy1wLSPkUgCP2G7NfNMQZI4pDvJHbHHuAbaUdYKbU1tdWarb043/Nc6h9TC397cIu8Pt8zCtcC4PYS2gLDgehSl8cigFi4NvEYfWdjvTa37WVPBTWE6AS0AA1uT7/AJKvg2udQ+nvQWi70Mo7HrXb90lABDlmBawFw+05wLj3AugPwq7iIiaLauxZ66fZewcZa3fk779PZTgKmyGL4mgHla3MDoo7eWAAF8nDbP8AaLJPdc8/hHSh8079Io6XOBPmv6MaO3vwF0/MmgsLHN8wv2EZIAcRvz045XNMzxT5n6n0K2a1opsbR91oTfja1gxTrMWSJVZYFrOYoJI03gwYj8PuvLSdElWfUhnJQlpLS2YNHJcC+WRrWgm3DgXQvcrpmGy1kIHpIPFHe0GeB8aIpC54ttVY5C6dgsXFO0lvTYgjdJeRJ7gta3okDXVq5+JUsrwW3xXQqZjKFBJoG+3KV0ERyPIAAG52+FqDyHMt96nVx/2rMcNbk/8ACrYjHsY1xc7YXasgN5hnjGzESxkUKtwvfsB1CDY8cIMT58IFh5c1rtxRvY/IrU8W+JW4oNjjZTWEnWeXbVQ7BDYCfqhi5G64ccl7OMzfipTNIACQBTeABxzyqgCmwGG82Rsd6dRIuro0SNvko2hGWLhBUkuCXDO0utFXhHFPbIYmnZxP5i/8Iby/FuhfrbV6SDqaHCnCjsUT5bl4iEcj3Bxe3WGsdvoG/PfdAv6BXdBLhsW+9GkXZ3I324/JWywuq/y7BY5zBrnDyxV77nck9FsYN9kg/a6+yQFS6EqRpHRNfI1v2iB8TSohkeJsG+Vn8s08A10Lx1bfTuudFqLfFebBzWsikaSSQ/Rf2RwL7FCq6HjpqPI3Smo8kRao3NU5CaQmQxUMaRWS1eUKB1KvUnAKjBr5LbdweSjvKZiyi3nr7rneAJB5XT4crLIA/wC9pBSN75FbewggeXN1Hr26JzDtusLAzP0+oke3Cys58VOYDEwDVxqtLxi5PEYSb6CPF4wPeIYnDWQSTyGgIA8VyzwTGJ5BBaHNI4INj9QVRhzyWKUSsNvHfcEHkFVs3zSXFy+bLWrSGgNFBrRew+pTldLi/wDQxCtplEBbuCwD9D2RuDmy4drzuG6HB9hps/hP1WKWEcgja9xVjujLwthmviY4C5A8ijRBa2zxV9R1RLZYtC2PFplQ4GvKnYAxobFe5Ot/meW82TtvX1VDGYKSF1SMLbst1CtTb5CM87YRHYirS1uwbpaAHMkI0j3YfqVm+Ng4vgvf+WR1uyQa/NYrsbZiE9YMBaeDglEYm+4Dpu9+3HZUZ2tD3Bv2Q41Zvb4pRI6tNnTd1e196RZr2iEmtRv4XG2xrABYcTqA9RvoT2RHh8we2MO0AGwLrpX+UD4OYDqto5j6Q29ly5cMUaCQZpoa0vHpJ5bW9dK+KHc9zjzPS26s8rLlxR7qsTaY8av2esLVXr08lSBKnxoRJSclAWihmleUlLyogLJwC9SZLIG8qMEzSwjEc4Pxc8sax7B0DnA8gda7oJy6Vrm7FXi4NHK5s9lIVb9mEviLP4ywCJxvqePkgaaYuNkr08hcUwBOVVqCGq4YhQE9jb27rwCIh4ad50MccrXiRoeXDhgve+63KSXZttLslzHK5Y2YfEyva8UyMtvXQFjboRytfIMKY3+WW1/MlLRW4aAyiLWnmeSuezZzW6HB4IG40nUaHfla8cdlj6H2TZ62QkpW7EVlPVhXxmo6b/uojm7BbfH4lnZrhi0ySAjUImsbrbYAOnURtzQWzICWtINesWO4tVs4DtD9J2Ee/HG9n6IcXyDizm0mBeIWzkt0ve5oAd6gRfIVYBaON2w+Hb3D38d3UN+vCzwujF6h+L1EBcWlW4ZrpVMUlw7lzPJjk2LzXJddylCTULpOCe8ZZWg1f1FCVIlTBs8nAJoTwoQWl5KvKiwWCwPFOL0RmjvWy3ygjxdNbg33VWPEL2PIlDL/ABFPDtdj3RzkuZSzMBdta5nDFqcG9yuoZJBpjHwQKo69A0x16aICkh0hwLhbbFgGrHUX0SAJQEwOFnymmXTehjniibdoaTtfekZZFhDCGeY5p+0YyCbcwGtx06ILG7b6t/TojLLZDNBHIyg+J9vL31qZVPHtwNkC7cBWdBWxzXlw3Ic0GunFH9FbhHpHwCoYeQEMe2qqhW3PCvxnZIsUHAKrjo3PZKxtWWUL23IPKtqKZ4aLvnZUiANnOEjbhiJGETQthjadRoFw1OFDY8lDIRb41Y1rLDrdJMHOH+1lCtu1ISC6NL2OjtT2OmP4kxZgZ5lWByheTxxQ9LDaKvFMOvDuHsVyB6xdBN6xe/VI6f4Kzl+KL3P51Gh2CLgua/6aTU97fcFdJRavohir6IcvWmpQiBBwTwmNUjVCxV5KkVEBSc00oBz06pD7I5x7qagfMRuT7rFv9CPkS4wrZHh9Uw9l03CMpoCCPCeHtxd7o8YNlK1iC+Ovjo4JwSBOC2MEkTq+BFH4Lb8LTtbI6J908V7b7En8vosIKeCUtc145B3/AH8FicdWGZx1YG2QYlzYzER6o3FvuC12x+iJcNIXAG73QZhsaBJ5oG0gbqF7B7aa4n4t0lFOExbKod+UhYuRKfZqWs7OJNIafxDZWjMBfPFrEzjE3xzqHPZDSMmFnmNBmaXMDmtMhLX2WkadtkNWr2ay29x+I+rv/gVALo1LIjtS+JXzNmqJw9lxnGx6ZHt7OP6rtsrbaR7LkXirD+XiXdjurt6BeSuEy14ExGjFV/c39D/yuuNOy4fkM+jExu/FX1XasK+2A+yzQ9jhrx38cJl4JF4JgOStUgUTVKFRY5eSWvKiAVmjtihDMQivMjshfMBZr3Q5dnNves3PCuHpoRQFk5DFTB8FrhEj0O1rIpCpQkShWEHBOb2TQlVENvLC4xc7B1bmg14B5+RP0W7gMWNQ31bdOPkglkxYb7EH5/v9VoYPNAxwsX6j1+67f/KSujjFbI8nRJp9r/COPjwsXMJaG1bHuDvV/wCCvOzdrmktbzp5N0SOR7LEnnJJvsf/AGr/AClwKRkYmUuO/c/RRBecd/33XgunD6oej0OXOv8AULCU5sg70fmuiIc8a4PzID3q/mFc1sWZtWxZyxj9JDuxB+i7T4exPmQNP4R+i4oV03/T7F6oQ0njb6Jbx38mgND5wMEoTbSgpwaJWlSBQtKlBVMtD7Xk20qogD5ghucXI0e6I8ch9guYIf6cufMwxyttMV5VsEKYFZCKdJdCpQkTgqLFCVIvKyCPFhQRv/JWFUm9LvblL+RH46DsQQYHFWwjuAR7Fpv9LUsj6LvcEfD7Lr/JZWWv3+f5Ef8AS0HE7fIX77hc/RdozyvJZRRTV1ofVDUekOCq5nDrjI9lZXnCxS2aOI5jD5cr29nH6Ii8AY3RK6MnncKDxvgvLm1jh23zWTkuJ8udjvej80j9LBJfGZ20OsJQVVwMupgPsrAKeHCVpUrSoGlSAqMtEtrybaRUWBmN6rCwouZbeOOxWPgN5j8kM5i+6DHDD0hThRQ/ZCkRDoocltNSqFjglCaE4KEFVfGt9N9j+SsJr22CPZZnH2i0U1qI8EePfb5jdajn+kn4GvosfCuI27H9P+FqMdYPatlyH2LMgLr+p/VeTWnc/FOXVpewQxHoVKEiVFNAh48wOuIuA3G65tfbldqzjDh8ZHsuOY+AxyOYejj9Ep5Mf0Vujzp1Dwfj/Nhb3ofVES5n4Dx+l5jJ9wuktde6Yql7RTDVy2JK0qQFQgp4K2EJrXky15QgF447FZOW/wBU/JauP4Kycs/qlCRzI/yINYeApAoouApAiHSFTgmpQoWOCcmBOUIKlSJVCFWqefqtCEWKQj4qz2XByNPlNfG5vpJcW6XDkHbdDmL8eY1wqPRGO7W6j9SuZdFKbFZyxtHSMZOyJ7A40ZHaWjqXUT/hSrkeTZnK/HQyzyOefMAt7rq9tu3K64nPGewwLS9QqUJtpUwFEkbYIXLvG2C0S6wNjsV1K0LeNMv8yIkc8hDtj7RaB2x2JzzKsT5UzX+9H4FdgyzEB7AfZcUIXSfBGYa4wCdxsgeNLlxA0y5wLwU4FR2lBTgyS2kTLXlCAlj+CsjK/wCqVrY/grIyz+sUFHNj/Ig2h4CkUUPAUiKdEVKE1KFRY4JyaEqhY5KmJVCA/wCO8H5mDc4DeMh4+F0fyK5cu1Y+MOikaeDG4H6LipSXlL5Ji165TFY8tIcOQQR8Ruu1ZbiRLDHIOHMafqFxRdR8BSl2CaD917wPhaniv5NEofOBHaW01eTwyOtVsfFrYQpykKhRx3PcJ5Uzh0JsK/4Px3lzaSdnfqtHx3A0EOHNoUwry17SOdQSEvhbwJv4yO2QvsAp9rOyaQmMX2V9dBDaY+0iavKyz//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340" name="AutoShape 4" descr="data:image/jpeg;base64,/9j/4AAQSkZJRgABAQAAAQABAAD/2wCEAAkGBw8QEBQQDxEVFBAVEBQWFBQPEBUQFQ8QFRQWFxYUFBQYHCggGBolHRQWITEhJSkrLi4uFx8zODMsNygtLisBCgoKDg0OGhAQGiwkICYsLCwsLCwsLCwsLCwsLCwsNCwsLCwsLCwsLCwsLCwsLCwsLCwsLCwsLCwsLCwsLCwsLP/AABEIANwAtAMBIgACEQEDEQH/xAAbAAABBQEBAAAAAAAAAAAAAAAGAQIDBAUHAP/EADgQAAEEAAUCBAMGBQQDAAAAAAEAAgMRBAUSITFBUQYTImFxgZEyQmKhsfAUIzNSwQdy4fGCstH/xAAZAQACAwEAAAAAAAAAAAAAAAADBAABAgX/xAAkEQACAwACAgMAAgMAAAAAAAAAAQIDESExBBIiMkEzURNh8P/aAAwDAQACEQMRAD8AEw1ODU8NTg1dXBwYGpwanhqcGqYQYGpwanhqu4nLyxgcTe/FVz2UIUdKXQpA1PDVeFkGhNMataV7QqwspGJRuhWiY0wxqvUhlPgVeTDLadEonwLLiVgPy4ZVJcMiN+HVaXDLDiZcQakw6rPhRFLhVSlwyw4g3ExXMUZatKXDqs+JYcTDiVSE2lM5iYQhuJkjSpaXlWFHSQE4BKAnALpjYgCeGrwCe0KEFZGXENAJJ4AFknsApJg8HS/UC37r7Bb8jwinwhlGJY5uNDGmNt2HGnFnDnDt1+iOc3w+DzGIw62iXlnAe14BrbkjugSuSlgN2YzjjGhKAiDxF4ZfggNbg6wKLeu+4orJwGCfM7QwWavfYAIqkmtRtNNaVwEtKbEQOjeWPFOaaITQFo0M0r2hSUlpQsUWYiym0HB16fVvtV9vZLHl0lghuoBrXks9QYzUBbq43T4GE2B/afyW9keClaJHDb+W1rhqFkPe0g11FdfdDk/UxJ4ZBwXmY8tkpwM7i/sWglzt+1ArGxzGuke5jQxhe4taNwxpOzQT2CLhgHxy4t8rCC2KSg7azJekj5Wo8FlzoomyAAyzMIjpwc1kbhTi9pGxABPss6ivYEMLlbpnaRTWganvd9mNg5c797lV8Xlge6V2Ga90MYsukAsM2Gp1bCzwOfoUaYjDNdAzDQemPUZJZXffEY0+Y78Nk6W/DqsrO42hkccTm+TWoNB9erjVN+M9uACq7Ze6A02FUkODMUbpnRCQOaWND2FzY9V/zCejtjp+B7IgwmWGR3Gw56X7X+vsoc5kJHlMJ8q7JFhszxsHV2HA7D4rMl+GZLnAGlgVZ8aIJ8MqE2HWXEw4mSWrytuhXln1MYH4CcAvAJwToyTYPCvleGMFuP5e5RN4f8Nn+JDcTQZ7H7fbfohvA4l8TxIw04fvdF3hnPyZy/EGwRWzdmdqCHY5ZwDnucBNjsxGDjfDho/MaGEkAl4hcdjqq9utIdyPLGuhOI84tlY46Q0gGxVX1s30RxlmZQyOLGcFu501q/d9Vz/NsIIZSI9QaHnTfIAOyWr/AFfoKP8ARq4nwrjsWbmmFAbX6zfRp7Iakifgn21xD9xYGxrb5hE+Z59OIY/Lld5hYfMDWBv7PKjbgxihD/FOZHAN3FrtJJI9I1HYDutxk0vl0bi2u+gNnEjiZH7lxsk87qILZzqGBheyCXWwOphsEuG219Rzv7Kti8t8uJkusHV0HTbp3TEZLEGTKbGEmgCSeABZJ9gp/wCEd5Zk2oP0OH3mkiwSOgO4+ShjeWkOaSCDYI2II6hb2UY0CUSHYS0yUdGy3bJB7EgH42pJtdEk2jFw32hXXb6hHGX4AD1MsDyowAdzsWkHUhvMsAYsZ5Y4c9rmXsNL6I39iSPkuh5ZhdHv6WtF0QSGi9x2LSl758JoFa+mDefA+TMC6yGN5duGmRrQ2uv3lkY1vlYdkTDUrgA9hadRa/1bdh9m0W5hgmO8wy363R1TQb07AD/yJXvJZbJBfmNdIGE0La70+vb4V2Q4TSS/78MRlgLYrD6gYRtFBG3zHUT5ko+zHY9yfzWVjMtDsT5MRLiXBpJFU779AfdG/wBEWYbAkGLDB27i6bEkGx6TwT/bdUtTLPDseGLpWuMkj+NbdJDTuRXf3RP8iib9/UF80yLTIzB4dpB8oGWYnZ0XV4/tvr8AENZ9hjIPMiDv4ON/lQ69uRZodSSCT8QjbxBIXhzb0xXcz72cRxFH+EfqhLNTIajc1zI20WRkEAAjZ1HqR1V1ps1XrBGbDLPxGFRNLAqM+HRHEK0DD8NuvLZfht15Ywx6mtSUL1JwTJY6NtrRy+M3wqmGPsug+BWxaj5jRqP2dQ2tCsl6rTE5Yhnh7HvisuZqBbW2xFK5hsYx5kklG97X27Il/gmsm8wNFFtUBwe6q5hlUbmPOnckmh/hJe6bF9BpzYJY3cB++9cG9iPZV8rysSyeS95bGxur/c4/HYLZwnh9waL5JF7cBbUWWQMIZp1Fws2Ls9ytOzOEX7Yc/iy1r53tjaHchvQenYn4FYmOwUkby143HNbgI6zzFDDtfHBE4SDdpDbppP2ifqKQXHjZJHEEGSR7tq3JcelJmuTfP4Gg2+SiApYXUaPB2Pw7r00D2OLJGlrhy1wLSPkUgCP2G7NfNMQZI4pDvJHbHHuAbaUdYKbU1tdWarb043/Nc6h9TC397cIu8Pt8zCtcC4PYS2gLDgehSl8cigFi4NvEYfWdjvTa37WVPBTWE6AS0AA1uT7/AJKvg2udQ+nvQWi70Mo7HrXb90lABDlmBawFw+05wLj3AugPwq7iIiaLauxZ66fZewcZa3fk779PZTgKmyGL4mgHla3MDoo7eWAAF8nDbP8AaLJPdc8/hHSh8079Io6XOBPmv6MaO3vwF0/MmgsLHN8wv2EZIAcRvz045XNMzxT5n6n0K2a1opsbR91oTfja1gxTrMWSJVZYFrOYoJI03gwYj8PuvLSdElWfUhnJQlpLS2YNHJcC+WRrWgm3DgXQvcrpmGy1kIHpIPFHe0GeB8aIpC54ttVY5C6dgsXFO0lvTYgjdJeRJ7gta3okDXVq5+JUsrwW3xXQqZjKFBJoG+3KV0ERyPIAAG52+FqDyHMt96nVx/2rMcNbk/8ACrYjHsY1xc7YXasgN5hnjGzESxkUKtwvfsB1CDY8cIMT58IFh5c1rtxRvY/IrU8W+JW4oNjjZTWEnWeXbVQ7BDYCfqhi5G64ccl7OMzfipTNIACQBTeABxzyqgCmwGG82Rsd6dRIuro0SNvko2hGWLhBUkuCXDO0utFXhHFPbIYmnZxP5i/8Iby/FuhfrbV6SDqaHCnCjsUT5bl4iEcj3Bxe3WGsdvoG/PfdAv6BXdBLhsW+9GkXZ3I324/JWywuq/y7BY5zBrnDyxV77nck9FsYN9kg/a6+yQFS6EqRpHRNfI1v2iB8TSohkeJsG+Vn8s08A10Lx1bfTuudFqLfFebBzWsikaSSQ/Rf2RwL7FCq6HjpqPI3Smo8kRao3NU5CaQmQxUMaRWS1eUKB1KvUnAKjBr5LbdweSjvKZiyi3nr7rneAJB5XT4crLIA/wC9pBSN75FbewggeXN1Hr26JzDtusLAzP0+oke3Cys58VOYDEwDVxqtLxi5PEYSb6CPF4wPeIYnDWQSTyGgIA8VyzwTGJ5BBaHNI4INj9QVRhzyWKUSsNvHfcEHkFVs3zSXFy+bLWrSGgNFBrRew+pTldLi/wDQxCtplEBbuCwD9D2RuDmy4drzuG6HB9hps/hP1WKWEcgja9xVjujLwthmviY4C5A8ijRBa2zxV9R1RLZYtC2PFplQ4GvKnYAxobFe5Ot/meW82TtvX1VDGYKSF1SMLbst1CtTb5CM87YRHYirS1uwbpaAHMkI0j3YfqVm+Ng4vgvf+WR1uyQa/NYrsbZiE9YMBaeDglEYm+4Dpu9+3HZUZ2tD3Bv2Q41Zvb4pRI6tNnTd1e196RZr2iEmtRv4XG2xrABYcTqA9RvoT2RHh8we2MO0AGwLrpX+UD4OYDqto5j6Q29ly5cMUaCQZpoa0vHpJ5bW9dK+KHc9zjzPS26s8rLlxR7qsTaY8av2esLVXr08lSBKnxoRJSclAWihmleUlLyogLJwC9SZLIG8qMEzSwjEc4Pxc8sax7B0DnA8gda7oJy6Vrm7FXi4NHK5s9lIVb9mEviLP4ywCJxvqePkgaaYuNkr08hcUwBOVVqCGq4YhQE9jb27rwCIh4ad50MccrXiRoeXDhgve+63KSXZttLslzHK5Y2YfEyva8UyMtvXQFjboRytfIMKY3+WW1/MlLRW4aAyiLWnmeSuezZzW6HB4IG40nUaHfla8cdlj6H2TZ62QkpW7EVlPVhXxmo6b/uojm7BbfH4lnZrhi0ySAjUImsbrbYAOnURtzQWzICWtINesWO4tVs4DtD9J2Ee/HG9n6IcXyDizm0mBeIWzkt0ve5oAd6gRfIVYBaON2w+Hb3D38d3UN+vCzwujF6h+L1EBcWlW4ZrpVMUlw7lzPJjk2LzXJddylCTULpOCe8ZZWg1f1FCVIlTBs8nAJoTwoQWl5KvKiwWCwPFOL0RmjvWy3ygjxdNbg33VWPEL2PIlDL/ABFPDtdj3RzkuZSzMBdta5nDFqcG9yuoZJBpjHwQKo69A0x16aICkh0hwLhbbFgGrHUX0SAJQEwOFnymmXTehjniibdoaTtfekZZFhDCGeY5p+0YyCbcwGtx06ILG7b6t/TojLLZDNBHIyg+J9vL31qZVPHtwNkC7cBWdBWxzXlw3Ic0GunFH9FbhHpHwCoYeQEMe2qqhW3PCvxnZIsUHAKrjo3PZKxtWWUL23IPKtqKZ4aLvnZUiANnOEjbhiJGETQthjadRoFw1OFDY8lDIRb41Y1rLDrdJMHOH+1lCtu1ISC6NL2OjtT2OmP4kxZgZ5lWByheTxxQ9LDaKvFMOvDuHsVyB6xdBN6xe/VI6f4Kzl+KL3P51Gh2CLgua/6aTU97fcFdJRavohir6IcvWmpQiBBwTwmNUjVCxV5KkVEBSc00oBz06pD7I5x7qagfMRuT7rFv9CPkS4wrZHh9Uw9l03CMpoCCPCeHtxd7o8YNlK1iC+Ovjo4JwSBOC2MEkTq+BFH4Lb8LTtbI6J908V7b7En8vosIKeCUtc145B3/AH8FicdWGZx1YG2QYlzYzER6o3FvuC12x+iJcNIXAG73QZhsaBJ5oG0gbqF7B7aa4n4t0lFOExbKod+UhYuRKfZqWs7OJNIafxDZWjMBfPFrEzjE3xzqHPZDSMmFnmNBmaXMDmtMhLX2WkadtkNWr2ay29x+I+rv/gVALo1LIjtS+JXzNmqJw9lxnGx6ZHt7OP6rtsrbaR7LkXirD+XiXdjurt6BeSuEy14ExGjFV/c39D/yuuNOy4fkM+jExu/FX1XasK+2A+yzQ9jhrx38cJl4JF4JgOStUgUTVKFRY5eSWvKiAVmjtihDMQivMjshfMBZr3Q5dnNves3PCuHpoRQFk5DFTB8FrhEj0O1rIpCpQkShWEHBOb2TQlVENvLC4xc7B1bmg14B5+RP0W7gMWNQ31bdOPkglkxYb7EH5/v9VoYPNAxwsX6j1+67f/KSujjFbI8nRJp9r/COPjwsXMJaG1bHuDvV/wCCvOzdrmktbzp5N0SOR7LEnnJJvsf/AGr/AClwKRkYmUuO/c/RRBecd/33XgunD6oej0OXOv8AULCU5sg70fmuiIc8a4PzID3q/mFc1sWZtWxZyxj9JDuxB+i7T4exPmQNP4R+i4oV03/T7F6oQ0njb6Jbx38mgND5wMEoTbSgpwaJWlSBQtKlBVMtD7Xk20qogD5ghucXI0e6I8ch9guYIf6cufMwxyttMV5VsEKYFZCKdJdCpQkTgqLFCVIvKyCPFhQRv/JWFUm9LvblL+RH46DsQQYHFWwjuAR7Fpv9LUsj6LvcEfD7Lr/JZWWv3+f5Ef8AS0HE7fIX77hc/RdozyvJZRRTV1ofVDUekOCq5nDrjI9lZXnCxS2aOI5jD5cr29nH6Ii8AY3RK6MnncKDxvgvLm1jh23zWTkuJ8udjvej80j9LBJfGZ20OsJQVVwMupgPsrAKeHCVpUrSoGlSAqMtEtrybaRUWBmN6rCwouZbeOOxWPgN5j8kM5i+6DHDD0hThRQ/ZCkRDoocltNSqFjglCaE4KEFVfGt9N9j+SsJr22CPZZnH2i0U1qI8EePfb5jdajn+kn4GvosfCuI27H9P+FqMdYPatlyH2LMgLr+p/VeTWnc/FOXVpewQxHoVKEiVFNAh48wOuIuA3G65tfbldqzjDh8ZHsuOY+AxyOYejj9Ep5Mf0Vujzp1Dwfj/Nhb3ofVES5n4Dx+l5jJ9wuktde6Yql7RTDVy2JK0qQFQgp4K2EJrXky15QgF447FZOW/wBU/JauP4Kycs/qlCRzI/yINYeApAoouApAiHSFTgmpQoWOCcmBOUIKlSJVCFWqefqtCEWKQj4qz2XByNPlNfG5vpJcW6XDkHbdDmL8eY1wqPRGO7W6j9SuZdFKbFZyxtHSMZOyJ7A40ZHaWjqXUT/hSrkeTZnK/HQyzyOefMAt7rq9tu3K64nPGewwLS9QqUJtpUwFEkbYIXLvG2C0S6wNjsV1K0LeNMv8yIkc8hDtj7RaB2x2JzzKsT5UzX+9H4FdgyzEB7AfZcUIXSfBGYa4wCdxsgeNLlxA0y5wLwU4FR2lBTgyS2kTLXlCAlj+CsjK/wCqVrY/grIyz+sUFHNj/Ig2h4CkUUPAUiKdEVKE1KFRY4JyaEqhY5KmJVCA/wCO8H5mDc4DeMh4+F0fyK5cu1Y+MOikaeDG4H6LipSXlL5Ji165TFY8tIcOQQR8Ruu1ZbiRLDHIOHMafqFxRdR8BSl2CaD917wPhaniv5NEofOBHaW01eTwyOtVsfFrYQpykKhRx3PcJ5Uzh0JsK/4Px3lzaSdnfqtHx3A0EOHNoUwry17SOdQSEvhbwJv4yO2QvsAp9rOyaQmMX2V9dBDaY+0iavKyz//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342" name="AutoShape 6" descr="data:image/jpeg;base64,/9j/4AAQSkZJRgABAQAAAQABAAD/2wCEAAkGBw8QEBQQDxEVFBAVEBQWFBQPEBUQFQ8QFRQWFxYUFBQYHCggGBolHRQWITEhJSkrLi4uFx8zODMsNygtLisBCgoKDg0OGhAQGiwkICYsLCwsLCwsLCwsLCwsLCwsNCwsLCwsLCwsLCwsLCwsLCwsLCwsLCwsLCwsLCwsLCwsLP/AABEIANwAtAMBIgACEQEDEQH/xAAbAAABBQEBAAAAAAAAAAAAAAAGAQIDBAUHAP/EADgQAAEEAAUCBAMGBQQDAAAAAAEAAgMRBAUSITFBUQYTImFxgZEyQmKhsfAUIzNSwQdy4fGCstH/xAAZAQACAwEAAAAAAAAAAAAAAAADBAABAgX/xAAkEQACAwACAgMAAgMAAAAAAAAAAQIDESExBBIiMkEzURNh8P/aAAwDAQACEQMRAD8AEw1ODU8NTg1dXBwYGpwanhqcGqYQYGpwanhqu4nLyxgcTe/FVz2UIUdKXQpA1PDVeFkGhNMataV7QqwspGJRuhWiY0wxqvUhlPgVeTDLadEonwLLiVgPy4ZVJcMiN+HVaXDLDiZcQakw6rPhRFLhVSlwyw4g3ExXMUZatKXDqs+JYcTDiVSE2lM5iYQhuJkjSpaXlWFHSQE4BKAnALpjYgCeGrwCe0KEFZGXENAJJ4AFknsApJg8HS/UC37r7Bb8jwinwhlGJY5uNDGmNt2HGnFnDnDt1+iOc3w+DzGIw62iXlnAe14BrbkjugSuSlgN2YzjjGhKAiDxF4ZfggNbg6wKLeu+4orJwGCfM7QwWavfYAIqkmtRtNNaVwEtKbEQOjeWPFOaaITQFo0M0r2hSUlpQsUWYiym0HB16fVvtV9vZLHl0lghuoBrXks9QYzUBbq43T4GE2B/afyW9keClaJHDb+W1rhqFkPe0g11FdfdDk/UxJ4ZBwXmY8tkpwM7i/sWglzt+1ArGxzGuke5jQxhe4taNwxpOzQT2CLhgHxy4t8rCC2KSg7azJekj5Wo8FlzoomyAAyzMIjpwc1kbhTi9pGxABPss6ivYEMLlbpnaRTWganvd9mNg5c797lV8Xlge6V2Ga90MYsukAsM2Gp1bCzwOfoUaYjDNdAzDQemPUZJZXffEY0+Y78Nk6W/DqsrO42hkccTm+TWoNB9erjVN+M9uACq7Ze6A02FUkODMUbpnRCQOaWND2FzY9V/zCejtjp+B7IgwmWGR3Gw56X7X+vsoc5kJHlMJ8q7JFhszxsHV2HA7D4rMl+GZLnAGlgVZ8aIJ8MqE2HWXEw4mSWrytuhXln1MYH4CcAvAJwToyTYPCvleGMFuP5e5RN4f8Nn+JDcTQZ7H7fbfohvA4l8TxIw04fvdF3hnPyZy/EGwRWzdmdqCHY5ZwDnucBNjsxGDjfDho/MaGEkAl4hcdjqq9utIdyPLGuhOI84tlY46Q0gGxVX1s30RxlmZQyOLGcFu501q/d9Vz/NsIIZSI9QaHnTfIAOyWr/AFfoKP8ARq4nwrjsWbmmFAbX6zfRp7Iakifgn21xD9xYGxrb5hE+Z59OIY/Lld5hYfMDWBv7PKjbgxihD/FOZHAN3FrtJJI9I1HYDutxk0vl0bi2u+gNnEjiZH7lxsk87qILZzqGBheyCXWwOphsEuG219Rzv7Kti8t8uJkusHV0HTbp3TEZLEGTKbGEmgCSeABZJ9gp/wCEd5Zk2oP0OH3mkiwSOgO4+ShjeWkOaSCDYI2II6hb2UY0CUSHYS0yUdGy3bJB7EgH42pJtdEk2jFw32hXXb6hHGX4AD1MsDyowAdzsWkHUhvMsAYsZ5Y4c9rmXsNL6I39iSPkuh5ZhdHv6WtF0QSGi9x2LSl758JoFa+mDefA+TMC6yGN5duGmRrQ2uv3lkY1vlYdkTDUrgA9hadRa/1bdh9m0W5hgmO8wy363R1TQb07AD/yJXvJZbJBfmNdIGE0La70+vb4V2Q4TSS/78MRlgLYrD6gYRtFBG3zHUT5ko+zHY9yfzWVjMtDsT5MRLiXBpJFU779AfdG/wBEWYbAkGLDB27i6bEkGx6TwT/bdUtTLPDseGLpWuMkj+NbdJDTuRXf3RP8iib9/UF80yLTIzB4dpB8oGWYnZ0XV4/tvr8AENZ9hjIPMiDv4ON/lQ69uRZodSSCT8QjbxBIXhzb0xXcz72cRxFH+EfqhLNTIajc1zI20WRkEAAjZ1HqR1V1ps1XrBGbDLPxGFRNLAqM+HRHEK0DD8NuvLZfht15Ywx6mtSUL1JwTJY6NtrRy+M3wqmGPsug+BWxaj5jRqP2dQ2tCsl6rTE5Yhnh7HvisuZqBbW2xFK5hsYx5kklG97X27Il/gmsm8wNFFtUBwe6q5hlUbmPOnckmh/hJe6bF9BpzYJY3cB++9cG9iPZV8rysSyeS95bGxur/c4/HYLZwnh9waL5JF7cBbUWWQMIZp1Fws2Ls9ytOzOEX7Yc/iy1r53tjaHchvQenYn4FYmOwUkby143HNbgI6zzFDDtfHBE4SDdpDbppP2ifqKQXHjZJHEEGSR7tq3JcelJmuTfP4Gg2+SiApYXUaPB2Pw7r00D2OLJGlrhy1wLSPkUgCP2G7NfNMQZI4pDvJHbHHuAbaUdYKbU1tdWarb043/Nc6h9TC397cIu8Pt8zCtcC4PYS2gLDgehSl8cigFi4NvEYfWdjvTa37WVPBTWE6AS0AA1uT7/AJKvg2udQ+nvQWi70Mo7HrXb90lABDlmBawFw+05wLj3AugPwq7iIiaLauxZ66fZewcZa3fk779PZTgKmyGL4mgHla3MDoo7eWAAF8nDbP8AaLJPdc8/hHSh8079Io6XOBPmv6MaO3vwF0/MmgsLHN8wv2EZIAcRvz045XNMzxT5n6n0K2a1opsbR91oTfja1gxTrMWSJVZYFrOYoJI03gwYj8PuvLSdElWfUhnJQlpLS2YNHJcC+WRrWgm3DgXQvcrpmGy1kIHpIPFHe0GeB8aIpC54ttVY5C6dgsXFO0lvTYgjdJeRJ7gta3okDXVq5+JUsrwW3xXQqZjKFBJoG+3KV0ERyPIAAG52+FqDyHMt96nVx/2rMcNbk/8ACrYjHsY1xc7YXasgN5hnjGzESxkUKtwvfsB1CDY8cIMT58IFh5c1rtxRvY/IrU8W+JW4oNjjZTWEnWeXbVQ7BDYCfqhi5G64ccl7OMzfipTNIACQBTeABxzyqgCmwGG82Rsd6dRIuro0SNvko2hGWLhBUkuCXDO0utFXhHFPbIYmnZxP5i/8Iby/FuhfrbV6SDqaHCnCjsUT5bl4iEcj3Bxe3WGsdvoG/PfdAv6BXdBLhsW+9GkXZ3I324/JWywuq/y7BY5zBrnDyxV77nck9FsYN9kg/a6+yQFS6EqRpHRNfI1v2iB8TSohkeJsG+Vn8s08A10Lx1bfTuudFqLfFebBzWsikaSSQ/Rf2RwL7FCq6HjpqPI3Smo8kRao3NU5CaQmQxUMaRWS1eUKB1KvUnAKjBr5LbdweSjvKZiyi3nr7rneAJB5XT4crLIA/wC9pBSN75FbewggeXN1Hr26JzDtusLAzP0+oke3Cys58VOYDEwDVxqtLxi5PEYSb6CPF4wPeIYnDWQSTyGgIA8VyzwTGJ5BBaHNI4INj9QVRhzyWKUSsNvHfcEHkFVs3zSXFy+bLWrSGgNFBrRew+pTldLi/wDQxCtplEBbuCwD9D2RuDmy4drzuG6HB9hps/hP1WKWEcgja9xVjujLwthmviY4C5A8ijRBa2zxV9R1RLZYtC2PFplQ4GvKnYAxobFe5Ot/meW82TtvX1VDGYKSF1SMLbst1CtTb5CM87YRHYirS1uwbpaAHMkI0j3YfqVm+Ng4vgvf+WR1uyQa/NYrsbZiE9YMBaeDglEYm+4Dpu9+3HZUZ2tD3Bv2Q41Zvb4pRI6tNnTd1e196RZr2iEmtRv4XG2xrABYcTqA9RvoT2RHh8we2MO0AGwLrpX+UD4OYDqto5j6Q29ly5cMUaCQZpoa0vHpJ5bW9dK+KHc9zjzPS26s8rLlxR7qsTaY8av2esLVXr08lSBKnxoRJSclAWihmleUlLyogLJwC9SZLIG8qMEzSwjEc4Pxc8sax7B0DnA8gda7oJy6Vrm7FXi4NHK5s9lIVb9mEviLP4ywCJxvqePkgaaYuNkr08hcUwBOVVqCGq4YhQE9jb27rwCIh4ad50MccrXiRoeXDhgve+63KSXZttLslzHK5Y2YfEyva8UyMtvXQFjboRytfIMKY3+WW1/MlLRW4aAyiLWnmeSuezZzW6HB4IG40nUaHfla8cdlj6H2TZ62QkpW7EVlPVhXxmo6b/uojm7BbfH4lnZrhi0ySAjUImsbrbYAOnURtzQWzICWtINesWO4tVs4DtD9J2Ee/HG9n6IcXyDizm0mBeIWzkt0ve5oAd6gRfIVYBaON2w+Hb3D38d3UN+vCzwujF6h+L1EBcWlW4ZrpVMUlw7lzPJjk2LzXJddylCTULpOCe8ZZWg1f1FCVIlTBs8nAJoTwoQWl5KvKiwWCwPFOL0RmjvWy3ygjxdNbg33VWPEL2PIlDL/ABFPDtdj3RzkuZSzMBdta5nDFqcG9yuoZJBpjHwQKo69A0x16aICkh0hwLhbbFgGrHUX0SAJQEwOFnymmXTehjniibdoaTtfekZZFhDCGeY5p+0YyCbcwGtx06ILG7b6t/TojLLZDNBHIyg+J9vL31qZVPHtwNkC7cBWdBWxzXlw3Ic0GunFH9FbhHpHwCoYeQEMe2qqhW3PCvxnZIsUHAKrjo3PZKxtWWUL23IPKtqKZ4aLvnZUiANnOEjbhiJGETQthjadRoFw1OFDY8lDIRb41Y1rLDrdJMHOH+1lCtu1ISC6NL2OjtT2OmP4kxZgZ5lWByheTxxQ9LDaKvFMOvDuHsVyB6xdBN6xe/VI6f4Kzl+KL3P51Gh2CLgua/6aTU97fcFdJRavohir6IcvWmpQiBBwTwmNUjVCxV5KkVEBSc00oBz06pD7I5x7qagfMRuT7rFv9CPkS4wrZHh9Uw9l03CMpoCCPCeHtxd7o8YNlK1iC+Ovjo4JwSBOC2MEkTq+BFH4Lb8LTtbI6J908V7b7En8vosIKeCUtc145B3/AH8FicdWGZx1YG2QYlzYzER6o3FvuC12x+iJcNIXAG73QZhsaBJ5oG0gbqF7B7aa4n4t0lFOExbKod+UhYuRKfZqWs7OJNIafxDZWjMBfPFrEzjE3xzqHPZDSMmFnmNBmaXMDmtMhLX2WkadtkNWr2ay29x+I+rv/gVALo1LIjtS+JXzNmqJw9lxnGx6ZHt7OP6rtsrbaR7LkXirD+XiXdjurt6BeSuEy14ExGjFV/c39D/yuuNOy4fkM+jExu/FX1XasK+2A+yzQ9jhrx38cJl4JF4JgOStUgUTVKFRY5eSWvKiAVmjtihDMQivMjshfMBZr3Q5dnNves3PCuHpoRQFk5DFTB8FrhEj0O1rIpCpQkShWEHBOb2TQlVENvLC4xc7B1bmg14B5+RP0W7gMWNQ31bdOPkglkxYb7EH5/v9VoYPNAxwsX6j1+67f/KSujjFbI8nRJp9r/COPjwsXMJaG1bHuDvV/wCCvOzdrmktbzp5N0SOR7LEnnJJvsf/AGr/AClwKRkYmUuO/c/RRBecd/33XgunD6oej0OXOv8AULCU5sg70fmuiIc8a4PzID3q/mFc1sWZtWxZyxj9JDuxB+i7T4exPmQNP4R+i4oV03/T7F6oQ0njb6Jbx38mgND5wMEoTbSgpwaJWlSBQtKlBVMtD7Xk20qogD5ghucXI0e6I8ch9guYIf6cufMwxyttMV5VsEKYFZCKdJdCpQkTgqLFCVIvKyCPFhQRv/JWFUm9LvblL+RH46DsQQYHFWwjuAR7Fpv9LUsj6LvcEfD7Lr/JZWWv3+f5Ef8AS0HE7fIX77hc/RdozyvJZRRTV1ofVDUekOCq5nDrjI9lZXnCxS2aOI5jD5cr29nH6Ii8AY3RK6MnncKDxvgvLm1jh23zWTkuJ8udjvej80j9LBJfGZ20OsJQVVwMupgPsrAKeHCVpUrSoGlSAqMtEtrybaRUWBmN6rCwouZbeOOxWPgN5j8kM5i+6DHDD0hThRQ/ZCkRDoocltNSqFjglCaE4KEFVfGt9N9j+SsJr22CPZZnH2i0U1qI8EePfb5jdajn+kn4GvosfCuI27H9P+FqMdYPatlyH2LMgLr+p/VeTWnc/FOXVpewQxHoVKEiVFNAh48wOuIuA3G65tfbldqzjDh8ZHsuOY+AxyOYejj9Ep5Mf0Vujzp1Dwfj/Nhb3ofVES5n4Dx+l5jJ9wuktde6Yql7RTDVy2JK0qQFQgp4K2EJrXky15QgF447FZOW/wBU/JauP4Kycs/qlCRzI/yINYeApAoouApAiHSFTgmpQoWOCcmBOUIKlSJVCFWqefqtCEWKQj4qz2XByNPlNfG5vpJcW6XDkHbdDmL8eY1wqPRGO7W6j9SuZdFKbFZyxtHSMZOyJ7A40ZHaWjqXUT/hSrkeTZnK/HQyzyOefMAt7rq9tu3K64nPGewwLS9QqUJtpUwFEkbYIXLvG2C0S6wNjsV1K0LeNMv8yIkc8hDtj7RaB2x2JzzKsT5UzX+9H4FdgyzEB7AfZcUIXSfBGYa4wCdxsgeNLlxA0y5wLwU4FR2lBTgyS2kTLXlCAlj+CsjK/wCqVrY/grIyz+sUFHNj/Ig2h4CkUUPAUiKdEVKE1KFRY4JyaEqhY5KmJVCA/wCO8H5mDc4DeMh4+F0fyK5cu1Y+MOikaeDG4H6LipSXlL5Ji165TFY8tIcOQQR8Ruu1ZbiRLDHIOHMafqFxRdR8BSl2CaD917wPhaniv5NEofOBHaW01eTwyOtVsfFrYQpykKhRx3PcJ5Uzh0JsK/4Px3lzaSdnfqtHx3A0EOHNoUwry17SOdQSEvhbwJv4yO2QvsAp9rOyaQmMX2V9dBDaY+0iavKyz//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4344" name="Picture 8" descr="http://www.bbc.co.uk/schools/gcsebitesize/science/images/optical_fibres_1.jpg"/>
          <p:cNvPicPr>
            <a:picLocks noChangeAspect="1" noChangeArrowheads="1"/>
          </p:cNvPicPr>
          <p:nvPr/>
        </p:nvPicPr>
        <p:blipFill>
          <a:blip r:embed="rId5" cstate="print"/>
          <a:srcRect/>
          <a:stretch>
            <a:fillRect/>
          </a:stretch>
        </p:blipFill>
        <p:spPr bwMode="auto">
          <a:xfrm rot="5400000">
            <a:off x="6051769" y="221040"/>
            <a:ext cx="1728192" cy="3103553"/>
          </a:xfrm>
          <a:prstGeom prst="rect">
            <a:avLst/>
          </a:prstGeom>
          <a:noFill/>
        </p:spPr>
      </p:pic>
    </p:spTree>
    <p:extLst>
      <p:ext uri="{BB962C8B-B14F-4D97-AF65-F5344CB8AC3E}">
        <p14:creationId xmlns:p14="http://schemas.microsoft.com/office/powerpoint/2010/main" xmlns="" val="40453195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Optical Fibre cables</a:t>
            </a:r>
            <a:endParaRPr lang="en-GB" dirty="0"/>
          </a:p>
        </p:txBody>
      </p:sp>
      <p:sp>
        <p:nvSpPr>
          <p:cNvPr id="3" name="Content Placeholder 2"/>
          <p:cNvSpPr>
            <a:spLocks noGrp="1"/>
          </p:cNvSpPr>
          <p:nvPr>
            <p:ph idx="1"/>
          </p:nvPr>
        </p:nvSpPr>
        <p:spPr>
          <a:xfrm>
            <a:off x="457200" y="1268760"/>
            <a:ext cx="8229600" cy="4525963"/>
          </a:xfrm>
        </p:spPr>
        <p:txBody>
          <a:bodyPr/>
          <a:lstStyle/>
          <a:p>
            <a:r>
              <a:rPr lang="en-GB" dirty="0" smtClean="0"/>
              <a:t>Optical fibre termination cables for networking devices:</a:t>
            </a:r>
            <a:endParaRPr lang="en-GB" dirty="0"/>
          </a:p>
        </p:txBody>
      </p:sp>
      <p:pic>
        <p:nvPicPr>
          <p:cNvPr id="4" name="Picture 3"/>
          <p:cNvPicPr>
            <a:picLocks noChangeAspect="1"/>
          </p:cNvPicPr>
          <p:nvPr/>
        </p:nvPicPr>
        <p:blipFill>
          <a:blip r:embed="rId2" cstate="print"/>
          <a:stretch>
            <a:fillRect/>
          </a:stretch>
        </p:blipFill>
        <p:spPr>
          <a:xfrm>
            <a:off x="3275856" y="2492896"/>
            <a:ext cx="2066857" cy="1325372"/>
          </a:xfrm>
          <a:prstGeom prst="rect">
            <a:avLst/>
          </a:prstGeom>
        </p:spPr>
      </p:pic>
      <p:pic>
        <p:nvPicPr>
          <p:cNvPr id="5" name="Picture 4"/>
          <p:cNvPicPr>
            <a:picLocks noChangeAspect="1"/>
          </p:cNvPicPr>
          <p:nvPr/>
        </p:nvPicPr>
        <p:blipFill>
          <a:blip r:embed="rId3" cstate="print"/>
          <a:stretch>
            <a:fillRect/>
          </a:stretch>
        </p:blipFill>
        <p:spPr>
          <a:xfrm rot="5400000">
            <a:off x="922326" y="2110122"/>
            <a:ext cx="1367307" cy="2132856"/>
          </a:xfrm>
          <a:prstGeom prst="rect">
            <a:avLst/>
          </a:prstGeom>
        </p:spPr>
      </p:pic>
      <p:sp>
        <p:nvSpPr>
          <p:cNvPr id="6" name="Rectangle 5"/>
          <p:cNvSpPr/>
          <p:nvPr/>
        </p:nvSpPr>
        <p:spPr>
          <a:xfrm>
            <a:off x="747410" y="3818268"/>
            <a:ext cx="1717137" cy="369332"/>
          </a:xfrm>
          <a:prstGeom prst="rect">
            <a:avLst/>
          </a:prstGeom>
        </p:spPr>
        <p:txBody>
          <a:bodyPr wrap="none">
            <a:spAutoFit/>
          </a:bodyPr>
          <a:lstStyle/>
          <a:p>
            <a:r>
              <a:rPr lang="en-GB" dirty="0"/>
              <a:t>ST connector </a:t>
            </a:r>
          </a:p>
        </p:txBody>
      </p:sp>
      <p:pic>
        <p:nvPicPr>
          <p:cNvPr id="7" name="Picture 6" descr="http://upload.wikimedia.org/wikipedia/commons/thumb/e/e0/SC-optical-fiber-connector-hdr-0a.jpg/180px-SC-optical-fiber-connector-hdr-0a.jpg">
            <a:hlinkClick r:id="rId4" tooltip="&quot;SC connector (duplex)&quot;"/>
          </p:cNvPr>
          <p:cNvPicPr/>
          <p:nvPr/>
        </p:nvPicPr>
        <p:blipFill>
          <a:blip r:embed="rId5" cstate="print"/>
          <a:srcRect/>
          <a:stretch>
            <a:fillRect/>
          </a:stretch>
        </p:blipFill>
        <p:spPr bwMode="auto">
          <a:xfrm>
            <a:off x="5652120" y="2420888"/>
            <a:ext cx="2088232" cy="1289685"/>
          </a:xfrm>
          <a:prstGeom prst="rect">
            <a:avLst/>
          </a:prstGeom>
          <a:noFill/>
          <a:ln w="9525">
            <a:noFill/>
            <a:miter lim="800000"/>
            <a:headEnd/>
            <a:tailEnd/>
          </a:ln>
        </p:spPr>
      </p:pic>
      <p:sp>
        <p:nvSpPr>
          <p:cNvPr id="8" name="Rectangle 7"/>
          <p:cNvSpPr/>
          <p:nvPr/>
        </p:nvSpPr>
        <p:spPr>
          <a:xfrm>
            <a:off x="5705288" y="3761903"/>
            <a:ext cx="2727029" cy="369332"/>
          </a:xfrm>
          <a:prstGeom prst="rect">
            <a:avLst/>
          </a:prstGeom>
        </p:spPr>
        <p:txBody>
          <a:bodyPr wrap="none">
            <a:spAutoFit/>
          </a:bodyPr>
          <a:lstStyle/>
          <a:p>
            <a:r>
              <a:rPr lang="en-GB" dirty="0"/>
              <a:t>SC connector (duplex) </a:t>
            </a:r>
          </a:p>
        </p:txBody>
      </p:sp>
      <p:pic>
        <p:nvPicPr>
          <p:cNvPr id="9" name="Picture 8" descr="http://upload.wikimedia.org/wikipedia/commons/thumb/b/b1/MTRJ-optical-fiber-connector-hdr-0a.jpg/180px-MTRJ-optical-fiber-connector-hdr-0a.jpg">
            <a:hlinkClick r:id="rId6" tooltip="&quot;MT-RJ connector&quot;"/>
          </p:cNvPr>
          <p:cNvPicPr/>
          <p:nvPr/>
        </p:nvPicPr>
        <p:blipFill>
          <a:blip r:embed="rId7" cstate="print"/>
          <a:srcRect/>
          <a:stretch>
            <a:fillRect/>
          </a:stretch>
        </p:blipFill>
        <p:spPr bwMode="auto">
          <a:xfrm>
            <a:off x="539551" y="4437112"/>
            <a:ext cx="1712595" cy="1289685"/>
          </a:xfrm>
          <a:prstGeom prst="rect">
            <a:avLst/>
          </a:prstGeom>
          <a:noFill/>
          <a:ln w="9525">
            <a:noFill/>
            <a:miter lim="800000"/>
            <a:headEnd/>
            <a:tailEnd/>
          </a:ln>
        </p:spPr>
      </p:pic>
      <p:sp>
        <p:nvSpPr>
          <p:cNvPr id="10" name="Rectangle 9"/>
          <p:cNvSpPr/>
          <p:nvPr/>
        </p:nvSpPr>
        <p:spPr>
          <a:xfrm>
            <a:off x="2893764" y="3818268"/>
            <a:ext cx="2725426" cy="369332"/>
          </a:xfrm>
          <a:prstGeom prst="rect">
            <a:avLst/>
          </a:prstGeom>
        </p:spPr>
        <p:txBody>
          <a:bodyPr wrap="none">
            <a:spAutoFit/>
          </a:bodyPr>
          <a:lstStyle/>
          <a:p>
            <a:r>
              <a:rPr lang="en-GB" dirty="0"/>
              <a:t>LC connector (duplex) </a:t>
            </a:r>
          </a:p>
        </p:txBody>
      </p:sp>
      <p:sp>
        <p:nvSpPr>
          <p:cNvPr id="11" name="Rectangle 10"/>
          <p:cNvSpPr/>
          <p:nvPr/>
        </p:nvSpPr>
        <p:spPr>
          <a:xfrm>
            <a:off x="339453" y="5729167"/>
            <a:ext cx="2141933" cy="369332"/>
          </a:xfrm>
          <a:prstGeom prst="rect">
            <a:avLst/>
          </a:prstGeom>
        </p:spPr>
        <p:txBody>
          <a:bodyPr wrap="none">
            <a:spAutoFit/>
          </a:bodyPr>
          <a:lstStyle/>
          <a:p>
            <a:r>
              <a:rPr lang="en-GB" dirty="0"/>
              <a:t>MT-RJ connector </a:t>
            </a:r>
          </a:p>
        </p:txBody>
      </p:sp>
      <p:pic>
        <p:nvPicPr>
          <p:cNvPr id="12" name="Picture 11" descr="http://upload.wikimedia.org/wikipedia/commons/thumb/e/e2/DSCF0058.JPG/180px-DSCF0058.JPG">
            <a:hlinkClick r:id="rId8" tooltip="&quot;SC connector&quot;"/>
          </p:cNvPr>
          <p:cNvPicPr/>
          <p:nvPr/>
        </p:nvPicPr>
        <p:blipFill>
          <a:blip r:embed="rId9" cstate="print"/>
          <a:srcRect/>
          <a:stretch>
            <a:fillRect/>
          </a:stretch>
        </p:blipFill>
        <p:spPr bwMode="auto">
          <a:xfrm>
            <a:off x="6027757" y="4437110"/>
            <a:ext cx="1712595" cy="1289685"/>
          </a:xfrm>
          <a:prstGeom prst="rect">
            <a:avLst/>
          </a:prstGeom>
          <a:noFill/>
          <a:ln w="9525">
            <a:noFill/>
            <a:miter lim="800000"/>
            <a:headEnd/>
            <a:tailEnd/>
          </a:ln>
        </p:spPr>
      </p:pic>
      <p:sp>
        <p:nvSpPr>
          <p:cNvPr id="13" name="Rectangle 12"/>
          <p:cNvSpPr/>
          <p:nvPr/>
        </p:nvSpPr>
        <p:spPr>
          <a:xfrm>
            <a:off x="6012160" y="5729167"/>
            <a:ext cx="1731564" cy="369332"/>
          </a:xfrm>
          <a:prstGeom prst="rect">
            <a:avLst/>
          </a:prstGeom>
        </p:spPr>
        <p:txBody>
          <a:bodyPr wrap="none">
            <a:spAutoFit/>
          </a:bodyPr>
          <a:lstStyle/>
          <a:p>
            <a:r>
              <a:rPr lang="en-GB" dirty="0"/>
              <a:t>SC connector </a:t>
            </a:r>
          </a:p>
        </p:txBody>
      </p:sp>
    </p:spTree>
    <p:extLst>
      <p:ext uri="{BB962C8B-B14F-4D97-AF65-F5344CB8AC3E}">
        <p14:creationId xmlns:p14="http://schemas.microsoft.com/office/powerpoint/2010/main" xmlns="" val="37984633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266"/>
            <a:ext cx="8229600" cy="1143000"/>
          </a:xfrm>
        </p:spPr>
        <p:txBody>
          <a:bodyPr/>
          <a:lstStyle/>
          <a:p>
            <a:r>
              <a:rPr lang="en-GB" dirty="0"/>
              <a:t>Optical Fibre cables</a:t>
            </a:r>
          </a:p>
        </p:txBody>
      </p:sp>
      <p:sp>
        <p:nvSpPr>
          <p:cNvPr id="3" name="Content Placeholder 2"/>
          <p:cNvSpPr>
            <a:spLocks noGrp="1"/>
          </p:cNvSpPr>
          <p:nvPr>
            <p:ph idx="1"/>
          </p:nvPr>
        </p:nvSpPr>
        <p:spPr>
          <a:xfrm>
            <a:off x="467544" y="913260"/>
            <a:ext cx="8229600" cy="4525963"/>
          </a:xfrm>
        </p:spPr>
        <p:txBody>
          <a:bodyPr/>
          <a:lstStyle/>
          <a:p>
            <a:r>
              <a:rPr lang="en-GB" dirty="0"/>
              <a:t>Common Commercial Single Channel </a:t>
            </a:r>
            <a:r>
              <a:rPr lang="en-GB" dirty="0" err="1"/>
              <a:t>Fiber</a:t>
            </a:r>
            <a:r>
              <a:rPr lang="en-GB" dirty="0"/>
              <a:t> Optic Connectors </a:t>
            </a:r>
          </a:p>
        </p:txBody>
      </p:sp>
      <p:pic>
        <p:nvPicPr>
          <p:cNvPr id="3074" name="Picture 2"/>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467544" y="1988840"/>
            <a:ext cx="8399377" cy="256004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4" name="Rectangle 3"/>
          <p:cNvSpPr/>
          <p:nvPr/>
        </p:nvSpPr>
        <p:spPr>
          <a:xfrm>
            <a:off x="4418228" y="5013176"/>
            <a:ext cx="3930884" cy="369332"/>
          </a:xfrm>
          <a:prstGeom prst="rect">
            <a:avLst/>
          </a:prstGeom>
        </p:spPr>
        <p:txBody>
          <a:bodyPr wrap="none">
            <a:spAutoFit/>
          </a:bodyPr>
          <a:lstStyle/>
          <a:p>
            <a:r>
              <a:rPr lang="en-GB" dirty="0"/>
              <a:t>Construction of an LC Connector </a:t>
            </a:r>
          </a:p>
        </p:txBody>
      </p:sp>
      <p:pic>
        <p:nvPicPr>
          <p:cNvPr id="3075" name="Picture 3"/>
          <p:cNvPicPr>
            <a:picLocks noChangeAspect="1" noChangeArrowheads="1"/>
          </p:cNvPicPr>
          <p:nvPr/>
        </p:nvPicPr>
        <p:blipFill>
          <a:blip r:embed="rId3" cstate="print">
            <a:clrChange>
              <a:clrFrom>
                <a:srgbClr val="FEFEFE"/>
              </a:clrFrom>
              <a:clrTo>
                <a:srgbClr val="FEFEFE">
                  <a:alpha val="0"/>
                </a:srgbClr>
              </a:clrTo>
            </a:clrChange>
            <a:extLst>
              <a:ext uri="{28A0092B-C50C-407E-A947-70E740481C1C}">
                <a14:useLocalDpi xmlns:a14="http://schemas.microsoft.com/office/drawing/2010/main" xmlns="" val="0"/>
              </a:ext>
            </a:extLst>
          </a:blip>
          <a:srcRect/>
          <a:stretch>
            <a:fillRect/>
          </a:stretch>
        </p:blipFill>
        <p:spPr bwMode="auto">
          <a:xfrm>
            <a:off x="2627784" y="4797152"/>
            <a:ext cx="3528392" cy="16764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4212117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Fibre over Radio</a:t>
            </a:r>
            <a:endParaRPr lang="en-GB" dirty="0"/>
          </a:p>
        </p:txBody>
      </p:sp>
      <p:sp>
        <p:nvSpPr>
          <p:cNvPr id="3" name="Content Placeholder 2"/>
          <p:cNvSpPr>
            <a:spLocks noGrp="1"/>
          </p:cNvSpPr>
          <p:nvPr>
            <p:ph idx="1"/>
          </p:nvPr>
        </p:nvSpPr>
        <p:spPr/>
        <p:txBody>
          <a:bodyPr/>
          <a:lstStyle/>
          <a:p>
            <a:r>
              <a:rPr lang="en-GB" dirty="0"/>
              <a:t>Radio over </a:t>
            </a:r>
            <a:r>
              <a:rPr lang="en-GB" dirty="0" smtClean="0"/>
              <a:t>Fibre </a:t>
            </a:r>
            <a:r>
              <a:rPr lang="en-GB" dirty="0"/>
              <a:t>technology (</a:t>
            </a:r>
            <a:r>
              <a:rPr lang="en-GB" dirty="0" err="1"/>
              <a:t>RoF</a:t>
            </a:r>
            <a:r>
              <a:rPr lang="en-GB" dirty="0"/>
              <a:t>), an </a:t>
            </a:r>
            <a:r>
              <a:rPr lang="en-GB" dirty="0" err="1" smtClean="0"/>
              <a:t>integrationof</a:t>
            </a:r>
            <a:r>
              <a:rPr lang="en-GB" dirty="0" smtClean="0"/>
              <a:t> </a:t>
            </a:r>
            <a:r>
              <a:rPr lang="en-GB" dirty="0"/>
              <a:t>wireless and </a:t>
            </a:r>
            <a:r>
              <a:rPr lang="en-GB" dirty="0" smtClean="0"/>
              <a:t>fibre </a:t>
            </a:r>
            <a:r>
              <a:rPr lang="en-GB" dirty="0"/>
              <a:t>optic </a:t>
            </a:r>
            <a:r>
              <a:rPr lang="en-GB" dirty="0" smtClean="0"/>
              <a:t>networks.</a:t>
            </a:r>
          </a:p>
          <a:p>
            <a:r>
              <a:rPr lang="en-GB" dirty="0" err="1"/>
              <a:t>RoF</a:t>
            </a:r>
            <a:r>
              <a:rPr lang="en-GB" dirty="0"/>
              <a:t> systems were mainly used to </a:t>
            </a:r>
            <a:r>
              <a:rPr lang="en-GB" dirty="0" smtClean="0"/>
              <a:t>transport microwave </a:t>
            </a:r>
            <a:r>
              <a:rPr lang="en-GB" dirty="0"/>
              <a:t>signals, and to achieve mobility functions in </a:t>
            </a:r>
            <a:r>
              <a:rPr lang="en-GB" dirty="0" smtClean="0"/>
              <a:t>the central </a:t>
            </a:r>
            <a:r>
              <a:rPr lang="en-GB" dirty="0"/>
              <a:t>office or exchange (CO).</a:t>
            </a:r>
          </a:p>
        </p:txBody>
      </p:sp>
    </p:spTree>
    <p:extLst>
      <p:ext uri="{BB962C8B-B14F-4D97-AF65-F5344CB8AC3E}">
        <p14:creationId xmlns:p14="http://schemas.microsoft.com/office/powerpoint/2010/main" xmlns="" val="2214941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Integration of optical fibre and wireless networks</a:t>
            </a:r>
            <a:endParaRPr lang="en-GB" dirty="0"/>
          </a:p>
        </p:txBody>
      </p:sp>
      <p:sp>
        <p:nvSpPr>
          <p:cNvPr id="3" name="Content Placeholder 2"/>
          <p:cNvSpPr>
            <a:spLocks noGrp="1"/>
          </p:cNvSpPr>
          <p:nvPr>
            <p:ph idx="1"/>
          </p:nvPr>
        </p:nvSpPr>
        <p:spPr>
          <a:xfrm>
            <a:off x="251520" y="1600200"/>
            <a:ext cx="4104456" cy="4525963"/>
          </a:xfrm>
        </p:spPr>
        <p:txBody>
          <a:bodyPr>
            <a:normAutofit fontScale="70000" lnSpcReduction="20000"/>
          </a:bodyPr>
          <a:lstStyle/>
          <a:p>
            <a:pPr marL="0" indent="0" algn="just">
              <a:buNone/>
            </a:pPr>
            <a:r>
              <a:rPr lang="en-GB" dirty="0" smtClean="0"/>
              <a:t>The diagram shows </a:t>
            </a:r>
            <a:r>
              <a:rPr lang="en-GB" dirty="0"/>
              <a:t>that the </a:t>
            </a:r>
            <a:r>
              <a:rPr lang="en-GB" dirty="0" smtClean="0"/>
              <a:t>Central Office (CO) </a:t>
            </a:r>
            <a:r>
              <a:rPr lang="en-GB" dirty="0"/>
              <a:t>provides the </a:t>
            </a:r>
            <a:r>
              <a:rPr lang="en-GB" dirty="0" smtClean="0"/>
              <a:t>interface between </a:t>
            </a:r>
            <a:r>
              <a:rPr lang="en-GB" dirty="0"/>
              <a:t>an external network </a:t>
            </a:r>
            <a:r>
              <a:rPr lang="en-GB" dirty="0" smtClean="0"/>
              <a:t> (</a:t>
            </a:r>
            <a:r>
              <a:rPr lang="en-GB" dirty="0"/>
              <a:t>typically a Metropolitan </a:t>
            </a:r>
            <a:r>
              <a:rPr lang="en-GB" dirty="0" smtClean="0"/>
              <a:t>Area Network </a:t>
            </a:r>
            <a:r>
              <a:rPr lang="en-GB" dirty="0"/>
              <a:t>(MAN) or Local Area Network (LAN)) and </a:t>
            </a:r>
            <a:r>
              <a:rPr lang="en-GB" dirty="0" smtClean="0"/>
              <a:t>a wireless </a:t>
            </a:r>
            <a:r>
              <a:rPr lang="en-GB" dirty="0"/>
              <a:t>network in which multiple BSs provide </a:t>
            </a:r>
            <a:r>
              <a:rPr lang="en-GB" dirty="0" smtClean="0"/>
              <a:t>wireless coverage </a:t>
            </a:r>
            <a:r>
              <a:rPr lang="en-GB" dirty="0"/>
              <a:t>to Mobile Units (MUs). A </a:t>
            </a:r>
            <a:r>
              <a:rPr lang="en-GB" dirty="0" err="1"/>
              <a:t>fiber</a:t>
            </a:r>
            <a:r>
              <a:rPr lang="en-GB" dirty="0"/>
              <a:t> radio </a:t>
            </a:r>
            <a:r>
              <a:rPr lang="en-GB" dirty="0" smtClean="0"/>
              <a:t>network differs </a:t>
            </a:r>
            <a:r>
              <a:rPr lang="en-GB" dirty="0"/>
              <a:t>from a traditional </a:t>
            </a:r>
            <a:r>
              <a:rPr lang="en-GB" dirty="0" err="1"/>
              <a:t>fiber</a:t>
            </a:r>
            <a:r>
              <a:rPr lang="en-GB" dirty="0"/>
              <a:t> to the home (FTTH) </a:t>
            </a:r>
            <a:r>
              <a:rPr lang="en-GB" dirty="0" smtClean="0"/>
              <a:t>access network </a:t>
            </a:r>
            <a:r>
              <a:rPr lang="en-GB" dirty="0"/>
              <a:t>in that the transported data is at a </a:t>
            </a:r>
            <a:r>
              <a:rPr lang="en-GB" dirty="0" smtClean="0"/>
              <a:t>wireless frequency</a:t>
            </a:r>
            <a:r>
              <a:rPr lang="en-GB" dirty="0"/>
              <a:t>.</a:t>
            </a:r>
          </a:p>
        </p:txBody>
      </p:sp>
      <p:pic>
        <p:nvPicPr>
          <p:cNvPr id="1027" name="Picture 3"/>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4139951" y="1556792"/>
            <a:ext cx="5015381" cy="439170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477465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229600" cy="1143000"/>
          </a:xfrm>
        </p:spPr>
        <p:txBody>
          <a:bodyPr/>
          <a:lstStyle/>
          <a:p>
            <a:r>
              <a:rPr lang="en-GB" dirty="0" err="1" smtClean="0"/>
              <a:t>RoF</a:t>
            </a:r>
            <a:r>
              <a:rPr lang="en-GB" dirty="0" smtClean="0"/>
              <a:t> Network Architecture</a:t>
            </a:r>
            <a:endParaRPr lang="en-GB" dirty="0"/>
          </a:p>
        </p:txBody>
      </p:sp>
      <p:sp>
        <p:nvSpPr>
          <p:cNvPr id="3" name="Content Placeholder 2"/>
          <p:cNvSpPr>
            <a:spLocks noGrp="1"/>
          </p:cNvSpPr>
          <p:nvPr>
            <p:ph idx="1"/>
          </p:nvPr>
        </p:nvSpPr>
        <p:spPr>
          <a:xfrm>
            <a:off x="457200" y="1196752"/>
            <a:ext cx="8435280" cy="5256584"/>
          </a:xfrm>
        </p:spPr>
        <p:txBody>
          <a:bodyPr>
            <a:normAutofit fontScale="85000" lnSpcReduction="10000"/>
          </a:bodyPr>
          <a:lstStyle/>
          <a:p>
            <a:pPr marL="0" indent="0" algn="just">
              <a:buNone/>
            </a:pPr>
            <a:r>
              <a:rPr lang="en-GB" dirty="0" err="1"/>
              <a:t>RoF</a:t>
            </a:r>
            <a:r>
              <a:rPr lang="en-GB" dirty="0"/>
              <a:t> network architectures vary according to the </a:t>
            </a:r>
            <a:r>
              <a:rPr lang="en-GB" dirty="0" smtClean="0"/>
              <a:t>planned service </a:t>
            </a:r>
            <a:r>
              <a:rPr lang="en-GB" dirty="0"/>
              <a:t>application. </a:t>
            </a:r>
            <a:endParaRPr lang="en-GB" dirty="0" smtClean="0"/>
          </a:p>
          <a:p>
            <a:pPr marL="0" indent="0" algn="just">
              <a:buNone/>
            </a:pPr>
            <a:r>
              <a:rPr lang="en-GB" dirty="0" smtClean="0"/>
              <a:t>The </a:t>
            </a:r>
            <a:r>
              <a:rPr lang="en-GB" dirty="0"/>
              <a:t>basically </a:t>
            </a:r>
            <a:r>
              <a:rPr lang="en-GB" dirty="0" err="1"/>
              <a:t>RoF</a:t>
            </a:r>
            <a:r>
              <a:rPr lang="en-GB" dirty="0"/>
              <a:t> system consists of a</a:t>
            </a:r>
          </a:p>
          <a:p>
            <a:pPr algn="just"/>
            <a:r>
              <a:rPr lang="en-GB" dirty="0"/>
              <a:t>Central Office (CO) and a Remote Site (RS) connected </a:t>
            </a:r>
            <a:r>
              <a:rPr lang="en-GB" dirty="0" smtClean="0"/>
              <a:t>by an </a:t>
            </a:r>
            <a:r>
              <a:rPr lang="en-GB" dirty="0"/>
              <a:t>optical </a:t>
            </a:r>
            <a:r>
              <a:rPr lang="en-GB" dirty="0" smtClean="0"/>
              <a:t>fibre </a:t>
            </a:r>
            <a:r>
              <a:rPr lang="en-GB" dirty="0"/>
              <a:t>link or network. </a:t>
            </a:r>
            <a:endParaRPr lang="en-GB" dirty="0" smtClean="0"/>
          </a:p>
          <a:p>
            <a:pPr algn="just"/>
            <a:r>
              <a:rPr lang="en-GB" dirty="0" smtClean="0"/>
              <a:t>If </a:t>
            </a:r>
            <a:r>
              <a:rPr lang="en-GB" dirty="0"/>
              <a:t>the application area is </a:t>
            </a:r>
            <a:r>
              <a:rPr lang="en-GB" dirty="0" smtClean="0"/>
              <a:t>in a </a:t>
            </a:r>
            <a:r>
              <a:rPr lang="en-GB" dirty="0"/>
              <a:t>GSM network, </a:t>
            </a:r>
            <a:endParaRPr lang="en-GB" dirty="0" smtClean="0"/>
          </a:p>
          <a:p>
            <a:pPr lvl="1" algn="just"/>
            <a:r>
              <a:rPr lang="en-GB" dirty="0" smtClean="0"/>
              <a:t>The </a:t>
            </a:r>
            <a:r>
              <a:rPr lang="en-GB" dirty="0"/>
              <a:t>CO could be the </a:t>
            </a:r>
            <a:r>
              <a:rPr lang="en-GB" dirty="0" smtClean="0"/>
              <a:t>Mobile Switching </a:t>
            </a:r>
            <a:r>
              <a:rPr lang="en-GB" dirty="0"/>
              <a:t>Centre (MSC) </a:t>
            </a:r>
            <a:endParaRPr lang="en-GB" dirty="0" smtClean="0"/>
          </a:p>
          <a:p>
            <a:pPr lvl="1" algn="just"/>
            <a:r>
              <a:rPr lang="en-GB" dirty="0" smtClean="0"/>
              <a:t>The </a:t>
            </a:r>
            <a:r>
              <a:rPr lang="en-GB" dirty="0"/>
              <a:t>RS the base station (BS).</a:t>
            </a:r>
          </a:p>
          <a:p>
            <a:pPr algn="just"/>
            <a:r>
              <a:rPr lang="en-GB" dirty="0"/>
              <a:t>For Wireless Local Area Networks (WLANs</a:t>
            </a:r>
            <a:r>
              <a:rPr lang="en-GB" dirty="0" smtClean="0"/>
              <a:t>): </a:t>
            </a:r>
          </a:p>
          <a:p>
            <a:pPr lvl="1" algn="just"/>
            <a:r>
              <a:rPr lang="en-GB" dirty="0" smtClean="0"/>
              <a:t> </a:t>
            </a:r>
            <a:r>
              <a:rPr lang="en-GB" dirty="0"/>
              <a:t>the </a:t>
            </a:r>
            <a:r>
              <a:rPr lang="en-GB" dirty="0" smtClean="0"/>
              <a:t>CO would </a:t>
            </a:r>
            <a:r>
              <a:rPr lang="en-GB" dirty="0"/>
              <a:t>be the head end </a:t>
            </a:r>
            <a:endParaRPr lang="en-GB" dirty="0" smtClean="0"/>
          </a:p>
          <a:p>
            <a:pPr lvl="1" algn="just"/>
            <a:r>
              <a:rPr lang="en-GB" dirty="0" smtClean="0"/>
              <a:t>The Radio Access Point (RAP) would act as the RS.</a:t>
            </a:r>
            <a:endParaRPr lang="en-GB" dirty="0"/>
          </a:p>
        </p:txBody>
      </p:sp>
    </p:spTree>
    <p:extLst>
      <p:ext uri="{BB962C8B-B14F-4D97-AF65-F5344CB8AC3E}">
        <p14:creationId xmlns:p14="http://schemas.microsoft.com/office/powerpoint/2010/main" xmlns="" val="1894647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RoF</a:t>
            </a:r>
            <a:r>
              <a:rPr lang="en-GB" dirty="0"/>
              <a:t> Network Architecture</a:t>
            </a:r>
          </a:p>
        </p:txBody>
      </p:sp>
      <p:pic>
        <p:nvPicPr>
          <p:cNvPr id="2051" name="Picture 3"/>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467544" y="1385888"/>
            <a:ext cx="8136904" cy="483330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4310109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229600" cy="792088"/>
          </a:xfrm>
        </p:spPr>
        <p:txBody>
          <a:bodyPr/>
          <a:lstStyle/>
          <a:p>
            <a:r>
              <a:rPr lang="en-GB" dirty="0" smtClean="0"/>
              <a:t>Limiting optical factors</a:t>
            </a:r>
            <a:endParaRPr lang="en-GB" dirty="0"/>
          </a:p>
        </p:txBody>
      </p:sp>
      <p:sp>
        <p:nvSpPr>
          <p:cNvPr id="3" name="Content Placeholder 2"/>
          <p:cNvSpPr>
            <a:spLocks noGrp="1"/>
          </p:cNvSpPr>
          <p:nvPr>
            <p:ph idx="1"/>
          </p:nvPr>
        </p:nvSpPr>
        <p:spPr>
          <a:xfrm>
            <a:off x="457200" y="1124744"/>
            <a:ext cx="8229600" cy="5001419"/>
          </a:xfrm>
        </p:spPr>
        <p:txBody>
          <a:bodyPr>
            <a:normAutofit fontScale="85000" lnSpcReduction="10000"/>
          </a:bodyPr>
          <a:lstStyle/>
          <a:p>
            <a:pPr algn="just"/>
            <a:r>
              <a:rPr lang="en-GB" dirty="0" smtClean="0"/>
              <a:t>Optical </a:t>
            </a:r>
            <a:r>
              <a:rPr lang="en-GB" dirty="0"/>
              <a:t>technologies has some </a:t>
            </a:r>
            <a:r>
              <a:rPr lang="en-GB" dirty="0" smtClean="0"/>
              <a:t>limitations like amplified </a:t>
            </a:r>
            <a:r>
              <a:rPr lang="en-GB" dirty="0"/>
              <a:t>spontaneous emission (ASE), noise, distortions</a:t>
            </a:r>
            <a:r>
              <a:rPr lang="en-GB" dirty="0" smtClean="0"/>
              <a:t>, dispersion </a:t>
            </a:r>
            <a:r>
              <a:rPr lang="en-GB" dirty="0"/>
              <a:t>and nonlinearities</a:t>
            </a:r>
            <a:r>
              <a:rPr lang="en-GB" dirty="0" smtClean="0"/>
              <a:t>.</a:t>
            </a:r>
          </a:p>
          <a:p>
            <a:pPr algn="just"/>
            <a:r>
              <a:rPr lang="en-GB" dirty="0" smtClean="0"/>
              <a:t>Signal </a:t>
            </a:r>
            <a:r>
              <a:rPr lang="en-GB" dirty="0"/>
              <a:t>impairments such as noise </a:t>
            </a:r>
            <a:r>
              <a:rPr lang="en-GB" dirty="0" smtClean="0"/>
              <a:t>and distortion</a:t>
            </a:r>
            <a:r>
              <a:rPr lang="en-GB" dirty="0"/>
              <a:t>, which are important in </a:t>
            </a:r>
            <a:r>
              <a:rPr lang="en-GB" dirty="0" smtClean="0"/>
              <a:t> analogue communication systems</a:t>
            </a:r>
            <a:r>
              <a:rPr lang="en-GB" dirty="0"/>
              <a:t>, tend to limit the Noise Figure (NF) and </a:t>
            </a:r>
            <a:r>
              <a:rPr lang="en-GB" dirty="0" smtClean="0"/>
              <a:t>Dynamic Range </a:t>
            </a:r>
            <a:r>
              <a:rPr lang="en-GB" dirty="0"/>
              <a:t>(DR) of the </a:t>
            </a:r>
            <a:r>
              <a:rPr lang="en-GB" dirty="0" err="1"/>
              <a:t>RoF</a:t>
            </a:r>
            <a:r>
              <a:rPr lang="en-GB" dirty="0"/>
              <a:t> </a:t>
            </a:r>
            <a:r>
              <a:rPr lang="en-GB" dirty="0" smtClean="0"/>
              <a:t>links</a:t>
            </a:r>
          </a:p>
          <a:p>
            <a:pPr algn="just"/>
            <a:r>
              <a:rPr lang="en-GB" dirty="0"/>
              <a:t>DR is a very </a:t>
            </a:r>
            <a:r>
              <a:rPr lang="en-GB" dirty="0" smtClean="0"/>
              <a:t>important parameter </a:t>
            </a:r>
            <a:r>
              <a:rPr lang="en-GB" dirty="0"/>
              <a:t>for mobile (cellular) communication </a:t>
            </a:r>
            <a:r>
              <a:rPr lang="en-GB" dirty="0" smtClean="0"/>
              <a:t>systems such </a:t>
            </a:r>
            <a:r>
              <a:rPr lang="en-GB" dirty="0"/>
              <a:t>as GSM because the power received at the BS </a:t>
            </a:r>
            <a:r>
              <a:rPr lang="en-GB" dirty="0" smtClean="0"/>
              <a:t>from the </a:t>
            </a:r>
            <a:r>
              <a:rPr lang="en-GB" dirty="0"/>
              <a:t>MUs varies widely (e.g. 80 dB).</a:t>
            </a:r>
          </a:p>
        </p:txBody>
      </p:sp>
    </p:spTree>
    <p:extLst>
      <p:ext uri="{BB962C8B-B14F-4D97-AF65-F5344CB8AC3E}">
        <p14:creationId xmlns:p14="http://schemas.microsoft.com/office/powerpoint/2010/main" xmlns="" val="3745057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Limiting optical factors</a:t>
            </a:r>
          </a:p>
        </p:txBody>
      </p:sp>
      <p:sp>
        <p:nvSpPr>
          <p:cNvPr id="3" name="Content Placeholder 2"/>
          <p:cNvSpPr>
            <a:spLocks noGrp="1"/>
          </p:cNvSpPr>
          <p:nvPr>
            <p:ph idx="1"/>
          </p:nvPr>
        </p:nvSpPr>
        <p:spPr>
          <a:xfrm>
            <a:off x="457200" y="1196752"/>
            <a:ext cx="8229600" cy="4929411"/>
          </a:xfrm>
        </p:spPr>
        <p:txBody>
          <a:bodyPr>
            <a:normAutofit lnSpcReduction="10000"/>
          </a:bodyPr>
          <a:lstStyle/>
          <a:p>
            <a:pPr algn="just"/>
            <a:r>
              <a:rPr lang="en-GB" dirty="0"/>
              <a:t>The RF </a:t>
            </a:r>
            <a:r>
              <a:rPr lang="en-GB" dirty="0" smtClean="0"/>
              <a:t>power received </a:t>
            </a:r>
            <a:r>
              <a:rPr lang="en-GB" dirty="0"/>
              <a:t>from a MU which is close to the BS can be </a:t>
            </a:r>
            <a:r>
              <a:rPr lang="en-GB" dirty="0" smtClean="0"/>
              <a:t>much higher </a:t>
            </a:r>
            <a:r>
              <a:rPr lang="en-GB" dirty="0"/>
              <a:t>than the RF power received from a MU which </a:t>
            </a:r>
            <a:r>
              <a:rPr lang="en-GB" dirty="0" smtClean="0"/>
              <a:t>is several </a:t>
            </a:r>
            <a:r>
              <a:rPr lang="en-GB" dirty="0"/>
              <a:t>kilometres away, but within the same cell</a:t>
            </a:r>
            <a:r>
              <a:rPr lang="en-GB" dirty="0" smtClean="0"/>
              <a:t>.</a:t>
            </a:r>
          </a:p>
          <a:p>
            <a:pPr algn="just"/>
            <a:r>
              <a:rPr lang="en-GB" dirty="0" smtClean="0"/>
              <a:t>The noise </a:t>
            </a:r>
            <a:r>
              <a:rPr lang="en-GB" dirty="0"/>
              <a:t>sources in analogue optical </a:t>
            </a:r>
            <a:r>
              <a:rPr lang="en-GB" dirty="0" smtClean="0"/>
              <a:t>fibre </a:t>
            </a:r>
            <a:r>
              <a:rPr lang="en-GB" dirty="0"/>
              <a:t>links include </a:t>
            </a:r>
            <a:r>
              <a:rPr lang="en-GB" dirty="0" smtClean="0"/>
              <a:t>the laser’s </a:t>
            </a:r>
            <a:r>
              <a:rPr lang="en-GB" dirty="0"/>
              <a:t>Relative Intensity Noise (RIN), the laser’s </a:t>
            </a:r>
            <a:r>
              <a:rPr lang="en-GB" dirty="0" smtClean="0"/>
              <a:t>phase noise</a:t>
            </a:r>
            <a:r>
              <a:rPr lang="en-GB" dirty="0"/>
              <a:t>, the photodiode’s shot noise and the </a:t>
            </a:r>
            <a:r>
              <a:rPr lang="en-GB" dirty="0" smtClean="0"/>
              <a:t>amplifier’s thermal </a:t>
            </a:r>
            <a:r>
              <a:rPr lang="en-GB" dirty="0"/>
              <a:t>noise.</a:t>
            </a:r>
          </a:p>
        </p:txBody>
      </p:sp>
    </p:spTree>
    <p:extLst>
      <p:ext uri="{BB962C8B-B14F-4D97-AF65-F5344CB8AC3E}">
        <p14:creationId xmlns:p14="http://schemas.microsoft.com/office/powerpoint/2010/main" xmlns="" val="2878807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xmlns="" val="6755566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32500" lnSpcReduction="20000"/>
          </a:bodyPr>
          <a:lstStyle/>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A. S. </a:t>
            </a:r>
            <a:r>
              <a:rPr lang="en-GB" dirty="0" err="1">
                <a:latin typeface="Times New Roman" pitchFamily="18" charset="0"/>
                <a:cs typeface="Times New Roman" pitchFamily="18" charset="0"/>
              </a:rPr>
              <a:t>Tanenbaum</a:t>
            </a:r>
            <a:r>
              <a:rPr lang="en-GB" dirty="0">
                <a:latin typeface="Times New Roman" pitchFamily="18" charset="0"/>
                <a:cs typeface="Times New Roman" pitchFamily="18" charset="0"/>
              </a:rPr>
              <a:t>, D. J. </a:t>
            </a:r>
            <a:r>
              <a:rPr lang="en-GB" dirty="0" err="1">
                <a:latin typeface="Times New Roman" pitchFamily="18" charset="0"/>
                <a:cs typeface="Times New Roman" pitchFamily="18" charset="0"/>
              </a:rPr>
              <a:t>Wetherall</a:t>
            </a:r>
            <a:r>
              <a:rPr lang="en-GB" dirty="0">
                <a:latin typeface="Times New Roman" pitchFamily="18" charset="0"/>
                <a:cs typeface="Times New Roman" pitchFamily="18" charset="0"/>
              </a:rPr>
              <a:t>, Computer Networks, Pearson Education Limited, 2014.</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W. Stalling, Wireless Communications &amp; Networks, Pearson Prentice Hall, 2005.</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K. </a:t>
            </a:r>
            <a:r>
              <a:rPr lang="en-GB" dirty="0" err="1">
                <a:latin typeface="Times New Roman" pitchFamily="18" charset="0"/>
                <a:cs typeface="Times New Roman" pitchFamily="18" charset="0"/>
              </a:rPr>
              <a:t>Pahlavan</a:t>
            </a:r>
            <a:r>
              <a:rPr lang="en-GB" dirty="0">
                <a:latin typeface="Times New Roman" pitchFamily="18" charset="0"/>
                <a:cs typeface="Times New Roman" pitchFamily="18" charset="0"/>
              </a:rPr>
              <a:t>, P. Krishnamurthy, Networking Fundamental, wide, Local and Personal Area Communications, John Wiley &amp; Sons Ltd, 2009</a:t>
            </a:r>
            <a:r>
              <a:rPr lang="en-GB" dirty="0" smtClean="0">
                <a:latin typeface="Times New Roman" pitchFamily="18" charset="0"/>
                <a:cs typeface="Times New Roman" pitchFamily="18" charset="0"/>
              </a:rPr>
              <a:t>.</a:t>
            </a:r>
          </a:p>
          <a:p>
            <a:r>
              <a:rPr lang="en-US" altLang="ja-JP" dirty="0"/>
              <a:t>Frank </a:t>
            </a:r>
            <a:r>
              <a:rPr lang="en-US" altLang="ja-JP" dirty="0" err="1"/>
              <a:t>Ohrtman</a:t>
            </a:r>
            <a:r>
              <a:rPr lang="en-US" altLang="ja-JP" dirty="0"/>
              <a:t>: “</a:t>
            </a:r>
            <a:r>
              <a:rPr lang="en-US" altLang="ja-JP" dirty="0" err="1"/>
              <a:t>Wimax</a:t>
            </a:r>
            <a:r>
              <a:rPr lang="en-US" altLang="ja-JP" dirty="0"/>
              <a:t> overview”: </a:t>
            </a:r>
            <a:r>
              <a:rPr lang="en-US" altLang="ja-JP" dirty="0">
                <a:hlinkClick r:id="rId2"/>
              </a:rPr>
              <a:t>http://www.wimax.com/education/wimax/wimax_overview</a:t>
            </a:r>
            <a:endParaRPr lang="en-US" altLang="ja-JP" dirty="0"/>
          </a:p>
          <a:p>
            <a:r>
              <a:rPr lang="en-US" altLang="ja-JP" dirty="0"/>
              <a:t>“The 802.16 </a:t>
            </a:r>
            <a:r>
              <a:rPr lang="en-US" altLang="ja-JP" dirty="0" err="1"/>
              <a:t>WirelessMAN</a:t>
            </a:r>
            <a:r>
              <a:rPr lang="en-US" altLang="ja-JP" dirty="0"/>
              <a:t>™ MAC: It’s Done, but What Is It?” (2001-11-12)</a:t>
            </a:r>
          </a:p>
          <a:p>
            <a:pPr marL="349250" lvl="0" indent="-349250">
              <a:spcBef>
                <a:spcPts val="2000"/>
              </a:spcBef>
              <a:buClr>
                <a:schemeClr val="accent1">
                  <a:lumMod val="60000"/>
                  <a:lumOff val="40000"/>
                </a:schemeClr>
              </a:buClr>
              <a:buSzPct val="110000"/>
              <a:buFont typeface="Wingdings 2" pitchFamily="18" charset="2"/>
              <a:buChar char=""/>
            </a:pPr>
            <a:r>
              <a:rPr lang="en-GB" b="1" dirty="0" smtClean="0">
                <a:latin typeface="Times New Roman" pitchFamily="18" charset="0"/>
                <a:cs typeface="Times New Roman" pitchFamily="18" charset="0"/>
              </a:rPr>
              <a:t>C</a:t>
            </a:r>
            <a:r>
              <a:rPr lang="en-GB" b="1" dirty="0">
                <a:latin typeface="Times New Roman" pitchFamily="18" charset="0"/>
                <a:cs typeface="Times New Roman" pitchFamily="18" charset="0"/>
              </a:rPr>
              <a:t>. Campbell</a:t>
            </a:r>
            <a:r>
              <a:rPr lang="en-GB" dirty="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dirty="0" err="1">
                <a:latin typeface="Times New Roman" pitchFamily="18" charset="0"/>
                <a:cs typeface="Times New Roman" pitchFamily="18" charset="0"/>
              </a:rPr>
              <a:t>Auerbach</a:t>
            </a:r>
            <a:r>
              <a:rPr lang="en-GB" dirty="0">
                <a:latin typeface="Times New Roman" pitchFamily="18" charset="0"/>
                <a:cs typeface="Times New Roman" pitchFamily="18" charset="0"/>
              </a:rPr>
              <a:t> Publications, </a:t>
            </a:r>
            <a:r>
              <a:rPr lang="en-GB" dirty="0">
                <a:latin typeface="Times New Roman" pitchFamily="18" charset="0"/>
                <a:cs typeface="Times New Roman" pitchFamily="18" charset="0"/>
                <a:hlinkClick r:id="rId3"/>
              </a:rPr>
              <a:t>CRC Press, Taylor &amp; Francis Group</a:t>
            </a:r>
            <a:r>
              <a:rPr lang="en-GB" dirty="0">
                <a:latin typeface="Times New Roman" pitchFamily="18" charset="0"/>
                <a:cs typeface="Times New Roman" pitchFamily="18" charset="0"/>
              </a:rPr>
              <a:t>, USA, 2013, pp. 149 -176</a:t>
            </a:r>
          </a:p>
          <a:p>
            <a:pPr marL="349250" lvl="0" indent="-349250">
              <a:spcBef>
                <a:spcPts val="2000"/>
              </a:spcBef>
              <a:buClr>
                <a:schemeClr val="accent1">
                  <a:lumMod val="60000"/>
                  <a:lumOff val="40000"/>
                </a:schemeClr>
              </a:buClr>
              <a:buSzPct val="110000"/>
              <a:buFont typeface="Wingdings 2" pitchFamily="18" charset="2"/>
              <a:buChar char=""/>
            </a:pPr>
            <a:r>
              <a:rPr lang="en-GB" b="1" dirty="0">
                <a:latin typeface="Times New Roman" pitchFamily="18" charset="0"/>
                <a:cs typeface="Times New Roman" pitchFamily="18" charset="0"/>
              </a:rPr>
              <a:t>S. Khan</a:t>
            </a:r>
            <a:r>
              <a:rPr lang="en-GB" dirty="0">
                <a:latin typeface="Times New Roman" pitchFamily="18" charset="0"/>
                <a:cs typeface="Times New Roman" pitchFamily="18" charset="0"/>
              </a:rPr>
              <a:t>, A. K. </a:t>
            </a:r>
            <a:r>
              <a:rPr lang="en-GB" dirty="0" err="1">
                <a:latin typeface="Times New Roman" pitchFamily="18" charset="0"/>
                <a:cs typeface="Times New Roman" pitchFamily="18" charset="0"/>
              </a:rPr>
              <a:t>Pathan</a:t>
            </a:r>
            <a:r>
              <a:rPr lang="en-GB" dirty="0">
                <a:latin typeface="Times New Roman" pitchFamily="18" charset="0"/>
                <a:cs typeface="Times New Roman" pitchFamily="18" charset="0"/>
              </a:rPr>
              <a:t>, N. </a:t>
            </a:r>
            <a:r>
              <a:rPr lang="en-GB" dirty="0" err="1">
                <a:latin typeface="Times New Roman" pitchFamily="18" charset="0"/>
                <a:cs typeface="Times New Roman" pitchFamily="18" charset="0"/>
              </a:rPr>
              <a:t>Alrajeh</a:t>
            </a:r>
            <a:r>
              <a:rPr lang="en-GB" u="sng" dirty="0">
                <a:latin typeface="Times New Roman" pitchFamily="18" charset="0"/>
                <a:cs typeface="Times New Roman" pitchFamily="18" charset="0"/>
              </a:rPr>
              <a:t>,</a:t>
            </a:r>
            <a:r>
              <a:rPr lang="en-GB" dirty="0">
                <a:latin typeface="Times New Roman" pitchFamily="18" charset="0"/>
                <a:cs typeface="Times New Roman" pitchFamily="18" charset="0"/>
              </a:rPr>
              <a:t> , Wireless Sensor Networks: Current Status and Future Trends , </a:t>
            </a:r>
            <a:r>
              <a:rPr lang="en-GB" dirty="0" err="1">
                <a:latin typeface="Times New Roman" pitchFamily="18" charset="0"/>
                <a:cs typeface="Times New Roman" pitchFamily="18" charset="0"/>
              </a:rPr>
              <a:t>Auerbach</a:t>
            </a:r>
            <a:r>
              <a:rPr lang="en-GB" dirty="0">
                <a:latin typeface="Times New Roman" pitchFamily="18" charset="0"/>
                <a:cs typeface="Times New Roman" pitchFamily="18" charset="0"/>
              </a:rPr>
              <a:t> Publications, </a:t>
            </a:r>
            <a:r>
              <a:rPr lang="en-GB" u="sng" dirty="0">
                <a:latin typeface="Times New Roman" pitchFamily="18" charset="0"/>
                <a:cs typeface="Times New Roman" pitchFamily="18" charset="0"/>
                <a:hlinkClick r:id="rId3"/>
              </a:rPr>
              <a:t>CRC Press, Taylor &amp; Francis Group</a:t>
            </a:r>
            <a:r>
              <a:rPr lang="en-GB" dirty="0">
                <a:latin typeface="Times New Roman" pitchFamily="18" charset="0"/>
                <a:cs typeface="Times New Roman" pitchFamily="18" charset="0"/>
              </a:rPr>
              <a:t>, USA, 2013.</a:t>
            </a:r>
          </a:p>
          <a:p>
            <a:pPr marL="349250" lvl="0" indent="-349250">
              <a:spcBef>
                <a:spcPts val="2000"/>
              </a:spcBef>
              <a:buClr>
                <a:schemeClr val="accent1">
                  <a:lumMod val="60000"/>
                  <a:lumOff val="40000"/>
                </a:schemeClr>
              </a:buClr>
              <a:buSzPct val="110000"/>
              <a:buFont typeface="Wingdings 2" pitchFamily="18" charset="2"/>
              <a:buChar char=""/>
              <a:defRPr/>
            </a:pPr>
            <a:r>
              <a:rPr lang="en-GB" b="1" dirty="0">
                <a:latin typeface="Times New Roman" pitchFamily="18" charset="0"/>
                <a:cs typeface="Times New Roman" pitchFamily="18" charset="0"/>
              </a:rPr>
              <a:t>C. E-A Campbell</a:t>
            </a:r>
            <a:r>
              <a:rPr lang="en-US" dirty="0">
                <a:latin typeface="Times New Roman" pitchFamily="18" charset="0"/>
                <a:cs typeface="Times New Roman" pitchFamily="18" charset="0"/>
              </a:rPr>
              <a:t>, S. Khan, D. Singh, </a:t>
            </a:r>
            <a:r>
              <a:rPr lang="en-GB" dirty="0">
                <a:latin typeface="Times New Roman" pitchFamily="18" charset="0"/>
                <a:cs typeface="Times New Roman" pitchFamily="18" charset="0"/>
              </a:rPr>
              <a:t>K.K. Loo</a:t>
            </a:r>
            <a:r>
              <a:rPr lang="en-US" dirty="0">
                <a:latin typeface="Times New Roman" pitchFamily="18" charset="0"/>
                <a:cs typeface="Times New Roman" pitchFamily="18" charset="0"/>
              </a:rPr>
              <a:t>, </a:t>
            </a:r>
            <a:r>
              <a:rPr lang="en-GB" dirty="0">
                <a:latin typeface="Times New Roman" pitchFamily="18" charset="0"/>
                <a:cs typeface="Times New Roman" pitchFamily="18" charset="0"/>
              </a:rPr>
              <a:t>Multi-channel Multi-radio using 802.11 based Media Access for Sink Nodes in Wireless Sensor Networks,  </a:t>
            </a:r>
            <a:r>
              <a:rPr lang="en-GB" i="1" dirty="0">
                <a:latin typeface="Times New Roman" pitchFamily="18" charset="0"/>
                <a:cs typeface="Times New Roman" pitchFamily="18" charset="0"/>
              </a:rPr>
              <a:t>Sensors </a:t>
            </a:r>
            <a:r>
              <a:rPr lang="en-GB" b="1" dirty="0">
                <a:latin typeface="Times New Roman" pitchFamily="18" charset="0"/>
                <a:cs typeface="Times New Roman" pitchFamily="18" charset="0"/>
              </a:rPr>
              <a:t>2011</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pp.</a:t>
            </a:r>
            <a:r>
              <a:rPr lang="en-GB" dirty="0">
                <a:latin typeface="Times New Roman" pitchFamily="18" charset="0"/>
                <a:cs typeface="Times New Roman" pitchFamily="18" charset="0"/>
              </a:rPr>
              <a:t> 4917-4942 (SCI-E)</a:t>
            </a:r>
          </a:p>
          <a:p>
            <a:pPr marL="349250" lvl="0" indent="-349250">
              <a:spcBef>
                <a:spcPts val="2000"/>
              </a:spcBef>
              <a:buClr>
                <a:schemeClr val="accent1">
                  <a:lumMod val="60000"/>
                  <a:lumOff val="40000"/>
                </a:schemeClr>
              </a:buClr>
              <a:buSzPct val="110000"/>
              <a:buFont typeface="Wingdings 2" pitchFamily="18" charset="2"/>
              <a:buChar char=""/>
              <a:defRPr/>
            </a:pPr>
            <a:r>
              <a:rPr lang="en-GB" b="1" dirty="0">
                <a:latin typeface="Times New Roman" pitchFamily="18" charset="0"/>
                <a:cs typeface="Times New Roman" pitchFamily="18" charset="0"/>
              </a:rPr>
              <a:t>C. E-A Campbell</a:t>
            </a:r>
            <a:r>
              <a:rPr lang="en-GB" dirty="0">
                <a:latin typeface="Times New Roman" pitchFamily="18" charset="0"/>
                <a:cs typeface="Times New Roman" pitchFamily="18" charset="0"/>
              </a:rPr>
              <a:t>, K.K. Loo, H. A. </a:t>
            </a:r>
            <a:r>
              <a:rPr lang="en-GB" dirty="0" err="1">
                <a:latin typeface="Times New Roman" pitchFamily="18" charset="0"/>
                <a:cs typeface="Times New Roman" pitchFamily="18" charset="0"/>
              </a:rPr>
              <a:t>Kurdi</a:t>
            </a:r>
            <a:r>
              <a:rPr lang="en-GB" dirty="0">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lvl="0" indent="-349250">
              <a:spcBef>
                <a:spcPts val="2000"/>
              </a:spcBef>
              <a:buClr>
                <a:schemeClr val="accent1">
                  <a:lumMod val="60000"/>
                  <a:lumOff val="40000"/>
                </a:schemeClr>
              </a:buClr>
              <a:buSzPct val="110000"/>
              <a:buFont typeface="Wingdings 2" pitchFamily="18" charset="2"/>
              <a:buChar char=""/>
              <a:defRPr/>
            </a:pPr>
            <a:r>
              <a:rPr lang="en-US" b="1" dirty="0">
                <a:latin typeface="Times New Roman" pitchFamily="18" charset="0"/>
                <a:cs typeface="Times New Roman" pitchFamily="18" charset="0"/>
              </a:rPr>
              <a:t>C. E-A Campbell</a:t>
            </a:r>
            <a:r>
              <a:rPr lang="en-US" dirty="0">
                <a:latin typeface="Times New Roman" pitchFamily="18" charset="0"/>
                <a:cs typeface="Times New Roman" pitchFamily="18" charset="0"/>
              </a:rPr>
              <a:t>, I. A. Shah, K.K. Loo, Medium Access Control and Transport protocol for Wireless Sensor Networks: An overview, International Journal of Applied Research on Information Technology and Computing (IJARITAC),  2010, pp. 79-92.</a:t>
            </a:r>
          </a:p>
          <a:p>
            <a:pPr marL="349250" lvl="0" indent="-349250">
              <a:spcBef>
                <a:spcPts val="2000"/>
              </a:spcBef>
              <a:buClr>
                <a:schemeClr val="accent1">
                  <a:lumMod val="60000"/>
                  <a:lumOff val="40000"/>
                </a:schemeClr>
              </a:buClr>
              <a:buSzPct val="110000"/>
              <a:buFont typeface="Wingdings 2" pitchFamily="18" charset="2"/>
              <a:buChar char=""/>
              <a:defRPr/>
            </a:pPr>
            <a:r>
              <a:rPr lang="en-GB" b="1" cap="small" dirty="0">
                <a:latin typeface="Times New Roman" pitchFamily="18" charset="0"/>
                <a:cs typeface="Times New Roman" pitchFamily="18" charset="0"/>
              </a:rPr>
              <a:t>C. </a:t>
            </a:r>
            <a:r>
              <a:rPr lang="en-GB" b="1" dirty="0">
                <a:latin typeface="Times New Roman" pitchFamily="18" charset="0"/>
                <a:cs typeface="Times New Roman" pitchFamily="18" charset="0"/>
              </a:rPr>
              <a:t>E-A Campbell</a:t>
            </a:r>
            <a:r>
              <a:rPr lang="en-GB" dirty="0">
                <a:latin typeface="Times New Roman" pitchFamily="18" charset="0"/>
                <a:cs typeface="Times New Roman" pitchFamily="18" charset="0"/>
              </a:rPr>
              <a:t>, K.K. Loo, O. </a:t>
            </a:r>
            <a:r>
              <a:rPr lang="en-GB" dirty="0" err="1">
                <a:latin typeface="Times New Roman" pitchFamily="18" charset="0"/>
                <a:cs typeface="Times New Roman" pitchFamily="18" charset="0"/>
              </a:rPr>
              <a:t>Gemikonakli</a:t>
            </a:r>
            <a:r>
              <a:rPr lang="en-GB" dirty="0">
                <a:latin typeface="Times New Roman" pitchFamily="18" charset="0"/>
                <a:cs typeface="Times New Roman" pitchFamily="18" charset="0"/>
              </a:rPr>
              <a:t>,</a:t>
            </a:r>
            <a:r>
              <a:rPr lang="en-GB" baseline="30000" dirty="0">
                <a:latin typeface="Times New Roman" pitchFamily="18" charset="0"/>
                <a:cs typeface="Times New Roman" pitchFamily="18" charset="0"/>
              </a:rPr>
              <a:t> </a:t>
            </a:r>
            <a:r>
              <a:rPr lang="en-GB" dirty="0">
                <a:latin typeface="Times New Roman" pitchFamily="18" charset="0"/>
                <a:cs typeface="Times New Roman" pitchFamily="18" charset="0"/>
              </a:rPr>
              <a:t>D. Singh, Multi-channel Distributed Coordinated Function over Single Radio in Wireless Sensor Networks, </a:t>
            </a:r>
            <a:r>
              <a:rPr lang="en-GB" i="1" dirty="0">
                <a:latin typeface="Times New Roman" pitchFamily="18" charset="0"/>
                <a:cs typeface="Times New Roman" pitchFamily="18" charset="0"/>
              </a:rPr>
              <a:t>Sensors</a:t>
            </a:r>
            <a:r>
              <a:rPr lang="en-GB" dirty="0">
                <a:latin typeface="Times New Roman" pitchFamily="18" charset="0"/>
                <a:cs typeface="Times New Roman" pitchFamily="18" charset="0"/>
              </a:rPr>
              <a:t> </a:t>
            </a:r>
            <a:r>
              <a:rPr lang="en-GB" cap="small" dirty="0">
                <a:latin typeface="Times New Roman" pitchFamily="18" charset="0"/>
                <a:cs typeface="Times New Roman" pitchFamily="18" charset="0"/>
              </a:rPr>
              <a:t>2010, pp. 964-991 (SCI-E).</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5487</TotalTime>
  <Words>1669</Words>
  <Application>Microsoft Office PowerPoint</Application>
  <PresentationFormat>On-screen Show (4:3)</PresentationFormat>
  <Paragraphs>156</Paragraphs>
  <Slides>22</Slides>
  <Notes>6</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Optical Fibre</vt:lpstr>
      <vt:lpstr>Learning outcome</vt:lpstr>
      <vt:lpstr>Optical Fiber</vt:lpstr>
      <vt:lpstr>Optical Fiber</vt:lpstr>
      <vt:lpstr>Fiber Cables</vt:lpstr>
      <vt:lpstr>Fiber Cables</vt:lpstr>
      <vt:lpstr>Fiber Cables</vt:lpstr>
      <vt:lpstr>Fiber Cables</vt:lpstr>
      <vt:lpstr>Wireless vs. Wires/Fiber</vt:lpstr>
      <vt:lpstr>Satellite vs. Fiber</vt:lpstr>
      <vt:lpstr>Local loop: Fiber To The Home</vt:lpstr>
      <vt:lpstr>Optical Fibre Cables</vt:lpstr>
      <vt:lpstr>Optical Fibre cables</vt:lpstr>
      <vt:lpstr>Optical Fibre cables</vt:lpstr>
      <vt:lpstr>Fibre over Radio</vt:lpstr>
      <vt:lpstr>Integration of optical fibre and wireless networks</vt:lpstr>
      <vt:lpstr>RoF Network Architecture</vt:lpstr>
      <vt:lpstr>RoF Network Architecture</vt:lpstr>
      <vt:lpstr>Limiting optical factors</vt:lpstr>
      <vt:lpstr>Limiting optical factors</vt:lpstr>
      <vt:lpstr>Slide 21</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cp:lastModifiedBy>
  <cp:revision>89</cp:revision>
  <cp:lastPrinted>2013-10-21T17:17:27Z</cp:lastPrinted>
  <dcterms:created xsi:type="dcterms:W3CDTF">2013-10-01T08:59:03Z</dcterms:created>
  <dcterms:modified xsi:type="dcterms:W3CDTF">2013-11-04T21:18:42Z</dcterms:modified>
</cp:coreProperties>
</file>