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20"/>
  </p:notesMasterIdLst>
  <p:sldIdLst>
    <p:sldId id="257" r:id="rId5"/>
    <p:sldId id="259" r:id="rId6"/>
    <p:sldId id="260" r:id="rId7"/>
    <p:sldId id="261" r:id="rId8"/>
    <p:sldId id="270" r:id="rId9"/>
    <p:sldId id="258" r:id="rId10"/>
    <p:sldId id="262" r:id="rId11"/>
    <p:sldId id="263" r:id="rId12"/>
    <p:sldId id="264" r:id="rId13"/>
    <p:sldId id="265" r:id="rId14"/>
    <p:sldId id="266" r:id="rId15"/>
    <p:sldId id="267" r:id="rId16"/>
    <p:sldId id="272" r:id="rId17"/>
    <p:sldId id="268" r:id="rId18"/>
    <p:sldId id="269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2AE2F19D-177F-4BCF-ABF2-3FA86A66294E}">
          <p14:sldIdLst>
            <p14:sldId id="257"/>
            <p14:sldId id="259"/>
            <p14:sldId id="260"/>
            <p14:sldId id="261"/>
          </p14:sldIdLst>
        </p14:section>
        <p14:section name="important" id="{BC7E6F21-CDBF-4DD2-8398-1933BB4938E1}">
          <p14:sldIdLst>
            <p14:sldId id="270"/>
            <p14:sldId id="258"/>
            <p14:sldId id="262"/>
            <p14:sldId id="263"/>
            <p14:sldId id="264"/>
            <p14:sldId id="265"/>
            <p14:sldId id="266"/>
          </p14:sldIdLst>
        </p14:section>
        <p14:section name="important" id="{D46A4CFE-133F-49E4-B544-D28655339BD4}">
          <p14:sldIdLst>
            <p14:sldId id="267"/>
            <p14:sldId id="272"/>
            <p14:sldId id="268"/>
            <p14:sldId id="269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89EC511-DC35-4266-AC5B-FE27581054D7}" v="8" dt="2026-07-12T19:32:50.09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558" autoAdjust="0"/>
    <p:restoredTop sz="77696" autoAdjust="0"/>
  </p:normalViewPr>
  <p:slideViewPr>
    <p:cSldViewPr snapToGrid="0" showGuides="1">
      <p:cViewPr varScale="1">
        <p:scale>
          <a:sx n="76" d="100"/>
          <a:sy n="76" d="100"/>
        </p:scale>
        <p:origin x="568" y="5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15456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36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isela Luz Arano Mayta (2510732)" userId="6ba51958-2550-40d5-b4a9-a0f005f4177d" providerId="ADAL" clId="{DE3E7FC6-627C-4B19-BE6F-618177F5EA96}"/>
    <pc:docChg chg="undo custSel modSld addSection delSection">
      <pc:chgData name="Gisela Luz Arano Mayta (2510732)" userId="6ba51958-2550-40d5-b4a9-a0f005f4177d" providerId="ADAL" clId="{DE3E7FC6-627C-4B19-BE6F-618177F5EA96}" dt="2026-07-12T21:33:57.189" v="139" actId="14100"/>
      <pc:docMkLst>
        <pc:docMk/>
      </pc:docMkLst>
      <pc:sldChg chg="modSp mod modNotesTx">
        <pc:chgData name="Gisela Luz Arano Mayta (2510732)" userId="6ba51958-2550-40d5-b4a9-a0f005f4177d" providerId="ADAL" clId="{DE3E7FC6-627C-4B19-BE6F-618177F5EA96}" dt="2026-07-12T21:33:57.189" v="139" actId="14100"/>
        <pc:sldMkLst>
          <pc:docMk/>
          <pc:sldMk cId="2465510357" sldId="257"/>
        </pc:sldMkLst>
        <pc:spChg chg="mod">
          <ac:chgData name="Gisela Luz Arano Mayta (2510732)" userId="6ba51958-2550-40d5-b4a9-a0f005f4177d" providerId="ADAL" clId="{DE3E7FC6-627C-4B19-BE6F-618177F5EA96}" dt="2026-07-12T19:28:59.326" v="122" actId="20577"/>
          <ac:spMkLst>
            <pc:docMk/>
            <pc:sldMk cId="2465510357" sldId="257"/>
            <ac:spMk id="2" creationId="{DA2D9CAF-62E4-A56C-BC72-03583E71A03A}"/>
          </ac:spMkLst>
        </pc:spChg>
        <pc:spChg chg="mod">
          <ac:chgData name="Gisela Luz Arano Mayta (2510732)" userId="6ba51958-2550-40d5-b4a9-a0f005f4177d" providerId="ADAL" clId="{DE3E7FC6-627C-4B19-BE6F-618177F5EA96}" dt="2026-07-12T21:33:57.189" v="139" actId="14100"/>
          <ac:spMkLst>
            <pc:docMk/>
            <pc:sldMk cId="2465510357" sldId="257"/>
            <ac:spMk id="3" creationId="{8FC115E9-2559-9124-E2DA-727C7D7E63C8}"/>
          </ac:spMkLst>
        </pc:spChg>
      </pc:sldChg>
      <pc:sldChg chg="modSp mod">
        <pc:chgData name="Gisela Luz Arano Mayta (2510732)" userId="6ba51958-2550-40d5-b4a9-a0f005f4177d" providerId="ADAL" clId="{DE3E7FC6-627C-4B19-BE6F-618177F5EA96}" dt="2026-07-12T10:39:39.230" v="106" actId="20577"/>
        <pc:sldMkLst>
          <pc:docMk/>
          <pc:sldMk cId="4116388871" sldId="258"/>
        </pc:sldMkLst>
        <pc:spChg chg="mod">
          <ac:chgData name="Gisela Luz Arano Mayta (2510732)" userId="6ba51958-2550-40d5-b4a9-a0f005f4177d" providerId="ADAL" clId="{DE3E7FC6-627C-4B19-BE6F-618177F5EA96}" dt="2026-07-11T11:23:06.694" v="60" actId="242"/>
          <ac:spMkLst>
            <pc:docMk/>
            <pc:sldMk cId="4116388871" sldId="258"/>
            <ac:spMk id="2" creationId="{2A4AD9C4-2521-DCB7-1E6E-1EC3A3E54ABB}"/>
          </ac:spMkLst>
        </pc:spChg>
        <pc:spChg chg="mod">
          <ac:chgData name="Gisela Luz Arano Mayta (2510732)" userId="6ba51958-2550-40d5-b4a9-a0f005f4177d" providerId="ADAL" clId="{DE3E7FC6-627C-4B19-BE6F-618177F5EA96}" dt="2026-07-12T10:39:39.230" v="106" actId="20577"/>
          <ac:spMkLst>
            <pc:docMk/>
            <pc:sldMk cId="4116388871" sldId="258"/>
            <ac:spMk id="3" creationId="{0C0A1F15-2B6F-3DC4-0A13-B27D439F2F08}"/>
          </ac:spMkLst>
        </pc:spChg>
      </pc:sldChg>
      <pc:sldChg chg="modSp mod">
        <pc:chgData name="Gisela Luz Arano Mayta (2510732)" userId="6ba51958-2550-40d5-b4a9-a0f005f4177d" providerId="ADAL" clId="{DE3E7FC6-627C-4B19-BE6F-618177F5EA96}" dt="2026-07-12T19:29:24.834" v="126" actId="20577"/>
        <pc:sldMkLst>
          <pc:docMk/>
          <pc:sldMk cId="2390117350" sldId="259"/>
        </pc:sldMkLst>
        <pc:spChg chg="mod">
          <ac:chgData name="Gisela Luz Arano Mayta (2510732)" userId="6ba51958-2550-40d5-b4a9-a0f005f4177d" providerId="ADAL" clId="{DE3E7FC6-627C-4B19-BE6F-618177F5EA96}" dt="2026-07-11T11:08:05.482" v="1" actId="255"/>
          <ac:spMkLst>
            <pc:docMk/>
            <pc:sldMk cId="2390117350" sldId="259"/>
            <ac:spMk id="2" creationId="{6DA3F0F3-A943-03FA-BD6B-E6E6B03FEB21}"/>
          </ac:spMkLst>
        </pc:spChg>
        <pc:spChg chg="mod">
          <ac:chgData name="Gisela Luz Arano Mayta (2510732)" userId="6ba51958-2550-40d5-b4a9-a0f005f4177d" providerId="ADAL" clId="{DE3E7FC6-627C-4B19-BE6F-618177F5EA96}" dt="2026-07-12T19:29:24.834" v="126" actId="20577"/>
          <ac:spMkLst>
            <pc:docMk/>
            <pc:sldMk cId="2390117350" sldId="259"/>
            <ac:spMk id="3" creationId="{01CC80CE-C6BC-E51E-E1D5-3DFFE4C38F44}"/>
          </ac:spMkLst>
        </pc:spChg>
      </pc:sldChg>
      <pc:sldChg chg="modSp mod">
        <pc:chgData name="Gisela Luz Arano Mayta (2510732)" userId="6ba51958-2550-40d5-b4a9-a0f005f4177d" providerId="ADAL" clId="{DE3E7FC6-627C-4B19-BE6F-618177F5EA96}" dt="2026-07-12T19:25:09.941" v="109" actId="13926"/>
        <pc:sldMkLst>
          <pc:docMk/>
          <pc:sldMk cId="712182050" sldId="260"/>
        </pc:sldMkLst>
        <pc:spChg chg="mod">
          <ac:chgData name="Gisela Luz Arano Mayta (2510732)" userId="6ba51958-2550-40d5-b4a9-a0f005f4177d" providerId="ADAL" clId="{DE3E7FC6-627C-4B19-BE6F-618177F5EA96}" dt="2026-07-12T19:25:09.941" v="109" actId="13926"/>
          <ac:spMkLst>
            <pc:docMk/>
            <pc:sldMk cId="712182050" sldId="260"/>
            <ac:spMk id="3" creationId="{41BDDFA6-C843-22FB-4D71-FA64AC326D02}"/>
          </ac:spMkLst>
        </pc:spChg>
      </pc:sldChg>
      <pc:sldChg chg="modSp mod">
        <pc:chgData name="Gisela Luz Arano Mayta (2510732)" userId="6ba51958-2550-40d5-b4a9-a0f005f4177d" providerId="ADAL" clId="{DE3E7FC6-627C-4B19-BE6F-618177F5EA96}" dt="2026-07-12T19:25:28.047" v="111" actId="13926"/>
        <pc:sldMkLst>
          <pc:docMk/>
          <pc:sldMk cId="3971901386" sldId="261"/>
        </pc:sldMkLst>
        <pc:spChg chg="mod">
          <ac:chgData name="Gisela Luz Arano Mayta (2510732)" userId="6ba51958-2550-40d5-b4a9-a0f005f4177d" providerId="ADAL" clId="{DE3E7FC6-627C-4B19-BE6F-618177F5EA96}" dt="2026-07-11T11:16:58.811" v="17" actId="122"/>
          <ac:spMkLst>
            <pc:docMk/>
            <pc:sldMk cId="3971901386" sldId="261"/>
            <ac:spMk id="2" creationId="{BBC37BCA-412B-E5D6-77DE-67294CB6B47E}"/>
          </ac:spMkLst>
        </pc:spChg>
        <pc:spChg chg="mod">
          <ac:chgData name="Gisela Luz Arano Mayta (2510732)" userId="6ba51958-2550-40d5-b4a9-a0f005f4177d" providerId="ADAL" clId="{DE3E7FC6-627C-4B19-BE6F-618177F5EA96}" dt="2026-07-12T19:25:28.047" v="111" actId="13926"/>
          <ac:spMkLst>
            <pc:docMk/>
            <pc:sldMk cId="3971901386" sldId="261"/>
            <ac:spMk id="3" creationId="{E75A35E6-4C67-651A-F7AD-83647F82AD36}"/>
          </ac:spMkLst>
        </pc:spChg>
      </pc:sldChg>
      <pc:sldChg chg="modSp mod">
        <pc:chgData name="Gisela Luz Arano Mayta (2510732)" userId="6ba51958-2550-40d5-b4a9-a0f005f4177d" providerId="ADAL" clId="{DE3E7FC6-627C-4B19-BE6F-618177F5EA96}" dt="2026-07-12T10:36:19.127" v="88" actId="13926"/>
        <pc:sldMkLst>
          <pc:docMk/>
          <pc:sldMk cId="3858717418" sldId="262"/>
        </pc:sldMkLst>
        <pc:spChg chg="mod">
          <ac:chgData name="Gisela Luz Arano Mayta (2510732)" userId="6ba51958-2550-40d5-b4a9-a0f005f4177d" providerId="ADAL" clId="{DE3E7FC6-627C-4B19-BE6F-618177F5EA96}" dt="2026-07-12T10:36:19.127" v="88" actId="13926"/>
          <ac:spMkLst>
            <pc:docMk/>
            <pc:sldMk cId="3858717418" sldId="262"/>
            <ac:spMk id="3" creationId="{5D04F74B-961D-D849-6F7A-93A24288001E}"/>
          </ac:spMkLst>
        </pc:spChg>
      </pc:sldChg>
      <pc:sldChg chg="modSp mod modNotesTx">
        <pc:chgData name="Gisela Luz Arano Mayta (2510732)" userId="6ba51958-2550-40d5-b4a9-a0f005f4177d" providerId="ADAL" clId="{DE3E7FC6-627C-4B19-BE6F-618177F5EA96}" dt="2026-07-12T10:36:39.240" v="90" actId="20577"/>
        <pc:sldMkLst>
          <pc:docMk/>
          <pc:sldMk cId="2909243121" sldId="263"/>
        </pc:sldMkLst>
        <pc:spChg chg="mod">
          <ac:chgData name="Gisela Luz Arano Mayta (2510732)" userId="6ba51958-2550-40d5-b4a9-a0f005f4177d" providerId="ADAL" clId="{DE3E7FC6-627C-4B19-BE6F-618177F5EA96}" dt="2026-07-12T10:36:33.157" v="89" actId="13926"/>
          <ac:spMkLst>
            <pc:docMk/>
            <pc:sldMk cId="2909243121" sldId="263"/>
            <ac:spMk id="3" creationId="{073BAA35-22B0-7A08-6A73-0FFCF5E1A1CF}"/>
          </ac:spMkLst>
        </pc:spChg>
      </pc:sldChg>
      <pc:sldChg chg="modSp mod">
        <pc:chgData name="Gisela Luz Arano Mayta (2510732)" userId="6ba51958-2550-40d5-b4a9-a0f005f4177d" providerId="ADAL" clId="{DE3E7FC6-627C-4B19-BE6F-618177F5EA96}" dt="2026-07-12T10:37:11.090" v="95" actId="13926"/>
        <pc:sldMkLst>
          <pc:docMk/>
          <pc:sldMk cId="2131285515" sldId="264"/>
        </pc:sldMkLst>
        <pc:spChg chg="mod">
          <ac:chgData name="Gisela Luz Arano Mayta (2510732)" userId="6ba51958-2550-40d5-b4a9-a0f005f4177d" providerId="ADAL" clId="{DE3E7FC6-627C-4B19-BE6F-618177F5EA96}" dt="2026-07-11T11:31:48.115" v="84" actId="1076"/>
          <ac:spMkLst>
            <pc:docMk/>
            <pc:sldMk cId="2131285515" sldId="264"/>
            <ac:spMk id="2" creationId="{064D5508-E3AB-1267-6097-74DC2DAD199D}"/>
          </ac:spMkLst>
        </pc:spChg>
        <pc:spChg chg="mod">
          <ac:chgData name="Gisela Luz Arano Mayta (2510732)" userId="6ba51958-2550-40d5-b4a9-a0f005f4177d" providerId="ADAL" clId="{DE3E7FC6-627C-4B19-BE6F-618177F5EA96}" dt="2026-07-12T10:37:11.090" v="95" actId="13926"/>
          <ac:spMkLst>
            <pc:docMk/>
            <pc:sldMk cId="2131285515" sldId="264"/>
            <ac:spMk id="3" creationId="{5EC29013-A7AF-17F5-B010-F514C26FBDEB}"/>
          </ac:spMkLst>
        </pc:spChg>
      </pc:sldChg>
      <pc:sldChg chg="modSp mod modNotesTx">
        <pc:chgData name="Gisela Luz Arano Mayta (2510732)" userId="6ba51958-2550-40d5-b4a9-a0f005f4177d" providerId="ADAL" clId="{DE3E7FC6-627C-4B19-BE6F-618177F5EA96}" dt="2026-07-12T10:37:38.505" v="99" actId="13926"/>
        <pc:sldMkLst>
          <pc:docMk/>
          <pc:sldMk cId="4042247470" sldId="265"/>
        </pc:sldMkLst>
        <pc:spChg chg="mod">
          <ac:chgData name="Gisela Luz Arano Mayta (2510732)" userId="6ba51958-2550-40d5-b4a9-a0f005f4177d" providerId="ADAL" clId="{DE3E7FC6-627C-4B19-BE6F-618177F5EA96}" dt="2026-07-12T10:37:38.505" v="99" actId="13926"/>
          <ac:spMkLst>
            <pc:docMk/>
            <pc:sldMk cId="4042247470" sldId="265"/>
            <ac:spMk id="3" creationId="{CA31A89F-8158-7E9C-6C8E-DF298C6260BE}"/>
          </ac:spMkLst>
        </pc:spChg>
      </pc:sldChg>
      <pc:sldChg chg="modSp mod">
        <pc:chgData name="Gisela Luz Arano Mayta (2510732)" userId="6ba51958-2550-40d5-b4a9-a0f005f4177d" providerId="ADAL" clId="{DE3E7FC6-627C-4B19-BE6F-618177F5EA96}" dt="2026-07-11T11:29:34.561" v="79" actId="1076"/>
        <pc:sldMkLst>
          <pc:docMk/>
          <pc:sldMk cId="371238086" sldId="266"/>
        </pc:sldMkLst>
        <pc:spChg chg="mod">
          <ac:chgData name="Gisela Luz Arano Mayta (2510732)" userId="6ba51958-2550-40d5-b4a9-a0f005f4177d" providerId="ADAL" clId="{DE3E7FC6-627C-4B19-BE6F-618177F5EA96}" dt="2026-07-11T11:29:34.561" v="79" actId="1076"/>
          <ac:spMkLst>
            <pc:docMk/>
            <pc:sldMk cId="371238086" sldId="266"/>
            <ac:spMk id="2" creationId="{18DE508E-0B3D-44E4-8311-B79DDE984C0D}"/>
          </ac:spMkLst>
        </pc:spChg>
        <pc:spChg chg="mod">
          <ac:chgData name="Gisela Luz Arano Mayta (2510732)" userId="6ba51958-2550-40d5-b4a9-a0f005f4177d" providerId="ADAL" clId="{DE3E7FC6-627C-4B19-BE6F-618177F5EA96}" dt="2026-07-11T11:29:19.809" v="77" actId="403"/>
          <ac:spMkLst>
            <pc:docMk/>
            <pc:sldMk cId="371238086" sldId="266"/>
            <ac:spMk id="3" creationId="{7F1FB836-DD94-4F5F-5AB7-910118A2F7DC}"/>
          </ac:spMkLst>
        </pc:spChg>
      </pc:sldChg>
      <pc:sldChg chg="modSp mod">
        <pc:chgData name="Gisela Luz Arano Mayta (2510732)" userId="6ba51958-2550-40d5-b4a9-a0f005f4177d" providerId="ADAL" clId="{DE3E7FC6-627C-4B19-BE6F-618177F5EA96}" dt="2026-07-12T10:37:50.745" v="100" actId="13926"/>
        <pc:sldMkLst>
          <pc:docMk/>
          <pc:sldMk cId="119645984" sldId="267"/>
        </pc:sldMkLst>
        <pc:spChg chg="mod">
          <ac:chgData name="Gisela Luz Arano Mayta (2510732)" userId="6ba51958-2550-40d5-b4a9-a0f005f4177d" providerId="ADAL" clId="{DE3E7FC6-627C-4B19-BE6F-618177F5EA96}" dt="2026-07-11T11:27:07.437" v="64" actId="122"/>
          <ac:spMkLst>
            <pc:docMk/>
            <pc:sldMk cId="119645984" sldId="267"/>
            <ac:spMk id="2" creationId="{596B6731-8A96-4423-E0BC-4A98DCACE41B}"/>
          </ac:spMkLst>
        </pc:spChg>
        <pc:spChg chg="mod">
          <ac:chgData name="Gisela Luz Arano Mayta (2510732)" userId="6ba51958-2550-40d5-b4a9-a0f005f4177d" providerId="ADAL" clId="{DE3E7FC6-627C-4B19-BE6F-618177F5EA96}" dt="2026-07-12T10:37:50.745" v="100" actId="13926"/>
          <ac:spMkLst>
            <pc:docMk/>
            <pc:sldMk cId="119645984" sldId="267"/>
            <ac:spMk id="3" creationId="{7949AE60-9DE8-8D0B-94DF-97DB6AC80D12}"/>
          </ac:spMkLst>
        </pc:spChg>
      </pc:sldChg>
      <pc:sldChg chg="modSp mod modNotesTx">
        <pc:chgData name="Gisela Luz Arano Mayta (2510732)" userId="6ba51958-2550-40d5-b4a9-a0f005f4177d" providerId="ADAL" clId="{DE3E7FC6-627C-4B19-BE6F-618177F5EA96}" dt="2026-07-12T19:31:16.412" v="127" actId="1076"/>
        <pc:sldMkLst>
          <pc:docMk/>
          <pc:sldMk cId="3204650453" sldId="268"/>
        </pc:sldMkLst>
        <pc:spChg chg="mod">
          <ac:chgData name="Gisela Luz Arano Mayta (2510732)" userId="6ba51958-2550-40d5-b4a9-a0f005f4177d" providerId="ADAL" clId="{DE3E7FC6-627C-4B19-BE6F-618177F5EA96}" dt="2026-07-11T11:27:30.925" v="67" actId="403"/>
          <ac:spMkLst>
            <pc:docMk/>
            <pc:sldMk cId="3204650453" sldId="268"/>
            <ac:spMk id="2" creationId="{99E9F260-90A6-9B8D-A9B1-C7AD35452B45}"/>
          </ac:spMkLst>
        </pc:spChg>
        <pc:spChg chg="mod">
          <ac:chgData name="Gisela Luz Arano Mayta (2510732)" userId="6ba51958-2550-40d5-b4a9-a0f005f4177d" providerId="ADAL" clId="{DE3E7FC6-627C-4B19-BE6F-618177F5EA96}" dt="2026-07-12T19:31:16.412" v="127" actId="1076"/>
          <ac:spMkLst>
            <pc:docMk/>
            <pc:sldMk cId="3204650453" sldId="268"/>
            <ac:spMk id="5" creationId="{D60FC32A-6AA4-CE74-9126-1040C5767D3A}"/>
          </ac:spMkLst>
        </pc:spChg>
      </pc:sldChg>
      <pc:sldChg chg="modSp mod">
        <pc:chgData name="Gisela Luz Arano Mayta (2510732)" userId="6ba51958-2550-40d5-b4a9-a0f005f4177d" providerId="ADAL" clId="{DE3E7FC6-627C-4B19-BE6F-618177F5EA96}" dt="2026-07-12T19:32:02.788" v="130" actId="27636"/>
        <pc:sldMkLst>
          <pc:docMk/>
          <pc:sldMk cId="3650352644" sldId="269"/>
        </pc:sldMkLst>
        <pc:spChg chg="mod">
          <ac:chgData name="Gisela Luz Arano Mayta (2510732)" userId="6ba51958-2550-40d5-b4a9-a0f005f4177d" providerId="ADAL" clId="{DE3E7FC6-627C-4B19-BE6F-618177F5EA96}" dt="2026-07-12T19:31:55.105" v="129" actId="404"/>
          <ac:spMkLst>
            <pc:docMk/>
            <pc:sldMk cId="3650352644" sldId="269"/>
            <ac:spMk id="2" creationId="{E66058AB-BF58-FE25-76F8-78ABD2B1D658}"/>
          </ac:spMkLst>
        </pc:spChg>
        <pc:spChg chg="mod">
          <ac:chgData name="Gisela Luz Arano Mayta (2510732)" userId="6ba51958-2550-40d5-b4a9-a0f005f4177d" providerId="ADAL" clId="{DE3E7FC6-627C-4B19-BE6F-618177F5EA96}" dt="2026-07-12T19:32:02.788" v="130" actId="27636"/>
          <ac:spMkLst>
            <pc:docMk/>
            <pc:sldMk cId="3650352644" sldId="269"/>
            <ac:spMk id="3" creationId="{33B28A5E-C789-F9ED-FCC7-60449A1B21B3}"/>
          </ac:spMkLst>
        </pc:spChg>
      </pc:sldChg>
      <pc:sldChg chg="modSp mod modNotesTx">
        <pc:chgData name="Gisela Luz Arano Mayta (2510732)" userId="6ba51958-2550-40d5-b4a9-a0f005f4177d" providerId="ADAL" clId="{DE3E7FC6-627C-4B19-BE6F-618177F5EA96}" dt="2026-07-12T19:28:07.362" v="120" actId="20577"/>
        <pc:sldMkLst>
          <pc:docMk/>
          <pc:sldMk cId="2176227332" sldId="270"/>
        </pc:sldMkLst>
        <pc:spChg chg="mod">
          <ac:chgData name="Gisela Luz Arano Mayta (2510732)" userId="6ba51958-2550-40d5-b4a9-a0f005f4177d" providerId="ADAL" clId="{DE3E7FC6-627C-4B19-BE6F-618177F5EA96}" dt="2026-07-11T11:20:58.973" v="51" actId="255"/>
          <ac:spMkLst>
            <pc:docMk/>
            <pc:sldMk cId="2176227332" sldId="270"/>
            <ac:spMk id="2" creationId="{F37D4868-67A0-1D7E-0CAC-A9A52FEDE83E}"/>
          </ac:spMkLst>
        </pc:spChg>
        <pc:spChg chg="mod">
          <ac:chgData name="Gisela Luz Arano Mayta (2510732)" userId="6ba51958-2550-40d5-b4a9-a0f005f4177d" providerId="ADAL" clId="{DE3E7FC6-627C-4B19-BE6F-618177F5EA96}" dt="2026-07-12T19:26:22.957" v="118" actId="13926"/>
          <ac:spMkLst>
            <pc:docMk/>
            <pc:sldMk cId="2176227332" sldId="270"/>
            <ac:spMk id="3" creationId="{93102CB3-EA35-A70D-49B6-620101106E35}"/>
          </ac:spMkLst>
        </pc:spChg>
      </pc:sldChg>
      <pc:sldChg chg="modSp mod">
        <pc:chgData name="Gisela Luz Arano Mayta (2510732)" userId="6ba51958-2550-40d5-b4a9-a0f005f4177d" providerId="ADAL" clId="{DE3E7FC6-627C-4B19-BE6F-618177F5EA96}" dt="2026-07-11T11:28:20.193" v="72" actId="2711"/>
        <pc:sldMkLst>
          <pc:docMk/>
          <pc:sldMk cId="1453273034" sldId="272"/>
        </pc:sldMkLst>
        <pc:spChg chg="mod">
          <ac:chgData name="Gisela Luz Arano Mayta (2510732)" userId="6ba51958-2550-40d5-b4a9-a0f005f4177d" providerId="ADAL" clId="{DE3E7FC6-627C-4B19-BE6F-618177F5EA96}" dt="2026-07-11T11:28:20.193" v="72" actId="2711"/>
          <ac:spMkLst>
            <pc:docMk/>
            <pc:sldMk cId="1453273034" sldId="272"/>
            <ac:spMk id="2" creationId="{596B6731-8A96-4423-E0BC-4A98DCACE41B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36F148-0447-494B-98C0-520526243CD8}" type="datetimeFigureOut">
              <a:rPr lang="en-GB" smtClean="0"/>
              <a:t>13/07/2026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CF7DFF-DE8E-47D1-BDCF-A7BABD1BD71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70317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F7DFF-DE8E-47D1-BDCF-A7BABD1BD711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00141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F7DFF-DE8E-47D1-BDCF-A7BABD1BD711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085326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F7DFF-DE8E-47D1-BDCF-A7BABD1BD711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090703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F7DFF-DE8E-47D1-BDCF-A7BABD1BD711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095718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F7DFF-DE8E-47D1-BDCF-A7BABD1BD711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977606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F7DFF-DE8E-47D1-BDCF-A7BABD1BD711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242848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F7DFF-DE8E-47D1-BDCF-A7BABD1BD711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576520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F7DFF-DE8E-47D1-BDCF-A7BABD1BD711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374541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F7DFF-DE8E-47D1-BDCF-A7BABD1BD711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657706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F7DFF-DE8E-47D1-BDCF-A7BABD1BD711}" type="slidenum">
              <a:rPr lang="en-GB" smtClean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083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F7DFF-DE8E-47D1-BDCF-A7BABD1BD711}" type="slidenum">
              <a:rPr lang="en-GB" smtClean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16953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F7DFF-DE8E-47D1-BDCF-A7BABD1BD711}" type="slidenum">
              <a:rPr lang="en-GB" smtClean="0"/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637194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F7DFF-DE8E-47D1-BDCF-A7BABD1BD711}" type="slidenum">
              <a:rPr lang="en-GB" smtClean="0"/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46333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CF7DFF-DE8E-47D1-BDCF-A7BABD1BD711}" type="slidenum">
              <a:rPr lang="en-GB" smtClean="0"/>
              <a:t>15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84888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E0CC42-808F-2CCD-A3B7-D5749DD322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B3865A4-408E-074B-699E-C114C7C7A1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DCF238-6C45-67D1-3BDB-70F722450D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13/07/2026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ECEACF-7E31-E59F-D3C0-E3920B0A35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84EB35-8398-C701-BD34-A4600B20CC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2021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29ADA0-752E-5085-9260-CD957E82BA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4DEF25-9036-5029-2C69-FE82F33128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DB7DD5-7256-2038-1257-85238511B8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13/07/2026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56E32C-5AFC-65E6-B9CA-6E4153CF65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AB0160-E0A3-EA39-496C-B480A8D696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92745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B90656-9002-7BE6-D578-58CBBF1EF8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24E418-0697-21BE-4EF9-57E1D9F8DB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5A3436-85AC-9998-8432-E23D910F38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13/07/2026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B3B488-D143-DA76-81A4-409ABCF51F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5A72BA-F43C-F1D7-3905-207B5CA477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35974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16A984-410A-E89F-251C-E0D1EE75ED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60A796-B2A1-9BBB-E151-640BBB0CF8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7D9EE35-E278-28BB-DED7-DE30A0246E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DE36BA-70E3-CFC8-5A31-9F37517220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13/07/2026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8C244D-0519-6904-4D07-8EF185EF41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CE7DB-F670-B5E1-6E0D-70E8A7AAF3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24885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EAAF91-9F4E-6142-AC9C-2E5BD01065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07E359-D523-43F7-FECC-270EB0F91B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EEE4E04-F4B4-9AE6-1AE4-7115D5287A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1E4068F-12E8-73B7-85CA-E960E4E5B41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06D68F7-B4F6-00F7-C366-5507CF6488B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F61EA94-3C5E-8B16-8A72-6F8B331768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13/07/2026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9E5227C-80C1-11AE-21C0-21F5EF8A3E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EB22750-F746-BCB5-5249-51ADB17ACF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10298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DE5072-A408-62B9-5309-75C2D09980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6E7167D-45E0-9D81-866A-3DB9A40FE5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13/07/2026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762D9CC-B3D3-370B-C5A9-207C0C6DF6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1ADE64-0020-C37F-E98A-89794398B9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12942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5785793-17BA-9612-1E2C-1BADC5C9C2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13/07/2026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7FC386E-BE0D-0D19-F082-D30B2BA5B2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1364C6-71D2-EB16-D321-A203CA4161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64223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AF3028-E3AA-12F5-00B3-724937C069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21DDAB-441E-08B3-C88B-2850D31B87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53FA943-9CEE-C9A1-3A4D-4BAEB93F80C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3DCA1C-D700-1D67-1F52-14A61CCBE4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13/07/2026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5700BC-80FE-B0FC-270D-C73B6BDAAE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02D6B9-4A44-8428-FCE2-D22276126E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98916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67B0A3-5D8F-88AD-D47A-8C1547864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14F7AD5-C927-8428-97FD-6532B00153F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DD7BD74-8CD3-58FD-B9D6-994B172563C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B0D7F4C-DC3A-D7CF-4F5A-6B2C955AAF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13/07/2026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98141B-1421-001F-BEF3-5D7DF9F1D9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6E85ED-1DCB-75AE-777A-4CC33436DC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03222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B3BF90-F186-952D-8720-DEE297566E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30278E0-4BC9-CC19-2A3B-F31F7466799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456413-F833-C7E3-B991-852522984F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13/07/2026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EEC61E-BE6A-758B-D5B3-BD7E13FA98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A57092-7AB0-C3B8-3583-79FED627C7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24026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4A1B76D-1F2B-5518-E691-D94AD19146A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0E8209C-2120-B9D2-8EFE-69C0B094964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F7C464-5685-7CDE-FFC3-B35E5AA4BE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13/07/2026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F16323-D7B8-5EB0-0272-C030A2690D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7D3419-8297-82BB-75E2-1B82B11AF3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83308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3A5478A-C627-90F6-FF0F-5FDD1A1DE0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AC349D-231F-1D2B-8BB1-404088F6BB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84E9BD-F54C-A39C-46F7-6F07EDB272B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E69F914-F75C-DF4A-8E3D-0EE1CE742B98}" type="datetimeFigureOut">
              <a:rPr lang="en-GB" smtClean="0"/>
              <a:t>13/07/2026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CB274E-F41A-6412-79FF-240E070353A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2CD336-E469-A974-392B-2B502DF00C3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CFAF8B9-F476-9E49-9916-EFFC20CDCF6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95927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2D9CAF-62E4-A56C-BC72-03583E71A0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64519" y="2371241"/>
            <a:ext cx="8786812" cy="1771650"/>
          </a:xfrm>
        </p:spPr>
        <p:txBody>
          <a:bodyPr>
            <a:normAutofit fontScale="90000"/>
          </a:bodyPr>
          <a:lstStyle/>
          <a:p>
            <a:pPr algn="l"/>
            <a:br>
              <a:rPr lang="en-GB" sz="667" b="1" dirty="0">
                <a:ea typeface="Aptos" panose="020B0004020202020204" pitchFamily="34" charset="0"/>
              </a:rPr>
            </a:br>
            <a:br>
              <a:rPr lang="en-GB" sz="1800" dirty="0"/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Student name: Gisela Luz Arano Mayta. 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Student number: 2510732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Lecturer’s name : Peace Ukachukwu.</a:t>
            </a:r>
            <a:br>
              <a:rPr lang="en-GB" sz="2800" dirty="0"/>
            </a:br>
            <a:endParaRPr lang="en-GB" sz="2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FC115E9-2559-9124-E2DA-727C7D7E63C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5952" y="4379119"/>
            <a:ext cx="10670797" cy="1771650"/>
          </a:xfrm>
        </p:spPr>
        <p:txBody>
          <a:bodyPr>
            <a:noAutofit/>
          </a:bodyPr>
          <a:lstStyle/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Acknowledgement of the use of AI tools </a:t>
            </a:r>
          </a:p>
          <a:p>
            <a:pPr algn="l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 confirm that I have not used any AI tools in the research and creation of this assignment. I confirm that I have not presented any AI generated materials as my own work. 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DB5D689-0DBF-6610-F166-1771F1505D35}"/>
              </a:ext>
            </a:extLst>
          </p:cNvPr>
          <p:cNvSpPr txBox="1"/>
          <p:nvPr/>
        </p:nvSpPr>
        <p:spPr>
          <a:xfrm>
            <a:off x="3253361" y="1363899"/>
            <a:ext cx="604921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LCHS4010</a:t>
            </a:r>
          </a:p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Psychology in Health and Social Care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UWTSD logo | Discover Dylan Thomas">
            <a:extLst>
              <a:ext uri="{FF2B5EF4-FFF2-40B4-BE49-F238E27FC236}">
                <a16:creationId xmlns:a16="http://schemas.microsoft.com/office/drawing/2014/main" id="{DB4E5486-661A-3A58-C6BA-CF20E456C3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787" y="410025"/>
            <a:ext cx="3272089" cy="1308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55103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A3F0F3-A943-03FA-BD6B-E6E6B03FEB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9054" y="365125"/>
            <a:ext cx="10374745" cy="1325563"/>
          </a:xfrm>
        </p:spPr>
        <p:txBody>
          <a:bodyPr anchor="ctr">
            <a:normAutofit/>
          </a:bodyPr>
          <a:lstStyle/>
          <a:p>
            <a:pPr algn="ctr" fontAlgn="t">
              <a:lnSpc>
                <a:spcPts val="1500"/>
              </a:lnSpc>
            </a:pPr>
            <a:r>
              <a:rPr lang="en-GB" sz="3600" b="1" dirty="0">
                <a:latin typeface="Segoe UI" panose="020B0502040204020203" pitchFamily="34" charset="0"/>
              </a:rPr>
              <a:t>Introduction case Overview</a:t>
            </a:r>
            <a:br>
              <a:rPr lang="en-GB" sz="3600" b="1" dirty="0">
                <a:latin typeface="Segoe UI" panose="020B0502040204020203" pitchFamily="34" charset="0"/>
              </a:rPr>
            </a:br>
            <a:br>
              <a:rPr lang="en-GB" sz="3600" b="1" dirty="0">
                <a:latin typeface="Segoe UI" panose="020B0502040204020203" pitchFamily="34" charset="0"/>
              </a:rPr>
            </a:b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CC80CE-C6BC-E51E-E1D5-3DFFE4C38F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403927"/>
            <a:ext cx="10515600" cy="5022419"/>
          </a:xfrm>
        </p:spPr>
        <p:txBody>
          <a:bodyPr anchor="ctr">
            <a:noAutofit/>
          </a:bodyPr>
          <a:lstStyle/>
          <a:p>
            <a:pPr fontAlgn="t">
              <a:lnSpc>
                <a:spcPct val="100000"/>
              </a:lnSpc>
              <a:buNone/>
            </a:pPr>
            <a:r>
              <a:rPr lang="en-GB" sz="1800" b="1" dirty="0">
                <a:latin typeface="Segoe UI" panose="020B0502040204020203" pitchFamily="34" charset="0"/>
              </a:rPr>
              <a:t>Who is Isaac?</a:t>
            </a:r>
          </a:p>
          <a:p>
            <a:pPr fontAlgn="t">
              <a:lnSpc>
                <a:spcPct val="100000"/>
              </a:lnSpc>
            </a:pPr>
            <a:r>
              <a:rPr lang="en-GB" sz="1800" dirty="0">
                <a:latin typeface="Segoe UI" panose="020B0502040204020203" pitchFamily="34" charset="0"/>
              </a:rPr>
              <a:t>4-year-old boy attending a Children's Centre in London.</a:t>
            </a:r>
          </a:p>
          <a:p>
            <a:pPr fontAlgn="t">
              <a:lnSpc>
                <a:spcPct val="100000"/>
              </a:lnSpc>
            </a:pPr>
            <a:r>
              <a:rPr lang="en-GB" sz="1800" dirty="0">
                <a:latin typeface="Segoe UI" panose="020B0502040204020203" pitchFamily="34" charset="0"/>
              </a:rPr>
              <a:t>Lives with his single mother.</a:t>
            </a:r>
          </a:p>
          <a:p>
            <a:pPr fontAlgn="t">
              <a:lnSpc>
                <a:spcPct val="100000"/>
              </a:lnSpc>
            </a:pPr>
            <a:r>
              <a:rPr lang="en-GB" sz="1800" dirty="0">
                <a:latin typeface="Segoe UI" panose="020B0502040204020203" pitchFamily="34" charset="0"/>
              </a:rPr>
              <a:t>Mother experiences post-natal depression.</a:t>
            </a:r>
          </a:p>
          <a:p>
            <a:pPr fontAlgn="t">
              <a:lnSpc>
                <a:spcPct val="100000"/>
              </a:lnSpc>
            </a:pPr>
            <a:r>
              <a:rPr lang="en-GB" sz="1800" dirty="0">
                <a:latin typeface="Segoe UI" panose="020B0502040204020203" pitchFamily="34" charset="0"/>
              </a:rPr>
              <a:t>Limited social support network.</a:t>
            </a:r>
          </a:p>
          <a:p>
            <a:pPr fontAlgn="t">
              <a:lnSpc>
                <a:spcPct val="100000"/>
              </a:lnSpc>
            </a:pPr>
            <a:r>
              <a:rPr lang="en-GB" sz="1800" dirty="0">
                <a:latin typeface="Segoe UI" panose="020B0502040204020203" pitchFamily="34" charset="0"/>
              </a:rPr>
              <a:t>History of disrupted childcare arrangements.</a:t>
            </a:r>
          </a:p>
          <a:p>
            <a:pPr fontAlgn="t">
              <a:lnSpc>
                <a:spcPct val="100000"/>
              </a:lnSpc>
            </a:pPr>
            <a:r>
              <a:rPr lang="en-GB" sz="1800" dirty="0">
                <a:latin typeface="Segoe UI" panose="020B0502040204020203" pitchFamily="34" charset="0"/>
              </a:rPr>
              <a:t>Delayed language development.</a:t>
            </a:r>
          </a:p>
          <a:p>
            <a:pPr fontAlgn="t">
              <a:lnSpc>
                <a:spcPct val="100000"/>
              </a:lnSpc>
            </a:pPr>
            <a:r>
              <a:rPr lang="en-GB" sz="1800" dirty="0">
                <a:latin typeface="Segoe UI" panose="020B0502040204020203" pitchFamily="34" charset="0"/>
              </a:rPr>
              <a:t>Separation anxiety and social withdrawal.</a:t>
            </a:r>
          </a:p>
          <a:p>
            <a:pPr marL="0" indent="0" fontAlgn="t">
              <a:lnSpc>
                <a:spcPct val="100000"/>
              </a:lnSpc>
              <a:buNone/>
            </a:pPr>
            <a:r>
              <a:rPr lang="en-GB" sz="1800" b="1" dirty="0">
                <a:latin typeface="Segoe UI" panose="020B0502040204020203" pitchFamily="34" charset="0"/>
              </a:rPr>
              <a:t>Aim of the Presentation</a:t>
            </a:r>
          </a:p>
          <a:p>
            <a:pPr fontAlgn="t">
              <a:lnSpc>
                <a:spcPct val="100000"/>
              </a:lnSpc>
            </a:pPr>
            <a:r>
              <a:rPr lang="en-GB" sz="1800" dirty="0">
                <a:latin typeface="Segoe UI" panose="020B0502040204020203" pitchFamily="34" charset="0"/>
              </a:rPr>
              <a:t>To analyse Isaac's development using </a:t>
            </a:r>
            <a:r>
              <a:rPr lang="en-GB" sz="1800" b="1" dirty="0">
                <a:latin typeface="Segoe UI" panose="020B0502040204020203" pitchFamily="34" charset="0"/>
              </a:rPr>
              <a:t>Bowlby's Attachment Theory.</a:t>
            </a:r>
            <a:endParaRPr lang="en-GB" sz="1800" dirty="0">
              <a:latin typeface="Segoe UI" panose="020B0502040204020203" pitchFamily="34" charset="0"/>
            </a:endParaRPr>
          </a:p>
          <a:p>
            <a:pPr fontAlgn="t">
              <a:lnSpc>
                <a:spcPct val="100000"/>
              </a:lnSpc>
            </a:pPr>
            <a:r>
              <a:rPr lang="en-GB" sz="1800" dirty="0">
                <a:latin typeface="Segoe UI" panose="020B0502040204020203" pitchFamily="34" charset="0"/>
              </a:rPr>
              <a:t>To explore the influence of </a:t>
            </a:r>
            <a:r>
              <a:rPr lang="en-GB" sz="1800" b="1" dirty="0">
                <a:latin typeface="Segoe UI" panose="020B0502040204020203" pitchFamily="34" charset="0"/>
              </a:rPr>
              <a:t>nature and nurture</a:t>
            </a:r>
            <a:r>
              <a:rPr lang="en-GB" sz="1800" dirty="0">
                <a:latin typeface="Segoe UI" panose="020B0502040204020203" pitchFamily="34" charset="0"/>
              </a:rPr>
              <a:t> factors.</a:t>
            </a:r>
          </a:p>
          <a:p>
            <a:pPr fontAlgn="t">
              <a:lnSpc>
                <a:spcPct val="100000"/>
              </a:lnSpc>
            </a:pPr>
            <a:r>
              <a:rPr lang="en-GB" sz="1800" dirty="0">
                <a:latin typeface="Segoe UI" panose="020B0502040204020203" pitchFamily="34" charset="0"/>
              </a:rPr>
              <a:t>To propose practical support strategies for an Early Years setting.</a:t>
            </a:r>
          </a:p>
        </p:txBody>
      </p:sp>
    </p:spTree>
    <p:extLst>
      <p:ext uri="{BB962C8B-B14F-4D97-AF65-F5344CB8AC3E}">
        <p14:creationId xmlns:p14="http://schemas.microsoft.com/office/powerpoint/2010/main" val="23901173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53404E-07CA-E6B9-B320-C266833066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977976" cy="1454051"/>
          </a:xfrm>
        </p:spPr>
        <p:txBody>
          <a:bodyPr>
            <a:normAutofit/>
          </a:bodyPr>
          <a:lstStyle/>
          <a:p>
            <a:pPr fontAlgn="t"/>
            <a:r>
              <a:rPr lang="en-GB" sz="3600" b="1" dirty="0">
                <a:solidFill>
                  <a:schemeClr val="tx2"/>
                </a:solidFill>
              </a:rPr>
              <a:t>Bowlby's Attachment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BDDFA6-C843-22FB-4D71-FA64AC326D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290076"/>
            <a:ext cx="6611196" cy="3770895"/>
          </a:xfrm>
        </p:spPr>
        <p:txBody>
          <a:bodyPr anchor="ctr">
            <a:normAutofit/>
          </a:bodyPr>
          <a:lstStyle/>
          <a:p>
            <a:pPr fontAlgn="t">
              <a:buNone/>
            </a:pPr>
            <a:r>
              <a:rPr lang="en-GB" sz="1800" b="1" dirty="0">
                <a:solidFill>
                  <a:schemeClr val="tx2"/>
                </a:solidFill>
                <a:latin typeface="Segoe UI" panose="020B0502040204020203" pitchFamily="34" charset="0"/>
              </a:rPr>
              <a:t>Key Concepts</a:t>
            </a:r>
          </a:p>
          <a:p>
            <a:pPr fontAlgn="t"/>
            <a:r>
              <a:rPr lang="en-GB" sz="1800" dirty="0">
                <a:solidFill>
                  <a:schemeClr val="tx2"/>
                </a:solidFill>
                <a:latin typeface="Segoe UI" panose="020B0502040204020203" pitchFamily="34" charset="0"/>
              </a:rPr>
              <a:t>Attachment is an emotional bond between a child and caregiver.</a:t>
            </a:r>
          </a:p>
          <a:p>
            <a:pPr fontAlgn="t"/>
            <a:r>
              <a:rPr lang="en-GB" sz="1800" dirty="0">
                <a:solidFill>
                  <a:schemeClr val="tx2"/>
                </a:solidFill>
                <a:latin typeface="Segoe UI" panose="020B0502040204020203" pitchFamily="34" charset="0"/>
              </a:rPr>
              <a:t>Children need a secure attachment for healthy development (Bowlby, 1988).</a:t>
            </a:r>
          </a:p>
          <a:p>
            <a:pPr fontAlgn="t"/>
            <a:r>
              <a:rPr lang="en-GB" sz="1800" dirty="0">
                <a:solidFill>
                  <a:schemeClr val="tx2"/>
                </a:solidFill>
                <a:latin typeface="Segoe UI" panose="020B0502040204020203" pitchFamily="34" charset="0"/>
              </a:rPr>
              <a:t>Early relationships influence future relationships.</a:t>
            </a:r>
          </a:p>
          <a:p>
            <a:pPr fontAlgn="t"/>
            <a:r>
              <a:rPr lang="en-GB" sz="1800" dirty="0">
                <a:solidFill>
                  <a:schemeClr val="tx2"/>
                </a:solidFill>
                <a:latin typeface="Segoe UI" panose="020B0502040204020203" pitchFamily="34" charset="0"/>
              </a:rPr>
              <a:t>Secure attachment promotes confidence and emotional wellbeing (Bowlby, 1969).</a:t>
            </a:r>
          </a:p>
          <a:p>
            <a:pPr fontAlgn="t">
              <a:buNone/>
            </a:pPr>
            <a:r>
              <a:rPr lang="en-GB" sz="1800" b="1" dirty="0">
                <a:solidFill>
                  <a:schemeClr val="tx2"/>
                </a:solidFill>
                <a:latin typeface="Segoe UI" panose="020B0502040204020203" pitchFamily="34" charset="0"/>
              </a:rPr>
              <a:t>Internal Working Model</a:t>
            </a:r>
          </a:p>
          <a:p>
            <a:pPr marL="0" indent="0" fontAlgn="t">
              <a:buNone/>
            </a:pPr>
            <a:r>
              <a:rPr lang="en-GB" sz="1800" dirty="0">
                <a:solidFill>
                  <a:schemeClr val="tx2"/>
                </a:solidFill>
                <a:latin typeface="Segoe UI" panose="020B0502040204020203" pitchFamily="34" charset="0"/>
              </a:rPr>
              <a:t>Children develop beliefs about themselves, and others based on early caregiving experiences.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7" name="Graphic 6" descr="Parent and Child">
            <a:extLst>
              <a:ext uri="{FF2B5EF4-FFF2-40B4-BE49-F238E27FC236}">
                <a16:creationId xmlns:a16="http://schemas.microsoft.com/office/drawing/2014/main" id="{8EA5C5C1-5E75-B50C-31B8-62F6B0EAE5D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21820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A3C7DEA-BCC2-4295-8850-1479932961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289949D-B9F6-468A-86FE-2694DC5AE7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C37BCA-412B-E5D6-77DE-67294CB6B4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777688"/>
            <a:ext cx="9833548" cy="1066802"/>
          </a:xfrm>
        </p:spPr>
        <p:txBody>
          <a:bodyPr anchor="ctr">
            <a:normAutofit/>
          </a:bodyPr>
          <a:lstStyle/>
          <a:p>
            <a:pPr algn="ctr"/>
            <a:r>
              <a:rPr lang="en-GB" sz="3600" b="1" dirty="0">
                <a:solidFill>
                  <a:schemeClr val="tx2"/>
                </a:solidFill>
              </a:rPr>
              <a:t>Why Bowlby's Theory is Relevant to Isaac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E4DF0958-0C87-4C28-9554-2FADC788C2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67135" y="0"/>
            <a:ext cx="4324865" cy="264114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DEC53B48-7B73-49D1-A6FD-9DBF5141EA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7DEDDC41-2C98-4AF1-A0EA-AEEC34827C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2208F20-F93C-4530-8370-FC7818BABB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52F51E0-B50B-43EA-B6AC-C16BD29C3E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5A35E6-4C67-651A-F7AD-83647F82A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49960" y="1929468"/>
            <a:ext cx="9762814" cy="4065431"/>
          </a:xfrm>
        </p:spPr>
        <p:txBody>
          <a:bodyPr anchor="ctr">
            <a:normAutofit/>
          </a:bodyPr>
          <a:lstStyle/>
          <a:p>
            <a:pPr fontAlgn="t">
              <a:lnSpc>
                <a:spcPct val="100000"/>
              </a:lnSpc>
              <a:buNone/>
            </a:pPr>
            <a:r>
              <a:rPr lang="en-GB" sz="1800" b="1" dirty="0">
                <a:solidFill>
                  <a:schemeClr val="tx2"/>
                </a:solidFill>
                <a:latin typeface="Segoe UI" panose="020B0502040204020203" pitchFamily="34" charset="0"/>
              </a:rPr>
              <a:t>Links to Isaac's Behaviour</a:t>
            </a:r>
          </a:p>
          <a:p>
            <a:pPr fontAlgn="t">
              <a:lnSpc>
                <a:spcPct val="100000"/>
              </a:lnSpc>
            </a:pPr>
            <a:r>
              <a:rPr lang="en-GB" sz="1800" dirty="0">
                <a:solidFill>
                  <a:schemeClr val="tx2"/>
                </a:solidFill>
                <a:latin typeface="Segoe UI" panose="020B0502040204020203" pitchFamily="34" charset="0"/>
              </a:rPr>
              <a:t>Distress when separated from his mother.</a:t>
            </a:r>
          </a:p>
          <a:p>
            <a:pPr fontAlgn="t">
              <a:lnSpc>
                <a:spcPct val="100000"/>
              </a:lnSpc>
            </a:pPr>
            <a:r>
              <a:rPr lang="en-GB" sz="1800" dirty="0">
                <a:solidFill>
                  <a:schemeClr val="tx2"/>
                </a:solidFill>
                <a:latin typeface="Segoe UI" panose="020B0502040204020203" pitchFamily="34" charset="0"/>
              </a:rPr>
              <a:t>Clingy behaviour at home.</a:t>
            </a:r>
          </a:p>
          <a:p>
            <a:pPr fontAlgn="t">
              <a:lnSpc>
                <a:spcPct val="100000"/>
              </a:lnSpc>
            </a:pPr>
            <a:r>
              <a:rPr lang="en-GB" sz="1800" dirty="0">
                <a:solidFill>
                  <a:schemeClr val="tx2"/>
                </a:solidFill>
                <a:latin typeface="Segoe UI" panose="020B0502040204020203" pitchFamily="34" charset="0"/>
              </a:rPr>
              <a:t>Difficulty joining group activities.</a:t>
            </a:r>
          </a:p>
          <a:p>
            <a:pPr fontAlgn="t">
              <a:lnSpc>
                <a:spcPct val="100000"/>
              </a:lnSpc>
            </a:pPr>
            <a:r>
              <a:rPr lang="en-GB" sz="1800" dirty="0">
                <a:solidFill>
                  <a:schemeClr val="tx2"/>
                </a:solidFill>
                <a:latin typeface="Segoe UI" panose="020B0502040204020203" pitchFamily="34" charset="0"/>
              </a:rPr>
              <a:t>Quiet and withdrawn during play.</a:t>
            </a:r>
          </a:p>
          <a:p>
            <a:pPr marL="0" indent="0" fontAlgn="t">
              <a:lnSpc>
                <a:spcPct val="100000"/>
              </a:lnSpc>
              <a:buNone/>
            </a:pPr>
            <a:r>
              <a:rPr lang="en-GB" sz="1800" b="1" dirty="0">
                <a:solidFill>
                  <a:schemeClr val="tx2"/>
                </a:solidFill>
                <a:latin typeface="Segoe UI" panose="020B0502040204020203" pitchFamily="34" charset="0"/>
              </a:rPr>
              <a:t>Explanation</a:t>
            </a:r>
          </a:p>
          <a:p>
            <a:pPr fontAlgn="t">
              <a:lnSpc>
                <a:spcPct val="100000"/>
              </a:lnSpc>
              <a:buNone/>
            </a:pPr>
            <a:r>
              <a:rPr lang="en-GB" sz="1800" dirty="0">
                <a:solidFill>
                  <a:schemeClr val="tx2"/>
                </a:solidFill>
                <a:latin typeface="Segoe UI" panose="020B0502040204020203" pitchFamily="34" charset="0"/>
              </a:rPr>
              <a:t>These behaviours may suggest difficulties in developing secure attachment relationships</a:t>
            </a:r>
          </a:p>
          <a:p>
            <a:pPr fontAlgn="t">
              <a:lnSpc>
                <a:spcPct val="100000"/>
              </a:lnSpc>
              <a:buNone/>
            </a:pPr>
            <a:r>
              <a:rPr lang="en-GB" sz="1800" dirty="0">
                <a:solidFill>
                  <a:schemeClr val="tx2"/>
                </a:solidFill>
                <a:latin typeface="Segoe UI" panose="020B0502040204020203" pitchFamily="34" charset="0"/>
              </a:rPr>
              <a:t>(Bowlby, 1969; Howe, 2011).</a:t>
            </a:r>
          </a:p>
          <a:p>
            <a:pPr fontAlgn="t">
              <a:buNone/>
            </a:pPr>
            <a:endParaRPr lang="en-GB" sz="1700" dirty="0">
              <a:solidFill>
                <a:schemeClr val="tx2"/>
              </a:solidFill>
              <a:latin typeface="Segoe UI" panose="020B0502040204020203" pitchFamily="34" charset="0"/>
            </a:endParaRPr>
          </a:p>
          <a:p>
            <a:pPr fontAlgn="t">
              <a:buNone/>
            </a:pPr>
            <a:endParaRPr lang="en-GB" sz="1700" dirty="0">
              <a:solidFill>
                <a:schemeClr val="tx2"/>
              </a:solidFill>
              <a:latin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19013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A3C7DEA-BCC2-4295-8850-1479932961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289949D-B9F6-468A-86FE-2694DC5AE7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7D4868-67A0-1D7E-0CAC-A9A52FEDE8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1236" y="276837"/>
            <a:ext cx="9821537" cy="1353801"/>
          </a:xfrm>
        </p:spPr>
        <p:txBody>
          <a:bodyPr anchor="b">
            <a:normAutofit/>
          </a:bodyPr>
          <a:lstStyle/>
          <a:p>
            <a:pPr algn="ctr"/>
            <a:r>
              <a:rPr lang="en-GB" sz="3600" b="1" dirty="0">
                <a:solidFill>
                  <a:schemeClr val="tx2"/>
                </a:solidFill>
                <a:latin typeface="Segoe UI" panose="020B0502040204020203" pitchFamily="34" charset="0"/>
              </a:rPr>
              <a:t>Applying Bowlby's Theory to Isaac</a:t>
            </a:r>
            <a:br>
              <a:rPr lang="en-GB" sz="3600" b="1" dirty="0">
                <a:solidFill>
                  <a:schemeClr val="tx2"/>
                </a:solidFill>
                <a:latin typeface="Segoe UI" panose="020B0502040204020203" pitchFamily="34" charset="0"/>
              </a:rPr>
            </a:br>
            <a:endParaRPr lang="en-GB" sz="3600" dirty="0">
              <a:solidFill>
                <a:schemeClr val="tx2"/>
              </a:solidFill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E4DF0958-0C87-4C28-9554-2FADC788C2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67135" y="0"/>
            <a:ext cx="4324865" cy="264114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DEC53B48-7B73-49D1-A6FD-9DBF5141EA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7DEDDC41-2C98-4AF1-A0EA-AEEC34827C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2208F20-F93C-4530-8370-FC7818BABB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52F51E0-B50B-43EA-B6AC-C16BD29C3E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102CB3-EA35-A70D-49B6-620101106E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5678" y="1929469"/>
            <a:ext cx="10519794" cy="4065430"/>
          </a:xfrm>
        </p:spPr>
        <p:txBody>
          <a:bodyPr anchor="ctr">
            <a:noAutofit/>
          </a:bodyPr>
          <a:lstStyle/>
          <a:p>
            <a:pPr fontAlgn="t">
              <a:lnSpc>
                <a:spcPct val="100000"/>
              </a:lnSpc>
              <a:buNone/>
            </a:pPr>
            <a:r>
              <a:rPr lang="en-GB" sz="1800" b="1" dirty="0">
                <a:solidFill>
                  <a:schemeClr val="tx2"/>
                </a:solidFill>
              </a:rPr>
              <a:t>Evidence of insecure attachment</a:t>
            </a:r>
          </a:p>
          <a:p>
            <a:pPr fontAlgn="t">
              <a:lnSpc>
                <a:spcPct val="100000"/>
              </a:lnSpc>
            </a:pPr>
            <a:r>
              <a:rPr lang="en-GB" sz="1800" dirty="0">
                <a:solidFill>
                  <a:schemeClr val="tx2"/>
                </a:solidFill>
              </a:rPr>
              <a:t>Distress during separation.</a:t>
            </a:r>
          </a:p>
          <a:p>
            <a:pPr fontAlgn="t">
              <a:lnSpc>
                <a:spcPct val="100000"/>
              </a:lnSpc>
            </a:pPr>
            <a:r>
              <a:rPr lang="en-GB" sz="1800" dirty="0">
                <a:solidFill>
                  <a:schemeClr val="tx2"/>
                </a:solidFill>
              </a:rPr>
              <a:t>Clingy behaviour.</a:t>
            </a:r>
          </a:p>
          <a:p>
            <a:pPr fontAlgn="t">
              <a:lnSpc>
                <a:spcPct val="100000"/>
              </a:lnSpc>
            </a:pPr>
            <a:r>
              <a:rPr lang="en-GB" sz="1800" dirty="0">
                <a:solidFill>
                  <a:schemeClr val="tx2"/>
                </a:solidFill>
              </a:rPr>
              <a:t>Limited independence.</a:t>
            </a:r>
          </a:p>
          <a:p>
            <a:pPr fontAlgn="t">
              <a:lnSpc>
                <a:spcPct val="100000"/>
              </a:lnSpc>
            </a:pPr>
            <a:r>
              <a:rPr lang="en-GB" sz="1800" dirty="0">
                <a:solidFill>
                  <a:schemeClr val="tx2"/>
                </a:solidFill>
              </a:rPr>
              <a:t>Withdrawal from social activities.</a:t>
            </a:r>
          </a:p>
          <a:p>
            <a:pPr marL="0" indent="0" fontAlgn="t">
              <a:lnSpc>
                <a:spcPct val="100000"/>
              </a:lnSpc>
              <a:buNone/>
            </a:pPr>
            <a:endParaRPr lang="en-GB" sz="1800" b="1" dirty="0">
              <a:solidFill>
                <a:schemeClr val="tx2"/>
              </a:solidFill>
            </a:endParaRPr>
          </a:p>
          <a:p>
            <a:pPr marL="0" indent="0" fontAlgn="t">
              <a:lnSpc>
                <a:spcPct val="100000"/>
              </a:lnSpc>
              <a:buNone/>
            </a:pPr>
            <a:r>
              <a:rPr lang="en-GB" sz="1800" b="1" dirty="0">
                <a:solidFill>
                  <a:schemeClr val="tx2"/>
                </a:solidFill>
              </a:rPr>
              <a:t>Explanation</a:t>
            </a:r>
            <a:endParaRPr lang="en-GB" sz="1800" dirty="0">
              <a:solidFill>
                <a:schemeClr val="tx2"/>
              </a:solidFill>
            </a:endParaRPr>
          </a:p>
          <a:p>
            <a:pPr marL="0" indent="0" fontAlgn="t">
              <a:lnSpc>
                <a:spcPct val="100000"/>
              </a:lnSpc>
              <a:buNone/>
            </a:pPr>
            <a:r>
              <a:rPr lang="en-GB" sz="1800" dirty="0">
                <a:solidFill>
                  <a:schemeClr val="tx2"/>
                </a:solidFill>
              </a:rPr>
              <a:t>Isaac's disrupted childcare experiences and maternal mental health difficulties may have affected his</a:t>
            </a:r>
          </a:p>
          <a:p>
            <a:pPr marL="0" indent="0" fontAlgn="t">
              <a:lnSpc>
                <a:spcPct val="100000"/>
              </a:lnSpc>
              <a:buNone/>
            </a:pPr>
            <a:r>
              <a:rPr lang="en-GB" sz="1800" dirty="0">
                <a:solidFill>
                  <a:schemeClr val="tx2"/>
                </a:solidFill>
              </a:rPr>
              <a:t>sense of security, leading to difficulties in emotional and social development (Bowlby, 1969; Howe, 2011).</a:t>
            </a:r>
          </a:p>
          <a:p>
            <a:pPr marL="0" indent="0">
              <a:buNone/>
            </a:pPr>
            <a:endParaRPr lang="en-GB" sz="1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62273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3C823D3-D619-407C-89E0-C6F6B1E7A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47F8E3E-2FFA-4A0F-B3C7-E57ADDCFB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4AD9C4-2521-DCB7-1E6E-1EC3A3E54A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8564" y="425410"/>
            <a:ext cx="9833548" cy="1325563"/>
          </a:xfrm>
        </p:spPr>
        <p:txBody>
          <a:bodyPr anchor="ctr">
            <a:normAutofit/>
          </a:bodyPr>
          <a:lstStyle/>
          <a:p>
            <a:pPr algn="ctr" fontAlgn="t"/>
            <a:r>
              <a:rPr lang="en-GB" sz="3600" b="1" dirty="0">
                <a:solidFill>
                  <a:schemeClr val="tx2"/>
                </a:solidFill>
                <a:latin typeface="Segoe UI" panose="020B0502040204020203" pitchFamily="34" charset="0"/>
              </a:rPr>
              <a:t>Impact of Maternal Mental Health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3D939F1-7ABE-4D0E-946A-43F37F556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3FE0426-0FE4-451E-A8BB-08DA6A6AC2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4A32F7E8-35B4-451F-AA07-AECF7CA1D5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097796-C3C8-4772-9EBD-9F5CA368F5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C4BC137-BB50-4235-A83F-4B4EEE159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0A1F15-2B6F-3DC4-0A13-B27D439F2F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3732" y="2352664"/>
            <a:ext cx="10578518" cy="3434283"/>
          </a:xfrm>
        </p:spPr>
        <p:txBody>
          <a:bodyPr numCol="2" anchor="ctr">
            <a:normAutofit/>
          </a:bodyPr>
          <a:lstStyle/>
          <a:p>
            <a:pPr fontAlgn="t">
              <a:lnSpc>
                <a:spcPct val="100000"/>
              </a:lnSpc>
              <a:buNone/>
            </a:pPr>
            <a:r>
              <a:rPr lang="en-GB" sz="1800" b="1" dirty="0">
                <a:solidFill>
                  <a:schemeClr val="tx2"/>
                </a:solidFill>
                <a:latin typeface="Segoe UI" panose="020B0502040204020203" pitchFamily="34" charset="0"/>
              </a:rPr>
              <a:t>Mother's Post-Natal Depression</a:t>
            </a:r>
          </a:p>
          <a:p>
            <a:pPr fontAlgn="t">
              <a:lnSpc>
                <a:spcPct val="100000"/>
              </a:lnSpc>
              <a:buNone/>
            </a:pPr>
            <a:r>
              <a:rPr lang="en-GB" sz="1800" dirty="0">
                <a:solidFill>
                  <a:schemeClr val="tx2"/>
                </a:solidFill>
                <a:latin typeface="Segoe UI" panose="020B0502040204020203" pitchFamily="34" charset="0"/>
              </a:rPr>
              <a:t>May affect</a:t>
            </a:r>
          </a:p>
          <a:p>
            <a:pPr fontAlgn="t">
              <a:lnSpc>
                <a:spcPct val="100000"/>
              </a:lnSpc>
            </a:pPr>
            <a:r>
              <a:rPr lang="en-GB" sz="1800" dirty="0">
                <a:solidFill>
                  <a:schemeClr val="tx2"/>
                </a:solidFill>
                <a:latin typeface="Segoe UI" panose="020B0502040204020203" pitchFamily="34" charset="0"/>
              </a:rPr>
              <a:t>Emotional availability.</a:t>
            </a:r>
          </a:p>
          <a:p>
            <a:pPr fontAlgn="t">
              <a:lnSpc>
                <a:spcPct val="100000"/>
              </a:lnSpc>
            </a:pPr>
            <a:r>
              <a:rPr lang="en-GB" sz="1800" dirty="0">
                <a:solidFill>
                  <a:schemeClr val="tx2"/>
                </a:solidFill>
                <a:latin typeface="Segoe UI" panose="020B0502040204020203" pitchFamily="34" charset="0"/>
              </a:rPr>
              <a:t>Sensitivity to Isaac's needs.</a:t>
            </a:r>
          </a:p>
          <a:p>
            <a:pPr fontAlgn="t">
              <a:lnSpc>
                <a:spcPct val="100000"/>
              </a:lnSpc>
            </a:pPr>
            <a:r>
              <a:rPr lang="en-GB" sz="1800" dirty="0">
                <a:solidFill>
                  <a:schemeClr val="tx2"/>
                </a:solidFill>
                <a:latin typeface="Segoe UI" panose="020B0502040204020203" pitchFamily="34" charset="0"/>
              </a:rPr>
              <a:t>Maternal depression can negatively affect</a:t>
            </a:r>
          </a:p>
          <a:p>
            <a:pPr marL="0" indent="0" fontAlgn="t">
              <a:lnSpc>
                <a:spcPct val="100000"/>
              </a:lnSpc>
              <a:buNone/>
            </a:pPr>
            <a:r>
              <a:rPr lang="en-GB" sz="1800" dirty="0">
                <a:solidFill>
                  <a:schemeClr val="tx2"/>
                </a:solidFill>
                <a:latin typeface="Segoe UI" panose="020B0502040204020203" pitchFamily="34" charset="0"/>
              </a:rPr>
              <a:t>children's emotional and cognitive development (Severo et al., 2023).</a:t>
            </a:r>
          </a:p>
          <a:p>
            <a:pPr marL="0" indent="0" fontAlgn="t">
              <a:lnSpc>
                <a:spcPct val="100000"/>
              </a:lnSpc>
              <a:buNone/>
            </a:pPr>
            <a:endParaRPr lang="en-GB" sz="1800" dirty="0">
              <a:solidFill>
                <a:schemeClr val="tx2"/>
              </a:solidFill>
              <a:latin typeface="Segoe UI" panose="020B0502040204020203" pitchFamily="34" charset="0"/>
            </a:endParaRPr>
          </a:p>
          <a:p>
            <a:pPr fontAlgn="t">
              <a:lnSpc>
                <a:spcPct val="100000"/>
              </a:lnSpc>
              <a:buNone/>
            </a:pPr>
            <a:r>
              <a:rPr lang="en-GB" sz="1800" b="1" dirty="0">
                <a:solidFill>
                  <a:schemeClr val="tx2"/>
                </a:solidFill>
                <a:latin typeface="Segoe UI" panose="020B0502040204020203" pitchFamily="34" charset="0"/>
              </a:rPr>
              <a:t>Possible Outcomes</a:t>
            </a:r>
          </a:p>
          <a:p>
            <a:pPr fontAlgn="t">
              <a:lnSpc>
                <a:spcPct val="100000"/>
              </a:lnSpc>
            </a:pPr>
            <a:r>
              <a:rPr lang="en-GB" sz="1800" dirty="0">
                <a:solidFill>
                  <a:schemeClr val="tx2"/>
                </a:solidFill>
                <a:latin typeface="Segoe UI" panose="020B0502040204020203" pitchFamily="34" charset="0"/>
              </a:rPr>
              <a:t>Increased insecurity.</a:t>
            </a:r>
          </a:p>
          <a:p>
            <a:pPr fontAlgn="t">
              <a:lnSpc>
                <a:spcPct val="100000"/>
              </a:lnSpc>
            </a:pPr>
            <a:r>
              <a:rPr lang="en-GB" sz="1800" dirty="0">
                <a:solidFill>
                  <a:schemeClr val="tx2"/>
                </a:solidFill>
                <a:latin typeface="Segoe UI" panose="020B0502040204020203" pitchFamily="34" charset="0"/>
              </a:rPr>
              <a:t>Reduced confidence.</a:t>
            </a:r>
          </a:p>
          <a:p>
            <a:pPr fontAlgn="t">
              <a:lnSpc>
                <a:spcPct val="100000"/>
              </a:lnSpc>
            </a:pPr>
            <a:r>
              <a:rPr lang="en-GB" sz="1800" dirty="0">
                <a:solidFill>
                  <a:schemeClr val="tx2"/>
                </a:solidFill>
                <a:latin typeface="Segoe UI" panose="020B0502040204020203" pitchFamily="34" charset="0"/>
              </a:rPr>
              <a:t>Emotional dependence (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+mn-cs"/>
              </a:rPr>
              <a:t>Berk, 2023</a:t>
            </a:r>
            <a:r>
              <a:rPr lang="en-GB" sz="1800" dirty="0">
                <a:solidFill>
                  <a:schemeClr val="tx2"/>
                </a:solidFill>
                <a:latin typeface="Segoe UI" panose="020B0502040204020203" pitchFamily="34" charset="0"/>
              </a:rPr>
              <a:t>).</a:t>
            </a:r>
            <a:endParaRPr lang="en-GB" sz="1800" b="1" dirty="0">
              <a:solidFill>
                <a:schemeClr val="tx2"/>
              </a:solidFill>
              <a:latin typeface="Segoe UI" panose="020B0502040204020203" pitchFamily="34" charset="0"/>
            </a:endParaRPr>
          </a:p>
          <a:p>
            <a:pPr fontAlgn="t">
              <a:lnSpc>
                <a:spcPct val="100000"/>
              </a:lnSpc>
              <a:buNone/>
            </a:pPr>
            <a:r>
              <a:rPr lang="en-GB" sz="1800" b="1" dirty="0">
                <a:solidFill>
                  <a:schemeClr val="tx2"/>
                </a:solidFill>
                <a:latin typeface="Segoe UI" panose="020B0502040204020203" pitchFamily="34" charset="0"/>
              </a:rPr>
              <a:t>Critical point</a:t>
            </a:r>
            <a:endParaRPr lang="en-GB" sz="1800" dirty="0">
              <a:solidFill>
                <a:schemeClr val="tx2"/>
              </a:solidFill>
              <a:latin typeface="Segoe UI" panose="020B0502040204020203" pitchFamily="34" charset="0"/>
            </a:endParaRPr>
          </a:p>
          <a:p>
            <a:pPr fontAlgn="t">
              <a:lnSpc>
                <a:spcPct val="100000"/>
              </a:lnSpc>
              <a:buNone/>
            </a:pPr>
            <a:r>
              <a:rPr lang="en-GB" sz="1800" dirty="0">
                <a:solidFill>
                  <a:schemeClr val="tx2"/>
                </a:solidFill>
                <a:latin typeface="Segoe UI" panose="020B0502040204020203" pitchFamily="34" charset="0"/>
              </a:rPr>
              <a:t>Not all children of depressed parents experience</a:t>
            </a:r>
          </a:p>
          <a:p>
            <a:pPr fontAlgn="t">
              <a:lnSpc>
                <a:spcPct val="100000"/>
              </a:lnSpc>
              <a:buNone/>
            </a:pPr>
            <a:r>
              <a:rPr lang="en-GB" sz="1800" dirty="0">
                <a:solidFill>
                  <a:schemeClr val="tx2"/>
                </a:solidFill>
                <a:latin typeface="Segoe UI" panose="020B0502040204020203" pitchFamily="34" charset="0"/>
              </a:rPr>
              <a:t>attachment difficulties, but it can increase risk.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Segoe UI" panose="020B0502040204020203" pitchFamily="34" charset="0"/>
              <a:ea typeface="+mn-ea"/>
              <a:cs typeface="+mn-cs"/>
            </a:endParaRPr>
          </a:p>
          <a:p>
            <a:pPr marL="0" indent="0" fontAlgn="t">
              <a:lnSpc>
                <a:spcPct val="100000"/>
              </a:lnSpc>
              <a:buNone/>
            </a:pPr>
            <a:endParaRPr lang="en-GB" sz="1800" dirty="0">
              <a:solidFill>
                <a:schemeClr val="tx2"/>
              </a:solidFill>
              <a:latin typeface="Segoe UI" panose="020B0502040204020203" pitchFamily="34" charset="0"/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9DB3963A-4187-4A72-9DA4-CA6BADE22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2428E75E-001A-4568-B035-574F1303EF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4AC8CFC-1164-4525-82A0-25F75ADCF4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F35C856-5B70-4CA2-BB8F-A37197D8F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50FD8B0-DE97-47B1-84ED-67A3BD00FE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41163888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351345-E55B-5FF1-C58B-940DF6E7AC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011093"/>
          </a:xfrm>
        </p:spPr>
        <p:txBody>
          <a:bodyPr anchor="t"/>
          <a:lstStyle/>
          <a:p>
            <a:pPr algn="ctr"/>
            <a:r>
              <a:rPr lang="en-GB" b="1" dirty="0">
                <a:latin typeface="Segoe UI" panose="020B0502040204020203" pitchFamily="34" charset="0"/>
              </a:rPr>
              <a:t>Impact of Disrupted Childcare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04F74B-961D-D849-6F7A-93A2428800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76218"/>
            <a:ext cx="10647556" cy="4800745"/>
          </a:xfrm>
        </p:spPr>
        <p:txBody>
          <a:bodyPr anchor="ctr">
            <a:normAutofit/>
          </a:bodyPr>
          <a:lstStyle/>
          <a:p>
            <a:pPr fontAlgn="t">
              <a:lnSpc>
                <a:spcPct val="100000"/>
              </a:lnSpc>
              <a:buNone/>
            </a:pPr>
            <a:r>
              <a:rPr lang="en-GB" sz="1800" b="1" dirty="0">
                <a:latin typeface="Segoe UI" panose="020B0502040204020203" pitchFamily="34" charset="0"/>
              </a:rPr>
              <a:t>Effects of Frequent Changes</a:t>
            </a:r>
          </a:p>
          <a:p>
            <a:pPr fontAlgn="t">
              <a:lnSpc>
                <a:spcPct val="100000"/>
              </a:lnSpc>
            </a:pPr>
            <a:r>
              <a:rPr lang="en-GB" sz="1800" dirty="0">
                <a:latin typeface="Segoe UI" panose="020B0502040204020203" pitchFamily="34" charset="0"/>
                <a:cs typeface="Segoe UI" panose="020B0502040204020203" pitchFamily="34" charset="0"/>
              </a:rPr>
              <a:t>Less stability.</a:t>
            </a:r>
          </a:p>
          <a:p>
            <a:pPr fontAlgn="t">
              <a:lnSpc>
                <a:spcPct val="100000"/>
              </a:lnSpc>
            </a:pPr>
            <a:r>
              <a:rPr lang="en-GB" sz="1800" dirty="0">
                <a:latin typeface="Segoe UI" panose="020B0502040204020203" pitchFamily="34" charset="0"/>
                <a:cs typeface="Segoe UI" panose="020B0502040204020203" pitchFamily="34" charset="0"/>
              </a:rPr>
              <a:t>Stable and responsive caregiving supports the development of secure attachment relationships (La Rosa and Commodari, 2024).</a:t>
            </a:r>
          </a:p>
          <a:p>
            <a:pPr fontAlgn="t">
              <a:lnSpc>
                <a:spcPct val="100000"/>
              </a:lnSpc>
            </a:pPr>
            <a:r>
              <a:rPr lang="en-GB" sz="1800" dirty="0">
                <a:latin typeface="Segoe UI" panose="020B0502040204020203" pitchFamily="34" charset="0"/>
                <a:cs typeface="Segoe UI" panose="020B0502040204020203" pitchFamily="34" charset="0"/>
              </a:rPr>
              <a:t>Difficulty building trusting relationships.</a:t>
            </a:r>
          </a:p>
          <a:p>
            <a:pPr fontAlgn="t">
              <a:lnSpc>
                <a:spcPct val="100000"/>
              </a:lnSpc>
            </a:pPr>
            <a:r>
              <a:rPr lang="en-GB" sz="1800" dirty="0">
                <a:latin typeface="Segoe UI" panose="020B0502040204020203" pitchFamily="34" charset="0"/>
                <a:cs typeface="Segoe UI" panose="020B0502040204020203" pitchFamily="34" charset="0"/>
              </a:rPr>
              <a:t>Reduced feelings of safety (Bowlby, 1988).</a:t>
            </a:r>
          </a:p>
          <a:p>
            <a:pPr fontAlgn="t">
              <a:lnSpc>
                <a:spcPct val="100000"/>
              </a:lnSpc>
              <a:buNone/>
            </a:pPr>
            <a:r>
              <a:rPr lang="en-GB" sz="1800" b="1" dirty="0">
                <a:latin typeface="Segoe UI" panose="020B0502040204020203" pitchFamily="34" charset="0"/>
              </a:rPr>
              <a:t>Possible Consequences</a:t>
            </a:r>
          </a:p>
          <a:p>
            <a:pPr fontAlgn="t">
              <a:lnSpc>
                <a:spcPct val="100000"/>
              </a:lnSpc>
            </a:pPr>
            <a:r>
              <a:rPr lang="en-GB" sz="1800" dirty="0">
                <a:latin typeface="Segoe UI" panose="020B0502040204020203" pitchFamily="34" charset="0"/>
              </a:rPr>
              <a:t>Separation anxiety.</a:t>
            </a:r>
          </a:p>
          <a:p>
            <a:pPr fontAlgn="t">
              <a:lnSpc>
                <a:spcPct val="100000"/>
              </a:lnSpc>
            </a:pPr>
            <a:r>
              <a:rPr lang="en-GB" sz="1800" dirty="0">
                <a:latin typeface="Segoe UI" panose="020B0502040204020203" pitchFamily="34" charset="0"/>
              </a:rPr>
              <a:t>Withdrawal from peers.</a:t>
            </a:r>
          </a:p>
          <a:p>
            <a:pPr fontAlgn="t">
              <a:lnSpc>
                <a:spcPct val="100000"/>
              </a:lnSpc>
            </a:pPr>
            <a:r>
              <a:rPr lang="en-GB" sz="1800" dirty="0">
                <a:latin typeface="Segoe UI" panose="020B0502040204020203" pitchFamily="34" charset="0"/>
              </a:rPr>
              <a:t>Increased reliance on mother (Howe, 2011).</a:t>
            </a:r>
          </a:p>
          <a:p>
            <a:pPr fontAlgn="t">
              <a:lnSpc>
                <a:spcPct val="100000"/>
              </a:lnSpc>
              <a:buNone/>
            </a:pPr>
            <a:r>
              <a:rPr lang="en-GB" sz="1800" b="1" dirty="0">
                <a:latin typeface="Segoe UI" panose="020B0502040204020203" pitchFamily="34" charset="0"/>
              </a:rPr>
              <a:t>Application to Isaac</a:t>
            </a:r>
            <a:endParaRPr lang="en-GB" sz="1800" dirty="0">
              <a:latin typeface="Segoe UI" panose="020B0502040204020203" pitchFamily="34" charset="0"/>
            </a:endParaRPr>
          </a:p>
          <a:p>
            <a:pPr fontAlgn="t">
              <a:lnSpc>
                <a:spcPct val="100000"/>
              </a:lnSpc>
              <a:buNone/>
            </a:pPr>
            <a:r>
              <a:rPr lang="en-GB" sz="1800" dirty="0">
                <a:latin typeface="Segoe UI" panose="020B0502040204020203" pitchFamily="34" charset="0"/>
              </a:rPr>
              <a:t>His disrupted childcare history may explain his difficulties adapting to group settings.</a:t>
            </a:r>
          </a:p>
          <a:p>
            <a:pPr>
              <a:lnSpc>
                <a:spcPct val="100000"/>
              </a:lnSpc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8587174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79900F-2760-5B14-F7AA-63D6720A2A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974147"/>
          </a:xfrm>
        </p:spPr>
        <p:txBody>
          <a:bodyPr anchor="t"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GB" sz="4000" b="1" dirty="0">
                <a:latin typeface="Segoe UI" panose="020B0502040204020203" pitchFamily="34" charset="0"/>
              </a:rPr>
              <a:t>Nature</a:t>
            </a:r>
            <a:r>
              <a:rPr lang="en-GB" b="1" dirty="0">
                <a:latin typeface="Segoe UI" panose="020B0502040204020203" pitchFamily="34" charset="0"/>
              </a:rPr>
              <a:t> and Nurture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3BAA35-22B0-7A08-6A73-0FFCF5E1A1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240403"/>
            <a:ext cx="10738899" cy="4936561"/>
          </a:xfrm>
        </p:spPr>
        <p:txBody>
          <a:bodyPr anchor="t">
            <a:noAutofit/>
          </a:bodyPr>
          <a:lstStyle/>
          <a:p>
            <a:pPr fontAlgn="t">
              <a:lnSpc>
                <a:spcPct val="110000"/>
              </a:lnSpc>
              <a:buNone/>
            </a:pPr>
            <a:r>
              <a:rPr lang="en-GB" sz="1800" b="1" dirty="0">
                <a:latin typeface="Segoe UI" panose="020B0502040204020203" pitchFamily="34" charset="0"/>
              </a:rPr>
              <a:t>Nature (Biological Factors)</a:t>
            </a:r>
          </a:p>
          <a:p>
            <a:pPr fontAlgn="t">
              <a:lnSpc>
                <a:spcPct val="110000"/>
              </a:lnSpc>
            </a:pPr>
            <a:r>
              <a:rPr lang="en-GB" sz="1800" dirty="0">
                <a:latin typeface="Segoe UI" panose="020B0502040204020203" pitchFamily="34" charset="0"/>
              </a:rPr>
              <a:t>Temperament.</a:t>
            </a:r>
          </a:p>
          <a:p>
            <a:pPr fontAlgn="t">
              <a:lnSpc>
                <a:spcPct val="110000"/>
              </a:lnSpc>
            </a:pPr>
            <a:r>
              <a:rPr lang="en-GB" sz="1800" dirty="0">
                <a:latin typeface="Segoe UI" panose="020B0502040204020203" pitchFamily="34" charset="0"/>
              </a:rPr>
              <a:t>Early brain development.</a:t>
            </a:r>
          </a:p>
          <a:p>
            <a:pPr fontAlgn="t">
              <a:lnSpc>
                <a:spcPct val="110000"/>
              </a:lnSpc>
            </a:pPr>
            <a:r>
              <a:rPr lang="en-GB" sz="1800" dirty="0">
                <a:latin typeface="Segoe UI" panose="020B0502040204020203" pitchFamily="34" charset="0"/>
              </a:rPr>
              <a:t>Individual differences (Berk, 2023).</a:t>
            </a:r>
          </a:p>
          <a:p>
            <a:pPr fontAlgn="t">
              <a:lnSpc>
                <a:spcPct val="110000"/>
              </a:lnSpc>
              <a:buNone/>
            </a:pPr>
            <a:r>
              <a:rPr lang="en-GB" sz="1800" b="1" dirty="0">
                <a:latin typeface="Segoe UI" panose="020B0502040204020203" pitchFamily="34" charset="0"/>
              </a:rPr>
              <a:t>Nurture (Environmental Factors)</a:t>
            </a:r>
          </a:p>
          <a:p>
            <a:pPr fontAlgn="t">
              <a:lnSpc>
                <a:spcPct val="110000"/>
              </a:lnSpc>
            </a:pPr>
            <a:r>
              <a:rPr lang="en-GB" sz="1800" dirty="0">
                <a:latin typeface="Segoe UI" panose="020B0502040204020203" pitchFamily="34" charset="0"/>
              </a:rPr>
              <a:t>Maternal mental health (Severo et al., 2023).</a:t>
            </a:r>
          </a:p>
          <a:p>
            <a:pPr fontAlgn="t">
              <a:lnSpc>
                <a:spcPct val="110000"/>
              </a:lnSpc>
            </a:pPr>
            <a:r>
              <a:rPr lang="en-GB" sz="1800" dirty="0">
                <a:latin typeface="Segoe UI" panose="020B0502040204020203" pitchFamily="34" charset="0"/>
              </a:rPr>
              <a:t>Quality of caregiver-child relationships (Bowlby, 1988).</a:t>
            </a:r>
          </a:p>
          <a:p>
            <a:pPr fontAlgn="t">
              <a:lnSpc>
                <a:spcPct val="110000"/>
              </a:lnSpc>
            </a:pPr>
            <a:r>
              <a:rPr lang="en-GB" sz="1800" dirty="0">
                <a:latin typeface="Segoe UI" panose="020B0502040204020203" pitchFamily="34" charset="0"/>
              </a:rPr>
              <a:t>Social interaction opportunities (Schaffer, 2015).</a:t>
            </a:r>
          </a:p>
          <a:p>
            <a:pPr fontAlgn="t">
              <a:lnSpc>
                <a:spcPct val="110000"/>
              </a:lnSpc>
            </a:pPr>
            <a:r>
              <a:rPr lang="en-GB" sz="1800" dirty="0">
                <a:latin typeface="Segoe UI" panose="020B0502040204020203" pitchFamily="34" charset="0"/>
              </a:rPr>
              <a:t>Childcare experiences (Berk, 2023)</a:t>
            </a:r>
          </a:p>
          <a:p>
            <a:pPr marL="0" indent="0" fontAlgn="t">
              <a:lnSpc>
                <a:spcPct val="110000"/>
              </a:lnSpc>
              <a:buNone/>
            </a:pPr>
            <a:r>
              <a:rPr lang="en-GB" sz="1800" b="1" dirty="0">
                <a:latin typeface="Segoe UI" panose="020B0502040204020203" pitchFamily="34" charset="0"/>
              </a:rPr>
              <a:t>Evaluation</a:t>
            </a:r>
          </a:p>
          <a:p>
            <a:pPr marL="0" indent="0" fontAlgn="t">
              <a:lnSpc>
                <a:spcPct val="110000"/>
              </a:lnSpc>
              <a:buNone/>
            </a:pPr>
            <a:r>
              <a:rPr lang="en-GB" sz="1800" dirty="0">
                <a:latin typeface="Segoe UI" panose="020B0502040204020203" pitchFamily="34" charset="0"/>
              </a:rPr>
              <a:t>Isaac's development is likely influenced by the interaction between biological characteristics and environmental experiences.</a:t>
            </a:r>
            <a:endParaRPr lang="en-GB" b="1" dirty="0">
              <a:latin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092431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4D5508-E3AB-1267-6097-74DC2DAD19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90959"/>
            <a:ext cx="10515600" cy="1325563"/>
          </a:xfrm>
        </p:spPr>
        <p:txBody>
          <a:bodyPr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b="1" dirty="0">
                <a:latin typeface="Segoe UI" panose="020B0502040204020203" pitchFamily="34" charset="0"/>
              </a:rPr>
              <a:t>Support Strategy: 1</a:t>
            </a:r>
            <a:br>
              <a:rPr lang="en-GB" b="1" dirty="0">
                <a:latin typeface="Segoe UI" panose="020B0502040204020203" pitchFamily="34" charset="0"/>
              </a:rPr>
            </a:br>
            <a:r>
              <a:rPr lang="en-GB" b="1" dirty="0">
                <a:latin typeface="Segoe UI" panose="020B0502040204020203" pitchFamily="34" charset="0"/>
              </a:rPr>
              <a:t> </a:t>
            </a:r>
            <a:r>
              <a:rPr lang="en-GB" sz="4900" b="1" dirty="0">
                <a:latin typeface="Segoe UI" panose="020B0502040204020203" pitchFamily="34" charset="0"/>
              </a:rPr>
              <a:t>Attachment-Based</a:t>
            </a:r>
            <a:r>
              <a:rPr lang="en-GB" b="1" dirty="0">
                <a:latin typeface="Segoe UI" panose="020B0502040204020203" pitchFamily="34" charset="0"/>
              </a:rPr>
              <a:t> Approaches</a:t>
            </a:r>
            <a:br>
              <a:rPr lang="en-GB" b="1" dirty="0">
                <a:latin typeface="Segoe UI" panose="020B0502040204020203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C29013-A7AF-17F5-B010-F514C26FB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1075" y="1690688"/>
            <a:ext cx="10515600" cy="4351338"/>
          </a:xfrm>
        </p:spPr>
        <p:txBody>
          <a:bodyPr anchor="ctr">
            <a:normAutofit/>
          </a:bodyPr>
          <a:lstStyle/>
          <a:p>
            <a:pPr fontAlgn="t">
              <a:lnSpc>
                <a:spcPct val="100000"/>
              </a:lnSpc>
              <a:buNone/>
            </a:pPr>
            <a:r>
              <a:rPr lang="en-GB" sz="1800" b="1" dirty="0">
                <a:latin typeface="Segoe UI" panose="020B0502040204020203" pitchFamily="34" charset="0"/>
              </a:rPr>
              <a:t>Recommendations</a:t>
            </a:r>
          </a:p>
          <a:p>
            <a:pPr fontAlgn="t">
              <a:lnSpc>
                <a:spcPct val="100000"/>
              </a:lnSpc>
            </a:pPr>
            <a:r>
              <a:rPr lang="en-GB" sz="1800" dirty="0">
                <a:latin typeface="Segoe UI" panose="020B0502040204020203" pitchFamily="34" charset="0"/>
              </a:rPr>
              <a:t>Assign a consistent key worker.</a:t>
            </a:r>
          </a:p>
          <a:p>
            <a:pPr fontAlgn="t">
              <a:lnSpc>
                <a:spcPct val="100000"/>
              </a:lnSpc>
            </a:pPr>
            <a:r>
              <a:rPr lang="en-GB" sz="1800" dirty="0">
                <a:latin typeface="Segoe UI" panose="020B0502040204020203" pitchFamily="34" charset="0"/>
              </a:rPr>
              <a:t>Build trusting relationships (Bowlby, 1988).</a:t>
            </a:r>
          </a:p>
          <a:p>
            <a:pPr fontAlgn="t">
              <a:lnSpc>
                <a:spcPct val="100000"/>
              </a:lnSpc>
            </a:pPr>
            <a:r>
              <a:rPr lang="en-GB" sz="1800" dirty="0">
                <a:latin typeface="Segoe UI" panose="020B0502040204020203" pitchFamily="34" charset="0"/>
              </a:rPr>
              <a:t>Establish predictable daily routines.</a:t>
            </a:r>
          </a:p>
          <a:p>
            <a:pPr fontAlgn="t">
              <a:lnSpc>
                <a:spcPct val="100000"/>
              </a:lnSpc>
            </a:pPr>
            <a:r>
              <a:rPr lang="en-GB" sz="1800" dirty="0">
                <a:latin typeface="Segoe UI" panose="020B0502040204020203" pitchFamily="34" charset="0"/>
              </a:rPr>
              <a:t>Use gradual separation plans (Howe, 2011).</a:t>
            </a:r>
          </a:p>
          <a:p>
            <a:pPr fontAlgn="t">
              <a:lnSpc>
                <a:spcPct val="100000"/>
              </a:lnSpc>
            </a:pPr>
            <a:r>
              <a:rPr lang="en-GB" sz="1800" dirty="0">
                <a:latin typeface="Segoe UI" panose="020B0502040204020203" pitchFamily="34" charset="0"/>
              </a:rPr>
              <a:t>Emotional regulation activities such as visual feelings charts, calming routines and guided play.</a:t>
            </a:r>
          </a:p>
          <a:p>
            <a:pPr marL="0" indent="0" fontAlgn="t">
              <a:lnSpc>
                <a:spcPct val="100000"/>
              </a:lnSpc>
              <a:buNone/>
            </a:pPr>
            <a:endParaRPr lang="en-GB" sz="1800" dirty="0">
              <a:latin typeface="Segoe UI" panose="020B0502040204020203" pitchFamily="34" charset="0"/>
            </a:endParaRPr>
          </a:p>
          <a:p>
            <a:pPr fontAlgn="t">
              <a:lnSpc>
                <a:spcPct val="100000"/>
              </a:lnSpc>
              <a:buNone/>
            </a:pPr>
            <a:r>
              <a:rPr lang="en-GB" sz="1800" b="1" dirty="0">
                <a:latin typeface="Segoe UI" panose="020B0502040204020203" pitchFamily="34" charset="0"/>
              </a:rPr>
              <a:t>Bowlby theory </a:t>
            </a:r>
          </a:p>
          <a:p>
            <a:pPr marL="0" indent="0" fontAlgn="t">
              <a:lnSpc>
                <a:spcPct val="100000"/>
              </a:lnSpc>
              <a:buNone/>
            </a:pPr>
            <a:r>
              <a:rPr lang="en-GB" sz="1800" dirty="0">
                <a:latin typeface="Segoe UI" panose="020B0502040204020203" pitchFamily="34" charset="0"/>
              </a:rPr>
              <a:t>Research suggests that attachment security may help reduce the risk of later emotional and behavioural difficulties.</a:t>
            </a:r>
          </a:p>
        </p:txBody>
      </p:sp>
    </p:spTree>
    <p:extLst>
      <p:ext uri="{BB962C8B-B14F-4D97-AF65-F5344CB8AC3E}">
        <p14:creationId xmlns:p14="http://schemas.microsoft.com/office/powerpoint/2010/main" val="21312855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29509C-29D6-8FF1-11E5-B560B26863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>
            <a:normAutofit fontScale="90000"/>
          </a:bodyPr>
          <a:lstStyle/>
          <a:p>
            <a:pPr algn="ctr">
              <a:lnSpc>
                <a:spcPct val="100000"/>
              </a:lnSpc>
            </a:pPr>
            <a:r>
              <a:rPr lang="en-GB" b="1" dirty="0">
                <a:latin typeface="Segoe UI" panose="020B0502040204020203" pitchFamily="34" charset="0"/>
              </a:rPr>
              <a:t>Support </a:t>
            </a:r>
            <a:r>
              <a:rPr lang="en-GB" sz="4900" b="1" dirty="0">
                <a:latin typeface="Segoe UI" panose="020B0502040204020203" pitchFamily="34" charset="0"/>
              </a:rPr>
              <a:t>Strategy: </a:t>
            </a:r>
            <a:r>
              <a:rPr lang="en-GB" b="1" dirty="0">
                <a:latin typeface="Segoe UI" panose="020B0502040204020203" pitchFamily="34" charset="0"/>
              </a:rPr>
              <a:t>2</a:t>
            </a:r>
            <a:br>
              <a:rPr lang="en-GB" b="1" dirty="0">
                <a:latin typeface="Segoe UI" panose="020B0502040204020203" pitchFamily="34" charset="0"/>
              </a:rPr>
            </a:br>
            <a:r>
              <a:rPr lang="en-GB" b="1" dirty="0">
                <a:latin typeface="Segoe UI" panose="020B0502040204020203" pitchFamily="34" charset="0"/>
              </a:rPr>
              <a:t>Communication and Social Development</a:t>
            </a:r>
            <a:br>
              <a:rPr lang="en-GB" b="1" dirty="0">
                <a:latin typeface="Segoe UI" panose="020B0502040204020203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31A89F-8158-7E9C-6C8E-DF298C6260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545" y="2170545"/>
            <a:ext cx="10707255" cy="4006417"/>
          </a:xfrm>
        </p:spPr>
        <p:txBody>
          <a:bodyPr numCol="2" anchor="ctr">
            <a:normAutofit/>
          </a:bodyPr>
          <a:lstStyle/>
          <a:p>
            <a:pPr fontAlgn="t">
              <a:lnSpc>
                <a:spcPct val="120000"/>
              </a:lnSpc>
              <a:buNone/>
            </a:pPr>
            <a:r>
              <a:rPr lang="en-GB" sz="2000" b="1" dirty="0">
                <a:latin typeface="Segoe UI" panose="020B0502040204020203" pitchFamily="34" charset="0"/>
              </a:rPr>
              <a:t>Recommendations</a:t>
            </a:r>
            <a:endParaRPr lang="en-GB" sz="1600" b="1" dirty="0">
              <a:latin typeface="Segoe UI" panose="020B0502040204020203" pitchFamily="34" charset="0"/>
            </a:endParaRPr>
          </a:p>
          <a:p>
            <a:pPr fontAlgn="t">
              <a:lnSpc>
                <a:spcPct val="120000"/>
              </a:lnSpc>
            </a:pPr>
            <a:r>
              <a:rPr lang="en-GB" sz="1800" dirty="0">
                <a:latin typeface="Segoe UI" panose="020B0502040204020203" pitchFamily="34" charset="0"/>
              </a:rPr>
              <a:t>Play-based learning activities (Berk, 2023).</a:t>
            </a:r>
          </a:p>
          <a:p>
            <a:pPr fontAlgn="t">
              <a:lnSpc>
                <a:spcPct val="120000"/>
              </a:lnSpc>
            </a:pPr>
            <a:r>
              <a:rPr lang="en-GB" sz="1800" dirty="0">
                <a:latin typeface="Segoe UI" panose="020B0502040204020203" pitchFamily="34" charset="0"/>
              </a:rPr>
              <a:t>Small-group interactions encourage social development (Berk, 2023).</a:t>
            </a:r>
          </a:p>
          <a:p>
            <a:pPr fontAlgn="t">
              <a:lnSpc>
                <a:spcPct val="120000"/>
              </a:lnSpc>
            </a:pPr>
            <a:r>
              <a:rPr lang="en-GB" sz="1800" dirty="0">
                <a:latin typeface="Segoe UI" panose="020B0502040204020203" pitchFamily="34" charset="0"/>
              </a:rPr>
              <a:t>Language-rich environments support communication development (Schaffer, 2015).</a:t>
            </a:r>
          </a:p>
          <a:p>
            <a:pPr fontAlgn="t">
              <a:lnSpc>
                <a:spcPct val="120000"/>
              </a:lnSpc>
            </a:pPr>
            <a:r>
              <a:rPr lang="en-GB" sz="1800" dirty="0">
                <a:latin typeface="Segoe UI" panose="020B0502040204020203" pitchFamily="34" charset="0"/>
              </a:rPr>
              <a:t>Storytelling and conversations.</a:t>
            </a:r>
          </a:p>
          <a:p>
            <a:pPr fontAlgn="t">
              <a:lnSpc>
                <a:spcPct val="120000"/>
              </a:lnSpc>
              <a:buNone/>
            </a:pPr>
            <a:r>
              <a:rPr lang="en-GB" sz="1800" b="1" dirty="0">
                <a:latin typeface="Segoe UI" panose="020B0502040204020203" pitchFamily="34" charset="0"/>
              </a:rPr>
              <a:t>Additional Support</a:t>
            </a:r>
          </a:p>
          <a:p>
            <a:pPr fontAlgn="t">
              <a:lnSpc>
                <a:spcPct val="120000"/>
              </a:lnSpc>
            </a:pPr>
            <a:r>
              <a:rPr lang="en-GB" sz="1800" dirty="0">
                <a:latin typeface="Segoe UI" panose="020B0502040204020203" pitchFamily="34" charset="0"/>
              </a:rPr>
              <a:t>Referral to a Speech and Language Therapist.</a:t>
            </a:r>
          </a:p>
          <a:p>
            <a:pPr fontAlgn="t">
              <a:lnSpc>
                <a:spcPct val="120000"/>
              </a:lnSpc>
            </a:pPr>
            <a:r>
              <a:rPr lang="en-GB" sz="1800" dirty="0">
                <a:latin typeface="Segoe UI" panose="020B0502040204020203" pitchFamily="34" charset="0"/>
              </a:rPr>
              <a:t>Collaboration with family and professionals.</a:t>
            </a:r>
          </a:p>
          <a:p>
            <a:pPr fontAlgn="t">
              <a:lnSpc>
                <a:spcPct val="120000"/>
              </a:lnSpc>
            </a:pPr>
            <a:r>
              <a:rPr lang="en-GB" sz="1800" dirty="0"/>
              <a:t>Isaac's language delay may be linked to reduced opportunities for consistent interaction and communication during early childhood.</a:t>
            </a:r>
            <a:endParaRPr lang="en-GB" sz="1800" dirty="0">
              <a:latin typeface="Segoe UI" panose="020B0502040204020203" pitchFamily="34" charset="0"/>
            </a:endParaRPr>
          </a:p>
          <a:p>
            <a:pPr fontAlgn="t">
              <a:lnSpc>
                <a:spcPct val="120000"/>
              </a:lnSpc>
              <a:buNone/>
            </a:pPr>
            <a:r>
              <a:rPr lang="en-GB" sz="1800" b="1" dirty="0">
                <a:latin typeface="Segoe UI" panose="020B0502040204020203" pitchFamily="34" charset="0"/>
              </a:rPr>
              <a:t>Expected Benefits</a:t>
            </a:r>
          </a:p>
          <a:p>
            <a:pPr fontAlgn="t">
              <a:lnSpc>
                <a:spcPct val="120000"/>
              </a:lnSpc>
            </a:pPr>
            <a:r>
              <a:rPr lang="en-GB" sz="1800" dirty="0">
                <a:latin typeface="Segoe UI" panose="020B0502040204020203" pitchFamily="34" charset="0"/>
              </a:rPr>
              <a:t>Improved communication.</a:t>
            </a:r>
          </a:p>
          <a:p>
            <a:pPr fontAlgn="t">
              <a:lnSpc>
                <a:spcPct val="120000"/>
              </a:lnSpc>
            </a:pPr>
            <a:r>
              <a:rPr lang="en-GB" sz="1800" dirty="0">
                <a:latin typeface="Segoe UI" panose="020B0502040204020203" pitchFamily="34" charset="0"/>
              </a:rPr>
              <a:t>Increased confidence.</a:t>
            </a:r>
          </a:p>
          <a:p>
            <a:pPr fontAlgn="t">
              <a:lnSpc>
                <a:spcPct val="120000"/>
              </a:lnSpc>
            </a:pPr>
            <a:r>
              <a:rPr lang="en-GB" sz="1800" dirty="0">
                <a:latin typeface="Segoe UI" panose="020B0502040204020203" pitchFamily="34" charset="0"/>
              </a:rPr>
              <a:t>Better peer relationships.</a:t>
            </a:r>
          </a:p>
        </p:txBody>
      </p:sp>
    </p:spTree>
    <p:extLst>
      <p:ext uri="{BB962C8B-B14F-4D97-AF65-F5344CB8AC3E}">
        <p14:creationId xmlns:p14="http://schemas.microsoft.com/office/powerpoint/2010/main" val="40422474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FA3C7DEA-BCC2-4295-8850-1479932961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C289949D-B9F6-468A-86FE-2694DC5AE7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DE508E-0B3D-44E4-8311-B79DDE984C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4574" y="799203"/>
            <a:ext cx="9833548" cy="1066802"/>
          </a:xfrm>
        </p:spPr>
        <p:txBody>
          <a:bodyPr anchor="ctr">
            <a:normAutofit/>
          </a:bodyPr>
          <a:lstStyle/>
          <a:p>
            <a:pPr algn="ctr"/>
            <a:r>
              <a:rPr lang="en-GB" sz="3600" b="1" dirty="0">
                <a:solidFill>
                  <a:schemeClr val="tx2"/>
                </a:solidFill>
                <a:latin typeface="Segoe UI" panose="020B0502040204020203" pitchFamily="34" charset="0"/>
              </a:rPr>
              <a:t>Supporting Isaac's Mother</a:t>
            </a:r>
            <a:endParaRPr lang="en-GB" sz="3600" dirty="0">
              <a:solidFill>
                <a:schemeClr val="tx2"/>
              </a:solidFill>
            </a:endParaRPr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E4DF0958-0C87-4C28-9554-2FADC788C2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67135" y="0"/>
            <a:ext cx="4324865" cy="264114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27" name="Freeform: Shape 12">
              <a:extLst>
                <a:ext uri="{FF2B5EF4-FFF2-40B4-BE49-F238E27FC236}">
                  <a16:creationId xmlns:a16="http://schemas.microsoft.com/office/drawing/2014/main" id="{DEC53B48-7B73-49D1-A6FD-9DBF5141EA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8" name="Freeform: Shape 13">
              <a:extLst>
                <a:ext uri="{FF2B5EF4-FFF2-40B4-BE49-F238E27FC236}">
                  <a16:creationId xmlns:a16="http://schemas.microsoft.com/office/drawing/2014/main" id="{7DEDDC41-2C98-4AF1-A0EA-AEEC34827C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9" name="Freeform: Shape 14">
              <a:extLst>
                <a:ext uri="{FF2B5EF4-FFF2-40B4-BE49-F238E27FC236}">
                  <a16:creationId xmlns:a16="http://schemas.microsoft.com/office/drawing/2014/main" id="{D2208F20-F93C-4530-8370-FC7818BABB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0" name="Freeform: Shape 15">
              <a:extLst>
                <a:ext uri="{FF2B5EF4-FFF2-40B4-BE49-F238E27FC236}">
                  <a16:creationId xmlns:a16="http://schemas.microsoft.com/office/drawing/2014/main" id="{E52F51E0-B50B-43EA-B6AC-C16BD29C3E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1FB836-DD94-4F5F-5AB7-910118A2F7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226" y="2105637"/>
            <a:ext cx="9833548" cy="3889262"/>
          </a:xfrm>
        </p:spPr>
        <p:txBody>
          <a:bodyPr anchor="ctr">
            <a:normAutofit/>
          </a:bodyPr>
          <a:lstStyle/>
          <a:p>
            <a:pPr fontAlgn="t">
              <a:buNone/>
            </a:pPr>
            <a:r>
              <a:rPr lang="en-GB" sz="1800" b="1" dirty="0">
                <a:solidFill>
                  <a:schemeClr val="tx2"/>
                </a:solidFill>
                <a:latin typeface="Segoe UI" panose="020B0502040204020203" pitchFamily="34" charset="0"/>
              </a:rPr>
              <a:t>Family Support</a:t>
            </a:r>
          </a:p>
          <a:p>
            <a:pPr marL="0" indent="0" fontAlgn="t">
              <a:buNone/>
            </a:pPr>
            <a:r>
              <a:rPr lang="en-GB" sz="1800" dirty="0">
                <a:solidFill>
                  <a:schemeClr val="tx2"/>
                </a:solidFill>
                <a:latin typeface="Segoe UI" panose="020B0502040204020203" pitchFamily="34" charset="0"/>
              </a:rPr>
              <a:t>Parenting programmes.</a:t>
            </a:r>
          </a:p>
          <a:p>
            <a:pPr marL="0" indent="0" fontAlgn="t">
              <a:buNone/>
            </a:pPr>
            <a:r>
              <a:rPr lang="en-GB" sz="1800" dirty="0">
                <a:solidFill>
                  <a:schemeClr val="tx2"/>
                </a:solidFill>
                <a:latin typeface="Segoe UI" panose="020B0502040204020203" pitchFamily="34" charset="0"/>
              </a:rPr>
              <a:t>Family support and resilience can reduce the negative effects of parental stress and depression on child development.</a:t>
            </a:r>
          </a:p>
          <a:p>
            <a:pPr marL="0" indent="0" fontAlgn="t">
              <a:buNone/>
            </a:pPr>
            <a:r>
              <a:rPr lang="en-GB" sz="1800" dirty="0">
                <a:solidFill>
                  <a:schemeClr val="tx2"/>
                </a:solidFill>
                <a:latin typeface="Segoe UI" panose="020B0502040204020203" pitchFamily="34" charset="0"/>
              </a:rPr>
              <a:t>Community groups.</a:t>
            </a:r>
          </a:p>
          <a:p>
            <a:pPr marL="0" indent="0" fontAlgn="t">
              <a:buNone/>
            </a:pPr>
            <a:r>
              <a:rPr lang="en-GB" sz="1800" dirty="0">
                <a:solidFill>
                  <a:schemeClr val="tx2"/>
                </a:solidFill>
                <a:latin typeface="Segoe UI" panose="020B0502040204020203" pitchFamily="34" charset="0"/>
              </a:rPr>
              <a:t>Supporting maternal mental health may improve children's developmental outcomes and wellbeing (Severo et al., 2023).</a:t>
            </a:r>
          </a:p>
          <a:p>
            <a:pPr marL="0" indent="0" fontAlgn="t">
              <a:buNone/>
            </a:pPr>
            <a:r>
              <a:rPr lang="en-GB" sz="1800" b="1" dirty="0">
                <a:solidFill>
                  <a:schemeClr val="tx2"/>
                </a:solidFill>
                <a:latin typeface="Segoe UI" panose="020B0502040204020203" pitchFamily="34" charset="0"/>
              </a:rPr>
              <a:t>Importance</a:t>
            </a:r>
          </a:p>
          <a:p>
            <a:pPr fontAlgn="t">
              <a:buNone/>
            </a:pPr>
            <a:r>
              <a:rPr lang="en-GB" sz="1800" dirty="0">
                <a:solidFill>
                  <a:schemeClr val="tx2"/>
                </a:solidFill>
                <a:latin typeface="Segoe UI" panose="020B0502040204020203" pitchFamily="34" charset="0"/>
              </a:rPr>
              <a:t>Supporting the caregiver can positively influence the child's development.</a:t>
            </a:r>
          </a:p>
          <a:p>
            <a:pPr fontAlgn="t">
              <a:buFont typeface="Wingdings" panose="05000000000000000000" pitchFamily="2" charset="2"/>
              <a:buChar char="ü"/>
            </a:pPr>
            <a:r>
              <a:rPr lang="en-GB" sz="1800" b="1" i="1" dirty="0">
                <a:solidFill>
                  <a:schemeClr val="tx2"/>
                </a:solidFill>
                <a:latin typeface="Segoe UI" panose="020B0502040204020203" pitchFamily="34" charset="0"/>
              </a:rPr>
              <a:t>Bowlby emphasised the importance of responsive and consistent caregiving.</a:t>
            </a:r>
          </a:p>
          <a:p>
            <a:pPr marL="0" indent="0">
              <a:buNone/>
            </a:pPr>
            <a:endParaRPr lang="en-GB" sz="1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2380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A3C7DEA-BCC2-4295-8850-1479932961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289949D-B9F6-468A-86FE-2694DC5AE7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6B6731-8A96-4423-E0BC-4A98DCACE4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1755073"/>
            <a:ext cx="9833548" cy="1066802"/>
          </a:xfrm>
        </p:spPr>
        <p:txBody>
          <a:bodyPr anchor="b">
            <a:normAutofit/>
          </a:bodyPr>
          <a:lstStyle/>
          <a:p>
            <a:pPr algn="ctr"/>
            <a:r>
              <a:rPr lang="en-GB" sz="3600" b="1" dirty="0">
                <a:solidFill>
                  <a:schemeClr val="tx2"/>
                </a:solidFill>
                <a:latin typeface="Segoe UI" panose="020B0502040204020203" pitchFamily="34" charset="0"/>
              </a:rPr>
              <a:t>Critical Evaluation of Bowlby's Theory</a:t>
            </a:r>
            <a:endParaRPr lang="en-GB" sz="3600" dirty="0">
              <a:solidFill>
                <a:schemeClr val="tx2"/>
              </a:solidFill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E4DF0958-0C87-4C28-9554-2FADC788C2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67135" y="0"/>
            <a:ext cx="4324865" cy="264114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DEC53B48-7B73-49D1-A6FD-9DBF5141EA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7DEDDC41-2C98-4AF1-A0EA-AEEC34827C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2208F20-F93C-4530-8370-FC7818BABB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52F51E0-B50B-43EA-B6AC-C16BD29C3E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49AE60-9DE8-8D0B-94DF-97DB6AC80D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226" y="3049325"/>
            <a:ext cx="9833548" cy="2945574"/>
          </a:xfrm>
        </p:spPr>
        <p:txBody>
          <a:bodyPr numCol="1" anchor="ctr">
            <a:normAutofit/>
          </a:bodyPr>
          <a:lstStyle/>
          <a:p>
            <a:pPr fontAlgn="t">
              <a:buNone/>
            </a:pPr>
            <a:r>
              <a:rPr lang="en-GB" sz="1800" b="1" dirty="0">
                <a:solidFill>
                  <a:schemeClr val="tx2"/>
                </a:solidFill>
                <a:latin typeface="Segoe UI" panose="020B0502040204020203" pitchFamily="34" charset="0"/>
              </a:rPr>
              <a:t>Strengths</a:t>
            </a:r>
          </a:p>
          <a:p>
            <a:pPr marL="0" indent="0">
              <a:buNone/>
            </a:pPr>
            <a:r>
              <a:rPr lang="en-GB" sz="1800" dirty="0">
                <a:solidFill>
                  <a:schemeClr val="tx2"/>
                </a:solidFill>
              </a:rPr>
              <a:t>✔ Bowlby’s theory helps explain Isaac’s separation anxiety, clingy behaviour and social withdrawal.</a:t>
            </a:r>
          </a:p>
          <a:p>
            <a:pPr marL="0" indent="0">
              <a:buNone/>
            </a:pPr>
            <a:r>
              <a:rPr lang="en-GB" sz="1800" dirty="0">
                <a:solidFill>
                  <a:schemeClr val="tx2"/>
                </a:solidFill>
              </a:rPr>
              <a:t>✔ Furthermore, Bowlby's theory has played a key role in shaping Early Years practice by emphasising the value of secure attachment relationships.</a:t>
            </a:r>
          </a:p>
          <a:p>
            <a:pPr marL="0" indent="0">
              <a:buNone/>
            </a:pPr>
            <a:r>
              <a:rPr lang="en-GB" sz="1800" dirty="0">
                <a:solidFill>
                  <a:schemeClr val="tx2"/>
                </a:solidFill>
              </a:rPr>
              <a:t>✔ Attachment-based interventions are widely used in Health and Social Care settings and can help support Isaac’s emotional wellbeing.</a:t>
            </a:r>
          </a:p>
          <a:p>
            <a:pPr marL="0" indent="0" fontAlgn="t">
              <a:buNone/>
            </a:pPr>
            <a:r>
              <a:rPr lang="en-GB" sz="1800" dirty="0">
                <a:solidFill>
                  <a:schemeClr val="tx2"/>
                </a:solidFill>
              </a:rPr>
              <a:t>✔ Recent research continues to support the importance of  secure attachment for positive emotional and behavioural outcomes (Whittenburg et al., 2023).</a:t>
            </a:r>
          </a:p>
        </p:txBody>
      </p:sp>
    </p:spTree>
    <p:extLst>
      <p:ext uri="{BB962C8B-B14F-4D97-AF65-F5344CB8AC3E}">
        <p14:creationId xmlns:p14="http://schemas.microsoft.com/office/powerpoint/2010/main" val="11964598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A3C7DEA-BCC2-4295-8850-1479932961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289949D-B9F6-468A-86FE-2694DC5AE7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6B6731-8A96-4423-E0BC-4A98DCACE4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1755073"/>
            <a:ext cx="9833548" cy="1066802"/>
          </a:xfrm>
        </p:spPr>
        <p:txBody>
          <a:bodyPr anchor="b">
            <a:normAutofit/>
          </a:bodyPr>
          <a:lstStyle/>
          <a:p>
            <a:pPr algn="ctr"/>
            <a:r>
              <a:rPr lang="en-GB" sz="3600" b="1" dirty="0">
                <a:solidFill>
                  <a:schemeClr val="tx2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Critical </a:t>
            </a:r>
            <a:r>
              <a:rPr lang="en-GB" sz="4000" b="1" dirty="0">
                <a:solidFill>
                  <a:schemeClr val="tx2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Evaluation</a:t>
            </a:r>
            <a:r>
              <a:rPr lang="en-GB" sz="3600" b="1" dirty="0">
                <a:solidFill>
                  <a:schemeClr val="tx2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of Bowlby's Theory</a:t>
            </a:r>
            <a:endParaRPr lang="en-GB" sz="3600" dirty="0">
              <a:solidFill>
                <a:schemeClr val="tx2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E4DF0958-0C87-4C28-9554-2FADC788C2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67135" y="0"/>
            <a:ext cx="4324865" cy="264114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DEC53B48-7B73-49D1-A6FD-9DBF5141EA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7DEDDC41-2C98-4AF1-A0EA-AEEC34827C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2208F20-F93C-4530-8370-FC7818BABB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52F51E0-B50B-43EA-B6AC-C16BD29C3E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49AE60-9DE8-8D0B-94DF-97DB6AC80D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226" y="3049325"/>
            <a:ext cx="9833548" cy="2945574"/>
          </a:xfrm>
        </p:spPr>
        <p:txBody>
          <a:bodyPr numCol="1" anchor="ctr">
            <a:normAutofit/>
          </a:bodyPr>
          <a:lstStyle/>
          <a:p>
            <a:pPr marL="0" indent="0" fontAlgn="t">
              <a:buNone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Segoe UI" panose="020B0502040204020203" pitchFamily="34" charset="0"/>
                <a:ea typeface="+mn-ea"/>
                <a:cs typeface="+mn-cs"/>
              </a:rPr>
              <a:t>Limitations</a:t>
            </a:r>
            <a:endParaRPr lang="en-GB" sz="1800" dirty="0">
              <a:solidFill>
                <a:schemeClr val="tx2"/>
              </a:solidFill>
            </a:endParaRPr>
          </a:p>
          <a:p>
            <a:pPr marL="0" indent="0" fontAlgn="t">
              <a:buNone/>
            </a:pPr>
            <a:r>
              <a:rPr lang="en-GB" sz="1800" dirty="0">
                <a:solidFill>
                  <a:schemeClr val="tx2"/>
                </a:solidFill>
              </a:rPr>
              <a:t>✘ Bowlby originally placed considerable emphasis on the mother; however, research suggests that children can form secure attachments with multiple caregivers (Ainsworth et al., 1978).</a:t>
            </a:r>
          </a:p>
          <a:p>
            <a:pPr marL="0" indent="0" fontAlgn="t">
              <a:buNone/>
            </a:pPr>
            <a:r>
              <a:rPr lang="en-GB" sz="1800" dirty="0">
                <a:solidFill>
                  <a:schemeClr val="tx2"/>
                </a:solidFill>
              </a:rPr>
              <a:t>✘ Attachment theory alone cannot fully explain Isaac's language delay, as this may also be influenced by cognitive, social, and environmental factors (Howe, 2011).</a:t>
            </a:r>
          </a:p>
          <a:p>
            <a:pPr marL="0" indent="0" fontAlgn="t">
              <a:buNone/>
            </a:pPr>
            <a:r>
              <a:rPr lang="en-GB" sz="1800" dirty="0">
                <a:solidFill>
                  <a:schemeClr val="tx2"/>
                </a:solidFill>
              </a:rPr>
              <a:t>✘  Moreover, although Bowlby's theory has played a key role in shaping Early Years practice by emphasising the value of secure attachment relationships, attachment experiences may vary across different cultures and family structures within London's diverse communities.</a:t>
            </a:r>
          </a:p>
        </p:txBody>
      </p:sp>
    </p:spTree>
    <p:extLst>
      <p:ext uri="{BB962C8B-B14F-4D97-AF65-F5344CB8AC3E}">
        <p14:creationId xmlns:p14="http://schemas.microsoft.com/office/powerpoint/2010/main" val="14532730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43C823D3-D619-407C-89E0-C6F6B1E7A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047F8E3E-2FFA-4A0F-B3C7-E57ADDCFB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E9F260-90A6-9B8D-A9B1-C7AD35452B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7317" y="1380767"/>
            <a:ext cx="9833548" cy="1325563"/>
          </a:xfrm>
        </p:spPr>
        <p:txBody>
          <a:bodyPr anchor="b">
            <a:normAutofit/>
          </a:bodyPr>
          <a:lstStyle/>
          <a:p>
            <a:pPr algn="ctr"/>
            <a:r>
              <a:rPr lang="en-GB" b="1" dirty="0">
                <a:solidFill>
                  <a:schemeClr val="tx2"/>
                </a:solidFill>
                <a:latin typeface="Segoe UI" panose="020B0502040204020203" pitchFamily="34" charset="0"/>
              </a:rPr>
              <a:t>Conclusion</a:t>
            </a:r>
            <a:br>
              <a:rPr lang="en-GB" b="1" dirty="0">
                <a:solidFill>
                  <a:schemeClr val="tx2"/>
                </a:solidFill>
                <a:latin typeface="Segoe UI" panose="020B0502040204020203" pitchFamily="34" charset="0"/>
              </a:rPr>
            </a:br>
            <a:endParaRPr lang="en-GB" dirty="0">
              <a:solidFill>
                <a:schemeClr val="tx2"/>
              </a:solidFill>
            </a:endParaRP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33D939F1-7ABE-4D0E-946A-43F37F556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28" name="Freeform: Shape 14">
              <a:extLst>
                <a:ext uri="{FF2B5EF4-FFF2-40B4-BE49-F238E27FC236}">
                  <a16:creationId xmlns:a16="http://schemas.microsoft.com/office/drawing/2014/main" id="{63FE0426-0FE4-451E-A8BB-08DA6A6AC2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9" name="Freeform: Shape 15">
              <a:extLst>
                <a:ext uri="{FF2B5EF4-FFF2-40B4-BE49-F238E27FC236}">
                  <a16:creationId xmlns:a16="http://schemas.microsoft.com/office/drawing/2014/main" id="{4A32F7E8-35B4-451F-AA07-AECF7CA1D5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0" name="Freeform: Shape 16">
              <a:extLst>
                <a:ext uri="{FF2B5EF4-FFF2-40B4-BE49-F238E27FC236}">
                  <a16:creationId xmlns:a16="http://schemas.microsoft.com/office/drawing/2014/main" id="{E1097796-C3C8-4772-9EBD-9F5CA368F5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1" name="Freeform: Shape 17">
              <a:extLst>
                <a:ext uri="{FF2B5EF4-FFF2-40B4-BE49-F238E27FC236}">
                  <a16:creationId xmlns:a16="http://schemas.microsoft.com/office/drawing/2014/main" id="{EC4BC137-BB50-4235-A83F-4B4EEE159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60FC32A-6AA4-CE74-9126-1040C5767D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5715" y="2510865"/>
            <a:ext cx="10176842" cy="3466443"/>
          </a:xfrm>
        </p:spPr>
        <p:txBody>
          <a:bodyPr>
            <a:normAutofit/>
          </a:bodyPr>
          <a:lstStyle/>
          <a:p>
            <a:pPr marL="0" indent="0" fontAlgn="t">
              <a:buNone/>
            </a:pPr>
            <a:r>
              <a:rPr lang="en-GB" sz="1800" b="1" dirty="0">
                <a:solidFill>
                  <a:schemeClr val="tx2"/>
                </a:solidFill>
                <a:latin typeface="Segoe UI" panose="020B0502040204020203" pitchFamily="34" charset="0"/>
              </a:rPr>
              <a:t>Key Points</a:t>
            </a:r>
          </a:p>
          <a:p>
            <a:pPr fontAlgn="t"/>
            <a:r>
              <a:rPr lang="en-GB" sz="1800" dirty="0">
                <a:solidFill>
                  <a:schemeClr val="tx2"/>
                </a:solidFill>
                <a:latin typeface="Segoe UI" panose="020B0502040204020203" pitchFamily="34" charset="0"/>
              </a:rPr>
              <a:t>Isaac's developmental outcomes appear to be influenced by a combination of attachment experiences and environmental factors.</a:t>
            </a:r>
          </a:p>
          <a:p>
            <a:pPr fontAlgn="t"/>
            <a:r>
              <a:rPr lang="en-GB" sz="1800" dirty="0">
                <a:solidFill>
                  <a:schemeClr val="tx2"/>
                </a:solidFill>
                <a:latin typeface="Segoe UI" panose="020B0502040204020203" pitchFamily="34" charset="0"/>
              </a:rPr>
              <a:t>Maternal mental health difficulties and disrupted childcare may have contributed to his emotional and social challenges.</a:t>
            </a:r>
          </a:p>
          <a:p>
            <a:pPr fontAlgn="t"/>
            <a:r>
              <a:rPr lang="en-GB" sz="1800" dirty="0">
                <a:solidFill>
                  <a:schemeClr val="tx2"/>
                </a:solidFill>
                <a:latin typeface="Segoe UI" panose="020B0502040204020203" pitchFamily="34" charset="0"/>
              </a:rPr>
              <a:t>Bowlby's Attachment Theory helps explain many aspects of Isaac's behaviour, although other developmental factors should also be considered.</a:t>
            </a:r>
          </a:p>
          <a:p>
            <a:pPr fontAlgn="t"/>
            <a:r>
              <a:rPr lang="en-GB" sz="1800" dirty="0">
                <a:solidFill>
                  <a:schemeClr val="tx2"/>
                </a:solidFill>
                <a:latin typeface="Segoe UI" panose="020B0502040204020203" pitchFamily="34" charset="0"/>
              </a:rPr>
              <a:t>Therefore, attachment-based interventions and consistent caregiving may support positive developmental outcomes.</a:t>
            </a:r>
            <a:endParaRPr lang="en-GB" sz="1800" dirty="0">
              <a:solidFill>
                <a:schemeClr val="tx2"/>
              </a:solidFill>
            </a:endParaRP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9DB3963A-4187-4A72-9DA4-CA6BADE22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2428E75E-001A-4568-B035-574F1303EF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64AC8CFC-1164-4525-82A0-25F75ADCF4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6F35C856-5B70-4CA2-BB8F-A37197D8F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550FD8B0-DE97-47B1-84ED-67A3BD00FE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20465045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6058AB-BF58-FE25-76F8-78ABD2B1D6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971" y="133639"/>
            <a:ext cx="10277538" cy="892273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latin typeface="Segoe UI" panose="020B0502040204020203" pitchFamily="34" charset="0"/>
              </a:rPr>
              <a:t>References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B28A5E-C789-F9ED-FCC7-60449A1B21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2166" y="1025912"/>
            <a:ext cx="11081834" cy="5363736"/>
          </a:xfrm>
        </p:spPr>
        <p:txBody>
          <a:bodyPr>
            <a:normAutofit fontScale="925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1800" dirty="0"/>
              <a:t>Ainsworth, M.D.S., Blehar, M.C., Waters, E. and Wall, S. (1978) Patterns of Attachment: A Psychological Study of the Strange Situation. Hillsdale, NJ: Lawrence Erlbaum Associates.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800" dirty="0"/>
              <a:t>Berk, L.E. (2023) Development Through the Lifespan. 8th edn. Harlow: Pearson.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800" dirty="0"/>
              <a:t>Bowlby, J. (1969) Attachment and Loss. Volume 1: Attachment. London: Hogarth Press.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800" dirty="0"/>
              <a:t>Bowlby, J. (1988) A Secure Base: Parent-Child Attachment and Healthy Human Development. London: Routledge.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800" dirty="0"/>
              <a:t>Howe, D. (2011) Attachment Across the Lifecourse: A Brief Introduction. Basingstoke: Palgrave Macmillan.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800" dirty="0"/>
              <a:t>La Rosa, V.L. and Commodari, E. (2024) ‘Mother–Child Attachment Relationship in Pregnancy, Postpartum, and Early Childhood: Current Status and New Research Perspectives’, European Journal of Investigation in Health, Psychology and Education, 14(8), pp. 2226–2229. Available at: https://doi.org/10.3390/ejihpe14080148 (Accessed: 8 July 2026).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800" dirty="0"/>
              <a:t>Schaffer, H.R. (2015) Introducing Child Psychology. 2nd edn. Oxford: Wiley-Blackwell.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800" dirty="0"/>
              <a:t>Severo, M., Ventriglio, A., Bellomo, A., Iuso, S.I. and Petito, A. (2023) ‘Maternal perinatal depression and child neurocognitive development: A relationship still to be clarified’, Frontiers in Psychiatry, 14. doi:10.3389/fpsyt.2023.1151897.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800" dirty="0"/>
              <a:t>Whittenburg, P.N., Stern, J.A., Brett, B.E., Straske, M.D. and Cassidy, J. (2023) ‘Maternal depressive symptoms and child behavior problems: Attachment security as a protective factor’, Development and Psychopathology, 35(2), pp. 678–688.</a:t>
            </a:r>
          </a:p>
          <a:p>
            <a:pPr marL="0" indent="0">
              <a:lnSpc>
                <a:spcPct val="100000"/>
              </a:lnSpc>
              <a:buNone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65035264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CD7EF754411A542AFD9DBE8690421D3" ma:contentTypeVersion="5" ma:contentTypeDescription="Create a new document." ma:contentTypeScope="" ma:versionID="aa2450bf31750a2e05747b6d169d2c41">
  <xsd:schema xmlns:xsd="http://www.w3.org/2001/XMLSchema" xmlns:xs="http://www.w3.org/2001/XMLSchema" xmlns:p="http://schemas.microsoft.com/office/2006/metadata/properties" xmlns:ns3="11aa0710-6065-45a4-8555-6680b95a1f9d" targetNamespace="http://schemas.microsoft.com/office/2006/metadata/properties" ma:root="true" ma:fieldsID="aa07381f5c74701c5d2033ada0c8b74b" ns3:_="">
    <xsd:import namespace="11aa0710-6065-45a4-8555-6680b95a1f9d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1aa0710-6065-45a4-8555-6680b95a1f9d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11aa0710-6065-45a4-8555-6680b95a1f9d" xsi:nil="true"/>
  </documentManagement>
</p:properties>
</file>

<file path=customXml/itemProps1.xml><?xml version="1.0" encoding="utf-8"?>
<ds:datastoreItem xmlns:ds="http://schemas.openxmlformats.org/officeDocument/2006/customXml" ds:itemID="{5223ED0E-4553-4CFD-B684-21C0037B47B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612FA70-756C-4843-9017-6A48194CFFB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1aa0710-6065-45a4-8555-6680b95a1f9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01F0387-1D62-4C52-BB3D-A38654DF0B25}">
  <ds:schemaRefs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http://purl.org/dc/terms/"/>
    <ds:schemaRef ds:uri="11aa0710-6065-45a4-8555-6680b95a1f9d"/>
    <ds:schemaRef ds:uri="http://purl.org/dc/dcmitype/"/>
    <ds:schemaRef ds:uri="http://schemas.microsoft.com/office/2006/documentManagement/types"/>
    <ds:schemaRef ds:uri="http://www.w3.org/XML/1998/namespace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1404</Words>
  <Application>Microsoft Office PowerPoint</Application>
  <PresentationFormat>Widescreen</PresentationFormat>
  <Paragraphs>158</Paragraphs>
  <Slides>15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Aptos</vt:lpstr>
      <vt:lpstr>Aptos Display</vt:lpstr>
      <vt:lpstr>Arial</vt:lpstr>
      <vt:lpstr>Segoe UI</vt:lpstr>
      <vt:lpstr>Wingdings</vt:lpstr>
      <vt:lpstr>Office Theme</vt:lpstr>
      <vt:lpstr>  Student name: Gisela Luz Arano Mayta.  Student number: 2510732 Lecturer’s name : Peace Ukachukwu. </vt:lpstr>
      <vt:lpstr>Introduction case Overview  </vt:lpstr>
      <vt:lpstr>Bowlby's Attachment Theory</vt:lpstr>
      <vt:lpstr>Why Bowlby's Theory is Relevant to Isaac</vt:lpstr>
      <vt:lpstr>Applying Bowlby's Theory to Isaac </vt:lpstr>
      <vt:lpstr>Impact of Maternal Mental Health</vt:lpstr>
      <vt:lpstr>Impact of Disrupted Childcare</vt:lpstr>
      <vt:lpstr>Nature and Nurture</vt:lpstr>
      <vt:lpstr>Support Strategy: 1  Attachment-Based Approaches </vt:lpstr>
      <vt:lpstr>Support Strategy: 2 Communication and Social Development </vt:lpstr>
      <vt:lpstr>Supporting Isaac's Mother</vt:lpstr>
      <vt:lpstr>Critical Evaluation of Bowlby's Theory</vt:lpstr>
      <vt:lpstr>Critical Evaluation of Bowlby's Theory</vt:lpstr>
      <vt:lpstr>Conclusion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Farah Wiita</dc:creator>
  <cp:lastModifiedBy>Gisela Arano</cp:lastModifiedBy>
  <cp:revision>21</cp:revision>
  <dcterms:created xsi:type="dcterms:W3CDTF">2025-10-14T20:52:47Z</dcterms:created>
  <dcterms:modified xsi:type="dcterms:W3CDTF">2026-07-12T23:36:46Z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0x0101009CD7EF754411A542AFD9DBE8690421D3</vt:lpwstr>
  </property>
</Properties>
</file>