
<file path=[Content_Types].xml><?xml version="1.0" encoding="utf-8"?>
<Types xmlns="http://schemas.openxmlformats.org/package/2006/content-types">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6" r:id="rId1"/>
  </p:sldMasterIdLst>
  <p:notesMasterIdLst>
    <p:notesMasterId r:id="rId52"/>
  </p:notesMasterIdLst>
  <p:handoutMasterIdLst>
    <p:handoutMasterId r:id="rId53"/>
  </p:handoutMasterIdLst>
  <p:sldIdLst>
    <p:sldId id="256" r:id="rId2"/>
    <p:sldId id="257" r:id="rId3"/>
    <p:sldId id="270" r:id="rId4"/>
    <p:sldId id="259" r:id="rId5"/>
    <p:sldId id="275" r:id="rId6"/>
    <p:sldId id="258" r:id="rId7"/>
    <p:sldId id="274" r:id="rId8"/>
    <p:sldId id="260" r:id="rId9"/>
    <p:sldId id="272" r:id="rId10"/>
    <p:sldId id="261" r:id="rId11"/>
    <p:sldId id="276" r:id="rId12"/>
    <p:sldId id="277" r:id="rId13"/>
    <p:sldId id="278" r:id="rId14"/>
    <p:sldId id="262" r:id="rId15"/>
    <p:sldId id="279" r:id="rId16"/>
    <p:sldId id="263" r:id="rId17"/>
    <p:sldId id="280" r:id="rId18"/>
    <p:sldId id="281" r:id="rId19"/>
    <p:sldId id="264" r:id="rId20"/>
    <p:sldId id="282" r:id="rId21"/>
    <p:sldId id="265" r:id="rId22"/>
    <p:sldId id="283" r:id="rId23"/>
    <p:sldId id="266" r:id="rId24"/>
    <p:sldId id="284" r:id="rId25"/>
    <p:sldId id="267" r:id="rId26"/>
    <p:sldId id="285" r:id="rId27"/>
    <p:sldId id="286" r:id="rId28"/>
    <p:sldId id="268" r:id="rId29"/>
    <p:sldId id="289" r:id="rId30"/>
    <p:sldId id="269" r:id="rId31"/>
    <p:sldId id="290" r:id="rId32"/>
    <p:sldId id="287" r:id="rId33"/>
    <p:sldId id="288" r:id="rId34"/>
    <p:sldId id="291" r:id="rId35"/>
    <p:sldId id="292" r:id="rId36"/>
    <p:sldId id="293" r:id="rId37"/>
    <p:sldId id="294" r:id="rId38"/>
    <p:sldId id="295" r:id="rId39"/>
    <p:sldId id="296" r:id="rId40"/>
    <p:sldId id="297" r:id="rId41"/>
    <p:sldId id="299" r:id="rId42"/>
    <p:sldId id="298" r:id="rId43"/>
    <p:sldId id="300" r:id="rId44"/>
    <p:sldId id="301" r:id="rId45"/>
    <p:sldId id="302" r:id="rId46"/>
    <p:sldId id="303" r:id="rId47"/>
    <p:sldId id="304" r:id="rId48"/>
    <p:sldId id="305" r:id="rId49"/>
    <p:sldId id="307" r:id="rId50"/>
    <p:sldId id="306"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11"/>
    <p:restoredTop sz="94650"/>
  </p:normalViewPr>
  <p:slideViewPr>
    <p:cSldViewPr snapToGrid="0" snapToObjects="1">
      <p:cViewPr varScale="1">
        <p:scale>
          <a:sx n="120" d="100"/>
          <a:sy n="120" d="100"/>
        </p:scale>
        <p:origin x="2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3F11A2-BB3D-47C0-87D1-F2D6E7327E81}" type="doc">
      <dgm:prSet loTypeId="urn:microsoft.com/office/officeart/2005/8/layout/hierarchy1" loCatId="hierarchy" qsTypeId="urn:microsoft.com/office/officeart/2005/8/quickstyle/simple5" qsCatId="simple" csTypeId="urn:microsoft.com/office/officeart/2005/8/colors/accent0_3" csCatId="mainScheme"/>
      <dgm:spPr/>
      <dgm:t>
        <a:bodyPr/>
        <a:lstStyle/>
        <a:p>
          <a:endParaRPr lang="en-US"/>
        </a:p>
      </dgm:t>
    </dgm:pt>
    <dgm:pt modelId="{7E54BB6E-B980-43CA-8170-CA1794974F82}">
      <dgm:prSet/>
      <dgm:spPr/>
      <dgm:t>
        <a:bodyPr/>
        <a:lstStyle/>
        <a:p>
          <a:r>
            <a:rPr lang="en-US"/>
            <a:t>Introduction</a:t>
          </a:r>
        </a:p>
      </dgm:t>
    </dgm:pt>
    <dgm:pt modelId="{3B0EBE34-5926-4729-8000-FADEAB9BAA25}" type="parTrans" cxnId="{C522EF07-4D79-4A48-AA52-F9E65488AEF1}">
      <dgm:prSet/>
      <dgm:spPr/>
      <dgm:t>
        <a:bodyPr/>
        <a:lstStyle/>
        <a:p>
          <a:endParaRPr lang="en-US"/>
        </a:p>
      </dgm:t>
    </dgm:pt>
    <dgm:pt modelId="{6D3B34A8-CA3B-4591-882D-655CF4AE740B}" type="sibTrans" cxnId="{C522EF07-4D79-4A48-AA52-F9E65488AEF1}">
      <dgm:prSet/>
      <dgm:spPr/>
      <dgm:t>
        <a:bodyPr/>
        <a:lstStyle/>
        <a:p>
          <a:endParaRPr lang="en-US"/>
        </a:p>
      </dgm:t>
    </dgm:pt>
    <dgm:pt modelId="{428A7C7A-71E7-4B50-9ECB-8E4089ECEF44}">
      <dgm:prSet/>
      <dgm:spPr/>
      <dgm:t>
        <a:bodyPr/>
        <a:lstStyle/>
        <a:p>
          <a:r>
            <a:rPr lang="en-US"/>
            <a:t>Aims and Objectives</a:t>
          </a:r>
        </a:p>
      </dgm:t>
    </dgm:pt>
    <dgm:pt modelId="{C5C98567-FC4C-4D84-A8D0-97B70E50CB65}" type="parTrans" cxnId="{D81BA315-D958-440A-AA05-0158B69B09A0}">
      <dgm:prSet/>
      <dgm:spPr/>
      <dgm:t>
        <a:bodyPr/>
        <a:lstStyle/>
        <a:p>
          <a:endParaRPr lang="en-US"/>
        </a:p>
      </dgm:t>
    </dgm:pt>
    <dgm:pt modelId="{06B73D60-0D01-4367-945C-3395CBB803AC}" type="sibTrans" cxnId="{D81BA315-D958-440A-AA05-0158B69B09A0}">
      <dgm:prSet/>
      <dgm:spPr/>
      <dgm:t>
        <a:bodyPr/>
        <a:lstStyle/>
        <a:p>
          <a:endParaRPr lang="en-US"/>
        </a:p>
      </dgm:t>
    </dgm:pt>
    <dgm:pt modelId="{FE488F6A-F9DC-4C7A-8276-96BD5C603925}">
      <dgm:prSet/>
      <dgm:spPr/>
      <dgm:t>
        <a:bodyPr/>
        <a:lstStyle/>
        <a:p>
          <a:r>
            <a:rPr lang="en-US"/>
            <a:t>Influence of Jurisprudential councils</a:t>
          </a:r>
        </a:p>
      </dgm:t>
    </dgm:pt>
    <dgm:pt modelId="{86174031-6498-48E5-8DA0-A1C693306CA3}" type="parTrans" cxnId="{F27E7E84-082E-4AA7-8B59-1CDD09C02B4A}">
      <dgm:prSet/>
      <dgm:spPr/>
      <dgm:t>
        <a:bodyPr/>
        <a:lstStyle/>
        <a:p>
          <a:endParaRPr lang="en-US"/>
        </a:p>
      </dgm:t>
    </dgm:pt>
    <dgm:pt modelId="{984674A5-FD21-47C4-A4EA-32A0C5710842}" type="sibTrans" cxnId="{F27E7E84-082E-4AA7-8B59-1CDD09C02B4A}">
      <dgm:prSet/>
      <dgm:spPr/>
      <dgm:t>
        <a:bodyPr/>
        <a:lstStyle/>
        <a:p>
          <a:endParaRPr lang="en-US"/>
        </a:p>
      </dgm:t>
    </dgm:pt>
    <dgm:pt modelId="{7B00202F-57DC-C244-AD3F-507BFB7A8FF6}" type="pres">
      <dgm:prSet presAssocID="{F53F11A2-BB3D-47C0-87D1-F2D6E7327E81}" presName="hierChild1" presStyleCnt="0">
        <dgm:presLayoutVars>
          <dgm:chPref val="1"/>
          <dgm:dir/>
          <dgm:animOne val="branch"/>
          <dgm:animLvl val="lvl"/>
          <dgm:resizeHandles/>
        </dgm:presLayoutVars>
      </dgm:prSet>
      <dgm:spPr/>
    </dgm:pt>
    <dgm:pt modelId="{731E5088-7693-D345-B9F6-B4AAC4BF5488}" type="pres">
      <dgm:prSet presAssocID="{7E54BB6E-B980-43CA-8170-CA1794974F82}" presName="hierRoot1" presStyleCnt="0"/>
      <dgm:spPr/>
    </dgm:pt>
    <dgm:pt modelId="{3FDD5AD8-38AC-8A4D-8DF7-DCCE964BE822}" type="pres">
      <dgm:prSet presAssocID="{7E54BB6E-B980-43CA-8170-CA1794974F82}" presName="composite" presStyleCnt="0"/>
      <dgm:spPr/>
    </dgm:pt>
    <dgm:pt modelId="{2000944F-020F-8D42-BBAE-C8ED3A153CFF}" type="pres">
      <dgm:prSet presAssocID="{7E54BB6E-B980-43CA-8170-CA1794974F82}" presName="background" presStyleLbl="node0" presStyleIdx="0" presStyleCnt="3"/>
      <dgm:spPr/>
    </dgm:pt>
    <dgm:pt modelId="{E51D8CD9-424F-624F-96D2-AC7E402D5419}" type="pres">
      <dgm:prSet presAssocID="{7E54BB6E-B980-43CA-8170-CA1794974F82}" presName="text" presStyleLbl="fgAcc0" presStyleIdx="0" presStyleCnt="3">
        <dgm:presLayoutVars>
          <dgm:chPref val="3"/>
        </dgm:presLayoutVars>
      </dgm:prSet>
      <dgm:spPr/>
    </dgm:pt>
    <dgm:pt modelId="{ED5472FD-026A-0C46-AE4A-4A8B87610F97}" type="pres">
      <dgm:prSet presAssocID="{7E54BB6E-B980-43CA-8170-CA1794974F82}" presName="hierChild2" presStyleCnt="0"/>
      <dgm:spPr/>
    </dgm:pt>
    <dgm:pt modelId="{FFF837E8-023C-664B-9A25-E01815673B30}" type="pres">
      <dgm:prSet presAssocID="{428A7C7A-71E7-4B50-9ECB-8E4089ECEF44}" presName="hierRoot1" presStyleCnt="0"/>
      <dgm:spPr/>
    </dgm:pt>
    <dgm:pt modelId="{CF7FE3CF-013B-7B45-B126-397447B74DA0}" type="pres">
      <dgm:prSet presAssocID="{428A7C7A-71E7-4B50-9ECB-8E4089ECEF44}" presName="composite" presStyleCnt="0"/>
      <dgm:spPr/>
    </dgm:pt>
    <dgm:pt modelId="{C577D438-C02A-F64C-B374-E391AE7252FD}" type="pres">
      <dgm:prSet presAssocID="{428A7C7A-71E7-4B50-9ECB-8E4089ECEF44}" presName="background" presStyleLbl="node0" presStyleIdx="1" presStyleCnt="3"/>
      <dgm:spPr/>
    </dgm:pt>
    <dgm:pt modelId="{B44DB536-8F1D-4244-8CCF-8A9759A06447}" type="pres">
      <dgm:prSet presAssocID="{428A7C7A-71E7-4B50-9ECB-8E4089ECEF44}" presName="text" presStyleLbl="fgAcc0" presStyleIdx="1" presStyleCnt="3">
        <dgm:presLayoutVars>
          <dgm:chPref val="3"/>
        </dgm:presLayoutVars>
      </dgm:prSet>
      <dgm:spPr/>
    </dgm:pt>
    <dgm:pt modelId="{B8C4EF78-D0D9-CD43-AB67-C59E43DEC278}" type="pres">
      <dgm:prSet presAssocID="{428A7C7A-71E7-4B50-9ECB-8E4089ECEF44}" presName="hierChild2" presStyleCnt="0"/>
      <dgm:spPr/>
    </dgm:pt>
    <dgm:pt modelId="{9E7E5F18-C313-724C-BEEA-DF6056566E92}" type="pres">
      <dgm:prSet presAssocID="{FE488F6A-F9DC-4C7A-8276-96BD5C603925}" presName="hierRoot1" presStyleCnt="0"/>
      <dgm:spPr/>
    </dgm:pt>
    <dgm:pt modelId="{0F5602EA-966B-C147-96E5-49767E772890}" type="pres">
      <dgm:prSet presAssocID="{FE488F6A-F9DC-4C7A-8276-96BD5C603925}" presName="composite" presStyleCnt="0"/>
      <dgm:spPr/>
    </dgm:pt>
    <dgm:pt modelId="{69E511C0-8AD5-5A43-9098-00BCE0DDECBC}" type="pres">
      <dgm:prSet presAssocID="{FE488F6A-F9DC-4C7A-8276-96BD5C603925}" presName="background" presStyleLbl="node0" presStyleIdx="2" presStyleCnt="3"/>
      <dgm:spPr/>
    </dgm:pt>
    <dgm:pt modelId="{997DA44E-8CBF-6743-BBBF-4134DAAC45E0}" type="pres">
      <dgm:prSet presAssocID="{FE488F6A-F9DC-4C7A-8276-96BD5C603925}" presName="text" presStyleLbl="fgAcc0" presStyleIdx="2" presStyleCnt="3">
        <dgm:presLayoutVars>
          <dgm:chPref val="3"/>
        </dgm:presLayoutVars>
      </dgm:prSet>
      <dgm:spPr/>
    </dgm:pt>
    <dgm:pt modelId="{7337AC8F-5443-D349-AF4D-5189084A7719}" type="pres">
      <dgm:prSet presAssocID="{FE488F6A-F9DC-4C7A-8276-96BD5C603925}" presName="hierChild2" presStyleCnt="0"/>
      <dgm:spPr/>
    </dgm:pt>
  </dgm:ptLst>
  <dgm:cxnLst>
    <dgm:cxn modelId="{C522EF07-4D79-4A48-AA52-F9E65488AEF1}" srcId="{F53F11A2-BB3D-47C0-87D1-F2D6E7327E81}" destId="{7E54BB6E-B980-43CA-8170-CA1794974F82}" srcOrd="0" destOrd="0" parTransId="{3B0EBE34-5926-4729-8000-FADEAB9BAA25}" sibTransId="{6D3B34A8-CA3B-4591-882D-655CF4AE740B}"/>
    <dgm:cxn modelId="{D81BA315-D958-440A-AA05-0158B69B09A0}" srcId="{F53F11A2-BB3D-47C0-87D1-F2D6E7327E81}" destId="{428A7C7A-71E7-4B50-9ECB-8E4089ECEF44}" srcOrd="1" destOrd="0" parTransId="{C5C98567-FC4C-4D84-A8D0-97B70E50CB65}" sibTransId="{06B73D60-0D01-4367-945C-3395CBB803AC}"/>
    <dgm:cxn modelId="{2DCDA422-BB81-D047-B6ED-85180542BEBE}" type="presOf" srcId="{F53F11A2-BB3D-47C0-87D1-F2D6E7327E81}" destId="{7B00202F-57DC-C244-AD3F-507BFB7A8FF6}" srcOrd="0" destOrd="0" presId="urn:microsoft.com/office/officeart/2005/8/layout/hierarchy1"/>
    <dgm:cxn modelId="{F092CB35-04C0-CA4E-87C3-E49BE27A7D4D}" type="presOf" srcId="{428A7C7A-71E7-4B50-9ECB-8E4089ECEF44}" destId="{B44DB536-8F1D-4244-8CCF-8A9759A06447}" srcOrd="0" destOrd="0" presId="urn:microsoft.com/office/officeart/2005/8/layout/hierarchy1"/>
    <dgm:cxn modelId="{6AF4EB59-655F-964B-8148-DD0BB01856E0}" type="presOf" srcId="{7E54BB6E-B980-43CA-8170-CA1794974F82}" destId="{E51D8CD9-424F-624F-96D2-AC7E402D5419}" srcOrd="0" destOrd="0" presId="urn:microsoft.com/office/officeart/2005/8/layout/hierarchy1"/>
    <dgm:cxn modelId="{F27E7E84-082E-4AA7-8B59-1CDD09C02B4A}" srcId="{F53F11A2-BB3D-47C0-87D1-F2D6E7327E81}" destId="{FE488F6A-F9DC-4C7A-8276-96BD5C603925}" srcOrd="2" destOrd="0" parTransId="{86174031-6498-48E5-8DA0-A1C693306CA3}" sibTransId="{984674A5-FD21-47C4-A4EA-32A0C5710842}"/>
    <dgm:cxn modelId="{4E4836FB-F9AB-AC4C-A074-C2C04A68A1DF}" type="presOf" srcId="{FE488F6A-F9DC-4C7A-8276-96BD5C603925}" destId="{997DA44E-8CBF-6743-BBBF-4134DAAC45E0}" srcOrd="0" destOrd="0" presId="urn:microsoft.com/office/officeart/2005/8/layout/hierarchy1"/>
    <dgm:cxn modelId="{67084EAD-FD78-3446-B129-5CD8C06A9495}" type="presParOf" srcId="{7B00202F-57DC-C244-AD3F-507BFB7A8FF6}" destId="{731E5088-7693-D345-B9F6-B4AAC4BF5488}" srcOrd="0" destOrd="0" presId="urn:microsoft.com/office/officeart/2005/8/layout/hierarchy1"/>
    <dgm:cxn modelId="{13006369-356A-D74D-BF7B-797B89E60AE2}" type="presParOf" srcId="{731E5088-7693-D345-B9F6-B4AAC4BF5488}" destId="{3FDD5AD8-38AC-8A4D-8DF7-DCCE964BE822}" srcOrd="0" destOrd="0" presId="urn:microsoft.com/office/officeart/2005/8/layout/hierarchy1"/>
    <dgm:cxn modelId="{B9CEE1B6-70A9-254C-A8C1-3954C40670C0}" type="presParOf" srcId="{3FDD5AD8-38AC-8A4D-8DF7-DCCE964BE822}" destId="{2000944F-020F-8D42-BBAE-C8ED3A153CFF}" srcOrd="0" destOrd="0" presId="urn:microsoft.com/office/officeart/2005/8/layout/hierarchy1"/>
    <dgm:cxn modelId="{BFC2D14C-A171-A542-8D65-E90BBCB3DA87}" type="presParOf" srcId="{3FDD5AD8-38AC-8A4D-8DF7-DCCE964BE822}" destId="{E51D8CD9-424F-624F-96D2-AC7E402D5419}" srcOrd="1" destOrd="0" presId="urn:microsoft.com/office/officeart/2005/8/layout/hierarchy1"/>
    <dgm:cxn modelId="{AED80F1D-DB36-584E-B0FF-08B1F3A64185}" type="presParOf" srcId="{731E5088-7693-D345-B9F6-B4AAC4BF5488}" destId="{ED5472FD-026A-0C46-AE4A-4A8B87610F97}" srcOrd="1" destOrd="0" presId="urn:microsoft.com/office/officeart/2005/8/layout/hierarchy1"/>
    <dgm:cxn modelId="{E67CFD31-A660-474B-88E2-8A6F44A5ECAC}" type="presParOf" srcId="{7B00202F-57DC-C244-AD3F-507BFB7A8FF6}" destId="{FFF837E8-023C-664B-9A25-E01815673B30}" srcOrd="1" destOrd="0" presId="urn:microsoft.com/office/officeart/2005/8/layout/hierarchy1"/>
    <dgm:cxn modelId="{B902EDCC-46E8-AA4F-AB8D-7B1118272700}" type="presParOf" srcId="{FFF837E8-023C-664B-9A25-E01815673B30}" destId="{CF7FE3CF-013B-7B45-B126-397447B74DA0}" srcOrd="0" destOrd="0" presId="urn:microsoft.com/office/officeart/2005/8/layout/hierarchy1"/>
    <dgm:cxn modelId="{6E5F2C9E-1864-664C-A403-D4279FF9B474}" type="presParOf" srcId="{CF7FE3CF-013B-7B45-B126-397447B74DA0}" destId="{C577D438-C02A-F64C-B374-E391AE7252FD}" srcOrd="0" destOrd="0" presId="urn:microsoft.com/office/officeart/2005/8/layout/hierarchy1"/>
    <dgm:cxn modelId="{F98DA217-C8A1-C343-B1D9-A0719D71F2CA}" type="presParOf" srcId="{CF7FE3CF-013B-7B45-B126-397447B74DA0}" destId="{B44DB536-8F1D-4244-8CCF-8A9759A06447}" srcOrd="1" destOrd="0" presId="urn:microsoft.com/office/officeart/2005/8/layout/hierarchy1"/>
    <dgm:cxn modelId="{8F96FA45-4ABD-1D4A-9C13-651A38FDE1F2}" type="presParOf" srcId="{FFF837E8-023C-664B-9A25-E01815673B30}" destId="{B8C4EF78-D0D9-CD43-AB67-C59E43DEC278}" srcOrd="1" destOrd="0" presId="urn:microsoft.com/office/officeart/2005/8/layout/hierarchy1"/>
    <dgm:cxn modelId="{5EDF2FDB-AAEA-2448-B46F-0CD43C7C9495}" type="presParOf" srcId="{7B00202F-57DC-C244-AD3F-507BFB7A8FF6}" destId="{9E7E5F18-C313-724C-BEEA-DF6056566E92}" srcOrd="2" destOrd="0" presId="urn:microsoft.com/office/officeart/2005/8/layout/hierarchy1"/>
    <dgm:cxn modelId="{D68B893D-71DB-E043-901F-6970EF1CB65B}" type="presParOf" srcId="{9E7E5F18-C313-724C-BEEA-DF6056566E92}" destId="{0F5602EA-966B-C147-96E5-49767E772890}" srcOrd="0" destOrd="0" presId="urn:microsoft.com/office/officeart/2005/8/layout/hierarchy1"/>
    <dgm:cxn modelId="{DE17BF55-C392-D64C-B851-F1CA9A9A8FB0}" type="presParOf" srcId="{0F5602EA-966B-C147-96E5-49767E772890}" destId="{69E511C0-8AD5-5A43-9098-00BCE0DDECBC}" srcOrd="0" destOrd="0" presId="urn:microsoft.com/office/officeart/2005/8/layout/hierarchy1"/>
    <dgm:cxn modelId="{7B29A060-19E0-D24B-B0F8-F433E1F4712C}" type="presParOf" srcId="{0F5602EA-966B-C147-96E5-49767E772890}" destId="{997DA44E-8CBF-6743-BBBF-4134DAAC45E0}" srcOrd="1" destOrd="0" presId="urn:microsoft.com/office/officeart/2005/8/layout/hierarchy1"/>
    <dgm:cxn modelId="{02A10931-4864-FA40-B230-326EBD75196D}" type="presParOf" srcId="{9E7E5F18-C313-724C-BEEA-DF6056566E92}" destId="{7337AC8F-5443-D349-AF4D-5189084A771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00944F-020F-8D42-BBAE-C8ED3A153CFF}">
      <dsp:nvSpPr>
        <dsp:cNvPr id="0" name=""/>
        <dsp:cNvSpPr/>
      </dsp:nvSpPr>
      <dsp:spPr>
        <a:xfrm>
          <a:off x="0" y="511845"/>
          <a:ext cx="2846069" cy="180725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51D8CD9-424F-624F-96D2-AC7E402D5419}">
      <dsp:nvSpPr>
        <dsp:cNvPr id="0" name=""/>
        <dsp:cNvSpPr/>
      </dsp:nvSpPr>
      <dsp:spPr>
        <a:xfrm>
          <a:off x="316230" y="812264"/>
          <a:ext cx="2846069" cy="1807254"/>
        </a:xfrm>
        <a:prstGeom prst="roundRect">
          <a:avLst>
            <a:gd name="adj" fmla="val 10000"/>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Introduction</a:t>
          </a:r>
        </a:p>
      </dsp:txBody>
      <dsp:txXfrm>
        <a:off x="369163" y="865197"/>
        <a:ext cx="2740203" cy="1701388"/>
      </dsp:txXfrm>
    </dsp:sp>
    <dsp:sp modelId="{C577D438-C02A-F64C-B374-E391AE7252FD}">
      <dsp:nvSpPr>
        <dsp:cNvPr id="0" name=""/>
        <dsp:cNvSpPr/>
      </dsp:nvSpPr>
      <dsp:spPr>
        <a:xfrm>
          <a:off x="3478529" y="511845"/>
          <a:ext cx="2846069" cy="180725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44DB536-8F1D-4244-8CCF-8A9759A06447}">
      <dsp:nvSpPr>
        <dsp:cNvPr id="0" name=""/>
        <dsp:cNvSpPr/>
      </dsp:nvSpPr>
      <dsp:spPr>
        <a:xfrm>
          <a:off x="3794759" y="812264"/>
          <a:ext cx="2846069" cy="1807254"/>
        </a:xfrm>
        <a:prstGeom prst="roundRect">
          <a:avLst>
            <a:gd name="adj" fmla="val 10000"/>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Aims and Objectives</a:t>
          </a:r>
        </a:p>
      </dsp:txBody>
      <dsp:txXfrm>
        <a:off x="3847692" y="865197"/>
        <a:ext cx="2740203" cy="1701388"/>
      </dsp:txXfrm>
    </dsp:sp>
    <dsp:sp modelId="{69E511C0-8AD5-5A43-9098-00BCE0DDECBC}">
      <dsp:nvSpPr>
        <dsp:cNvPr id="0" name=""/>
        <dsp:cNvSpPr/>
      </dsp:nvSpPr>
      <dsp:spPr>
        <a:xfrm>
          <a:off x="6957059" y="511845"/>
          <a:ext cx="2846069" cy="180725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97DA44E-8CBF-6743-BBBF-4134DAAC45E0}">
      <dsp:nvSpPr>
        <dsp:cNvPr id="0" name=""/>
        <dsp:cNvSpPr/>
      </dsp:nvSpPr>
      <dsp:spPr>
        <a:xfrm>
          <a:off x="7273289" y="812264"/>
          <a:ext cx="2846069" cy="1807254"/>
        </a:xfrm>
        <a:prstGeom prst="roundRect">
          <a:avLst>
            <a:gd name="adj" fmla="val 10000"/>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Influence of Jurisprudential councils</a:t>
          </a:r>
        </a:p>
      </dsp:txBody>
      <dsp:txXfrm>
        <a:off x="7326222" y="865197"/>
        <a:ext cx="2740203" cy="170138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00369BA-FD5E-504D-89DB-F63D2A8827D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72F46D6-C9E8-BB4D-96D0-B8C9B706945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31C8A3C-3D8A-FC43-954B-C948D719B3B5}" type="datetimeFigureOut">
              <a:rPr lang="en-US" smtClean="0"/>
              <a:t>2/26/19</a:t>
            </a:fld>
            <a:endParaRPr lang="en-US"/>
          </a:p>
        </p:txBody>
      </p:sp>
      <p:sp>
        <p:nvSpPr>
          <p:cNvPr id="4" name="Footer Placeholder 3">
            <a:extLst>
              <a:ext uri="{FF2B5EF4-FFF2-40B4-BE49-F238E27FC236}">
                <a16:creationId xmlns:a16="http://schemas.microsoft.com/office/drawing/2014/main" id="{73A9CB87-80D1-B441-9845-5A8F32A77A3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8208206-A4C5-304D-ACBB-8678F79C620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1D149AB-9E3A-D24C-AA41-C14014BC5348}" type="slidenum">
              <a:rPr lang="en-US" smtClean="0"/>
              <a:t>‹#›</a:t>
            </a:fld>
            <a:endParaRPr lang="en-US"/>
          </a:p>
        </p:txBody>
      </p:sp>
    </p:spTree>
    <p:extLst>
      <p:ext uri="{BB962C8B-B14F-4D97-AF65-F5344CB8AC3E}">
        <p14:creationId xmlns:p14="http://schemas.microsoft.com/office/powerpoint/2010/main" val="3973994336"/>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C90871-0089-514A-8829-C21B67BAB3B0}" type="datetimeFigureOut">
              <a:rPr lang="en-US" smtClean="0"/>
              <a:t>2/20/19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014634-A0A2-D249-B12F-60C97B36CFA7}" type="slidenum">
              <a:rPr lang="en-US" smtClean="0"/>
              <a:t>‹#›</a:t>
            </a:fld>
            <a:endParaRPr lang="en-US"/>
          </a:p>
        </p:txBody>
      </p:sp>
    </p:spTree>
    <p:extLst>
      <p:ext uri="{BB962C8B-B14F-4D97-AF65-F5344CB8AC3E}">
        <p14:creationId xmlns:p14="http://schemas.microsoft.com/office/powerpoint/2010/main" val="3956128582"/>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0439B-D108-614A-900E-4B72CEF7C6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9C2B664-852A-3D48-8704-3CA50858D4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5C17EB-D808-7242-8F09-8F266E3C34ED}"/>
              </a:ext>
            </a:extLst>
          </p:cNvPr>
          <p:cNvSpPr>
            <a:spLocks noGrp="1"/>
          </p:cNvSpPr>
          <p:nvPr>
            <p:ph type="dt" sz="half" idx="10"/>
          </p:nvPr>
        </p:nvSpPr>
        <p:spPr/>
        <p:txBody>
          <a:bodyPr/>
          <a:lstStyle/>
          <a:p>
            <a:fld id="{DA281D35-5E50-E74D-B94B-F57174E8F320}" type="datetime1">
              <a:rPr lang="en-GB" smtClean="0"/>
              <a:t>26/02/2019</a:t>
            </a:fld>
            <a:endParaRPr lang="en-US"/>
          </a:p>
        </p:txBody>
      </p:sp>
      <p:sp>
        <p:nvSpPr>
          <p:cNvPr id="5" name="Footer Placeholder 4">
            <a:extLst>
              <a:ext uri="{FF2B5EF4-FFF2-40B4-BE49-F238E27FC236}">
                <a16:creationId xmlns:a16="http://schemas.microsoft.com/office/drawing/2014/main" id="{082D9843-A46F-844D-9547-E18A98AFD16B}"/>
              </a:ext>
            </a:extLst>
          </p:cNvPr>
          <p:cNvSpPr>
            <a:spLocks noGrp="1"/>
          </p:cNvSpPr>
          <p:nvPr>
            <p:ph type="ftr" sz="quarter" idx="11"/>
          </p:nvPr>
        </p:nvSpPr>
        <p:spPr/>
        <p:txBody>
          <a:bodyPr/>
          <a:lstStyle/>
          <a:p>
            <a:r>
              <a:rPr lang="en-GB"/>
              <a:t>Muslim Networks - Mohammed Adebayo - 1603804</a:t>
            </a:r>
            <a:endParaRPr lang="en-US"/>
          </a:p>
        </p:txBody>
      </p:sp>
      <p:sp>
        <p:nvSpPr>
          <p:cNvPr id="6" name="Slide Number Placeholder 5">
            <a:extLst>
              <a:ext uri="{FF2B5EF4-FFF2-40B4-BE49-F238E27FC236}">
                <a16:creationId xmlns:a16="http://schemas.microsoft.com/office/drawing/2014/main" id="{FAAA581A-7B17-9D43-A7C2-157CE5B1C52B}"/>
              </a:ext>
            </a:extLst>
          </p:cNvPr>
          <p:cNvSpPr>
            <a:spLocks noGrp="1"/>
          </p:cNvSpPr>
          <p:nvPr>
            <p:ph type="sldNum" sz="quarter" idx="12"/>
          </p:nvPr>
        </p:nvSpPr>
        <p:spPr/>
        <p:txBody>
          <a:bodyPr/>
          <a:lstStyle/>
          <a:p>
            <a:fld id="{89C80920-ED2E-6A48-9AA0-1FA1C0184C14}" type="slidenum">
              <a:rPr lang="en-US" smtClean="0"/>
              <a:t>‹#›</a:t>
            </a:fld>
            <a:endParaRPr lang="en-US"/>
          </a:p>
        </p:txBody>
      </p:sp>
    </p:spTree>
    <p:extLst>
      <p:ext uri="{BB962C8B-B14F-4D97-AF65-F5344CB8AC3E}">
        <p14:creationId xmlns:p14="http://schemas.microsoft.com/office/powerpoint/2010/main" val="3042959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D50B4-A908-F94F-9E77-4FE81016BA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8CCAB9B-79FF-CB41-BDC0-A2C65EBA463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72DBB3-FD3E-C547-B419-51E330CD9551}"/>
              </a:ext>
            </a:extLst>
          </p:cNvPr>
          <p:cNvSpPr>
            <a:spLocks noGrp="1"/>
          </p:cNvSpPr>
          <p:nvPr>
            <p:ph type="dt" sz="half" idx="10"/>
          </p:nvPr>
        </p:nvSpPr>
        <p:spPr/>
        <p:txBody>
          <a:bodyPr/>
          <a:lstStyle/>
          <a:p>
            <a:fld id="{EBEF6C86-5636-B84A-8CA0-C9C45090C716}" type="datetime1">
              <a:rPr lang="en-GB" smtClean="0"/>
              <a:t>26/02/2019</a:t>
            </a:fld>
            <a:endParaRPr lang="en-US"/>
          </a:p>
        </p:txBody>
      </p:sp>
      <p:sp>
        <p:nvSpPr>
          <p:cNvPr id="5" name="Footer Placeholder 4">
            <a:extLst>
              <a:ext uri="{FF2B5EF4-FFF2-40B4-BE49-F238E27FC236}">
                <a16:creationId xmlns:a16="http://schemas.microsoft.com/office/drawing/2014/main" id="{ED84207C-7874-9040-BE57-1629135A8C8D}"/>
              </a:ext>
            </a:extLst>
          </p:cNvPr>
          <p:cNvSpPr>
            <a:spLocks noGrp="1"/>
          </p:cNvSpPr>
          <p:nvPr>
            <p:ph type="ftr" sz="quarter" idx="11"/>
          </p:nvPr>
        </p:nvSpPr>
        <p:spPr/>
        <p:txBody>
          <a:bodyPr/>
          <a:lstStyle/>
          <a:p>
            <a:r>
              <a:rPr lang="en-GB"/>
              <a:t>Muslim Networks - Mohammed Adebayo - 1603804</a:t>
            </a:r>
            <a:endParaRPr lang="en-US"/>
          </a:p>
        </p:txBody>
      </p:sp>
      <p:sp>
        <p:nvSpPr>
          <p:cNvPr id="6" name="Slide Number Placeholder 5">
            <a:extLst>
              <a:ext uri="{FF2B5EF4-FFF2-40B4-BE49-F238E27FC236}">
                <a16:creationId xmlns:a16="http://schemas.microsoft.com/office/drawing/2014/main" id="{F376CDAB-26BD-1F4D-8C79-B533C17D2E50}"/>
              </a:ext>
            </a:extLst>
          </p:cNvPr>
          <p:cNvSpPr>
            <a:spLocks noGrp="1"/>
          </p:cNvSpPr>
          <p:nvPr>
            <p:ph type="sldNum" sz="quarter" idx="12"/>
          </p:nvPr>
        </p:nvSpPr>
        <p:spPr/>
        <p:txBody>
          <a:bodyPr/>
          <a:lstStyle/>
          <a:p>
            <a:fld id="{89C80920-ED2E-6A48-9AA0-1FA1C0184C14}" type="slidenum">
              <a:rPr lang="en-US" smtClean="0"/>
              <a:t>‹#›</a:t>
            </a:fld>
            <a:endParaRPr lang="en-US"/>
          </a:p>
        </p:txBody>
      </p:sp>
    </p:spTree>
    <p:extLst>
      <p:ext uri="{BB962C8B-B14F-4D97-AF65-F5344CB8AC3E}">
        <p14:creationId xmlns:p14="http://schemas.microsoft.com/office/powerpoint/2010/main" val="2708157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D19C5-937C-1840-BA86-0A059FEFCCB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3FED929-A954-9440-9556-71646E74FD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D35742F-38F6-774F-B586-429002C1A6D7}"/>
              </a:ext>
            </a:extLst>
          </p:cNvPr>
          <p:cNvSpPr>
            <a:spLocks noGrp="1"/>
          </p:cNvSpPr>
          <p:nvPr>
            <p:ph type="dt" sz="half" idx="10"/>
          </p:nvPr>
        </p:nvSpPr>
        <p:spPr/>
        <p:txBody>
          <a:bodyPr/>
          <a:lstStyle/>
          <a:p>
            <a:fld id="{ECEE4782-078D-634D-AACC-E51C230C5542}" type="datetime1">
              <a:rPr lang="en-GB" smtClean="0"/>
              <a:t>26/02/2019</a:t>
            </a:fld>
            <a:endParaRPr lang="en-US"/>
          </a:p>
        </p:txBody>
      </p:sp>
      <p:sp>
        <p:nvSpPr>
          <p:cNvPr id="5" name="Footer Placeholder 4">
            <a:extLst>
              <a:ext uri="{FF2B5EF4-FFF2-40B4-BE49-F238E27FC236}">
                <a16:creationId xmlns:a16="http://schemas.microsoft.com/office/drawing/2014/main" id="{5E3CBC0D-BA2A-464C-BEF3-BD009216C88B}"/>
              </a:ext>
            </a:extLst>
          </p:cNvPr>
          <p:cNvSpPr>
            <a:spLocks noGrp="1"/>
          </p:cNvSpPr>
          <p:nvPr>
            <p:ph type="ftr" sz="quarter" idx="11"/>
          </p:nvPr>
        </p:nvSpPr>
        <p:spPr/>
        <p:txBody>
          <a:bodyPr/>
          <a:lstStyle/>
          <a:p>
            <a:r>
              <a:rPr lang="en-GB"/>
              <a:t>Muslim Networks - Mohammed Adebayo - 1603804</a:t>
            </a:r>
            <a:endParaRPr lang="en-US"/>
          </a:p>
        </p:txBody>
      </p:sp>
      <p:sp>
        <p:nvSpPr>
          <p:cNvPr id="6" name="Slide Number Placeholder 5">
            <a:extLst>
              <a:ext uri="{FF2B5EF4-FFF2-40B4-BE49-F238E27FC236}">
                <a16:creationId xmlns:a16="http://schemas.microsoft.com/office/drawing/2014/main" id="{41C59A1C-D7B8-F241-84BE-899A620A9D7F}"/>
              </a:ext>
            </a:extLst>
          </p:cNvPr>
          <p:cNvSpPr>
            <a:spLocks noGrp="1"/>
          </p:cNvSpPr>
          <p:nvPr>
            <p:ph type="sldNum" sz="quarter" idx="12"/>
          </p:nvPr>
        </p:nvSpPr>
        <p:spPr/>
        <p:txBody>
          <a:bodyPr/>
          <a:lstStyle/>
          <a:p>
            <a:fld id="{89C80920-ED2E-6A48-9AA0-1FA1C0184C14}" type="slidenum">
              <a:rPr lang="en-US" smtClean="0"/>
              <a:t>‹#›</a:t>
            </a:fld>
            <a:endParaRPr lang="en-US"/>
          </a:p>
        </p:txBody>
      </p:sp>
    </p:spTree>
    <p:extLst>
      <p:ext uri="{BB962C8B-B14F-4D97-AF65-F5344CB8AC3E}">
        <p14:creationId xmlns:p14="http://schemas.microsoft.com/office/powerpoint/2010/main" val="3704564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E66AB-6FEC-B64D-996B-76A8FAEA227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09581-337E-3F49-852C-2F8713D6DB7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A9B0130-B05B-F942-B161-CAA4433F361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FD133C1-6F26-284F-B67D-C645A2AA353F}"/>
              </a:ext>
            </a:extLst>
          </p:cNvPr>
          <p:cNvSpPr>
            <a:spLocks noGrp="1"/>
          </p:cNvSpPr>
          <p:nvPr>
            <p:ph type="dt" sz="half" idx="10"/>
          </p:nvPr>
        </p:nvSpPr>
        <p:spPr/>
        <p:txBody>
          <a:bodyPr/>
          <a:lstStyle/>
          <a:p>
            <a:fld id="{57D9A54B-E493-D845-8F67-9A50062B0E0A}" type="datetime1">
              <a:rPr lang="en-GB" smtClean="0"/>
              <a:t>26/02/2019</a:t>
            </a:fld>
            <a:endParaRPr lang="en-US"/>
          </a:p>
        </p:txBody>
      </p:sp>
      <p:sp>
        <p:nvSpPr>
          <p:cNvPr id="6" name="Footer Placeholder 5">
            <a:extLst>
              <a:ext uri="{FF2B5EF4-FFF2-40B4-BE49-F238E27FC236}">
                <a16:creationId xmlns:a16="http://schemas.microsoft.com/office/drawing/2014/main" id="{D8A5726B-0D8D-C94A-93DF-03B79083401D}"/>
              </a:ext>
            </a:extLst>
          </p:cNvPr>
          <p:cNvSpPr>
            <a:spLocks noGrp="1"/>
          </p:cNvSpPr>
          <p:nvPr>
            <p:ph type="ftr" sz="quarter" idx="11"/>
          </p:nvPr>
        </p:nvSpPr>
        <p:spPr/>
        <p:txBody>
          <a:bodyPr/>
          <a:lstStyle/>
          <a:p>
            <a:r>
              <a:rPr lang="en-GB"/>
              <a:t>Muslim Networks - Mohammed Adebayo - 1603804</a:t>
            </a:r>
            <a:endParaRPr lang="en-US"/>
          </a:p>
        </p:txBody>
      </p:sp>
      <p:sp>
        <p:nvSpPr>
          <p:cNvPr id="7" name="Slide Number Placeholder 6">
            <a:extLst>
              <a:ext uri="{FF2B5EF4-FFF2-40B4-BE49-F238E27FC236}">
                <a16:creationId xmlns:a16="http://schemas.microsoft.com/office/drawing/2014/main" id="{9116AC6D-E690-0D47-8E76-88535DAD8EC5}"/>
              </a:ext>
            </a:extLst>
          </p:cNvPr>
          <p:cNvSpPr>
            <a:spLocks noGrp="1"/>
          </p:cNvSpPr>
          <p:nvPr>
            <p:ph type="sldNum" sz="quarter" idx="12"/>
          </p:nvPr>
        </p:nvSpPr>
        <p:spPr/>
        <p:txBody>
          <a:bodyPr/>
          <a:lstStyle/>
          <a:p>
            <a:fld id="{89C80920-ED2E-6A48-9AA0-1FA1C0184C14}" type="slidenum">
              <a:rPr lang="en-US" smtClean="0"/>
              <a:t>‹#›</a:t>
            </a:fld>
            <a:endParaRPr lang="en-US"/>
          </a:p>
        </p:txBody>
      </p:sp>
    </p:spTree>
    <p:extLst>
      <p:ext uri="{BB962C8B-B14F-4D97-AF65-F5344CB8AC3E}">
        <p14:creationId xmlns:p14="http://schemas.microsoft.com/office/powerpoint/2010/main" val="279995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A6A41-8F8A-1F4D-921E-32C6211BC9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80D07E0-F4C9-D046-9B42-9B2BEF8E4C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09F46F0-EF88-0B4B-BEA8-8DB5EBF73B4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0A3E3E3-B784-5F41-8C47-5A96B96BA2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A3EAC23-EB19-D24B-B447-13C041B2916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F72415D-8DE7-AB48-85AA-8BADA2AE238F}"/>
              </a:ext>
            </a:extLst>
          </p:cNvPr>
          <p:cNvSpPr>
            <a:spLocks noGrp="1"/>
          </p:cNvSpPr>
          <p:nvPr>
            <p:ph type="dt" sz="half" idx="10"/>
          </p:nvPr>
        </p:nvSpPr>
        <p:spPr/>
        <p:txBody>
          <a:bodyPr/>
          <a:lstStyle/>
          <a:p>
            <a:fld id="{E082EAA5-1A67-2F42-B1DE-71854E23A966}" type="datetime1">
              <a:rPr lang="en-GB" smtClean="0"/>
              <a:t>26/02/2019</a:t>
            </a:fld>
            <a:endParaRPr lang="en-US"/>
          </a:p>
        </p:txBody>
      </p:sp>
      <p:sp>
        <p:nvSpPr>
          <p:cNvPr id="8" name="Footer Placeholder 7">
            <a:extLst>
              <a:ext uri="{FF2B5EF4-FFF2-40B4-BE49-F238E27FC236}">
                <a16:creationId xmlns:a16="http://schemas.microsoft.com/office/drawing/2014/main" id="{59805E90-2570-2F41-B238-394CD3F09B71}"/>
              </a:ext>
            </a:extLst>
          </p:cNvPr>
          <p:cNvSpPr>
            <a:spLocks noGrp="1"/>
          </p:cNvSpPr>
          <p:nvPr>
            <p:ph type="ftr" sz="quarter" idx="11"/>
          </p:nvPr>
        </p:nvSpPr>
        <p:spPr/>
        <p:txBody>
          <a:bodyPr/>
          <a:lstStyle/>
          <a:p>
            <a:r>
              <a:rPr lang="en-GB"/>
              <a:t>Muslim Networks - Mohammed Adebayo - 1603804</a:t>
            </a:r>
            <a:endParaRPr lang="en-US"/>
          </a:p>
        </p:txBody>
      </p:sp>
      <p:sp>
        <p:nvSpPr>
          <p:cNvPr id="9" name="Slide Number Placeholder 8">
            <a:extLst>
              <a:ext uri="{FF2B5EF4-FFF2-40B4-BE49-F238E27FC236}">
                <a16:creationId xmlns:a16="http://schemas.microsoft.com/office/drawing/2014/main" id="{C7FE59A4-79AB-5748-BF20-AAF43025F9A7}"/>
              </a:ext>
            </a:extLst>
          </p:cNvPr>
          <p:cNvSpPr>
            <a:spLocks noGrp="1"/>
          </p:cNvSpPr>
          <p:nvPr>
            <p:ph type="sldNum" sz="quarter" idx="12"/>
          </p:nvPr>
        </p:nvSpPr>
        <p:spPr/>
        <p:txBody>
          <a:bodyPr/>
          <a:lstStyle/>
          <a:p>
            <a:fld id="{89C80920-ED2E-6A48-9AA0-1FA1C0184C14}" type="slidenum">
              <a:rPr lang="en-US" smtClean="0"/>
              <a:t>‹#›</a:t>
            </a:fld>
            <a:endParaRPr lang="en-US"/>
          </a:p>
        </p:txBody>
      </p:sp>
    </p:spTree>
    <p:extLst>
      <p:ext uri="{BB962C8B-B14F-4D97-AF65-F5344CB8AC3E}">
        <p14:creationId xmlns:p14="http://schemas.microsoft.com/office/powerpoint/2010/main" val="4054596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4E1EE-B441-0948-8600-7110BDFC71D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4F08BE4-079D-A044-B980-5353643C2544}"/>
              </a:ext>
            </a:extLst>
          </p:cNvPr>
          <p:cNvSpPr>
            <a:spLocks noGrp="1"/>
          </p:cNvSpPr>
          <p:nvPr>
            <p:ph type="dt" sz="half" idx="10"/>
          </p:nvPr>
        </p:nvSpPr>
        <p:spPr/>
        <p:txBody>
          <a:bodyPr/>
          <a:lstStyle/>
          <a:p>
            <a:fld id="{DE7144D3-82C9-E044-AA3C-F01C3016008B}" type="datetime1">
              <a:rPr lang="en-GB" smtClean="0"/>
              <a:t>26/02/2019</a:t>
            </a:fld>
            <a:endParaRPr lang="en-US"/>
          </a:p>
        </p:txBody>
      </p:sp>
      <p:sp>
        <p:nvSpPr>
          <p:cNvPr id="4" name="Footer Placeholder 3">
            <a:extLst>
              <a:ext uri="{FF2B5EF4-FFF2-40B4-BE49-F238E27FC236}">
                <a16:creationId xmlns:a16="http://schemas.microsoft.com/office/drawing/2014/main" id="{F92D681D-309F-7245-95D4-C3E52A724399}"/>
              </a:ext>
            </a:extLst>
          </p:cNvPr>
          <p:cNvSpPr>
            <a:spLocks noGrp="1"/>
          </p:cNvSpPr>
          <p:nvPr>
            <p:ph type="ftr" sz="quarter" idx="11"/>
          </p:nvPr>
        </p:nvSpPr>
        <p:spPr/>
        <p:txBody>
          <a:bodyPr/>
          <a:lstStyle/>
          <a:p>
            <a:r>
              <a:rPr lang="en-GB"/>
              <a:t>Muslim Networks - Mohammed Adebayo - 1603804</a:t>
            </a:r>
            <a:endParaRPr lang="en-US"/>
          </a:p>
        </p:txBody>
      </p:sp>
      <p:sp>
        <p:nvSpPr>
          <p:cNvPr id="5" name="Slide Number Placeholder 4">
            <a:extLst>
              <a:ext uri="{FF2B5EF4-FFF2-40B4-BE49-F238E27FC236}">
                <a16:creationId xmlns:a16="http://schemas.microsoft.com/office/drawing/2014/main" id="{E0433EF2-31D1-1441-85DF-7AC613A0FA33}"/>
              </a:ext>
            </a:extLst>
          </p:cNvPr>
          <p:cNvSpPr>
            <a:spLocks noGrp="1"/>
          </p:cNvSpPr>
          <p:nvPr>
            <p:ph type="sldNum" sz="quarter" idx="12"/>
          </p:nvPr>
        </p:nvSpPr>
        <p:spPr/>
        <p:txBody>
          <a:bodyPr/>
          <a:lstStyle/>
          <a:p>
            <a:fld id="{89C80920-ED2E-6A48-9AA0-1FA1C0184C14}" type="slidenum">
              <a:rPr lang="en-US" smtClean="0"/>
              <a:t>‹#›</a:t>
            </a:fld>
            <a:endParaRPr lang="en-US"/>
          </a:p>
        </p:txBody>
      </p:sp>
    </p:spTree>
    <p:extLst>
      <p:ext uri="{BB962C8B-B14F-4D97-AF65-F5344CB8AC3E}">
        <p14:creationId xmlns:p14="http://schemas.microsoft.com/office/powerpoint/2010/main" val="3507454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B5B298-74E8-F147-9E48-92963EF05FD4}"/>
              </a:ext>
            </a:extLst>
          </p:cNvPr>
          <p:cNvSpPr>
            <a:spLocks noGrp="1"/>
          </p:cNvSpPr>
          <p:nvPr>
            <p:ph type="dt" sz="half" idx="10"/>
          </p:nvPr>
        </p:nvSpPr>
        <p:spPr/>
        <p:txBody>
          <a:bodyPr/>
          <a:lstStyle/>
          <a:p>
            <a:fld id="{D975EAF9-D540-2D47-8AEB-712A9A98B685}" type="datetime1">
              <a:rPr lang="en-GB" smtClean="0"/>
              <a:t>26/02/2019</a:t>
            </a:fld>
            <a:endParaRPr lang="en-US"/>
          </a:p>
        </p:txBody>
      </p:sp>
      <p:sp>
        <p:nvSpPr>
          <p:cNvPr id="3" name="Footer Placeholder 2">
            <a:extLst>
              <a:ext uri="{FF2B5EF4-FFF2-40B4-BE49-F238E27FC236}">
                <a16:creationId xmlns:a16="http://schemas.microsoft.com/office/drawing/2014/main" id="{379F6C09-8EBF-B44B-8720-B79B828AF2AB}"/>
              </a:ext>
            </a:extLst>
          </p:cNvPr>
          <p:cNvSpPr>
            <a:spLocks noGrp="1"/>
          </p:cNvSpPr>
          <p:nvPr>
            <p:ph type="ftr" sz="quarter" idx="11"/>
          </p:nvPr>
        </p:nvSpPr>
        <p:spPr/>
        <p:txBody>
          <a:bodyPr/>
          <a:lstStyle/>
          <a:p>
            <a:r>
              <a:rPr lang="en-GB"/>
              <a:t>Muslim Networks - Mohammed Adebayo - 1603804</a:t>
            </a:r>
            <a:endParaRPr lang="en-US"/>
          </a:p>
        </p:txBody>
      </p:sp>
      <p:sp>
        <p:nvSpPr>
          <p:cNvPr id="4" name="Slide Number Placeholder 3">
            <a:extLst>
              <a:ext uri="{FF2B5EF4-FFF2-40B4-BE49-F238E27FC236}">
                <a16:creationId xmlns:a16="http://schemas.microsoft.com/office/drawing/2014/main" id="{E5E47FB3-8050-684D-8142-67F858041707}"/>
              </a:ext>
            </a:extLst>
          </p:cNvPr>
          <p:cNvSpPr>
            <a:spLocks noGrp="1"/>
          </p:cNvSpPr>
          <p:nvPr>
            <p:ph type="sldNum" sz="quarter" idx="12"/>
          </p:nvPr>
        </p:nvSpPr>
        <p:spPr/>
        <p:txBody>
          <a:bodyPr/>
          <a:lstStyle/>
          <a:p>
            <a:fld id="{89C80920-ED2E-6A48-9AA0-1FA1C0184C14}" type="slidenum">
              <a:rPr lang="en-US" smtClean="0"/>
              <a:t>‹#›</a:t>
            </a:fld>
            <a:endParaRPr lang="en-US"/>
          </a:p>
        </p:txBody>
      </p:sp>
    </p:spTree>
    <p:extLst>
      <p:ext uri="{BB962C8B-B14F-4D97-AF65-F5344CB8AC3E}">
        <p14:creationId xmlns:p14="http://schemas.microsoft.com/office/powerpoint/2010/main" val="3103892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874FF-0FB0-A94B-8CEF-1EFC38A60D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88CA921-CA31-B644-A433-A16B176342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D4317E-0F07-6141-9E71-134A3082A2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92ED167-1DD5-4244-A4F6-2E5B90425FFD}"/>
              </a:ext>
            </a:extLst>
          </p:cNvPr>
          <p:cNvSpPr>
            <a:spLocks noGrp="1"/>
          </p:cNvSpPr>
          <p:nvPr>
            <p:ph type="dt" sz="half" idx="10"/>
          </p:nvPr>
        </p:nvSpPr>
        <p:spPr/>
        <p:txBody>
          <a:bodyPr/>
          <a:lstStyle/>
          <a:p>
            <a:fld id="{1AE1B91C-13E5-F04A-A8C1-E92D9600DB32}" type="datetime1">
              <a:rPr lang="en-GB" smtClean="0"/>
              <a:t>26/02/2019</a:t>
            </a:fld>
            <a:endParaRPr lang="en-US"/>
          </a:p>
        </p:txBody>
      </p:sp>
      <p:sp>
        <p:nvSpPr>
          <p:cNvPr id="6" name="Footer Placeholder 5">
            <a:extLst>
              <a:ext uri="{FF2B5EF4-FFF2-40B4-BE49-F238E27FC236}">
                <a16:creationId xmlns:a16="http://schemas.microsoft.com/office/drawing/2014/main" id="{CACDDEED-7F27-5C48-8BDB-303452DBEDBA}"/>
              </a:ext>
            </a:extLst>
          </p:cNvPr>
          <p:cNvSpPr>
            <a:spLocks noGrp="1"/>
          </p:cNvSpPr>
          <p:nvPr>
            <p:ph type="ftr" sz="quarter" idx="11"/>
          </p:nvPr>
        </p:nvSpPr>
        <p:spPr/>
        <p:txBody>
          <a:bodyPr/>
          <a:lstStyle/>
          <a:p>
            <a:r>
              <a:rPr lang="en-GB"/>
              <a:t>Muslim Networks - Mohammed Adebayo - 1603804</a:t>
            </a:r>
            <a:endParaRPr lang="en-US"/>
          </a:p>
        </p:txBody>
      </p:sp>
      <p:sp>
        <p:nvSpPr>
          <p:cNvPr id="7" name="Slide Number Placeholder 6">
            <a:extLst>
              <a:ext uri="{FF2B5EF4-FFF2-40B4-BE49-F238E27FC236}">
                <a16:creationId xmlns:a16="http://schemas.microsoft.com/office/drawing/2014/main" id="{004BE339-7D18-D246-9DA9-EE48F8A3ABA6}"/>
              </a:ext>
            </a:extLst>
          </p:cNvPr>
          <p:cNvSpPr>
            <a:spLocks noGrp="1"/>
          </p:cNvSpPr>
          <p:nvPr>
            <p:ph type="sldNum" sz="quarter" idx="12"/>
          </p:nvPr>
        </p:nvSpPr>
        <p:spPr/>
        <p:txBody>
          <a:bodyPr/>
          <a:lstStyle/>
          <a:p>
            <a:fld id="{89C80920-ED2E-6A48-9AA0-1FA1C0184C14}" type="slidenum">
              <a:rPr lang="en-US" smtClean="0"/>
              <a:t>‹#›</a:t>
            </a:fld>
            <a:endParaRPr lang="en-US"/>
          </a:p>
        </p:txBody>
      </p:sp>
    </p:spTree>
    <p:extLst>
      <p:ext uri="{BB962C8B-B14F-4D97-AF65-F5344CB8AC3E}">
        <p14:creationId xmlns:p14="http://schemas.microsoft.com/office/powerpoint/2010/main" val="1662946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8895-360D-A242-8B46-E8D01F2E21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65330FA-28E2-3D4B-A03A-578DC3E277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39FE60F-1FB2-844D-B289-D1E0F7389D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4783374-A96A-1F41-9F1D-025C54D2F100}"/>
              </a:ext>
            </a:extLst>
          </p:cNvPr>
          <p:cNvSpPr>
            <a:spLocks noGrp="1"/>
          </p:cNvSpPr>
          <p:nvPr>
            <p:ph type="dt" sz="half" idx="10"/>
          </p:nvPr>
        </p:nvSpPr>
        <p:spPr/>
        <p:txBody>
          <a:bodyPr/>
          <a:lstStyle/>
          <a:p>
            <a:fld id="{494E55C9-EFB1-904B-A931-01727C9BED85}" type="datetime1">
              <a:rPr lang="en-GB" smtClean="0"/>
              <a:t>26/02/2019</a:t>
            </a:fld>
            <a:endParaRPr lang="en-US"/>
          </a:p>
        </p:txBody>
      </p:sp>
      <p:sp>
        <p:nvSpPr>
          <p:cNvPr id="6" name="Footer Placeholder 5">
            <a:extLst>
              <a:ext uri="{FF2B5EF4-FFF2-40B4-BE49-F238E27FC236}">
                <a16:creationId xmlns:a16="http://schemas.microsoft.com/office/drawing/2014/main" id="{2AA67CEA-FB38-DF4C-B85E-B0A1FDE4D1E9}"/>
              </a:ext>
            </a:extLst>
          </p:cNvPr>
          <p:cNvSpPr>
            <a:spLocks noGrp="1"/>
          </p:cNvSpPr>
          <p:nvPr>
            <p:ph type="ftr" sz="quarter" idx="11"/>
          </p:nvPr>
        </p:nvSpPr>
        <p:spPr/>
        <p:txBody>
          <a:bodyPr/>
          <a:lstStyle/>
          <a:p>
            <a:r>
              <a:rPr lang="en-GB"/>
              <a:t>Muslim Networks - Mohammed Adebayo - 1603804</a:t>
            </a:r>
            <a:endParaRPr lang="en-US"/>
          </a:p>
        </p:txBody>
      </p:sp>
      <p:sp>
        <p:nvSpPr>
          <p:cNvPr id="7" name="Slide Number Placeholder 6">
            <a:extLst>
              <a:ext uri="{FF2B5EF4-FFF2-40B4-BE49-F238E27FC236}">
                <a16:creationId xmlns:a16="http://schemas.microsoft.com/office/drawing/2014/main" id="{DC5F1945-A230-8B4C-832B-50D4F76F1AE5}"/>
              </a:ext>
            </a:extLst>
          </p:cNvPr>
          <p:cNvSpPr>
            <a:spLocks noGrp="1"/>
          </p:cNvSpPr>
          <p:nvPr>
            <p:ph type="sldNum" sz="quarter" idx="12"/>
          </p:nvPr>
        </p:nvSpPr>
        <p:spPr/>
        <p:txBody>
          <a:bodyPr/>
          <a:lstStyle/>
          <a:p>
            <a:fld id="{89C80920-ED2E-6A48-9AA0-1FA1C0184C14}" type="slidenum">
              <a:rPr lang="en-US" smtClean="0"/>
              <a:t>‹#›</a:t>
            </a:fld>
            <a:endParaRPr lang="en-US"/>
          </a:p>
        </p:txBody>
      </p:sp>
    </p:spTree>
    <p:extLst>
      <p:ext uri="{BB962C8B-B14F-4D97-AF65-F5344CB8AC3E}">
        <p14:creationId xmlns:p14="http://schemas.microsoft.com/office/powerpoint/2010/main" val="3385947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2190B-AF36-B047-A07A-ACCE9359DD4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4D93BFF-A456-9746-866D-AD854AF3D4B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DAEE7-E7EC-264A-A361-21580EB36AF0}"/>
              </a:ext>
            </a:extLst>
          </p:cNvPr>
          <p:cNvSpPr>
            <a:spLocks noGrp="1"/>
          </p:cNvSpPr>
          <p:nvPr>
            <p:ph type="dt" sz="half" idx="10"/>
          </p:nvPr>
        </p:nvSpPr>
        <p:spPr/>
        <p:txBody>
          <a:bodyPr/>
          <a:lstStyle/>
          <a:p>
            <a:fld id="{D4465D9A-0620-864D-83C6-FC6CFCBBDE94}" type="datetime1">
              <a:rPr lang="en-GB" smtClean="0"/>
              <a:t>26/02/2019</a:t>
            </a:fld>
            <a:endParaRPr lang="en-US"/>
          </a:p>
        </p:txBody>
      </p:sp>
      <p:sp>
        <p:nvSpPr>
          <p:cNvPr id="5" name="Footer Placeholder 4">
            <a:extLst>
              <a:ext uri="{FF2B5EF4-FFF2-40B4-BE49-F238E27FC236}">
                <a16:creationId xmlns:a16="http://schemas.microsoft.com/office/drawing/2014/main" id="{52F3261A-1CA2-7F40-B984-0B25CB7505A9}"/>
              </a:ext>
            </a:extLst>
          </p:cNvPr>
          <p:cNvSpPr>
            <a:spLocks noGrp="1"/>
          </p:cNvSpPr>
          <p:nvPr>
            <p:ph type="ftr" sz="quarter" idx="11"/>
          </p:nvPr>
        </p:nvSpPr>
        <p:spPr/>
        <p:txBody>
          <a:bodyPr/>
          <a:lstStyle/>
          <a:p>
            <a:r>
              <a:rPr lang="en-GB"/>
              <a:t>Muslim Networks - Mohammed Adebayo - 1603804</a:t>
            </a:r>
            <a:endParaRPr lang="en-US"/>
          </a:p>
        </p:txBody>
      </p:sp>
      <p:sp>
        <p:nvSpPr>
          <p:cNvPr id="6" name="Slide Number Placeholder 5">
            <a:extLst>
              <a:ext uri="{FF2B5EF4-FFF2-40B4-BE49-F238E27FC236}">
                <a16:creationId xmlns:a16="http://schemas.microsoft.com/office/drawing/2014/main" id="{A8EDBA4E-D575-514C-9CBB-8284020183CC}"/>
              </a:ext>
            </a:extLst>
          </p:cNvPr>
          <p:cNvSpPr>
            <a:spLocks noGrp="1"/>
          </p:cNvSpPr>
          <p:nvPr>
            <p:ph type="sldNum" sz="quarter" idx="12"/>
          </p:nvPr>
        </p:nvSpPr>
        <p:spPr/>
        <p:txBody>
          <a:bodyPr/>
          <a:lstStyle/>
          <a:p>
            <a:fld id="{89C80920-ED2E-6A48-9AA0-1FA1C0184C14}" type="slidenum">
              <a:rPr lang="en-US" smtClean="0"/>
              <a:t>‹#›</a:t>
            </a:fld>
            <a:endParaRPr lang="en-US"/>
          </a:p>
        </p:txBody>
      </p:sp>
    </p:spTree>
    <p:extLst>
      <p:ext uri="{BB962C8B-B14F-4D97-AF65-F5344CB8AC3E}">
        <p14:creationId xmlns:p14="http://schemas.microsoft.com/office/powerpoint/2010/main" val="2270610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DC153-38BC-3542-9852-6C3A857E291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4CFD9-0213-0A47-ABF8-ABA272C2852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CE8FAA-E6BE-8441-9210-544CC2110428}"/>
              </a:ext>
            </a:extLst>
          </p:cNvPr>
          <p:cNvSpPr>
            <a:spLocks noGrp="1"/>
          </p:cNvSpPr>
          <p:nvPr>
            <p:ph type="dt" sz="half" idx="10"/>
          </p:nvPr>
        </p:nvSpPr>
        <p:spPr/>
        <p:txBody>
          <a:bodyPr/>
          <a:lstStyle/>
          <a:p>
            <a:fld id="{C2D3D586-0D19-5A4F-BE7A-450326E0064A}" type="datetime1">
              <a:rPr lang="en-GB" smtClean="0"/>
              <a:t>26/02/2019</a:t>
            </a:fld>
            <a:endParaRPr lang="en-US"/>
          </a:p>
        </p:txBody>
      </p:sp>
      <p:sp>
        <p:nvSpPr>
          <p:cNvPr id="5" name="Footer Placeholder 4">
            <a:extLst>
              <a:ext uri="{FF2B5EF4-FFF2-40B4-BE49-F238E27FC236}">
                <a16:creationId xmlns:a16="http://schemas.microsoft.com/office/drawing/2014/main" id="{BA7C196A-447D-D04D-B8EA-160ED20DC2D5}"/>
              </a:ext>
            </a:extLst>
          </p:cNvPr>
          <p:cNvSpPr>
            <a:spLocks noGrp="1"/>
          </p:cNvSpPr>
          <p:nvPr>
            <p:ph type="ftr" sz="quarter" idx="11"/>
          </p:nvPr>
        </p:nvSpPr>
        <p:spPr/>
        <p:txBody>
          <a:bodyPr/>
          <a:lstStyle/>
          <a:p>
            <a:r>
              <a:rPr lang="en-GB"/>
              <a:t>Muslim Networks - Mohammed Adebayo - 1603804</a:t>
            </a:r>
            <a:endParaRPr lang="en-US"/>
          </a:p>
        </p:txBody>
      </p:sp>
      <p:sp>
        <p:nvSpPr>
          <p:cNvPr id="6" name="Slide Number Placeholder 5">
            <a:extLst>
              <a:ext uri="{FF2B5EF4-FFF2-40B4-BE49-F238E27FC236}">
                <a16:creationId xmlns:a16="http://schemas.microsoft.com/office/drawing/2014/main" id="{33DFA909-521F-804D-907C-4EA758DD6875}"/>
              </a:ext>
            </a:extLst>
          </p:cNvPr>
          <p:cNvSpPr>
            <a:spLocks noGrp="1"/>
          </p:cNvSpPr>
          <p:nvPr>
            <p:ph type="sldNum" sz="quarter" idx="12"/>
          </p:nvPr>
        </p:nvSpPr>
        <p:spPr/>
        <p:txBody>
          <a:bodyPr/>
          <a:lstStyle/>
          <a:p>
            <a:fld id="{89C80920-ED2E-6A48-9AA0-1FA1C0184C14}" type="slidenum">
              <a:rPr lang="en-US" smtClean="0"/>
              <a:t>‹#›</a:t>
            </a:fld>
            <a:endParaRPr lang="en-US"/>
          </a:p>
        </p:txBody>
      </p:sp>
    </p:spTree>
    <p:extLst>
      <p:ext uri="{BB962C8B-B14F-4D97-AF65-F5344CB8AC3E}">
        <p14:creationId xmlns:p14="http://schemas.microsoft.com/office/powerpoint/2010/main" val="1375913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3CDF7C-FE60-3C4E-8D1E-F0F84559EE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D2A7CA3-2004-1143-9099-B8D6949115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DEC8B1-5C8A-E94D-8100-8B589CDD39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C6D1CF-360C-724B-8A8A-16F35C8A782E}" type="datetime1">
              <a:rPr lang="en-GB" smtClean="0"/>
              <a:t>26/02/2019</a:t>
            </a:fld>
            <a:endParaRPr lang="en-US"/>
          </a:p>
        </p:txBody>
      </p:sp>
      <p:sp>
        <p:nvSpPr>
          <p:cNvPr id="5" name="Footer Placeholder 4">
            <a:extLst>
              <a:ext uri="{FF2B5EF4-FFF2-40B4-BE49-F238E27FC236}">
                <a16:creationId xmlns:a16="http://schemas.microsoft.com/office/drawing/2014/main" id="{6BA17AE9-7ABF-824A-8D7B-F81514D71F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Muslim Networks - Mohammed Adebayo - 1603804</a:t>
            </a:r>
            <a:endParaRPr lang="en-US"/>
          </a:p>
        </p:txBody>
      </p:sp>
      <p:sp>
        <p:nvSpPr>
          <p:cNvPr id="6" name="Slide Number Placeholder 5">
            <a:extLst>
              <a:ext uri="{FF2B5EF4-FFF2-40B4-BE49-F238E27FC236}">
                <a16:creationId xmlns:a16="http://schemas.microsoft.com/office/drawing/2014/main" id="{F497542D-91AE-3944-AC96-8B678BB798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C80920-ED2E-6A48-9AA0-1FA1C0184C14}" type="slidenum">
              <a:rPr lang="en-US" smtClean="0"/>
              <a:t>‹#›</a:t>
            </a:fld>
            <a:endParaRPr lang="en-US"/>
          </a:p>
        </p:txBody>
      </p:sp>
    </p:spTree>
    <p:extLst>
      <p:ext uri="{BB962C8B-B14F-4D97-AF65-F5344CB8AC3E}">
        <p14:creationId xmlns:p14="http://schemas.microsoft.com/office/powerpoint/2010/main" val="2119552045"/>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25">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88952" cy="228554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25420136-0219-1A44-932E-B9F84C3A97E2}"/>
              </a:ext>
            </a:extLst>
          </p:cNvPr>
          <p:cNvSpPr>
            <a:spLocks noGrp="1"/>
          </p:cNvSpPr>
          <p:nvPr>
            <p:ph type="ctrTitle"/>
          </p:nvPr>
        </p:nvSpPr>
        <p:spPr>
          <a:xfrm>
            <a:off x="634277" y="4973080"/>
            <a:ext cx="3170236" cy="1571155"/>
          </a:xfrm>
          <a:prstGeom prst="ellipse">
            <a:avLst/>
          </a:prstGeom>
        </p:spPr>
        <p:txBody>
          <a:bodyPr vert="horz" lIns="91440" tIns="45720" rIns="91440" bIns="45720" rtlCol="0" anchor="ctr">
            <a:normAutofit fontScale="90000"/>
          </a:bodyPr>
          <a:lstStyle/>
          <a:p>
            <a:pPr algn="l"/>
            <a:br>
              <a:rPr lang="en-US" sz="2000" dirty="0">
                <a:solidFill>
                  <a:schemeClr val="bg1"/>
                </a:solidFill>
              </a:rPr>
            </a:br>
            <a:r>
              <a:rPr lang="en-US" sz="2000" dirty="0">
                <a:solidFill>
                  <a:schemeClr val="bg1"/>
                </a:solidFill>
                <a:latin typeface="Corbel" panose="020B0503020204020204" pitchFamily="34" charset="0"/>
              </a:rPr>
              <a:t>SUBMITTED BY:</a:t>
            </a:r>
            <a:br>
              <a:rPr lang="en-US" sz="2000" dirty="0">
                <a:solidFill>
                  <a:schemeClr val="bg1"/>
                </a:solidFill>
                <a:latin typeface="Corbel" panose="020B0503020204020204" pitchFamily="34" charset="0"/>
              </a:rPr>
            </a:br>
            <a:br>
              <a:rPr lang="en-US" sz="2000" dirty="0">
                <a:solidFill>
                  <a:schemeClr val="bg1"/>
                </a:solidFill>
                <a:latin typeface="Corbel" panose="020B0503020204020204" pitchFamily="34" charset="0"/>
              </a:rPr>
            </a:br>
            <a:r>
              <a:rPr lang="en-US" sz="2000" dirty="0">
                <a:solidFill>
                  <a:schemeClr val="bg1"/>
                </a:solidFill>
                <a:latin typeface="Corbel" panose="020B0503020204020204" pitchFamily="34" charset="0"/>
              </a:rPr>
              <a:t>MOHAMMED ADEBAYO</a:t>
            </a:r>
            <a:br>
              <a:rPr lang="en-US" sz="2000" dirty="0">
                <a:solidFill>
                  <a:schemeClr val="bg1"/>
                </a:solidFill>
                <a:latin typeface="Corbel" panose="020B0503020204020204" pitchFamily="34" charset="0"/>
              </a:rPr>
            </a:br>
            <a:r>
              <a:rPr lang="en-US" sz="2000" dirty="0">
                <a:solidFill>
                  <a:schemeClr val="bg1"/>
                </a:solidFill>
                <a:latin typeface="Corbel" panose="020B0503020204020204" pitchFamily="34" charset="0"/>
              </a:rPr>
              <a:t>1603804</a:t>
            </a:r>
            <a:br>
              <a:rPr lang="en-US" sz="2000" dirty="0">
                <a:solidFill>
                  <a:schemeClr val="bg1"/>
                </a:solidFill>
              </a:rPr>
            </a:br>
            <a:br>
              <a:rPr lang="en-US" sz="600" kern="1200" dirty="0">
                <a:solidFill>
                  <a:schemeClr val="bg1"/>
                </a:solidFill>
                <a:latin typeface="+mj-lt"/>
                <a:ea typeface="+mj-ea"/>
                <a:cs typeface="+mj-cs"/>
              </a:rPr>
            </a:br>
            <a:br>
              <a:rPr lang="en-US" sz="600" kern="1200" dirty="0">
                <a:solidFill>
                  <a:schemeClr val="bg1"/>
                </a:solidFill>
                <a:latin typeface="+mj-lt"/>
                <a:ea typeface="+mj-ea"/>
                <a:cs typeface="+mj-cs"/>
              </a:rPr>
            </a:br>
            <a:endParaRPr lang="en-US" sz="600" kern="1200" dirty="0">
              <a:solidFill>
                <a:schemeClr val="bg1"/>
              </a:solidFill>
              <a:latin typeface="+mj-lt"/>
              <a:ea typeface="+mj-ea"/>
              <a:cs typeface="+mj-cs"/>
            </a:endParaRPr>
          </a:p>
        </p:txBody>
      </p:sp>
      <p:pic>
        <p:nvPicPr>
          <p:cNvPr id="7" name="Picture 6" descr="A picture containing clipart&#10;&#10;Description automatically generated">
            <a:extLst>
              <a:ext uri="{FF2B5EF4-FFF2-40B4-BE49-F238E27FC236}">
                <a16:creationId xmlns:a16="http://schemas.microsoft.com/office/drawing/2014/main" id="{3A88B438-4A6B-7849-8C15-B7960A56DAE1}"/>
              </a:ext>
            </a:extLst>
          </p:cNvPr>
          <p:cNvPicPr>
            <a:picLocks noChangeAspect="1"/>
          </p:cNvPicPr>
          <p:nvPr/>
        </p:nvPicPr>
        <p:blipFill>
          <a:blip r:embed="rId2"/>
          <a:stretch>
            <a:fillRect/>
          </a:stretch>
        </p:blipFill>
        <p:spPr>
          <a:xfrm>
            <a:off x="795142" y="1208535"/>
            <a:ext cx="10595911" cy="2172162"/>
          </a:xfrm>
          <a:prstGeom prst="rect">
            <a:avLst/>
          </a:prstGeom>
        </p:spPr>
      </p:pic>
      <p:cxnSp>
        <p:nvCxnSpPr>
          <p:cNvPr id="37" name="Straight Connector 27">
            <a:extLst>
              <a:ext uri="{FF2B5EF4-FFF2-40B4-BE49-F238E27FC236}">
                <a16:creationId xmlns:a16="http://schemas.microsoft.com/office/drawing/2014/main" id="{CE272F12-AF86-441A-BC1B-C014BBBF85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39665" y="5097939"/>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093860FB-FCA3-EE49-AADC-7A38D18E0382}"/>
              </a:ext>
            </a:extLst>
          </p:cNvPr>
          <p:cNvSpPr>
            <a:spLocks noGrp="1"/>
          </p:cNvSpPr>
          <p:nvPr>
            <p:ph type="subTitle" idx="1"/>
          </p:nvPr>
        </p:nvSpPr>
        <p:spPr>
          <a:xfrm>
            <a:off x="4878784" y="4714875"/>
            <a:ext cx="6673136" cy="1571154"/>
          </a:xfrm>
        </p:spPr>
        <p:txBody>
          <a:bodyPr vert="horz" lIns="91440" tIns="45720" rIns="91440" bIns="45720" rtlCol="0" anchor="ctr">
            <a:normAutofit/>
          </a:bodyPr>
          <a:lstStyle/>
          <a:p>
            <a:pPr algn="l"/>
            <a:r>
              <a:rPr lang="en-US" sz="2000" dirty="0">
                <a:solidFill>
                  <a:schemeClr val="bg1"/>
                </a:solidFill>
                <a:latin typeface="Corbel" panose="020B0503020204020204" pitchFamily="34" charset="0"/>
              </a:rPr>
              <a:t>MODULE:</a:t>
            </a:r>
            <a:br>
              <a:rPr lang="en-US" sz="2000" dirty="0">
                <a:solidFill>
                  <a:schemeClr val="bg1"/>
                </a:solidFill>
                <a:latin typeface="Corbel" panose="020B0503020204020204" pitchFamily="34" charset="0"/>
              </a:rPr>
            </a:br>
            <a:br>
              <a:rPr lang="en-US" sz="2000" dirty="0">
                <a:solidFill>
                  <a:schemeClr val="bg1"/>
                </a:solidFill>
                <a:latin typeface="Corbel" panose="020B0503020204020204" pitchFamily="34" charset="0"/>
              </a:rPr>
            </a:br>
            <a:r>
              <a:rPr lang="en-US" sz="2000" dirty="0">
                <a:solidFill>
                  <a:schemeClr val="bg1"/>
                </a:solidFill>
                <a:latin typeface="Corbel" panose="020B0503020204020204" pitchFamily="34" charset="0"/>
              </a:rPr>
              <a:t>MUSLIM NETWORKS: COMMUNICATION, KNOWLEDGE AND ISLAMIC TRADITIONS IN CONTEMPORARY PERSPECTIVE (TRDL7091)</a:t>
            </a:r>
          </a:p>
          <a:p>
            <a:pPr indent="-228600" algn="l">
              <a:buFont typeface="Arial" panose="020B0604020202020204" pitchFamily="34" charset="0"/>
              <a:buChar char="•"/>
            </a:pPr>
            <a:endParaRPr lang="en-US" sz="1100" dirty="0">
              <a:solidFill>
                <a:schemeClr val="bg1"/>
              </a:solidFill>
            </a:endParaRPr>
          </a:p>
        </p:txBody>
      </p:sp>
      <p:sp>
        <p:nvSpPr>
          <p:cNvPr id="4" name="Footer Placeholder 3">
            <a:extLst>
              <a:ext uri="{FF2B5EF4-FFF2-40B4-BE49-F238E27FC236}">
                <a16:creationId xmlns:a16="http://schemas.microsoft.com/office/drawing/2014/main" id="{A1068E86-3945-9D45-8ACA-59F70D95C85E}"/>
              </a:ext>
            </a:extLst>
          </p:cNvPr>
          <p:cNvSpPr>
            <a:spLocks noGrp="1"/>
          </p:cNvSpPr>
          <p:nvPr>
            <p:ph type="ftr" sz="quarter" idx="11"/>
          </p:nvPr>
        </p:nvSpPr>
        <p:spPr>
          <a:xfrm>
            <a:off x="4878784" y="6356350"/>
            <a:ext cx="5319316" cy="365125"/>
          </a:xfrm>
        </p:spPr>
        <p:txBody>
          <a:bodyPr vert="horz" lIns="91440" tIns="45720" rIns="91440" bIns="45720" rtlCol="0" anchor="ctr">
            <a:normAutofit/>
          </a:bodyPr>
          <a:lstStyle/>
          <a:p>
            <a:pPr algn="l">
              <a:spcAft>
                <a:spcPts val="600"/>
              </a:spcAft>
            </a:pPr>
            <a:r>
              <a:rPr lang="en-US" kern="1200" dirty="0">
                <a:solidFill>
                  <a:schemeClr val="bg1">
                    <a:alpha val="70000"/>
                  </a:schemeClr>
                </a:solidFill>
                <a:latin typeface="+mn-lt"/>
                <a:ea typeface="+mn-ea"/>
                <a:cs typeface="+mn-cs"/>
              </a:rPr>
              <a:t>Muslim Networks - Mohammed Adebayo - 1603804</a:t>
            </a:r>
          </a:p>
        </p:txBody>
      </p:sp>
      <p:sp>
        <p:nvSpPr>
          <p:cNvPr id="5" name="Slide Number Placeholder 4">
            <a:extLst>
              <a:ext uri="{FF2B5EF4-FFF2-40B4-BE49-F238E27FC236}">
                <a16:creationId xmlns:a16="http://schemas.microsoft.com/office/drawing/2014/main" id="{9772BCCB-00E3-B240-8B5C-B8263093C211}"/>
              </a:ext>
            </a:extLst>
          </p:cNvPr>
          <p:cNvSpPr>
            <a:spLocks noGrp="1"/>
          </p:cNvSpPr>
          <p:nvPr>
            <p:ph type="sldNum" sz="quarter" idx="12"/>
          </p:nvPr>
        </p:nvSpPr>
        <p:spPr>
          <a:xfrm>
            <a:off x="10534650" y="6356350"/>
            <a:ext cx="819150" cy="365125"/>
          </a:xfrm>
          <a:prstGeom prst="ellipse">
            <a:avLst/>
          </a:prstGeom>
        </p:spPr>
        <p:txBody>
          <a:bodyPr vert="horz" lIns="91440" tIns="45720" rIns="91440" bIns="45720" rtlCol="0" anchor="ctr">
            <a:normAutofit/>
          </a:bodyPr>
          <a:lstStyle/>
          <a:p>
            <a:pPr>
              <a:lnSpc>
                <a:spcPct val="90000"/>
              </a:lnSpc>
              <a:spcAft>
                <a:spcPts val="600"/>
              </a:spcAft>
            </a:pPr>
            <a:fld id="{89C80920-ED2E-6A48-9AA0-1FA1C0184C14}" type="slidenum">
              <a:rPr lang="en-US">
                <a:solidFill>
                  <a:schemeClr val="bg1">
                    <a:alpha val="70000"/>
                  </a:schemeClr>
                </a:solidFill>
              </a:rPr>
              <a:pPr>
                <a:lnSpc>
                  <a:spcPct val="90000"/>
                </a:lnSpc>
                <a:spcAft>
                  <a:spcPts val="600"/>
                </a:spcAft>
              </a:pPr>
              <a:t>1</a:t>
            </a:fld>
            <a:endParaRPr lang="en-US" dirty="0">
              <a:solidFill>
                <a:schemeClr val="bg1">
                  <a:alpha val="70000"/>
                </a:schemeClr>
              </a:solidFill>
            </a:endParaRPr>
          </a:p>
        </p:txBody>
      </p:sp>
    </p:spTree>
    <p:extLst>
      <p:ext uri="{BB962C8B-B14F-4D97-AF65-F5344CB8AC3E}">
        <p14:creationId xmlns:p14="http://schemas.microsoft.com/office/powerpoint/2010/main" val="1448624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B26E9-FDDC-974A-BD32-769C2D6F0F28}"/>
              </a:ext>
            </a:extLst>
          </p:cNvPr>
          <p:cNvSpPr>
            <a:spLocks noGrp="1"/>
          </p:cNvSpPr>
          <p:nvPr>
            <p:ph type="title"/>
          </p:nvPr>
        </p:nvSpPr>
        <p:spPr>
          <a:xfrm>
            <a:off x="838200" y="681036"/>
            <a:ext cx="10515600" cy="862756"/>
          </a:xfrm>
        </p:spPr>
        <p:txBody>
          <a:bodyPr>
            <a:normAutofit/>
          </a:bodyPr>
          <a:lstStyle/>
          <a:p>
            <a:r>
              <a:rPr lang="en-US" sz="4000" dirty="0">
                <a:latin typeface="Corbel" panose="020B0503020204020204" pitchFamily="34" charset="0"/>
                <a:cs typeface="Times New Roman" panose="02020603050405020304" pitchFamily="18" charset="0"/>
              </a:rPr>
              <a:t>INTRODUCTION – 1 </a:t>
            </a:r>
          </a:p>
        </p:txBody>
      </p:sp>
      <p:sp>
        <p:nvSpPr>
          <p:cNvPr id="3" name="Content Placeholder 2">
            <a:extLst>
              <a:ext uri="{FF2B5EF4-FFF2-40B4-BE49-F238E27FC236}">
                <a16:creationId xmlns:a16="http://schemas.microsoft.com/office/drawing/2014/main" id="{84976D58-175B-504B-985C-B4D2A0E631CF}"/>
              </a:ext>
            </a:extLst>
          </p:cNvPr>
          <p:cNvSpPr>
            <a:spLocks noGrp="1"/>
          </p:cNvSpPr>
          <p:nvPr>
            <p:ph idx="1"/>
          </p:nvPr>
        </p:nvSpPr>
        <p:spPr>
          <a:xfrm>
            <a:off x="838200" y="1825625"/>
            <a:ext cx="10515600" cy="3696634"/>
          </a:xfrm>
        </p:spPr>
        <p:txBody>
          <a:bodyPr>
            <a:normAutofit/>
          </a:bodyPr>
          <a:lstStyle/>
          <a:p>
            <a:pPr marL="0" indent="0">
              <a:buNone/>
            </a:pPr>
            <a:r>
              <a:rPr lang="en-US" sz="3200" dirty="0">
                <a:latin typeface="Corbel" panose="020B0503020204020204" pitchFamily="34" charset="0"/>
                <a:cs typeface="Arial" panose="020B0604020202020204" pitchFamily="34" charset="0"/>
              </a:rPr>
              <a:t>There has been rapid growth in the </a:t>
            </a:r>
          </a:p>
          <a:p>
            <a:pPr marL="0" indent="0">
              <a:buNone/>
            </a:pPr>
            <a:r>
              <a:rPr lang="en-US" sz="3200" dirty="0">
                <a:latin typeface="Corbel" panose="020B0503020204020204" pitchFamily="34" charset="0"/>
                <a:cs typeface="Arial" panose="020B0604020202020204" pitchFamily="34" charset="0"/>
              </a:rPr>
              <a:t>number of Muslims that are living in </a:t>
            </a:r>
          </a:p>
          <a:p>
            <a:pPr marL="0" indent="0">
              <a:buNone/>
            </a:pPr>
            <a:r>
              <a:rPr lang="en-US" sz="3200" dirty="0">
                <a:latin typeface="Corbel" panose="020B0503020204020204" pitchFamily="34" charset="0"/>
                <a:cs typeface="Arial" panose="020B0604020202020204" pitchFamily="34" charset="0"/>
              </a:rPr>
              <a:t>the European continent from about 10 </a:t>
            </a:r>
          </a:p>
          <a:p>
            <a:pPr marL="0" indent="0">
              <a:buNone/>
            </a:pPr>
            <a:r>
              <a:rPr lang="en-US" sz="3200" dirty="0">
                <a:latin typeface="Corbel" panose="020B0503020204020204" pitchFamily="34" charset="0"/>
                <a:cs typeface="Arial" panose="020B0604020202020204" pitchFamily="34" charset="0"/>
              </a:rPr>
              <a:t>million to 17 million within a period from 1990 to 2010</a:t>
            </a:r>
          </a:p>
          <a:p>
            <a:pPr marL="0" indent="0">
              <a:buNone/>
            </a:pPr>
            <a:r>
              <a:rPr lang="en-US" sz="3200" dirty="0">
                <a:latin typeface="Corbel" panose="020B0503020204020204" pitchFamily="34" charset="0"/>
                <a:cs typeface="Arial" panose="020B0604020202020204" pitchFamily="34" charset="0"/>
              </a:rPr>
              <a:t>referring to the Pew’s projection report of Muslim </a:t>
            </a:r>
          </a:p>
          <a:p>
            <a:pPr marL="0" indent="0">
              <a:buNone/>
            </a:pPr>
            <a:r>
              <a:rPr lang="en-US" sz="3200" dirty="0">
                <a:latin typeface="Corbel" panose="020B0503020204020204" pitchFamily="34" charset="0"/>
                <a:cs typeface="Arial" panose="020B0604020202020204" pitchFamily="34" charset="0"/>
              </a:rPr>
              <a:t>population for the forthcoming 2020 and 2030.</a:t>
            </a:r>
          </a:p>
        </p:txBody>
      </p:sp>
      <p:sp>
        <p:nvSpPr>
          <p:cNvPr id="4" name="Footer Placeholder 3">
            <a:extLst>
              <a:ext uri="{FF2B5EF4-FFF2-40B4-BE49-F238E27FC236}">
                <a16:creationId xmlns:a16="http://schemas.microsoft.com/office/drawing/2014/main" id="{53746113-B20B-9C49-BDDF-50EA883A0121}"/>
              </a:ext>
            </a:extLst>
          </p:cNvPr>
          <p:cNvSpPr>
            <a:spLocks noGrp="1"/>
          </p:cNvSpPr>
          <p:nvPr>
            <p:ph type="ftr" sz="quarter" idx="11"/>
          </p:nvPr>
        </p:nvSpPr>
        <p:spPr/>
        <p:txBody>
          <a:bodyPr/>
          <a:lstStyle/>
          <a:p>
            <a:r>
              <a:rPr lang="en-GB"/>
              <a:t>Muslim Networks - Mohammed Adebayo - 1603804</a:t>
            </a:r>
            <a:endParaRPr lang="en-US"/>
          </a:p>
        </p:txBody>
      </p:sp>
      <p:sp>
        <p:nvSpPr>
          <p:cNvPr id="5" name="Slide Number Placeholder 4">
            <a:extLst>
              <a:ext uri="{FF2B5EF4-FFF2-40B4-BE49-F238E27FC236}">
                <a16:creationId xmlns:a16="http://schemas.microsoft.com/office/drawing/2014/main" id="{82B6EBA2-73BE-C947-9D83-164775E24F2D}"/>
              </a:ext>
            </a:extLst>
          </p:cNvPr>
          <p:cNvSpPr>
            <a:spLocks noGrp="1"/>
          </p:cNvSpPr>
          <p:nvPr>
            <p:ph type="sldNum" sz="quarter" idx="12"/>
          </p:nvPr>
        </p:nvSpPr>
        <p:spPr/>
        <p:txBody>
          <a:bodyPr/>
          <a:lstStyle/>
          <a:p>
            <a:fld id="{89C80920-ED2E-6A48-9AA0-1FA1C0184C14}" type="slidenum">
              <a:rPr lang="en-US" smtClean="0"/>
              <a:t>2</a:t>
            </a:fld>
            <a:endParaRPr lang="en-US"/>
          </a:p>
        </p:txBody>
      </p:sp>
      <p:pic>
        <p:nvPicPr>
          <p:cNvPr id="6" name="Picture 5">
            <a:extLst>
              <a:ext uri="{FF2B5EF4-FFF2-40B4-BE49-F238E27FC236}">
                <a16:creationId xmlns:a16="http://schemas.microsoft.com/office/drawing/2014/main" id="{BEDCC4A4-234D-F349-8A93-8C80A2DC741C}"/>
              </a:ext>
            </a:extLst>
          </p:cNvPr>
          <p:cNvPicPr>
            <a:picLocks noChangeAspect="1"/>
          </p:cNvPicPr>
          <p:nvPr/>
        </p:nvPicPr>
        <p:blipFill>
          <a:blip r:embed="rId2"/>
          <a:stretch>
            <a:fillRect/>
          </a:stretch>
        </p:blipFill>
        <p:spPr>
          <a:xfrm>
            <a:off x="8610600" y="1027906"/>
            <a:ext cx="2266949" cy="2190749"/>
          </a:xfrm>
          <a:prstGeom prst="rect">
            <a:avLst/>
          </a:prstGeom>
        </p:spPr>
      </p:pic>
    </p:spTree>
    <p:extLst>
      <p:ext uri="{BB962C8B-B14F-4D97-AF65-F5344CB8AC3E}">
        <p14:creationId xmlns:p14="http://schemas.microsoft.com/office/powerpoint/2010/main" val="1024593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5177D-0C1C-EB4F-A4C7-837B40687898}"/>
              </a:ext>
            </a:extLst>
          </p:cNvPr>
          <p:cNvSpPr>
            <a:spLocks noGrp="1"/>
          </p:cNvSpPr>
          <p:nvPr>
            <p:ph type="title"/>
          </p:nvPr>
        </p:nvSpPr>
        <p:spPr/>
        <p:txBody>
          <a:bodyPr>
            <a:normAutofit/>
          </a:bodyPr>
          <a:lstStyle/>
          <a:p>
            <a:r>
              <a:rPr lang="en-US" sz="4000" dirty="0">
                <a:latin typeface="Corbel" panose="020B0503020204020204" pitchFamily="34" charset="0"/>
                <a:cs typeface="Arial Narrow" panose="020B0604020202020204" pitchFamily="34" charset="0"/>
              </a:rPr>
              <a:t>INTRODUCTION - 2</a:t>
            </a:r>
            <a:endParaRPr lang="en-US" sz="4000" dirty="0"/>
          </a:p>
        </p:txBody>
      </p:sp>
      <p:sp>
        <p:nvSpPr>
          <p:cNvPr id="3" name="Content Placeholder 2">
            <a:extLst>
              <a:ext uri="{FF2B5EF4-FFF2-40B4-BE49-F238E27FC236}">
                <a16:creationId xmlns:a16="http://schemas.microsoft.com/office/drawing/2014/main" id="{F8506DE8-65E4-E84B-88D0-B96B69409589}"/>
              </a:ext>
            </a:extLst>
          </p:cNvPr>
          <p:cNvSpPr>
            <a:spLocks noGrp="1"/>
          </p:cNvSpPr>
          <p:nvPr>
            <p:ph idx="1"/>
          </p:nvPr>
        </p:nvSpPr>
        <p:spPr/>
        <p:txBody>
          <a:bodyPr>
            <a:normAutofit fontScale="77500" lnSpcReduction="20000"/>
          </a:bodyPr>
          <a:lstStyle/>
          <a:p>
            <a:pPr marL="0" indent="0">
              <a:buNone/>
            </a:pPr>
            <a:r>
              <a:rPr lang="en-US" sz="3500" dirty="0">
                <a:latin typeface="Corbel" panose="020B0503020204020204" pitchFamily="34" charset="0"/>
                <a:cs typeface="Arial" panose="020B0604020202020204" pitchFamily="34" charset="0"/>
              </a:rPr>
              <a:t>This continuous rapid growth of the Muslim </a:t>
            </a:r>
          </a:p>
          <a:p>
            <a:pPr marL="0" indent="0">
              <a:buNone/>
            </a:pPr>
            <a:r>
              <a:rPr lang="en-US" sz="3500" dirty="0">
                <a:latin typeface="Corbel" panose="020B0503020204020204" pitchFamily="34" charset="0"/>
                <a:cs typeface="Arial" panose="020B0604020202020204" pitchFamily="34" charset="0"/>
              </a:rPr>
              <a:t>population has brought up </a:t>
            </a:r>
          </a:p>
          <a:p>
            <a:pPr marL="0" indent="0">
              <a:buNone/>
            </a:pPr>
            <a:r>
              <a:rPr lang="en-US" sz="3500" dirty="0">
                <a:latin typeface="Corbel" panose="020B0503020204020204" pitchFamily="34" charset="0"/>
                <a:cs typeface="Arial" panose="020B0604020202020204" pitchFamily="34" charset="0"/>
              </a:rPr>
              <a:t>concerns like: </a:t>
            </a:r>
          </a:p>
          <a:p>
            <a:pPr marL="0" indent="0">
              <a:buNone/>
            </a:pPr>
            <a:endParaRPr lang="en-US" sz="3500" dirty="0">
              <a:latin typeface="Corbel" panose="020B0503020204020204" pitchFamily="34" charset="0"/>
              <a:cs typeface="Arial" panose="020B0604020202020204" pitchFamily="34" charset="0"/>
            </a:endParaRPr>
          </a:p>
          <a:p>
            <a:r>
              <a:rPr lang="en-US" sz="3500" dirty="0">
                <a:latin typeface="Corbel" panose="020B0503020204020204" pitchFamily="34" charset="0"/>
                <a:cs typeface="Arial" panose="020B0604020202020204" pitchFamily="34" charset="0"/>
              </a:rPr>
              <a:t>The tensions of political and social questions over the placement of religion within the European societies,</a:t>
            </a:r>
          </a:p>
          <a:p>
            <a:pPr marL="0" indent="0">
              <a:buNone/>
            </a:pPr>
            <a:r>
              <a:rPr lang="en-US" sz="3500" dirty="0">
                <a:latin typeface="Corbel" panose="020B0503020204020204" pitchFamily="34" charset="0"/>
                <a:cs typeface="Arial" panose="020B0604020202020204" pitchFamily="34" charset="0"/>
              </a:rPr>
              <a:t> </a:t>
            </a:r>
          </a:p>
          <a:p>
            <a:r>
              <a:rPr lang="en-US" sz="3500" dirty="0">
                <a:latin typeface="Corbel" panose="020B0503020204020204" pitchFamily="34" charset="0"/>
                <a:cs typeface="Arial" panose="020B0604020202020204" pitchFamily="34" charset="0"/>
              </a:rPr>
              <a:t>Women and their roles,</a:t>
            </a:r>
          </a:p>
          <a:p>
            <a:pPr marL="0" indent="0">
              <a:buNone/>
            </a:pPr>
            <a:r>
              <a:rPr lang="en-US" sz="3500" dirty="0">
                <a:latin typeface="Corbel" panose="020B0503020204020204" pitchFamily="34" charset="0"/>
                <a:cs typeface="Arial" panose="020B0604020202020204" pitchFamily="34" charset="0"/>
              </a:rPr>
              <a:t> </a:t>
            </a:r>
          </a:p>
          <a:p>
            <a:r>
              <a:rPr lang="en-US" sz="3500" dirty="0">
                <a:latin typeface="Corbel" panose="020B0503020204020204" pitchFamily="34" charset="0"/>
                <a:cs typeface="Arial" panose="020B0604020202020204" pitchFamily="34" charset="0"/>
              </a:rPr>
              <a:t>The right and obligations of immigrants and the involvement in terrorism. </a:t>
            </a:r>
          </a:p>
          <a:p>
            <a:pPr marL="0" indent="0">
              <a:buNone/>
            </a:pPr>
            <a:endParaRPr lang="en-US" dirty="0"/>
          </a:p>
        </p:txBody>
      </p:sp>
      <p:sp>
        <p:nvSpPr>
          <p:cNvPr id="4" name="Footer Placeholder 3">
            <a:extLst>
              <a:ext uri="{FF2B5EF4-FFF2-40B4-BE49-F238E27FC236}">
                <a16:creationId xmlns:a16="http://schemas.microsoft.com/office/drawing/2014/main" id="{CE333611-F53D-DF49-B7A5-21164F6444EC}"/>
              </a:ext>
            </a:extLst>
          </p:cNvPr>
          <p:cNvSpPr>
            <a:spLocks noGrp="1"/>
          </p:cNvSpPr>
          <p:nvPr>
            <p:ph type="ftr" sz="quarter" idx="11"/>
          </p:nvPr>
        </p:nvSpPr>
        <p:spPr/>
        <p:txBody>
          <a:bodyPr/>
          <a:lstStyle/>
          <a:p>
            <a:r>
              <a:rPr lang="en-GB"/>
              <a:t>Muslim Networks - Mohammed Adebayo - 1603804</a:t>
            </a:r>
            <a:endParaRPr lang="en-US"/>
          </a:p>
        </p:txBody>
      </p:sp>
      <p:sp>
        <p:nvSpPr>
          <p:cNvPr id="5" name="Slide Number Placeholder 4">
            <a:extLst>
              <a:ext uri="{FF2B5EF4-FFF2-40B4-BE49-F238E27FC236}">
                <a16:creationId xmlns:a16="http://schemas.microsoft.com/office/drawing/2014/main" id="{5E7269DF-FA71-A944-BEAC-EB6E5BF35818}"/>
              </a:ext>
            </a:extLst>
          </p:cNvPr>
          <p:cNvSpPr>
            <a:spLocks noGrp="1"/>
          </p:cNvSpPr>
          <p:nvPr>
            <p:ph type="sldNum" sz="quarter" idx="12"/>
          </p:nvPr>
        </p:nvSpPr>
        <p:spPr/>
        <p:txBody>
          <a:bodyPr/>
          <a:lstStyle/>
          <a:p>
            <a:fld id="{89C80920-ED2E-6A48-9AA0-1FA1C0184C14}" type="slidenum">
              <a:rPr lang="en-US" smtClean="0"/>
              <a:t>3</a:t>
            </a:fld>
            <a:endParaRPr lang="en-US"/>
          </a:p>
        </p:txBody>
      </p:sp>
      <p:pic>
        <p:nvPicPr>
          <p:cNvPr id="6" name="Picture 5">
            <a:extLst>
              <a:ext uri="{FF2B5EF4-FFF2-40B4-BE49-F238E27FC236}">
                <a16:creationId xmlns:a16="http://schemas.microsoft.com/office/drawing/2014/main" id="{4E6B432E-1B15-EA46-981C-EDB9C454589D}"/>
              </a:ext>
            </a:extLst>
          </p:cNvPr>
          <p:cNvPicPr>
            <a:picLocks noChangeAspect="1"/>
          </p:cNvPicPr>
          <p:nvPr/>
        </p:nvPicPr>
        <p:blipFill>
          <a:blip r:embed="rId2"/>
          <a:stretch>
            <a:fillRect/>
          </a:stretch>
        </p:blipFill>
        <p:spPr>
          <a:xfrm>
            <a:off x="8610600" y="1027906"/>
            <a:ext cx="2266949" cy="2190749"/>
          </a:xfrm>
          <a:prstGeom prst="rect">
            <a:avLst/>
          </a:prstGeom>
        </p:spPr>
      </p:pic>
    </p:spTree>
    <p:extLst>
      <p:ext uri="{BB962C8B-B14F-4D97-AF65-F5344CB8AC3E}">
        <p14:creationId xmlns:p14="http://schemas.microsoft.com/office/powerpoint/2010/main" val="1803252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44025-E93E-3E43-BD11-3DD73BE0F81A}"/>
              </a:ext>
            </a:extLst>
          </p:cNvPr>
          <p:cNvSpPr>
            <a:spLocks noGrp="1"/>
          </p:cNvSpPr>
          <p:nvPr>
            <p:ph type="title"/>
          </p:nvPr>
        </p:nvSpPr>
        <p:spPr>
          <a:xfrm>
            <a:off x="7386918" y="702464"/>
            <a:ext cx="3966882" cy="1198054"/>
          </a:xfrm>
        </p:spPr>
        <p:txBody>
          <a:bodyPr>
            <a:normAutofit fontScale="90000"/>
          </a:bodyPr>
          <a:lstStyle/>
          <a:p>
            <a:pPr marL="0" indent="0">
              <a:lnSpc>
                <a:spcPct val="150000"/>
              </a:lnSpc>
            </a:pPr>
            <a:br>
              <a:rPr lang="en-US" sz="2800" dirty="0">
                <a:latin typeface="Arial" panose="020B0604020202020204" pitchFamily="34" charset="0"/>
                <a:cs typeface="Arial" panose="020B0604020202020204" pitchFamily="34" charset="0"/>
              </a:rPr>
            </a:br>
            <a:endParaRPr lang="en-US" sz="2800" dirty="0"/>
          </a:p>
        </p:txBody>
      </p:sp>
      <p:sp>
        <p:nvSpPr>
          <p:cNvPr id="3" name="Content Placeholder 2">
            <a:extLst>
              <a:ext uri="{FF2B5EF4-FFF2-40B4-BE49-F238E27FC236}">
                <a16:creationId xmlns:a16="http://schemas.microsoft.com/office/drawing/2014/main" id="{492BCD38-3E73-F74C-9FE9-427681FD5702}"/>
              </a:ext>
            </a:extLst>
          </p:cNvPr>
          <p:cNvSpPr>
            <a:spLocks noGrp="1"/>
          </p:cNvSpPr>
          <p:nvPr>
            <p:ph idx="1"/>
          </p:nvPr>
        </p:nvSpPr>
        <p:spPr>
          <a:xfrm>
            <a:off x="838200" y="2288007"/>
            <a:ext cx="10515600" cy="3664558"/>
          </a:xfrm>
        </p:spPr>
        <p:txBody>
          <a:bodyPr>
            <a:noAutofit/>
          </a:bodyPr>
          <a:lstStyle/>
          <a:p>
            <a:pPr marL="0" indent="0">
              <a:buNone/>
            </a:pPr>
            <a:r>
              <a:rPr lang="en-US" sz="3200" dirty="0">
                <a:latin typeface="Corbel" panose="020B0503020204020204" pitchFamily="34" charset="0"/>
                <a:cs typeface="Arial" panose="020B0604020202020204" pitchFamily="34" charset="0"/>
              </a:rPr>
              <a:t>All of these have caused controversies over the ties that European Muslims have towards Islamic networking and movements across European boarder.</a:t>
            </a:r>
            <a:br>
              <a:rPr lang="en-US" sz="3200" dirty="0">
                <a:latin typeface="Corbel" panose="020B0503020204020204" pitchFamily="34" charset="0"/>
                <a:cs typeface="Arial" panose="020B0604020202020204" pitchFamily="34" charset="0"/>
              </a:rPr>
            </a:br>
            <a:endParaRPr lang="en-US" sz="3200" dirty="0">
              <a:latin typeface="Corbel" panose="020B0503020204020204" pitchFamily="34" charset="0"/>
              <a:cs typeface="Arial" panose="020B0604020202020204" pitchFamily="34" charset="0"/>
            </a:endParaRPr>
          </a:p>
          <a:p>
            <a:pPr marL="0" indent="0">
              <a:buNone/>
            </a:pPr>
            <a:r>
              <a:rPr lang="en-US" sz="3200" dirty="0">
                <a:latin typeface="Corbel" panose="020B0503020204020204" pitchFamily="34" charset="0"/>
                <a:cs typeface="Arial" panose="020B0604020202020204" pitchFamily="34" charset="0"/>
              </a:rPr>
              <a:t>These groups are often fairly or unfairly alleged of dissuading the Muslims from interaction within the European societies and in most cases accused of supporting terrorism and radicalism.</a:t>
            </a:r>
            <a:endParaRPr lang="en-US" sz="3200" dirty="0">
              <a:latin typeface="Corbel" panose="020B0503020204020204" pitchFamily="34" charset="0"/>
            </a:endParaRPr>
          </a:p>
        </p:txBody>
      </p:sp>
      <p:sp>
        <p:nvSpPr>
          <p:cNvPr id="5" name="Footer Placeholder 4">
            <a:extLst>
              <a:ext uri="{FF2B5EF4-FFF2-40B4-BE49-F238E27FC236}">
                <a16:creationId xmlns:a16="http://schemas.microsoft.com/office/drawing/2014/main" id="{3FC248CF-6F3A-484C-9403-A9D6BEAC50DA}"/>
              </a:ext>
            </a:extLst>
          </p:cNvPr>
          <p:cNvSpPr>
            <a:spLocks noGrp="1"/>
          </p:cNvSpPr>
          <p:nvPr>
            <p:ph type="ftr" sz="quarter" idx="11"/>
          </p:nvPr>
        </p:nvSpPr>
        <p:spPr/>
        <p:txBody>
          <a:bodyPr/>
          <a:lstStyle/>
          <a:p>
            <a:r>
              <a:rPr lang="en-GB"/>
              <a:t>Muslim Networks - Mohammed Adebayo - 1603804</a:t>
            </a:r>
            <a:endParaRPr lang="en-US"/>
          </a:p>
        </p:txBody>
      </p:sp>
      <p:sp>
        <p:nvSpPr>
          <p:cNvPr id="6" name="Slide Number Placeholder 5">
            <a:extLst>
              <a:ext uri="{FF2B5EF4-FFF2-40B4-BE49-F238E27FC236}">
                <a16:creationId xmlns:a16="http://schemas.microsoft.com/office/drawing/2014/main" id="{EBEA548A-7750-5A43-8889-D64C485D7AFD}"/>
              </a:ext>
            </a:extLst>
          </p:cNvPr>
          <p:cNvSpPr>
            <a:spLocks noGrp="1"/>
          </p:cNvSpPr>
          <p:nvPr>
            <p:ph type="sldNum" sz="quarter" idx="12"/>
          </p:nvPr>
        </p:nvSpPr>
        <p:spPr/>
        <p:txBody>
          <a:bodyPr/>
          <a:lstStyle/>
          <a:p>
            <a:fld id="{89C80920-ED2E-6A48-9AA0-1FA1C0184C14}" type="slidenum">
              <a:rPr lang="en-US" smtClean="0"/>
              <a:t>4</a:t>
            </a:fld>
            <a:endParaRPr lang="en-US"/>
          </a:p>
        </p:txBody>
      </p:sp>
      <p:sp>
        <p:nvSpPr>
          <p:cNvPr id="10" name="TextBox 9">
            <a:extLst>
              <a:ext uri="{FF2B5EF4-FFF2-40B4-BE49-F238E27FC236}">
                <a16:creationId xmlns:a16="http://schemas.microsoft.com/office/drawing/2014/main" id="{F2416270-7B3D-B343-B95D-5DC2E81E5450}"/>
              </a:ext>
            </a:extLst>
          </p:cNvPr>
          <p:cNvSpPr txBox="1"/>
          <p:nvPr/>
        </p:nvSpPr>
        <p:spPr>
          <a:xfrm>
            <a:off x="838201" y="702464"/>
            <a:ext cx="7140388" cy="707886"/>
          </a:xfrm>
          <a:prstGeom prst="rect">
            <a:avLst/>
          </a:prstGeom>
          <a:noFill/>
        </p:spPr>
        <p:txBody>
          <a:bodyPr wrap="square" rtlCol="0">
            <a:spAutoFit/>
          </a:bodyPr>
          <a:lstStyle/>
          <a:p>
            <a:r>
              <a:rPr lang="en-US" sz="4000" dirty="0">
                <a:latin typeface="Corbel" panose="020B0503020204020204" pitchFamily="34" charset="0"/>
                <a:cs typeface="Arial Narrow" panose="020B0604020202020204" pitchFamily="34" charset="0"/>
              </a:rPr>
              <a:t>INTRODUCTION - 3</a:t>
            </a:r>
            <a:endParaRPr lang="en-US" sz="4000" dirty="0"/>
          </a:p>
        </p:txBody>
      </p:sp>
      <p:pic>
        <p:nvPicPr>
          <p:cNvPr id="11" name="Picture 10">
            <a:extLst>
              <a:ext uri="{FF2B5EF4-FFF2-40B4-BE49-F238E27FC236}">
                <a16:creationId xmlns:a16="http://schemas.microsoft.com/office/drawing/2014/main" id="{7B7BA83D-62F7-7E46-9381-E17289D141E8}"/>
              </a:ext>
            </a:extLst>
          </p:cNvPr>
          <p:cNvPicPr>
            <a:picLocks noChangeAspect="1"/>
          </p:cNvPicPr>
          <p:nvPr/>
        </p:nvPicPr>
        <p:blipFill>
          <a:blip r:embed="rId2"/>
          <a:stretch>
            <a:fillRect/>
          </a:stretch>
        </p:blipFill>
        <p:spPr>
          <a:xfrm>
            <a:off x="8848725" y="314975"/>
            <a:ext cx="2266949" cy="1836554"/>
          </a:xfrm>
          <a:prstGeom prst="rect">
            <a:avLst/>
          </a:prstGeom>
        </p:spPr>
      </p:pic>
    </p:spTree>
    <p:extLst>
      <p:ext uri="{BB962C8B-B14F-4D97-AF65-F5344CB8AC3E}">
        <p14:creationId xmlns:p14="http://schemas.microsoft.com/office/powerpoint/2010/main" val="3106717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C7A284-F96E-E14A-BBF9-65FD0FFDBC38}"/>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000" kern="1200" dirty="0">
                <a:solidFill>
                  <a:srgbClr val="FFFFFF"/>
                </a:solidFill>
                <a:latin typeface="Corbel" panose="020B0503020204020204" pitchFamily="34" charset="0"/>
              </a:rPr>
              <a:t>Population of Muslims in the World</a:t>
            </a:r>
          </a:p>
        </p:txBody>
      </p:sp>
      <p:cxnSp>
        <p:nvCxnSpPr>
          <p:cNvPr id="13" name="Straight Connector 1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46E622AA-3DDB-4B45-A5C5-135D17D5CFAF}"/>
              </a:ext>
            </a:extLst>
          </p:cNvPr>
          <p:cNvPicPr>
            <a:picLocks noGrp="1" noChangeAspect="1"/>
          </p:cNvPicPr>
          <p:nvPr>
            <p:ph idx="1"/>
          </p:nvPr>
        </p:nvPicPr>
        <p:blipFill>
          <a:blip r:embed="rId2"/>
          <a:stretch>
            <a:fillRect/>
          </a:stretch>
        </p:blipFill>
        <p:spPr>
          <a:xfrm>
            <a:off x="5153822" y="1065503"/>
            <a:ext cx="6553545" cy="4734936"/>
          </a:xfrm>
          <a:prstGeom prst="rect">
            <a:avLst/>
          </a:prstGeom>
        </p:spPr>
      </p:pic>
      <p:sp>
        <p:nvSpPr>
          <p:cNvPr id="4" name="Footer Placeholder 3">
            <a:extLst>
              <a:ext uri="{FF2B5EF4-FFF2-40B4-BE49-F238E27FC236}">
                <a16:creationId xmlns:a16="http://schemas.microsoft.com/office/drawing/2014/main" id="{1C7DF578-133B-FB4D-BC45-E0677358F0B2}"/>
              </a:ext>
            </a:extLst>
          </p:cNvPr>
          <p:cNvSpPr>
            <a:spLocks noGrp="1"/>
          </p:cNvSpPr>
          <p:nvPr>
            <p:ph type="ftr" sz="quarter" idx="11"/>
          </p:nvPr>
        </p:nvSpPr>
        <p:spPr>
          <a:xfrm>
            <a:off x="5153822" y="6356350"/>
            <a:ext cx="4615820" cy="365125"/>
          </a:xfrm>
        </p:spPr>
        <p:txBody>
          <a:bodyPr vert="horz" lIns="91440" tIns="45720" rIns="91440" bIns="45720" rtlCol="0" anchor="ctr">
            <a:normAutofit/>
          </a:bodyPr>
          <a:lstStyle/>
          <a:p>
            <a:pPr algn="l">
              <a:spcAft>
                <a:spcPts val="600"/>
              </a:spcAft>
            </a:pPr>
            <a:r>
              <a:rPr lang="en-US" kern="1200">
                <a:solidFill>
                  <a:srgbClr val="595959"/>
                </a:solidFill>
                <a:latin typeface="+mn-lt"/>
                <a:ea typeface="+mn-ea"/>
                <a:cs typeface="+mn-cs"/>
              </a:rPr>
              <a:t>Muslim Networks - Mohammed Adebayo - 1603804</a:t>
            </a:r>
          </a:p>
        </p:txBody>
      </p:sp>
      <p:sp>
        <p:nvSpPr>
          <p:cNvPr id="5" name="Slide Number Placeholder 4">
            <a:extLst>
              <a:ext uri="{FF2B5EF4-FFF2-40B4-BE49-F238E27FC236}">
                <a16:creationId xmlns:a16="http://schemas.microsoft.com/office/drawing/2014/main" id="{E39C98C6-A4F0-154B-9BA0-C014BC21ADBE}"/>
              </a:ext>
            </a:extLst>
          </p:cNvPr>
          <p:cNvSpPr>
            <a:spLocks noGrp="1"/>
          </p:cNvSpPr>
          <p:nvPr>
            <p:ph type="sldNum" sz="quarter" idx="12"/>
          </p:nvPr>
        </p:nvSpPr>
        <p:spPr>
          <a:xfrm>
            <a:off x="9991022" y="6356350"/>
            <a:ext cx="1362777" cy="365125"/>
          </a:xfrm>
        </p:spPr>
        <p:txBody>
          <a:bodyPr vert="horz" lIns="91440" tIns="45720" rIns="91440" bIns="45720" rtlCol="0" anchor="ctr">
            <a:normAutofit/>
          </a:bodyPr>
          <a:lstStyle/>
          <a:p>
            <a:pPr>
              <a:spcAft>
                <a:spcPts val="600"/>
              </a:spcAft>
            </a:pPr>
            <a:r>
              <a:rPr lang="en-US" dirty="0">
                <a:solidFill>
                  <a:srgbClr val="595959"/>
                </a:solidFill>
              </a:rPr>
              <a:t>5</a:t>
            </a:r>
          </a:p>
        </p:txBody>
      </p:sp>
    </p:spTree>
    <p:extLst>
      <p:ext uri="{BB962C8B-B14F-4D97-AF65-F5344CB8AC3E}">
        <p14:creationId xmlns:p14="http://schemas.microsoft.com/office/powerpoint/2010/main" val="3228291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descr="A picture containing wall, indoor&#10;&#10;Description automatically generated">
            <a:extLst>
              <a:ext uri="{FF2B5EF4-FFF2-40B4-BE49-F238E27FC236}">
                <a16:creationId xmlns:a16="http://schemas.microsoft.com/office/drawing/2014/main" id="{B14379C9-98E0-8F4F-A5B2-CEDC938FC1F4}"/>
              </a:ext>
            </a:extLst>
          </p:cNvPr>
          <p:cNvPicPr>
            <a:picLocks noChangeAspect="1"/>
          </p:cNvPicPr>
          <p:nvPr/>
        </p:nvPicPr>
        <p:blipFill rotWithShape="1">
          <a:blip r:embed="rId2">
            <a:extLst/>
          </a:blip>
          <a:srcRect r="10221" b="-1"/>
          <a:stretch/>
        </p:blipFill>
        <p:spPr>
          <a:xfrm>
            <a:off x="10653" y="10"/>
            <a:ext cx="12191980" cy="6857990"/>
          </a:xfrm>
          <a:prstGeom prst="rect">
            <a:avLst/>
          </a:prstGeom>
        </p:spPr>
      </p:pic>
      <p:sp>
        <p:nvSpPr>
          <p:cNvPr id="41" name="Rectangle 4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0E8487-98CD-FD42-852A-0AF0D85D9B1D}"/>
              </a:ext>
            </a:extLst>
          </p:cNvPr>
          <p:cNvSpPr>
            <a:spLocks noGrp="1"/>
          </p:cNvSpPr>
          <p:nvPr>
            <p:ph type="title"/>
          </p:nvPr>
        </p:nvSpPr>
        <p:spPr>
          <a:xfrm>
            <a:off x="594804" y="640263"/>
            <a:ext cx="6619811" cy="1344975"/>
          </a:xfrm>
        </p:spPr>
        <p:txBody>
          <a:bodyPr>
            <a:noAutofit/>
          </a:bodyPr>
          <a:lstStyle/>
          <a:p>
            <a:r>
              <a:rPr lang="en-US" sz="4000" dirty="0">
                <a:latin typeface="Corbel" panose="020B0503020204020204" pitchFamily="34" charset="0"/>
                <a:cs typeface="Arial" panose="020B0604020202020204" pitchFamily="34" charset="0"/>
              </a:rPr>
              <a:t>THE INFLUENCE OF THE MOVEMENTS AND NETWORKING - 1</a:t>
            </a:r>
          </a:p>
        </p:txBody>
      </p:sp>
      <p:sp>
        <p:nvSpPr>
          <p:cNvPr id="3" name="Content Placeholder 2">
            <a:extLst>
              <a:ext uri="{FF2B5EF4-FFF2-40B4-BE49-F238E27FC236}">
                <a16:creationId xmlns:a16="http://schemas.microsoft.com/office/drawing/2014/main" id="{A757239A-FF01-9342-894B-AE2883C16215}"/>
              </a:ext>
            </a:extLst>
          </p:cNvPr>
          <p:cNvSpPr>
            <a:spLocks noGrp="1"/>
          </p:cNvSpPr>
          <p:nvPr>
            <p:ph idx="1"/>
          </p:nvPr>
        </p:nvSpPr>
        <p:spPr>
          <a:xfrm>
            <a:off x="594109" y="2304325"/>
            <a:ext cx="6620505" cy="3913411"/>
          </a:xfrm>
        </p:spPr>
        <p:txBody>
          <a:bodyPr>
            <a:normAutofit fontScale="55000" lnSpcReduction="20000"/>
          </a:bodyPr>
          <a:lstStyle/>
          <a:p>
            <a:pPr marL="0" indent="0">
              <a:buNone/>
            </a:pPr>
            <a:r>
              <a:rPr lang="en-US" sz="5800" dirty="0">
                <a:latin typeface="Corbel" panose="020B0503020204020204" pitchFamily="34" charset="0"/>
                <a:cs typeface="Arial" panose="020B0604020202020204" pitchFamily="34" charset="0"/>
              </a:rPr>
              <a:t>In order to have better understanding of how Islamic movements and networks have actually influenced the daily activities and the perceptions of Muslims in the Western Europe, this work will make reference to the forums of Pew’s research on religion and Public life which provides the profiles on some of the Islamic groups:</a:t>
            </a:r>
          </a:p>
          <a:p>
            <a:pPr marL="0" indent="0">
              <a:buNone/>
            </a:pPr>
            <a:r>
              <a:rPr lang="en-US" sz="2400" dirty="0">
                <a:latin typeface="Corbel" panose="020B0503020204020204" pitchFamily="34" charset="0"/>
                <a:cs typeface="Arial" panose="020B0604020202020204" pitchFamily="34" charset="0"/>
              </a:rPr>
              <a:t> </a:t>
            </a:r>
          </a:p>
        </p:txBody>
      </p:sp>
      <p:sp>
        <p:nvSpPr>
          <p:cNvPr id="4" name="Footer Placeholder 3">
            <a:extLst>
              <a:ext uri="{FF2B5EF4-FFF2-40B4-BE49-F238E27FC236}">
                <a16:creationId xmlns:a16="http://schemas.microsoft.com/office/drawing/2014/main" id="{D0C573B7-30C3-8B45-B3D4-748A029264FE}"/>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dirty="0">
                <a:solidFill>
                  <a:srgbClr val="FFFFFF"/>
                </a:solidFill>
              </a:rPr>
              <a:t>Muslim Networks - Mohammed Adebayo - 1603804</a:t>
            </a:r>
            <a:endParaRPr lang="en-US" dirty="0">
              <a:solidFill>
                <a:srgbClr val="FFFFFF"/>
              </a:solidFill>
            </a:endParaRPr>
          </a:p>
        </p:txBody>
      </p:sp>
      <p:sp>
        <p:nvSpPr>
          <p:cNvPr id="5" name="Slide Number Placeholder 4">
            <a:extLst>
              <a:ext uri="{FF2B5EF4-FFF2-40B4-BE49-F238E27FC236}">
                <a16:creationId xmlns:a16="http://schemas.microsoft.com/office/drawing/2014/main" id="{6EDEFE5B-B902-F949-9D5C-7B1CC531FCDC}"/>
              </a:ext>
            </a:extLst>
          </p:cNvPr>
          <p:cNvSpPr>
            <a:spLocks noGrp="1"/>
          </p:cNvSpPr>
          <p:nvPr>
            <p:ph type="sldNum" sz="quarter" idx="12"/>
          </p:nvPr>
        </p:nvSpPr>
        <p:spPr>
          <a:xfrm>
            <a:off x="8610600" y="6356350"/>
            <a:ext cx="2743200" cy="365125"/>
          </a:xfrm>
        </p:spPr>
        <p:txBody>
          <a:bodyPr>
            <a:normAutofit/>
          </a:bodyPr>
          <a:lstStyle/>
          <a:p>
            <a:pPr>
              <a:spcAft>
                <a:spcPts val="600"/>
              </a:spcAft>
            </a:pPr>
            <a:fld id="{89C80920-ED2E-6A48-9AA0-1FA1C0184C14}" type="slidenum">
              <a:rPr lang="en-US" smtClean="0">
                <a:solidFill>
                  <a:srgbClr val="FFFFFF"/>
                </a:solidFill>
              </a:rPr>
              <a:pPr>
                <a:spcAft>
                  <a:spcPts val="600"/>
                </a:spcAft>
              </a:pPr>
              <a:t>6</a:t>
            </a:fld>
            <a:endParaRPr lang="en-US">
              <a:solidFill>
                <a:srgbClr val="FFFFFF"/>
              </a:solidFill>
            </a:endParaRPr>
          </a:p>
        </p:txBody>
      </p:sp>
    </p:spTree>
    <p:extLst>
      <p:ext uri="{BB962C8B-B14F-4D97-AF65-F5344CB8AC3E}">
        <p14:creationId xmlns:p14="http://schemas.microsoft.com/office/powerpoint/2010/main" val="3131547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picture containing wall, indoor&#10;&#10;Description automatically generated">
            <a:extLst>
              <a:ext uri="{FF2B5EF4-FFF2-40B4-BE49-F238E27FC236}">
                <a16:creationId xmlns:a16="http://schemas.microsoft.com/office/drawing/2014/main" id="{3514CAA4-586C-C847-BD96-CB656BFE7ACE}"/>
              </a:ext>
            </a:extLst>
          </p:cNvPr>
          <p:cNvPicPr>
            <a:picLocks noChangeAspect="1"/>
          </p:cNvPicPr>
          <p:nvPr/>
        </p:nvPicPr>
        <p:blipFill rotWithShape="1">
          <a:blip r:embed="rId2">
            <a:extLst/>
          </a:blip>
          <a:srcRect r="10221" b="-1"/>
          <a:stretch/>
        </p:blipFill>
        <p:spPr>
          <a:xfrm>
            <a:off x="20" y="10"/>
            <a:ext cx="12191980" cy="6857990"/>
          </a:xfrm>
          <a:prstGeom prst="rect">
            <a:avLst/>
          </a:prstGeom>
        </p:spPr>
      </p:pic>
      <p:sp>
        <p:nvSpPr>
          <p:cNvPr id="41" name="Rectangle 4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0E8487-98CD-FD42-852A-0AF0D85D9B1D}"/>
              </a:ext>
            </a:extLst>
          </p:cNvPr>
          <p:cNvSpPr>
            <a:spLocks noGrp="1"/>
          </p:cNvSpPr>
          <p:nvPr>
            <p:ph type="title"/>
          </p:nvPr>
        </p:nvSpPr>
        <p:spPr>
          <a:xfrm>
            <a:off x="594804" y="640263"/>
            <a:ext cx="6619811" cy="1344975"/>
          </a:xfrm>
        </p:spPr>
        <p:txBody>
          <a:bodyPr>
            <a:normAutofit/>
          </a:bodyPr>
          <a:lstStyle/>
          <a:p>
            <a:r>
              <a:rPr lang="en-US" sz="3100">
                <a:latin typeface="Corbel" panose="020B0503020204020204" pitchFamily="34" charset="0"/>
                <a:cs typeface="Arial" panose="020B0604020202020204" pitchFamily="34" charset="0"/>
              </a:rPr>
              <a:t>THE INFLUENCE OF THE MOVEMENTS AND NETWORKING - 2</a:t>
            </a:r>
          </a:p>
        </p:txBody>
      </p:sp>
      <p:sp>
        <p:nvSpPr>
          <p:cNvPr id="3" name="Content Placeholder 2">
            <a:extLst>
              <a:ext uri="{FF2B5EF4-FFF2-40B4-BE49-F238E27FC236}">
                <a16:creationId xmlns:a16="http://schemas.microsoft.com/office/drawing/2014/main" id="{A757239A-FF01-9342-894B-AE2883C16215}"/>
              </a:ext>
            </a:extLst>
          </p:cNvPr>
          <p:cNvSpPr>
            <a:spLocks noGrp="1"/>
          </p:cNvSpPr>
          <p:nvPr>
            <p:ph idx="1"/>
          </p:nvPr>
        </p:nvSpPr>
        <p:spPr>
          <a:xfrm>
            <a:off x="594109" y="2121763"/>
            <a:ext cx="6620505" cy="3773010"/>
          </a:xfrm>
        </p:spPr>
        <p:txBody>
          <a:bodyPr>
            <a:normAutofit lnSpcReduction="10000"/>
          </a:bodyPr>
          <a:lstStyle/>
          <a:p>
            <a:r>
              <a:rPr lang="en-US" sz="3200" dirty="0">
                <a:latin typeface="Corbel" panose="020B0503020204020204" pitchFamily="34" charset="0"/>
                <a:cs typeface="Arial" panose="020B0604020202020204" pitchFamily="34" charset="0"/>
              </a:rPr>
              <a:t>The most influential groups</a:t>
            </a:r>
          </a:p>
          <a:p>
            <a:r>
              <a:rPr lang="en-US" sz="3200" dirty="0">
                <a:latin typeface="Corbel" panose="020B0503020204020204" pitchFamily="34" charset="0"/>
                <a:cs typeface="Arial" panose="020B0604020202020204" pitchFamily="34" charset="0"/>
              </a:rPr>
              <a:t>The oldest groups</a:t>
            </a:r>
          </a:p>
          <a:p>
            <a:r>
              <a:rPr lang="en-US" sz="3200" dirty="0">
                <a:latin typeface="Corbel" panose="020B0503020204020204" pitchFamily="34" charset="0"/>
                <a:cs typeface="Arial" panose="020B0604020202020204" pitchFamily="34" charset="0"/>
              </a:rPr>
              <a:t>The largest groups</a:t>
            </a:r>
          </a:p>
          <a:p>
            <a:r>
              <a:rPr lang="en-US" sz="3200" dirty="0">
                <a:latin typeface="Corbel" panose="020B0503020204020204" pitchFamily="34" charset="0"/>
                <a:cs typeface="Arial" panose="020B0604020202020204" pitchFamily="34" charset="0"/>
              </a:rPr>
              <a:t>Mystical Sufi groups </a:t>
            </a:r>
          </a:p>
          <a:p>
            <a:r>
              <a:rPr lang="en-US" sz="3200" dirty="0">
                <a:latin typeface="Corbel" panose="020B0503020204020204" pitchFamily="34" charset="0"/>
                <a:cs typeface="Arial" panose="020B0604020202020204" pitchFamily="34" charset="0"/>
              </a:rPr>
              <a:t>The Muslim brotherhood</a:t>
            </a:r>
          </a:p>
          <a:p>
            <a:r>
              <a:rPr lang="en-US" sz="3200" dirty="0">
                <a:latin typeface="Corbel" panose="020B0503020204020204" pitchFamily="34" charset="0"/>
                <a:cs typeface="Arial" panose="020B0604020202020204" pitchFamily="34" charset="0"/>
              </a:rPr>
              <a:t>And the networks of Islamic scholars. </a:t>
            </a:r>
          </a:p>
          <a:p>
            <a:pPr marL="0" indent="0">
              <a:buNone/>
            </a:pPr>
            <a:r>
              <a:rPr lang="en-US" sz="2400" dirty="0">
                <a:latin typeface="Corbel" panose="020B0503020204020204" pitchFamily="34" charset="0"/>
                <a:cs typeface="Arial" panose="020B0604020202020204" pitchFamily="34" charset="0"/>
              </a:rPr>
              <a:t> </a:t>
            </a:r>
          </a:p>
        </p:txBody>
      </p:sp>
      <p:sp>
        <p:nvSpPr>
          <p:cNvPr id="4" name="Footer Placeholder 3">
            <a:extLst>
              <a:ext uri="{FF2B5EF4-FFF2-40B4-BE49-F238E27FC236}">
                <a16:creationId xmlns:a16="http://schemas.microsoft.com/office/drawing/2014/main" id="{D0C573B7-30C3-8B45-B3D4-748A029264FE}"/>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rgbClr val="FFFFFF"/>
                </a:solidFill>
              </a:rPr>
              <a:t>Muslim Networks - Mohammed Adebayo - 1603804</a:t>
            </a:r>
            <a:endParaRPr lang="en-US">
              <a:solidFill>
                <a:srgbClr val="FFFFFF"/>
              </a:solidFill>
            </a:endParaRPr>
          </a:p>
        </p:txBody>
      </p:sp>
      <p:sp>
        <p:nvSpPr>
          <p:cNvPr id="5" name="Slide Number Placeholder 4">
            <a:extLst>
              <a:ext uri="{FF2B5EF4-FFF2-40B4-BE49-F238E27FC236}">
                <a16:creationId xmlns:a16="http://schemas.microsoft.com/office/drawing/2014/main" id="{6EDEFE5B-B902-F949-9D5C-7B1CC531FCDC}"/>
              </a:ext>
            </a:extLst>
          </p:cNvPr>
          <p:cNvSpPr>
            <a:spLocks noGrp="1"/>
          </p:cNvSpPr>
          <p:nvPr>
            <p:ph type="sldNum" sz="quarter" idx="12"/>
          </p:nvPr>
        </p:nvSpPr>
        <p:spPr>
          <a:xfrm>
            <a:off x="8610600" y="6356350"/>
            <a:ext cx="2743200" cy="365125"/>
          </a:xfrm>
        </p:spPr>
        <p:txBody>
          <a:bodyPr>
            <a:normAutofit/>
          </a:bodyPr>
          <a:lstStyle/>
          <a:p>
            <a:pPr>
              <a:spcAft>
                <a:spcPts val="600"/>
              </a:spcAft>
            </a:pPr>
            <a:fld id="{89C80920-ED2E-6A48-9AA0-1FA1C0184C14}" type="slidenum">
              <a:rPr lang="en-US" smtClean="0">
                <a:solidFill>
                  <a:srgbClr val="FFFFFF"/>
                </a:solidFill>
              </a:rPr>
              <a:pPr>
                <a:spcAft>
                  <a:spcPts val="600"/>
                </a:spcAft>
              </a:pPr>
              <a:t>7</a:t>
            </a:fld>
            <a:endParaRPr lang="en-US">
              <a:solidFill>
                <a:srgbClr val="FFFFFF"/>
              </a:solidFill>
            </a:endParaRPr>
          </a:p>
        </p:txBody>
      </p:sp>
    </p:spTree>
    <p:extLst>
      <p:ext uri="{BB962C8B-B14F-4D97-AF65-F5344CB8AC3E}">
        <p14:creationId xmlns:p14="http://schemas.microsoft.com/office/powerpoint/2010/main" val="1665102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93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F4F71C-4892-7B40-BEB9-41A18BFC8103}"/>
              </a:ext>
            </a:extLst>
          </p:cNvPr>
          <p:cNvSpPr>
            <a:spLocks noGrp="1"/>
          </p:cNvSpPr>
          <p:nvPr>
            <p:ph type="title"/>
          </p:nvPr>
        </p:nvSpPr>
        <p:spPr>
          <a:xfrm>
            <a:off x="524256" y="4767072"/>
            <a:ext cx="6594189" cy="1625210"/>
          </a:xfrm>
        </p:spPr>
        <p:txBody>
          <a:bodyPr>
            <a:normAutofit/>
          </a:bodyPr>
          <a:lstStyle/>
          <a:p>
            <a:pPr algn="r"/>
            <a:r>
              <a:rPr lang="en-US" sz="4000" dirty="0">
                <a:solidFill>
                  <a:srgbClr val="FFFFFF"/>
                </a:solidFill>
                <a:latin typeface="Corbel" panose="020B0503020204020204" pitchFamily="34" charset="0"/>
                <a:cs typeface="Arial" panose="020B0604020202020204" pitchFamily="34" charset="0"/>
              </a:rPr>
              <a:t>PROVISION OF PEW’S GROUP’S PROFILES - 1 </a:t>
            </a:r>
          </a:p>
        </p:txBody>
      </p:sp>
      <p:pic>
        <p:nvPicPr>
          <p:cNvPr id="6" name="Picture 5">
            <a:extLst>
              <a:ext uri="{FF2B5EF4-FFF2-40B4-BE49-F238E27FC236}">
                <a16:creationId xmlns:a16="http://schemas.microsoft.com/office/drawing/2014/main" id="{53F65FD9-55FE-1445-9835-1F3DEC729097}"/>
              </a:ext>
            </a:extLst>
          </p:cNvPr>
          <p:cNvPicPr>
            <a:picLocks noChangeAspect="1"/>
          </p:cNvPicPr>
          <p:nvPr/>
        </p:nvPicPr>
        <p:blipFill rotWithShape="1">
          <a:blip r:embed="rId2"/>
          <a:srcRect l="459" r="14909" b="1"/>
          <a:stretch/>
        </p:blipFill>
        <p:spPr>
          <a:xfrm>
            <a:off x="327547" y="321733"/>
            <a:ext cx="7058306" cy="4107392"/>
          </a:xfrm>
          <a:prstGeom prst="rect">
            <a:avLst/>
          </a:prstGeom>
        </p:spPr>
      </p:pic>
      <p:sp>
        <p:nvSpPr>
          <p:cNvPr id="4" name="Footer Placeholder 3">
            <a:extLst>
              <a:ext uri="{FF2B5EF4-FFF2-40B4-BE49-F238E27FC236}">
                <a16:creationId xmlns:a16="http://schemas.microsoft.com/office/drawing/2014/main" id="{45231229-EAFC-274B-80B7-A0D8146F8BFA}"/>
              </a:ext>
            </a:extLst>
          </p:cNvPr>
          <p:cNvSpPr>
            <a:spLocks noGrp="1"/>
          </p:cNvSpPr>
          <p:nvPr>
            <p:ph type="ftr" sz="quarter" idx="11"/>
          </p:nvPr>
        </p:nvSpPr>
        <p:spPr>
          <a:xfrm>
            <a:off x="524256" y="6535157"/>
            <a:ext cx="6594189" cy="274320"/>
          </a:xfrm>
        </p:spPr>
        <p:txBody>
          <a:bodyPr>
            <a:normAutofit/>
          </a:bodyPr>
          <a:lstStyle/>
          <a:p>
            <a:pPr algn="r">
              <a:spcAft>
                <a:spcPts val="600"/>
              </a:spcAft>
            </a:pPr>
            <a:r>
              <a:rPr lang="en-GB">
                <a:solidFill>
                  <a:prstClr val="black">
                    <a:tint val="75000"/>
                  </a:prstClr>
                </a:solidFill>
              </a:rPr>
              <a:t>Muslim Networks - Mohammed Adebayo - 1603804</a:t>
            </a:r>
            <a:endParaRPr lang="en-US">
              <a:solidFill>
                <a:prstClr val="black">
                  <a:tint val="75000"/>
                </a:prstClr>
              </a:solidFill>
            </a:endParaRPr>
          </a:p>
        </p:txBody>
      </p:sp>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12F94C5-886B-B342-95BA-6BED818D6B56}"/>
              </a:ext>
            </a:extLst>
          </p:cNvPr>
          <p:cNvSpPr>
            <a:spLocks noGrp="1"/>
          </p:cNvSpPr>
          <p:nvPr>
            <p:ph idx="1"/>
          </p:nvPr>
        </p:nvSpPr>
        <p:spPr>
          <a:xfrm>
            <a:off x="7709647" y="591670"/>
            <a:ext cx="3958097" cy="5670275"/>
          </a:xfrm>
        </p:spPr>
        <p:txBody>
          <a:bodyPr anchor="ctr">
            <a:normAutofit fontScale="47500" lnSpcReduction="20000"/>
          </a:bodyPr>
          <a:lstStyle/>
          <a:p>
            <a:pPr marL="0" indent="0">
              <a:buNone/>
            </a:pPr>
            <a:endParaRPr lang="en-US" sz="6700" dirty="0">
              <a:solidFill>
                <a:srgbClr val="FFFFFF"/>
              </a:solidFill>
              <a:latin typeface="Corbel" panose="020B0503020204020204" pitchFamily="34" charset="0"/>
              <a:cs typeface="Arial" panose="020B0604020202020204" pitchFamily="34" charset="0"/>
            </a:endParaRPr>
          </a:p>
          <a:p>
            <a:pPr marL="0" indent="0">
              <a:buNone/>
            </a:pPr>
            <a:endParaRPr lang="en-US" sz="6700" dirty="0">
              <a:solidFill>
                <a:srgbClr val="FFFFFF"/>
              </a:solidFill>
              <a:latin typeface="Corbel" panose="020B0503020204020204" pitchFamily="34" charset="0"/>
              <a:cs typeface="Arial" panose="020B0604020202020204" pitchFamily="34" charset="0"/>
            </a:endParaRPr>
          </a:p>
          <a:p>
            <a:pPr marL="0" indent="0">
              <a:buNone/>
            </a:pPr>
            <a:r>
              <a:rPr lang="en-US" sz="6700" dirty="0">
                <a:solidFill>
                  <a:srgbClr val="FFFFFF"/>
                </a:solidFill>
                <a:latin typeface="Corbel" panose="020B0503020204020204" pitchFamily="34" charset="0"/>
                <a:cs typeface="Arial" panose="020B0604020202020204" pitchFamily="34" charset="0"/>
              </a:rPr>
              <a:t>These profiles examined the political agendas and religious aims of the groups and their views on religious topics like religious doctrines and education and their comprehension of Muslims fitting into European societies through checking their:</a:t>
            </a:r>
          </a:p>
          <a:p>
            <a:pPr marL="0" indent="0">
              <a:buNone/>
            </a:pPr>
            <a:endParaRPr lang="en-US" sz="6700" dirty="0">
              <a:solidFill>
                <a:srgbClr val="FFFFFF"/>
              </a:solidFill>
              <a:latin typeface="Corbel" panose="020B0503020204020204" pitchFamily="34" charset="0"/>
              <a:cs typeface="Arial" panose="020B0604020202020204" pitchFamily="34" charset="0"/>
            </a:endParaRPr>
          </a:p>
          <a:p>
            <a:pPr marL="0" indent="0">
              <a:buNone/>
            </a:pPr>
            <a:endParaRPr lang="en-US" sz="5800" dirty="0">
              <a:solidFill>
                <a:srgbClr val="FFFFFF"/>
              </a:solidFill>
              <a:latin typeface="Corbel" panose="020B0503020204020204" pitchFamily="34" charset="0"/>
              <a:cs typeface="Arial" panose="020B0604020202020204" pitchFamily="34" charset="0"/>
            </a:endParaRPr>
          </a:p>
          <a:p>
            <a:pPr marL="0" indent="0">
              <a:buNone/>
            </a:pPr>
            <a:endParaRPr lang="en-US" sz="2000" dirty="0">
              <a:solidFill>
                <a:srgbClr val="FFFFFF"/>
              </a:solidFill>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DC1BE00B-27CA-5649-81A3-25DB6468FEBB}"/>
              </a:ext>
            </a:extLst>
          </p:cNvPr>
          <p:cNvSpPr>
            <a:spLocks noGrp="1"/>
          </p:cNvSpPr>
          <p:nvPr>
            <p:ph type="sldNum" sz="quarter" idx="12"/>
          </p:nvPr>
        </p:nvSpPr>
        <p:spPr>
          <a:xfrm>
            <a:off x="10837333" y="6535157"/>
            <a:ext cx="973667" cy="274320"/>
          </a:xfrm>
        </p:spPr>
        <p:txBody>
          <a:bodyPr>
            <a:normAutofit/>
          </a:bodyPr>
          <a:lstStyle/>
          <a:p>
            <a:pPr>
              <a:spcAft>
                <a:spcPts val="600"/>
              </a:spcAft>
            </a:pPr>
            <a:r>
              <a:rPr lang="en-US" dirty="0">
                <a:solidFill>
                  <a:prstClr val="black">
                    <a:tint val="75000"/>
                  </a:prstClr>
                </a:solidFill>
              </a:rPr>
              <a:t>8</a:t>
            </a:r>
          </a:p>
        </p:txBody>
      </p:sp>
    </p:spTree>
    <p:extLst>
      <p:ext uri="{BB962C8B-B14F-4D97-AF65-F5344CB8AC3E}">
        <p14:creationId xmlns:p14="http://schemas.microsoft.com/office/powerpoint/2010/main" val="649082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93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E8370D-C8D1-6F47-A1F3-B8AA7FE0019D}"/>
              </a:ext>
            </a:extLst>
          </p:cNvPr>
          <p:cNvSpPr>
            <a:spLocks noGrp="1"/>
          </p:cNvSpPr>
          <p:nvPr>
            <p:ph type="title"/>
          </p:nvPr>
        </p:nvSpPr>
        <p:spPr>
          <a:xfrm>
            <a:off x="524256" y="4767072"/>
            <a:ext cx="6594189" cy="1625210"/>
          </a:xfrm>
        </p:spPr>
        <p:txBody>
          <a:bodyPr>
            <a:normAutofit/>
          </a:bodyPr>
          <a:lstStyle/>
          <a:p>
            <a:pPr algn="r"/>
            <a:r>
              <a:rPr lang="en-US" sz="4000" dirty="0">
                <a:solidFill>
                  <a:srgbClr val="FFFFFF"/>
                </a:solidFill>
                <a:latin typeface="Corbel" panose="020B0503020204020204" pitchFamily="34" charset="0"/>
                <a:cs typeface="Arial" panose="020B0604020202020204" pitchFamily="34" charset="0"/>
              </a:rPr>
              <a:t>PROVISION OF PEW’S GROUP’S PROFILES - 2 </a:t>
            </a:r>
            <a:endParaRPr lang="en-US" sz="4000" dirty="0">
              <a:solidFill>
                <a:srgbClr val="FFFFFF"/>
              </a:solidFill>
            </a:endParaRPr>
          </a:p>
        </p:txBody>
      </p:sp>
      <p:pic>
        <p:nvPicPr>
          <p:cNvPr id="6" name="Picture 5">
            <a:extLst>
              <a:ext uri="{FF2B5EF4-FFF2-40B4-BE49-F238E27FC236}">
                <a16:creationId xmlns:a16="http://schemas.microsoft.com/office/drawing/2014/main" id="{7624CA5F-0345-A842-8DAE-70D5F875FFF7}"/>
              </a:ext>
            </a:extLst>
          </p:cNvPr>
          <p:cNvPicPr>
            <a:picLocks noChangeAspect="1"/>
          </p:cNvPicPr>
          <p:nvPr/>
        </p:nvPicPr>
        <p:blipFill rotWithShape="1">
          <a:blip r:embed="rId2"/>
          <a:srcRect l="459" r="14909" b="1"/>
          <a:stretch/>
        </p:blipFill>
        <p:spPr>
          <a:xfrm>
            <a:off x="327547" y="321733"/>
            <a:ext cx="7058306" cy="4107392"/>
          </a:xfrm>
          <a:prstGeom prst="rect">
            <a:avLst/>
          </a:prstGeom>
        </p:spPr>
      </p:pic>
      <p:sp>
        <p:nvSpPr>
          <p:cNvPr id="4" name="Footer Placeholder 3">
            <a:extLst>
              <a:ext uri="{FF2B5EF4-FFF2-40B4-BE49-F238E27FC236}">
                <a16:creationId xmlns:a16="http://schemas.microsoft.com/office/drawing/2014/main" id="{F9F71EBA-50D0-EA4E-A92B-BC572CF769BE}"/>
              </a:ext>
            </a:extLst>
          </p:cNvPr>
          <p:cNvSpPr>
            <a:spLocks noGrp="1"/>
          </p:cNvSpPr>
          <p:nvPr>
            <p:ph type="ftr" sz="quarter" idx="11"/>
          </p:nvPr>
        </p:nvSpPr>
        <p:spPr>
          <a:xfrm>
            <a:off x="524256" y="6535157"/>
            <a:ext cx="6594189" cy="274320"/>
          </a:xfrm>
        </p:spPr>
        <p:txBody>
          <a:bodyPr>
            <a:normAutofit/>
          </a:bodyPr>
          <a:lstStyle/>
          <a:p>
            <a:pPr algn="r">
              <a:spcAft>
                <a:spcPts val="600"/>
              </a:spcAft>
            </a:pPr>
            <a:r>
              <a:rPr lang="en-GB">
                <a:solidFill>
                  <a:prstClr val="black">
                    <a:tint val="75000"/>
                  </a:prstClr>
                </a:solidFill>
              </a:rPr>
              <a:t>Muslim Networks - Mohammed Adebayo - 1603804</a:t>
            </a:r>
            <a:endParaRPr lang="en-US">
              <a:solidFill>
                <a:prstClr val="black">
                  <a:tint val="75000"/>
                </a:prstClr>
              </a:solidFill>
            </a:endParaRPr>
          </a:p>
        </p:txBody>
      </p:sp>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8582779-A4E7-9443-92A6-FDB32F6FBA1F}"/>
              </a:ext>
            </a:extLst>
          </p:cNvPr>
          <p:cNvSpPr>
            <a:spLocks noGrp="1"/>
          </p:cNvSpPr>
          <p:nvPr>
            <p:ph idx="1"/>
          </p:nvPr>
        </p:nvSpPr>
        <p:spPr>
          <a:xfrm>
            <a:off x="8029319" y="917725"/>
            <a:ext cx="3424739" cy="4852362"/>
          </a:xfrm>
        </p:spPr>
        <p:txBody>
          <a:bodyPr anchor="ctr">
            <a:normAutofit/>
          </a:bodyPr>
          <a:lstStyle/>
          <a:p>
            <a:r>
              <a:rPr lang="en-US" sz="3200" dirty="0">
                <a:solidFill>
                  <a:srgbClr val="FFFFFF"/>
                </a:solidFill>
                <a:latin typeface="Corbel" panose="020B0503020204020204" pitchFamily="34" charset="0"/>
                <a:cs typeface="Arial" panose="020B0604020202020204" pitchFamily="34" charset="0"/>
              </a:rPr>
              <a:t>The basic background history of the groups</a:t>
            </a:r>
          </a:p>
          <a:p>
            <a:r>
              <a:rPr lang="en-US" sz="3200" dirty="0">
                <a:solidFill>
                  <a:srgbClr val="FFFFFF"/>
                </a:solidFill>
                <a:latin typeface="Corbel" panose="020B0503020204020204" pitchFamily="34" charset="0"/>
                <a:cs typeface="Arial" panose="020B0604020202020204" pitchFamily="34" charset="0"/>
              </a:rPr>
              <a:t>The origins of the groups and how it’s founded</a:t>
            </a:r>
          </a:p>
          <a:p>
            <a:r>
              <a:rPr lang="en-US" sz="3200" dirty="0">
                <a:solidFill>
                  <a:srgbClr val="FFFFFF"/>
                </a:solidFill>
                <a:latin typeface="Corbel" panose="020B0503020204020204" pitchFamily="34" charset="0"/>
                <a:cs typeface="Arial" panose="020B0604020202020204" pitchFamily="34" charset="0"/>
              </a:rPr>
              <a:t>And the purpose for which it is founded</a:t>
            </a:r>
          </a:p>
          <a:p>
            <a:pPr marL="0" indent="0">
              <a:buNone/>
            </a:pPr>
            <a:endParaRPr lang="en-US" sz="2000" dirty="0">
              <a:solidFill>
                <a:srgbClr val="FFFFFF"/>
              </a:solidFill>
              <a:latin typeface="Arial" panose="020B0604020202020204" pitchFamily="34" charset="0"/>
              <a:cs typeface="Arial" panose="020B0604020202020204" pitchFamily="34" charset="0"/>
            </a:endParaRPr>
          </a:p>
          <a:p>
            <a:pPr marL="0" indent="0">
              <a:buNone/>
            </a:pPr>
            <a:endParaRPr lang="en-US" sz="2000" dirty="0">
              <a:solidFill>
                <a:srgbClr val="FFFFFF"/>
              </a:solidFill>
              <a:latin typeface="Arial" panose="020B0604020202020204" pitchFamily="34" charset="0"/>
              <a:cs typeface="Arial" panose="020B0604020202020204" pitchFamily="34" charset="0"/>
            </a:endParaRPr>
          </a:p>
          <a:p>
            <a:pPr marL="0" indent="0">
              <a:buNone/>
            </a:pPr>
            <a:endParaRPr lang="en-US" sz="2000" dirty="0">
              <a:solidFill>
                <a:srgbClr val="FFFFFF"/>
              </a:solidFill>
            </a:endParaRPr>
          </a:p>
        </p:txBody>
      </p:sp>
      <p:sp>
        <p:nvSpPr>
          <p:cNvPr id="5" name="Slide Number Placeholder 4">
            <a:extLst>
              <a:ext uri="{FF2B5EF4-FFF2-40B4-BE49-F238E27FC236}">
                <a16:creationId xmlns:a16="http://schemas.microsoft.com/office/drawing/2014/main" id="{163A2A3B-BC5E-554A-8D4E-8059611EC29D}"/>
              </a:ext>
            </a:extLst>
          </p:cNvPr>
          <p:cNvSpPr>
            <a:spLocks noGrp="1"/>
          </p:cNvSpPr>
          <p:nvPr>
            <p:ph type="sldNum" sz="quarter" idx="12"/>
          </p:nvPr>
        </p:nvSpPr>
        <p:spPr>
          <a:xfrm>
            <a:off x="10837333" y="6535157"/>
            <a:ext cx="973667" cy="274320"/>
          </a:xfrm>
        </p:spPr>
        <p:txBody>
          <a:bodyPr>
            <a:normAutofit/>
          </a:bodyPr>
          <a:lstStyle/>
          <a:p>
            <a:pPr>
              <a:spcAft>
                <a:spcPts val="600"/>
              </a:spcAft>
            </a:pPr>
            <a:r>
              <a:rPr lang="en-US" dirty="0">
                <a:solidFill>
                  <a:prstClr val="black">
                    <a:tint val="75000"/>
                  </a:prstClr>
                </a:solidFill>
              </a:rPr>
              <a:t>9</a:t>
            </a:r>
          </a:p>
        </p:txBody>
      </p:sp>
    </p:spTree>
    <p:extLst>
      <p:ext uri="{BB962C8B-B14F-4D97-AF65-F5344CB8AC3E}">
        <p14:creationId xmlns:p14="http://schemas.microsoft.com/office/powerpoint/2010/main" val="1554373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073D41-F06D-6548-973F-999226F0D1AC}"/>
              </a:ext>
            </a:extLst>
          </p:cNvPr>
          <p:cNvSpPr>
            <a:spLocks noGrp="1"/>
          </p:cNvSpPr>
          <p:nvPr>
            <p:ph idx="1"/>
          </p:nvPr>
        </p:nvSpPr>
        <p:spPr>
          <a:xfrm>
            <a:off x="643468" y="609600"/>
            <a:ext cx="3363974" cy="5444066"/>
          </a:xfrm>
        </p:spPr>
        <p:txBody>
          <a:bodyPr>
            <a:normAutofit/>
          </a:bodyPr>
          <a:lstStyle/>
          <a:p>
            <a:pPr marL="0" indent="0">
              <a:buNone/>
            </a:pPr>
            <a:r>
              <a:rPr lang="en-US" sz="4000" dirty="0">
                <a:solidFill>
                  <a:schemeClr val="bg1"/>
                </a:solidFill>
                <a:latin typeface="Corbel" panose="020B0503020204020204" pitchFamily="34" charset="0"/>
              </a:rPr>
              <a:t>PEW’S RESEARCH CENTRE – 1</a:t>
            </a:r>
          </a:p>
          <a:p>
            <a:pPr marL="0" indent="0">
              <a:buNone/>
            </a:pPr>
            <a:endParaRPr lang="en-US" sz="3200" dirty="0">
              <a:solidFill>
                <a:schemeClr val="bg1"/>
              </a:solidFill>
              <a:latin typeface="Corbel" panose="020B0503020204020204" pitchFamily="34" charset="0"/>
              <a:cs typeface="Arial" panose="020B0604020202020204" pitchFamily="34" charset="0"/>
            </a:endParaRPr>
          </a:p>
          <a:p>
            <a:pPr marL="0" indent="0">
              <a:buNone/>
            </a:pPr>
            <a:r>
              <a:rPr lang="en-US" sz="3200" dirty="0">
                <a:solidFill>
                  <a:schemeClr val="bg1"/>
                </a:solidFill>
                <a:latin typeface="Corbel" panose="020B0503020204020204" pitchFamily="34" charset="0"/>
                <a:cs typeface="Arial" panose="020B0604020202020204" pitchFamily="34" charset="0"/>
              </a:rPr>
              <a:t>The Pew’s profiles report does not cover all of the spectrum of the Muslim groups in Europe such as:</a:t>
            </a:r>
          </a:p>
          <a:p>
            <a:pPr marL="0" indent="0">
              <a:buNone/>
            </a:pPr>
            <a:endParaRPr lang="en-US" sz="1400" dirty="0">
              <a:solidFill>
                <a:schemeClr val="bg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731758A-2969-3949-8B28-7F26B6E18A4D}"/>
              </a:ext>
            </a:extLst>
          </p:cNvPr>
          <p:cNvPicPr>
            <a:picLocks noChangeAspect="1"/>
          </p:cNvPicPr>
          <p:nvPr/>
        </p:nvPicPr>
        <p:blipFill>
          <a:blip r:embed="rId2"/>
          <a:stretch>
            <a:fillRect/>
          </a:stretch>
        </p:blipFill>
        <p:spPr>
          <a:xfrm>
            <a:off x="5297763" y="1762434"/>
            <a:ext cx="6250769" cy="3172265"/>
          </a:xfrm>
          <a:prstGeom prst="rect">
            <a:avLst/>
          </a:prstGeom>
        </p:spPr>
      </p:pic>
      <p:sp>
        <p:nvSpPr>
          <p:cNvPr id="4" name="Footer Placeholder 3">
            <a:extLst>
              <a:ext uri="{FF2B5EF4-FFF2-40B4-BE49-F238E27FC236}">
                <a16:creationId xmlns:a16="http://schemas.microsoft.com/office/drawing/2014/main" id="{5CAB48B8-4F19-D54D-976A-1901788FB22A}"/>
              </a:ext>
            </a:extLst>
          </p:cNvPr>
          <p:cNvSpPr>
            <a:spLocks noGrp="1"/>
          </p:cNvSpPr>
          <p:nvPr>
            <p:ph type="ftr" sz="quarter" idx="11"/>
          </p:nvPr>
        </p:nvSpPr>
        <p:spPr>
          <a:xfrm>
            <a:off x="5297762" y="6356350"/>
            <a:ext cx="4579768" cy="365125"/>
          </a:xfrm>
        </p:spPr>
        <p:txBody>
          <a:bodyPr>
            <a:normAutofit/>
          </a:bodyPr>
          <a:lstStyle/>
          <a:p>
            <a:pPr algn="l">
              <a:spcAft>
                <a:spcPts val="600"/>
              </a:spcAft>
            </a:pPr>
            <a:r>
              <a:rPr lang="en-GB">
                <a:solidFill>
                  <a:schemeClr val="tx1">
                    <a:alpha val="80000"/>
                  </a:schemeClr>
                </a:solidFill>
              </a:rPr>
              <a:t>Muslim Networks - Mohammed Adebayo - 1603804</a:t>
            </a:r>
            <a:endParaRPr lang="en-US">
              <a:solidFill>
                <a:schemeClr val="tx1">
                  <a:alpha val="80000"/>
                </a:schemeClr>
              </a:solidFill>
            </a:endParaRPr>
          </a:p>
        </p:txBody>
      </p:sp>
      <p:sp>
        <p:nvSpPr>
          <p:cNvPr id="5" name="Slide Number Placeholder 4">
            <a:extLst>
              <a:ext uri="{FF2B5EF4-FFF2-40B4-BE49-F238E27FC236}">
                <a16:creationId xmlns:a16="http://schemas.microsoft.com/office/drawing/2014/main" id="{807EC6A3-D8FD-8B46-9E4F-8791423D7900}"/>
              </a:ext>
            </a:extLst>
          </p:cNvPr>
          <p:cNvSpPr>
            <a:spLocks noGrp="1"/>
          </p:cNvSpPr>
          <p:nvPr>
            <p:ph type="sldNum" sz="quarter" idx="12"/>
          </p:nvPr>
        </p:nvSpPr>
        <p:spPr>
          <a:xfrm>
            <a:off x="10289512" y="6356350"/>
            <a:ext cx="1064287" cy="365125"/>
          </a:xfrm>
        </p:spPr>
        <p:txBody>
          <a:bodyPr>
            <a:normAutofit/>
          </a:bodyPr>
          <a:lstStyle/>
          <a:p>
            <a:pPr>
              <a:spcAft>
                <a:spcPts val="600"/>
              </a:spcAft>
            </a:pPr>
            <a:r>
              <a:rPr lang="en-US" dirty="0">
                <a:solidFill>
                  <a:schemeClr val="tx1">
                    <a:alpha val="80000"/>
                  </a:schemeClr>
                </a:solidFill>
              </a:rPr>
              <a:t>10</a:t>
            </a:r>
          </a:p>
        </p:txBody>
      </p:sp>
    </p:spTree>
    <p:extLst>
      <p:ext uri="{BB962C8B-B14F-4D97-AF65-F5344CB8AC3E}">
        <p14:creationId xmlns:p14="http://schemas.microsoft.com/office/powerpoint/2010/main" val="2395126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1A15E-562E-F04C-AB7D-82BCFECA9AD0}"/>
              </a:ext>
            </a:extLst>
          </p:cNvPr>
          <p:cNvSpPr>
            <a:spLocks noGrp="1"/>
          </p:cNvSpPr>
          <p:nvPr>
            <p:ph type="title"/>
          </p:nvPr>
        </p:nvSpPr>
        <p:spPr>
          <a:xfrm>
            <a:off x="643467" y="643467"/>
            <a:ext cx="3363974" cy="1597315"/>
          </a:xfrm>
          <a:noFill/>
          <a:ln w="19050">
            <a:solidFill>
              <a:schemeClr val="bg1"/>
            </a:solidFill>
          </a:ln>
        </p:spPr>
        <p:txBody>
          <a:bodyPr wrap="square">
            <a:noAutofit/>
          </a:bodyPr>
          <a:lstStyle/>
          <a:p>
            <a:pPr algn="ctr"/>
            <a:r>
              <a:rPr lang="en-US" sz="4000" dirty="0">
                <a:solidFill>
                  <a:schemeClr val="bg1"/>
                </a:solidFill>
                <a:latin typeface="Corbel" panose="020B0503020204020204" pitchFamily="34" charset="0"/>
              </a:rPr>
              <a:t>PEW’S RESEARCH CENTRE - 2</a:t>
            </a:r>
          </a:p>
        </p:txBody>
      </p:sp>
      <p:sp>
        <p:nvSpPr>
          <p:cNvPr id="3" name="Content Placeholder 2">
            <a:extLst>
              <a:ext uri="{FF2B5EF4-FFF2-40B4-BE49-F238E27FC236}">
                <a16:creationId xmlns:a16="http://schemas.microsoft.com/office/drawing/2014/main" id="{E65A3436-B426-4F49-B3CC-D480224E0974}"/>
              </a:ext>
            </a:extLst>
          </p:cNvPr>
          <p:cNvSpPr>
            <a:spLocks noGrp="1"/>
          </p:cNvSpPr>
          <p:nvPr>
            <p:ph idx="1"/>
          </p:nvPr>
        </p:nvSpPr>
        <p:spPr>
          <a:xfrm>
            <a:off x="643468" y="2510118"/>
            <a:ext cx="3363974" cy="3846232"/>
          </a:xfrm>
        </p:spPr>
        <p:txBody>
          <a:bodyPr>
            <a:normAutofit fontScale="70000" lnSpcReduction="20000"/>
          </a:bodyPr>
          <a:lstStyle/>
          <a:p>
            <a:r>
              <a:rPr lang="en-US" sz="4600" dirty="0">
                <a:solidFill>
                  <a:schemeClr val="bg1"/>
                </a:solidFill>
                <a:latin typeface="Corbel" panose="020B0503020204020204" pitchFamily="34" charset="0"/>
                <a:cs typeface="Arial" panose="020B0604020202020204" pitchFamily="34" charset="0"/>
              </a:rPr>
              <a:t>Profiles of the Muslims groups founded recently</a:t>
            </a:r>
          </a:p>
          <a:p>
            <a:r>
              <a:rPr lang="en-US" sz="4600" dirty="0">
                <a:solidFill>
                  <a:schemeClr val="bg1"/>
                </a:solidFill>
                <a:latin typeface="Corbel" panose="020B0503020204020204" pitchFamily="34" charset="0"/>
                <a:cs typeface="Arial" panose="020B0604020202020204" pitchFamily="34" charset="0"/>
              </a:rPr>
              <a:t>Local providers of social services</a:t>
            </a:r>
          </a:p>
          <a:p>
            <a:r>
              <a:rPr lang="en-US" sz="4600" dirty="0">
                <a:solidFill>
                  <a:schemeClr val="bg1"/>
                </a:solidFill>
                <a:latin typeface="Corbel" panose="020B0503020204020204" pitchFamily="34" charset="0"/>
                <a:cs typeface="Arial" panose="020B0604020202020204" pitchFamily="34" charset="0"/>
              </a:rPr>
              <a:t>European mosques’ governing councils</a:t>
            </a:r>
          </a:p>
          <a:p>
            <a:pPr marL="0" indent="0">
              <a:buNone/>
            </a:pPr>
            <a:endParaRPr lang="en-US" sz="2000" dirty="0">
              <a:solidFill>
                <a:schemeClr val="bg1"/>
              </a:solidFill>
              <a:latin typeface="Corbel" panose="020B0503020204020204" pitchFamily="34" charset="0"/>
              <a:cs typeface="Arial" panose="020B0604020202020204" pitchFamily="34" charset="0"/>
            </a:endParaRPr>
          </a:p>
          <a:p>
            <a:endParaRPr lang="en-US" sz="2000" dirty="0">
              <a:solidFill>
                <a:schemeClr val="bg1"/>
              </a:solidFill>
              <a:latin typeface="Corbel" panose="020B0503020204020204" pitchFamily="34" charset="0"/>
              <a:cs typeface="Arial" panose="020B0604020202020204" pitchFamily="34" charset="0"/>
            </a:endParaRPr>
          </a:p>
          <a:p>
            <a:pPr marL="0" indent="0">
              <a:buNone/>
            </a:pPr>
            <a:endParaRPr lang="en-US" sz="2000" dirty="0">
              <a:solidFill>
                <a:schemeClr val="bg1"/>
              </a:solidFill>
            </a:endParaRPr>
          </a:p>
        </p:txBody>
      </p:sp>
      <p:pic>
        <p:nvPicPr>
          <p:cNvPr id="6" name="Picture 5" descr="A close up of a logo&#13;&#10;&#13;&#10;Description automatically generated">
            <a:extLst>
              <a:ext uri="{FF2B5EF4-FFF2-40B4-BE49-F238E27FC236}">
                <a16:creationId xmlns:a16="http://schemas.microsoft.com/office/drawing/2014/main" id="{FFA67348-3D28-4041-8226-BE33A8485FF3}"/>
              </a:ext>
            </a:extLst>
          </p:cNvPr>
          <p:cNvPicPr>
            <a:picLocks noChangeAspect="1"/>
          </p:cNvPicPr>
          <p:nvPr/>
        </p:nvPicPr>
        <p:blipFill>
          <a:blip r:embed="rId2"/>
          <a:stretch>
            <a:fillRect/>
          </a:stretch>
        </p:blipFill>
        <p:spPr>
          <a:xfrm>
            <a:off x="5297763" y="1762434"/>
            <a:ext cx="6250769" cy="3172265"/>
          </a:xfrm>
          <a:prstGeom prst="rect">
            <a:avLst/>
          </a:prstGeom>
        </p:spPr>
      </p:pic>
      <p:sp>
        <p:nvSpPr>
          <p:cNvPr id="4" name="Footer Placeholder 3">
            <a:extLst>
              <a:ext uri="{FF2B5EF4-FFF2-40B4-BE49-F238E27FC236}">
                <a16:creationId xmlns:a16="http://schemas.microsoft.com/office/drawing/2014/main" id="{5F448244-EE71-2946-9218-D8465845267A}"/>
              </a:ext>
            </a:extLst>
          </p:cNvPr>
          <p:cNvSpPr>
            <a:spLocks noGrp="1"/>
          </p:cNvSpPr>
          <p:nvPr>
            <p:ph type="ftr" sz="quarter" idx="11"/>
          </p:nvPr>
        </p:nvSpPr>
        <p:spPr>
          <a:xfrm>
            <a:off x="5297762" y="6356350"/>
            <a:ext cx="4579768" cy="365125"/>
          </a:xfrm>
        </p:spPr>
        <p:txBody>
          <a:bodyPr>
            <a:normAutofit/>
          </a:bodyPr>
          <a:lstStyle/>
          <a:p>
            <a:pPr algn="l">
              <a:spcAft>
                <a:spcPts val="600"/>
              </a:spcAft>
            </a:pPr>
            <a:r>
              <a:rPr lang="en-GB">
                <a:solidFill>
                  <a:schemeClr val="tx1">
                    <a:alpha val="80000"/>
                  </a:schemeClr>
                </a:solidFill>
              </a:rPr>
              <a:t>Muslim Networks - Mohammed Adebayo - 1603804</a:t>
            </a:r>
            <a:endParaRPr lang="en-US">
              <a:solidFill>
                <a:schemeClr val="tx1">
                  <a:alpha val="80000"/>
                </a:schemeClr>
              </a:solidFill>
            </a:endParaRPr>
          </a:p>
        </p:txBody>
      </p:sp>
      <p:sp>
        <p:nvSpPr>
          <p:cNvPr id="5" name="Slide Number Placeholder 4">
            <a:extLst>
              <a:ext uri="{FF2B5EF4-FFF2-40B4-BE49-F238E27FC236}">
                <a16:creationId xmlns:a16="http://schemas.microsoft.com/office/drawing/2014/main" id="{932B17C9-A1F4-8D4F-9D67-A749C0F1E295}"/>
              </a:ext>
            </a:extLst>
          </p:cNvPr>
          <p:cNvSpPr>
            <a:spLocks noGrp="1"/>
          </p:cNvSpPr>
          <p:nvPr>
            <p:ph type="sldNum" sz="quarter" idx="12"/>
          </p:nvPr>
        </p:nvSpPr>
        <p:spPr>
          <a:xfrm>
            <a:off x="10289512" y="6356350"/>
            <a:ext cx="1064287" cy="365125"/>
          </a:xfrm>
        </p:spPr>
        <p:txBody>
          <a:bodyPr>
            <a:normAutofit/>
          </a:bodyPr>
          <a:lstStyle/>
          <a:p>
            <a:pPr>
              <a:spcAft>
                <a:spcPts val="600"/>
              </a:spcAft>
            </a:pPr>
            <a:r>
              <a:rPr lang="en-US" dirty="0">
                <a:solidFill>
                  <a:schemeClr val="tx1">
                    <a:alpha val="80000"/>
                  </a:schemeClr>
                </a:solidFill>
              </a:rPr>
              <a:t>11</a:t>
            </a:r>
          </a:p>
        </p:txBody>
      </p:sp>
    </p:spTree>
    <p:extLst>
      <p:ext uri="{BB962C8B-B14F-4D97-AF65-F5344CB8AC3E}">
        <p14:creationId xmlns:p14="http://schemas.microsoft.com/office/powerpoint/2010/main" val="3568909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21BE1E-ED14-3441-880E-4A1D210AD56C}"/>
              </a:ext>
            </a:extLst>
          </p:cNvPr>
          <p:cNvSpPr>
            <a:spLocks noGrp="1"/>
          </p:cNvSpPr>
          <p:nvPr>
            <p:ph type="title"/>
          </p:nvPr>
        </p:nvSpPr>
        <p:spPr>
          <a:xfrm>
            <a:off x="643467" y="643467"/>
            <a:ext cx="3363974" cy="1597315"/>
          </a:xfrm>
          <a:noFill/>
          <a:ln w="19050">
            <a:solidFill>
              <a:schemeClr val="bg1"/>
            </a:solidFill>
          </a:ln>
        </p:spPr>
        <p:txBody>
          <a:bodyPr wrap="square">
            <a:noAutofit/>
          </a:bodyPr>
          <a:lstStyle/>
          <a:p>
            <a:pPr algn="ctr"/>
            <a:r>
              <a:rPr lang="en-US" sz="4000" dirty="0">
                <a:solidFill>
                  <a:schemeClr val="bg1"/>
                </a:solidFill>
                <a:latin typeface="Corbel" panose="020B0503020204020204" pitchFamily="34" charset="0"/>
              </a:rPr>
              <a:t>PEW’S RESEARCH CENTRE - 3</a:t>
            </a:r>
            <a:endParaRPr lang="en-US" sz="4000" dirty="0">
              <a:solidFill>
                <a:schemeClr val="bg1"/>
              </a:solidFill>
            </a:endParaRPr>
          </a:p>
        </p:txBody>
      </p:sp>
      <p:sp>
        <p:nvSpPr>
          <p:cNvPr id="3" name="Content Placeholder 2">
            <a:extLst>
              <a:ext uri="{FF2B5EF4-FFF2-40B4-BE49-F238E27FC236}">
                <a16:creationId xmlns:a16="http://schemas.microsoft.com/office/drawing/2014/main" id="{3AADCB1B-0E1B-C144-AD66-3966C2E80DA3}"/>
              </a:ext>
            </a:extLst>
          </p:cNvPr>
          <p:cNvSpPr>
            <a:spLocks noGrp="1"/>
          </p:cNvSpPr>
          <p:nvPr>
            <p:ph idx="1"/>
          </p:nvPr>
        </p:nvSpPr>
        <p:spPr>
          <a:xfrm>
            <a:off x="643468" y="2638044"/>
            <a:ext cx="3363974" cy="3415622"/>
          </a:xfrm>
        </p:spPr>
        <p:txBody>
          <a:bodyPr>
            <a:normAutofit fontScale="47500" lnSpcReduction="20000"/>
          </a:bodyPr>
          <a:lstStyle/>
          <a:p>
            <a:pPr marL="0" indent="0">
              <a:buNone/>
            </a:pPr>
            <a:r>
              <a:rPr lang="en-US" sz="5800" dirty="0">
                <a:solidFill>
                  <a:schemeClr val="bg1"/>
                </a:solidFill>
                <a:latin typeface="Corbel" panose="020B0503020204020204" pitchFamily="34" charset="0"/>
                <a:cs typeface="Arial" panose="020B0604020202020204" pitchFamily="34" charset="0"/>
              </a:rPr>
              <a:t>The report was rather primarily focusing more on the transnational Muslim network and movements that are based in the Muslim world but now having branches in the European continent. </a:t>
            </a:r>
          </a:p>
          <a:p>
            <a:pPr marL="0" indent="0">
              <a:buNone/>
            </a:pPr>
            <a:endParaRPr lang="en-US" sz="2000" dirty="0">
              <a:solidFill>
                <a:schemeClr val="bg1"/>
              </a:solidFill>
              <a:latin typeface="Corbel" panose="020B0503020204020204" pitchFamily="34" charset="0"/>
              <a:cs typeface="Arial" panose="020B0604020202020204" pitchFamily="34" charset="0"/>
            </a:endParaRPr>
          </a:p>
          <a:p>
            <a:pPr marL="0" indent="0">
              <a:buNone/>
            </a:pPr>
            <a:endParaRPr lang="en-US" sz="2000" dirty="0">
              <a:solidFill>
                <a:schemeClr val="bg1"/>
              </a:solidFill>
            </a:endParaRPr>
          </a:p>
        </p:txBody>
      </p:sp>
      <p:pic>
        <p:nvPicPr>
          <p:cNvPr id="6" name="Picture 5" descr="A close up of a logo&#13;&#10;&#13;&#10;Description automatically generated">
            <a:extLst>
              <a:ext uri="{FF2B5EF4-FFF2-40B4-BE49-F238E27FC236}">
                <a16:creationId xmlns:a16="http://schemas.microsoft.com/office/drawing/2014/main" id="{A44325F2-AB38-4D42-970A-37445EEFA1DE}"/>
              </a:ext>
            </a:extLst>
          </p:cNvPr>
          <p:cNvPicPr>
            <a:picLocks noChangeAspect="1"/>
          </p:cNvPicPr>
          <p:nvPr/>
        </p:nvPicPr>
        <p:blipFill>
          <a:blip r:embed="rId2"/>
          <a:stretch>
            <a:fillRect/>
          </a:stretch>
        </p:blipFill>
        <p:spPr>
          <a:xfrm>
            <a:off x="5297763" y="1762434"/>
            <a:ext cx="6250769" cy="3172265"/>
          </a:xfrm>
          <a:prstGeom prst="rect">
            <a:avLst/>
          </a:prstGeom>
        </p:spPr>
      </p:pic>
      <p:sp>
        <p:nvSpPr>
          <p:cNvPr id="4" name="Footer Placeholder 3">
            <a:extLst>
              <a:ext uri="{FF2B5EF4-FFF2-40B4-BE49-F238E27FC236}">
                <a16:creationId xmlns:a16="http://schemas.microsoft.com/office/drawing/2014/main" id="{A5FB2CE1-559B-5040-8794-828B83EB6912}"/>
              </a:ext>
            </a:extLst>
          </p:cNvPr>
          <p:cNvSpPr>
            <a:spLocks noGrp="1"/>
          </p:cNvSpPr>
          <p:nvPr>
            <p:ph type="ftr" sz="quarter" idx="11"/>
          </p:nvPr>
        </p:nvSpPr>
        <p:spPr>
          <a:xfrm>
            <a:off x="5297762" y="6356350"/>
            <a:ext cx="4579768" cy="365125"/>
          </a:xfrm>
        </p:spPr>
        <p:txBody>
          <a:bodyPr>
            <a:normAutofit/>
          </a:bodyPr>
          <a:lstStyle/>
          <a:p>
            <a:pPr algn="l">
              <a:spcAft>
                <a:spcPts val="600"/>
              </a:spcAft>
            </a:pPr>
            <a:r>
              <a:rPr lang="en-GB">
                <a:solidFill>
                  <a:schemeClr val="tx1">
                    <a:alpha val="80000"/>
                  </a:schemeClr>
                </a:solidFill>
              </a:rPr>
              <a:t>Muslim Networks - Mohammed Adebayo - 1603804</a:t>
            </a:r>
            <a:endParaRPr lang="en-US">
              <a:solidFill>
                <a:schemeClr val="tx1">
                  <a:alpha val="80000"/>
                </a:schemeClr>
              </a:solidFill>
            </a:endParaRPr>
          </a:p>
        </p:txBody>
      </p:sp>
      <p:sp>
        <p:nvSpPr>
          <p:cNvPr id="5" name="Slide Number Placeholder 4">
            <a:extLst>
              <a:ext uri="{FF2B5EF4-FFF2-40B4-BE49-F238E27FC236}">
                <a16:creationId xmlns:a16="http://schemas.microsoft.com/office/drawing/2014/main" id="{BBB033A3-D04D-0F46-8F4B-F1572C821D86}"/>
              </a:ext>
            </a:extLst>
          </p:cNvPr>
          <p:cNvSpPr>
            <a:spLocks noGrp="1"/>
          </p:cNvSpPr>
          <p:nvPr>
            <p:ph type="sldNum" sz="quarter" idx="12"/>
          </p:nvPr>
        </p:nvSpPr>
        <p:spPr>
          <a:xfrm>
            <a:off x="10289512" y="6356350"/>
            <a:ext cx="1064287" cy="365125"/>
          </a:xfrm>
        </p:spPr>
        <p:txBody>
          <a:bodyPr>
            <a:normAutofit/>
          </a:bodyPr>
          <a:lstStyle/>
          <a:p>
            <a:pPr>
              <a:spcAft>
                <a:spcPts val="600"/>
              </a:spcAft>
            </a:pPr>
            <a:r>
              <a:rPr lang="en-US" dirty="0">
                <a:solidFill>
                  <a:schemeClr val="tx1">
                    <a:alpha val="80000"/>
                  </a:schemeClr>
                </a:solidFill>
              </a:rPr>
              <a:t>12</a:t>
            </a:r>
          </a:p>
        </p:txBody>
      </p:sp>
    </p:spTree>
    <p:extLst>
      <p:ext uri="{BB962C8B-B14F-4D97-AF65-F5344CB8AC3E}">
        <p14:creationId xmlns:p14="http://schemas.microsoft.com/office/powerpoint/2010/main" val="2246792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72E90E-AB0D-AC42-B383-17E4793D842B}"/>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4000" dirty="0">
                <a:solidFill>
                  <a:srgbClr val="FFFFFF"/>
                </a:solidFill>
                <a:latin typeface="Corbel" panose="020B0503020204020204" pitchFamily="34" charset="0"/>
              </a:rPr>
              <a:t>PEW’S RESEARCH CENTRE - 4</a:t>
            </a:r>
          </a:p>
        </p:txBody>
      </p:sp>
      <p:pic>
        <p:nvPicPr>
          <p:cNvPr id="6" name="Content Placeholder 5">
            <a:extLst>
              <a:ext uri="{FF2B5EF4-FFF2-40B4-BE49-F238E27FC236}">
                <a16:creationId xmlns:a16="http://schemas.microsoft.com/office/drawing/2014/main" id="{9F138E53-CBD7-0A46-B85F-D87EC1FF1F25}"/>
              </a:ext>
            </a:extLst>
          </p:cNvPr>
          <p:cNvPicPr>
            <a:picLocks noGrp="1" noChangeAspect="1"/>
          </p:cNvPicPr>
          <p:nvPr>
            <p:ph idx="1"/>
          </p:nvPr>
        </p:nvPicPr>
        <p:blipFill>
          <a:blip r:embed="rId2"/>
          <a:stretch>
            <a:fillRect/>
          </a:stretch>
        </p:blipFill>
        <p:spPr>
          <a:xfrm>
            <a:off x="1668814" y="307731"/>
            <a:ext cx="2758369" cy="3997637"/>
          </a:xfrm>
          <a:prstGeom prst="rect">
            <a:avLst/>
          </a:prstGeom>
        </p:spPr>
      </p:pic>
      <p:pic>
        <p:nvPicPr>
          <p:cNvPr id="7" name="Picture 6" descr="A close up of a logo&#10;&#10;Description automatically generated">
            <a:extLst>
              <a:ext uri="{FF2B5EF4-FFF2-40B4-BE49-F238E27FC236}">
                <a16:creationId xmlns:a16="http://schemas.microsoft.com/office/drawing/2014/main" id="{81F936F8-2FF9-1446-93A5-69FFD10C0EF0}"/>
              </a:ext>
            </a:extLst>
          </p:cNvPr>
          <p:cNvPicPr>
            <a:picLocks noChangeAspect="1"/>
          </p:cNvPicPr>
          <p:nvPr/>
        </p:nvPicPr>
        <p:blipFill>
          <a:blip r:embed="rId3"/>
          <a:stretch>
            <a:fillRect/>
          </a:stretch>
        </p:blipFill>
        <p:spPr>
          <a:xfrm>
            <a:off x="6416043" y="922111"/>
            <a:ext cx="5455917" cy="2768877"/>
          </a:xfrm>
          <a:prstGeom prst="rect">
            <a:avLst/>
          </a:prstGeom>
        </p:spPr>
      </p:pic>
      <p:cxnSp>
        <p:nvCxnSpPr>
          <p:cNvPr id="16" name="Straight Connector 1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C9DCCE5E-0E28-944B-A39C-8E5F67B3B9BC}"/>
              </a:ext>
            </a:extLst>
          </p:cNvPr>
          <p:cNvSpPr>
            <a:spLocks noGrp="1"/>
          </p:cNvSpPr>
          <p:nvPr>
            <p:ph type="ftr" sz="quarter" idx="11"/>
          </p:nvPr>
        </p:nvSpPr>
        <p:spPr>
          <a:xfrm>
            <a:off x="4038600" y="6522430"/>
            <a:ext cx="4114800" cy="347472"/>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Muslim Networks - Mohammed Adebayo - 1603804</a:t>
            </a:r>
          </a:p>
        </p:txBody>
      </p:sp>
      <p:sp>
        <p:nvSpPr>
          <p:cNvPr id="5" name="Slide Number Placeholder 4">
            <a:extLst>
              <a:ext uri="{FF2B5EF4-FFF2-40B4-BE49-F238E27FC236}">
                <a16:creationId xmlns:a16="http://schemas.microsoft.com/office/drawing/2014/main" id="{19A2B0F1-A2E4-B949-8F02-CBA4A572822F}"/>
              </a:ext>
            </a:extLst>
          </p:cNvPr>
          <p:cNvSpPr>
            <a:spLocks noGrp="1"/>
          </p:cNvSpPr>
          <p:nvPr>
            <p:ph type="sldNum" sz="quarter" idx="12"/>
          </p:nvPr>
        </p:nvSpPr>
        <p:spPr>
          <a:xfrm>
            <a:off x="8610600" y="6522430"/>
            <a:ext cx="2743200" cy="347472"/>
          </a:xfrm>
        </p:spPr>
        <p:txBody>
          <a:bodyPr vert="horz" lIns="91440" tIns="45720" rIns="91440" bIns="45720" rtlCol="0" anchor="ctr">
            <a:normAutofit/>
          </a:bodyPr>
          <a:lstStyle/>
          <a:p>
            <a:pPr>
              <a:spcAft>
                <a:spcPts val="600"/>
              </a:spcAft>
            </a:pPr>
            <a:r>
              <a:rPr lang="en-US" dirty="0">
                <a:solidFill>
                  <a:srgbClr val="898989"/>
                </a:solidFill>
              </a:rPr>
              <a:t>1</a:t>
            </a:r>
            <a:fld id="{89C80920-ED2E-6A48-9AA0-1FA1C0184C14}" type="slidenum">
              <a:rPr lang="en-US" smtClean="0">
                <a:solidFill>
                  <a:srgbClr val="898989"/>
                </a:solidFill>
              </a:rPr>
              <a:pPr>
                <a:spcAft>
                  <a:spcPts val="600"/>
                </a:spcAft>
              </a:pPr>
              <a:t>3</a:t>
            </a:fld>
            <a:endParaRPr lang="en-US" dirty="0">
              <a:solidFill>
                <a:srgbClr val="898989"/>
              </a:solidFill>
            </a:endParaRPr>
          </a:p>
        </p:txBody>
      </p:sp>
    </p:spTree>
    <p:extLst>
      <p:ext uri="{BB962C8B-B14F-4D97-AF65-F5344CB8AC3E}">
        <p14:creationId xmlns:p14="http://schemas.microsoft.com/office/powerpoint/2010/main" val="1539227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77A73-4429-A44E-BA0C-339D59014AA3}"/>
              </a:ext>
            </a:extLst>
          </p:cNvPr>
          <p:cNvSpPr>
            <a:spLocks noGrp="1"/>
          </p:cNvSpPr>
          <p:nvPr>
            <p:ph type="title"/>
          </p:nvPr>
        </p:nvSpPr>
        <p:spPr>
          <a:xfrm>
            <a:off x="655320" y="365125"/>
            <a:ext cx="5120114" cy="1692794"/>
          </a:xfrm>
        </p:spPr>
        <p:txBody>
          <a:bodyPr>
            <a:noAutofit/>
          </a:bodyPr>
          <a:lstStyle/>
          <a:p>
            <a:r>
              <a:rPr lang="en-US" sz="4000" dirty="0">
                <a:latin typeface="Corbel" panose="020B0503020204020204" pitchFamily="34" charset="0"/>
                <a:cs typeface="Arial" panose="020B0604020202020204" pitchFamily="34" charset="0"/>
              </a:rPr>
              <a:t>THE PERCEPTIONS ON GROUPS LINKING TO TERRORISM - 1</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445826-7633-154C-BE39-82336F95AE36}"/>
              </a:ext>
            </a:extLst>
          </p:cNvPr>
          <p:cNvSpPr>
            <a:spLocks noGrp="1"/>
          </p:cNvSpPr>
          <p:nvPr>
            <p:ph idx="1"/>
          </p:nvPr>
        </p:nvSpPr>
        <p:spPr>
          <a:xfrm>
            <a:off x="655321" y="2575034"/>
            <a:ext cx="5120113" cy="3462228"/>
          </a:xfrm>
        </p:spPr>
        <p:txBody>
          <a:bodyPr>
            <a:normAutofit/>
          </a:bodyPr>
          <a:lstStyle/>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The Muslim population in Western Europe began to expand since the 1960s through</a:t>
            </a:r>
          </a:p>
          <a:p>
            <a:pPr marL="0" indent="0">
              <a:buNone/>
            </a:pPr>
            <a:r>
              <a:rPr lang="en-US" sz="1800" dirty="0">
                <a:latin typeface="Arial" panose="020B0604020202020204" pitchFamily="34" charset="0"/>
                <a:cs typeface="Arial" panose="020B0604020202020204" pitchFamily="34" charset="0"/>
              </a:rPr>
              <a:t> immigration from northern African countries, south Asia and Turkey to the European</a:t>
            </a:r>
          </a:p>
          <a:p>
            <a:pPr marL="0" indent="0">
              <a:buNone/>
            </a:pPr>
            <a:r>
              <a:rPr lang="en-US" sz="1800" dirty="0">
                <a:latin typeface="Arial" panose="020B0604020202020204" pitchFamily="34" charset="0"/>
                <a:cs typeface="Arial" panose="020B0604020202020204" pitchFamily="34" charset="0"/>
              </a:rPr>
              <a:t>countries such as Britain, Germany </a:t>
            </a:r>
            <a:r>
              <a:rPr lang="en-US" sz="1800" dirty="0" err="1">
                <a:latin typeface="Arial" panose="020B0604020202020204" pitchFamily="34" charset="0"/>
                <a:cs typeface="Arial" panose="020B0604020202020204" pitchFamily="34" charset="0"/>
              </a:rPr>
              <a:t>etc</a:t>
            </a:r>
            <a:r>
              <a:rPr lang="en-US" sz="1800" dirty="0">
                <a:latin typeface="Arial" panose="020B0604020202020204" pitchFamily="34" charset="0"/>
                <a:cs typeface="Arial" panose="020B0604020202020204" pitchFamily="34" charset="0"/>
              </a:rPr>
              <a:t> in seeking greener pasture by taking up low </a:t>
            </a:r>
          </a:p>
          <a:p>
            <a:pPr marL="0" indent="0">
              <a:buNone/>
            </a:pPr>
            <a:r>
              <a:rPr lang="en-US" sz="1800" dirty="0">
                <a:latin typeface="Arial" panose="020B0604020202020204" pitchFamily="34" charset="0"/>
                <a:cs typeface="Arial" panose="020B0604020202020204" pitchFamily="34" charset="0"/>
              </a:rPr>
              <a:t>wages jobs.</a:t>
            </a: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E19F8357-05F4-3944-8A4C-411B5EB2BCA2}"/>
              </a:ext>
            </a:extLst>
          </p:cNvPr>
          <p:cNvSpPr>
            <a:spLocks noGrp="1"/>
          </p:cNvSpPr>
          <p:nvPr>
            <p:ph type="ftr" sz="quarter" idx="11"/>
          </p:nvPr>
        </p:nvSpPr>
        <p:spPr>
          <a:xfrm>
            <a:off x="655320" y="6356350"/>
            <a:ext cx="4114800"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57AC0B30-BA8D-0D4E-B88A-239F007F9D9E}"/>
              </a:ext>
            </a:extLst>
          </p:cNvPr>
          <p:cNvSpPr>
            <a:spLocks noGrp="1"/>
          </p:cNvSpPr>
          <p:nvPr>
            <p:ph type="sldNum" sz="quarter" idx="12"/>
          </p:nvPr>
        </p:nvSpPr>
        <p:spPr>
          <a:xfrm>
            <a:off x="6941820" y="6356350"/>
            <a:ext cx="1165860" cy="365125"/>
          </a:xfrm>
        </p:spPr>
        <p:txBody>
          <a:bodyPr>
            <a:normAutofit/>
          </a:bodyPr>
          <a:lstStyle/>
          <a:p>
            <a:pPr>
              <a:spcAft>
                <a:spcPts val="600"/>
              </a:spcAft>
            </a:pPr>
            <a:fld id="{89C80920-ED2E-6A48-9AA0-1FA1C0184C14}" type="slidenum">
              <a:rPr lang="en-US" smtClean="0"/>
              <a:pPr>
                <a:spcAft>
                  <a:spcPts val="600"/>
                </a:spcAft>
              </a:pPr>
              <a:t>14</a:t>
            </a:fld>
            <a:endParaRPr lang="en-US"/>
          </a:p>
        </p:txBody>
      </p:sp>
      <p:pic>
        <p:nvPicPr>
          <p:cNvPr id="6" name="Picture 5">
            <a:extLst>
              <a:ext uri="{FF2B5EF4-FFF2-40B4-BE49-F238E27FC236}">
                <a16:creationId xmlns:a16="http://schemas.microsoft.com/office/drawing/2014/main" id="{F2A8A048-A113-524D-B76D-7FC961167433}"/>
              </a:ext>
            </a:extLst>
          </p:cNvPr>
          <p:cNvPicPr>
            <a:picLocks noChangeAspect="1"/>
          </p:cNvPicPr>
          <p:nvPr/>
        </p:nvPicPr>
        <p:blipFill rotWithShape="1">
          <a:blip r:embed="rId2"/>
          <a:srcRect l="21412" r="10006" b="-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157098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D16E0-5A60-BA42-805D-2852B01EF544}"/>
              </a:ext>
            </a:extLst>
          </p:cNvPr>
          <p:cNvSpPr>
            <a:spLocks noGrp="1"/>
          </p:cNvSpPr>
          <p:nvPr>
            <p:ph type="title"/>
          </p:nvPr>
        </p:nvSpPr>
        <p:spPr>
          <a:xfrm>
            <a:off x="655320" y="365125"/>
            <a:ext cx="5120114" cy="1692794"/>
          </a:xfrm>
        </p:spPr>
        <p:txBody>
          <a:bodyPr>
            <a:noAutofit/>
          </a:bodyPr>
          <a:lstStyle/>
          <a:p>
            <a:r>
              <a:rPr lang="en-US" sz="4000" dirty="0">
                <a:latin typeface="Corbel" panose="020B0503020204020204" pitchFamily="34" charset="0"/>
                <a:cs typeface="Arial" panose="020B0604020202020204" pitchFamily="34" charset="0"/>
              </a:rPr>
              <a:t>THE PERCEPTIONS ON GROUPS LINKING TO TERRORISM - 2</a:t>
            </a:r>
            <a:endParaRPr lang="en-US" sz="4000" dirty="0"/>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B04187-2B64-A54C-8FF9-4E041FC034BA}"/>
              </a:ext>
            </a:extLst>
          </p:cNvPr>
          <p:cNvSpPr>
            <a:spLocks noGrp="1"/>
          </p:cNvSpPr>
          <p:nvPr>
            <p:ph idx="1"/>
          </p:nvPr>
        </p:nvSpPr>
        <p:spPr>
          <a:xfrm>
            <a:off x="655321" y="2575034"/>
            <a:ext cx="5120113" cy="3462228"/>
          </a:xfrm>
        </p:spPr>
        <p:txBody>
          <a:bodyPr>
            <a:normAutofit fontScale="92500" lnSpcReduction="20000"/>
          </a:bodyPr>
          <a:lstStyle/>
          <a:p>
            <a:pPr marL="0" indent="0">
              <a:buNone/>
            </a:pPr>
            <a:r>
              <a:rPr lang="en-US" sz="3200" dirty="0">
                <a:latin typeface="Corbel" panose="020B0503020204020204" pitchFamily="34" charset="0"/>
                <a:cs typeface="Arial" panose="020B0604020202020204" pitchFamily="34" charset="0"/>
              </a:rPr>
              <a:t>The Muslim networks and movements today in Europe began from the Muslim dominated countries such as:</a:t>
            </a:r>
          </a:p>
          <a:p>
            <a:r>
              <a:rPr lang="en-US" sz="3200" dirty="0">
                <a:latin typeface="Corbel" panose="020B0503020204020204" pitchFamily="34" charset="0"/>
                <a:cs typeface="Arial" panose="020B0604020202020204" pitchFamily="34" charset="0"/>
              </a:rPr>
              <a:t>Egypt</a:t>
            </a:r>
          </a:p>
          <a:p>
            <a:r>
              <a:rPr lang="en-US" sz="3200" dirty="0">
                <a:latin typeface="Corbel" panose="020B0503020204020204" pitchFamily="34" charset="0"/>
                <a:cs typeface="Arial" panose="020B0604020202020204" pitchFamily="34" charset="0"/>
              </a:rPr>
              <a:t>Turkey</a:t>
            </a:r>
          </a:p>
          <a:p>
            <a:r>
              <a:rPr lang="en-US" sz="3200" dirty="0">
                <a:latin typeface="Corbel" panose="020B0503020204020204" pitchFamily="34" charset="0"/>
                <a:cs typeface="Arial" panose="020B0604020202020204" pitchFamily="34" charset="0"/>
              </a:rPr>
              <a:t>Saudi Arabia</a:t>
            </a:r>
          </a:p>
          <a:p>
            <a:r>
              <a:rPr lang="en-US" sz="3200" dirty="0" err="1">
                <a:latin typeface="Corbel" panose="020B0503020204020204" pitchFamily="34" charset="0"/>
                <a:cs typeface="Arial" panose="020B0604020202020204" pitchFamily="34" charset="0"/>
              </a:rPr>
              <a:t>Etc</a:t>
            </a:r>
            <a:r>
              <a:rPr lang="en-US" sz="3200" dirty="0">
                <a:latin typeface="Corbel" panose="020B0503020204020204" pitchFamily="34" charset="0"/>
                <a:cs typeface="Arial" panose="020B0604020202020204" pitchFamily="34" charset="0"/>
              </a:rPr>
              <a:t> </a:t>
            </a:r>
          </a:p>
          <a:p>
            <a:pPr marL="0" indent="0">
              <a:buNone/>
            </a:pPr>
            <a:endParaRPr lang="en-US" sz="1800" dirty="0"/>
          </a:p>
        </p:txBody>
      </p:sp>
      <p:sp>
        <p:nvSpPr>
          <p:cNvPr id="4" name="Footer Placeholder 3">
            <a:extLst>
              <a:ext uri="{FF2B5EF4-FFF2-40B4-BE49-F238E27FC236}">
                <a16:creationId xmlns:a16="http://schemas.microsoft.com/office/drawing/2014/main" id="{A98F333C-15C9-954A-A8E0-C0CD5B476C1A}"/>
              </a:ext>
            </a:extLst>
          </p:cNvPr>
          <p:cNvSpPr>
            <a:spLocks noGrp="1"/>
          </p:cNvSpPr>
          <p:nvPr>
            <p:ph type="ftr" sz="quarter" idx="11"/>
          </p:nvPr>
        </p:nvSpPr>
        <p:spPr>
          <a:xfrm>
            <a:off x="655320" y="6356350"/>
            <a:ext cx="4114800"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C666C08B-5CBB-2A49-A780-E3D112625E43}"/>
              </a:ext>
            </a:extLst>
          </p:cNvPr>
          <p:cNvSpPr>
            <a:spLocks noGrp="1"/>
          </p:cNvSpPr>
          <p:nvPr>
            <p:ph type="sldNum" sz="quarter" idx="12"/>
          </p:nvPr>
        </p:nvSpPr>
        <p:spPr>
          <a:xfrm>
            <a:off x="6941820" y="6356350"/>
            <a:ext cx="1165860" cy="365125"/>
          </a:xfrm>
        </p:spPr>
        <p:txBody>
          <a:bodyPr>
            <a:normAutofit/>
          </a:bodyPr>
          <a:lstStyle/>
          <a:p>
            <a:pPr>
              <a:spcAft>
                <a:spcPts val="600"/>
              </a:spcAft>
            </a:pPr>
            <a:fld id="{89C80920-ED2E-6A48-9AA0-1FA1C0184C14}" type="slidenum">
              <a:rPr lang="en-US" smtClean="0"/>
              <a:pPr>
                <a:spcAft>
                  <a:spcPts val="600"/>
                </a:spcAft>
              </a:pPr>
              <a:t>15</a:t>
            </a:fld>
            <a:endParaRPr lang="en-US"/>
          </a:p>
        </p:txBody>
      </p:sp>
      <p:pic>
        <p:nvPicPr>
          <p:cNvPr id="6" name="Picture 5">
            <a:extLst>
              <a:ext uri="{FF2B5EF4-FFF2-40B4-BE49-F238E27FC236}">
                <a16:creationId xmlns:a16="http://schemas.microsoft.com/office/drawing/2014/main" id="{0F61CA8A-6049-184B-B159-E4F19633AF54}"/>
              </a:ext>
            </a:extLst>
          </p:cNvPr>
          <p:cNvPicPr>
            <a:picLocks noChangeAspect="1"/>
          </p:cNvPicPr>
          <p:nvPr/>
        </p:nvPicPr>
        <p:blipFill rotWithShape="1">
          <a:blip r:embed="rId2"/>
          <a:srcRect l="21412" r="10006" b="-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242551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A1E2D-EBB9-CD4A-8F60-25A7395A9522}"/>
              </a:ext>
            </a:extLst>
          </p:cNvPr>
          <p:cNvSpPr>
            <a:spLocks noGrp="1"/>
          </p:cNvSpPr>
          <p:nvPr>
            <p:ph type="title"/>
          </p:nvPr>
        </p:nvSpPr>
        <p:spPr>
          <a:xfrm>
            <a:off x="655320" y="365125"/>
            <a:ext cx="5120114" cy="1692794"/>
          </a:xfrm>
        </p:spPr>
        <p:txBody>
          <a:bodyPr>
            <a:noAutofit/>
          </a:bodyPr>
          <a:lstStyle/>
          <a:p>
            <a:r>
              <a:rPr lang="en-US" sz="4000" dirty="0">
                <a:latin typeface="Corbel" panose="020B0503020204020204" pitchFamily="34" charset="0"/>
                <a:cs typeface="Arial" panose="020B0604020202020204" pitchFamily="34" charset="0"/>
              </a:rPr>
              <a:t>THE PERCEPTIONS ON GROUPS LINKING TO TERRORISM - 3</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4B158FC-9FBD-F647-B586-EC7374B568C0}"/>
              </a:ext>
            </a:extLst>
          </p:cNvPr>
          <p:cNvSpPr>
            <a:spLocks noGrp="1"/>
          </p:cNvSpPr>
          <p:nvPr>
            <p:ph idx="1"/>
          </p:nvPr>
        </p:nvSpPr>
        <p:spPr>
          <a:xfrm>
            <a:off x="655321" y="2575034"/>
            <a:ext cx="5120113" cy="3462228"/>
          </a:xfrm>
        </p:spPr>
        <p:txBody>
          <a:bodyPr>
            <a:normAutofit/>
          </a:bodyPr>
          <a:lstStyle/>
          <a:p>
            <a:pPr marL="0" indent="0">
              <a:buNone/>
            </a:pPr>
            <a:endParaRPr lang="en-US" sz="3200" dirty="0">
              <a:latin typeface="Corbel" panose="020B0503020204020204" pitchFamily="34" charset="0"/>
              <a:cs typeface="Arial" panose="020B0604020202020204" pitchFamily="34" charset="0"/>
            </a:endParaRPr>
          </a:p>
          <a:p>
            <a:pPr marL="0" indent="0">
              <a:buNone/>
            </a:pPr>
            <a:endParaRPr lang="en-US" sz="3200" dirty="0">
              <a:latin typeface="Corbel" panose="020B0503020204020204" pitchFamily="34" charset="0"/>
              <a:cs typeface="Arial" panose="020B0604020202020204" pitchFamily="34" charset="0"/>
            </a:endParaRPr>
          </a:p>
          <a:p>
            <a:pPr marL="0" indent="0">
              <a:buNone/>
            </a:pPr>
            <a:endParaRPr lang="en-US" sz="3200" dirty="0">
              <a:latin typeface="Corbel" panose="020B0503020204020204" pitchFamily="34" charset="0"/>
              <a:cs typeface="Arial" panose="020B0604020202020204" pitchFamily="34" charset="0"/>
            </a:endParaRPr>
          </a:p>
          <a:p>
            <a:pPr marL="0" indent="0">
              <a:buNone/>
            </a:pPr>
            <a:endParaRPr lang="en-US" sz="3200" dirty="0">
              <a:latin typeface="Corbel" panose="020B0503020204020204" pitchFamily="34" charset="0"/>
              <a:cs typeface="Arial" panose="020B0604020202020204" pitchFamily="34" charset="0"/>
            </a:endParaRPr>
          </a:p>
          <a:p>
            <a:pPr marL="0" indent="0">
              <a:buNone/>
            </a:pPr>
            <a:r>
              <a:rPr lang="en-US" sz="3200" dirty="0">
                <a:latin typeface="Corbel" panose="020B0503020204020204" pitchFamily="34" charset="0"/>
                <a:cs typeface="Arial" panose="020B0604020202020204" pitchFamily="34" charset="0"/>
              </a:rPr>
              <a:t>The major concerns are:</a:t>
            </a:r>
          </a:p>
          <a:p>
            <a:pPr marL="0" indent="0">
              <a:buNone/>
            </a:pPr>
            <a:endParaRPr lang="en-US"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1A203E28-788F-F843-B90F-62E77E1EB067}"/>
              </a:ext>
            </a:extLst>
          </p:cNvPr>
          <p:cNvSpPr>
            <a:spLocks noGrp="1"/>
          </p:cNvSpPr>
          <p:nvPr>
            <p:ph type="ftr" sz="quarter" idx="11"/>
          </p:nvPr>
        </p:nvSpPr>
        <p:spPr>
          <a:xfrm>
            <a:off x="655320" y="6356350"/>
            <a:ext cx="4114800"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2758F2EC-597A-6F4E-B1E4-EEB66061DF26}"/>
              </a:ext>
            </a:extLst>
          </p:cNvPr>
          <p:cNvSpPr>
            <a:spLocks noGrp="1"/>
          </p:cNvSpPr>
          <p:nvPr>
            <p:ph type="sldNum" sz="quarter" idx="12"/>
          </p:nvPr>
        </p:nvSpPr>
        <p:spPr>
          <a:xfrm>
            <a:off x="6941820" y="6356350"/>
            <a:ext cx="1165860" cy="365125"/>
          </a:xfrm>
        </p:spPr>
        <p:txBody>
          <a:bodyPr>
            <a:normAutofit/>
          </a:bodyPr>
          <a:lstStyle/>
          <a:p>
            <a:pPr>
              <a:spcAft>
                <a:spcPts val="600"/>
              </a:spcAft>
            </a:pPr>
            <a:fld id="{89C80920-ED2E-6A48-9AA0-1FA1C0184C14}" type="slidenum">
              <a:rPr lang="en-US" smtClean="0"/>
              <a:pPr>
                <a:spcAft>
                  <a:spcPts val="600"/>
                </a:spcAft>
              </a:pPr>
              <a:t>16</a:t>
            </a:fld>
            <a:endParaRPr lang="en-US"/>
          </a:p>
        </p:txBody>
      </p:sp>
      <p:pic>
        <p:nvPicPr>
          <p:cNvPr id="6" name="Picture 5">
            <a:extLst>
              <a:ext uri="{FF2B5EF4-FFF2-40B4-BE49-F238E27FC236}">
                <a16:creationId xmlns:a16="http://schemas.microsoft.com/office/drawing/2014/main" id="{33C1DB7E-495A-5344-AB39-6C6C1DA50EF5}"/>
              </a:ext>
            </a:extLst>
          </p:cNvPr>
          <p:cNvPicPr>
            <a:picLocks noChangeAspect="1"/>
          </p:cNvPicPr>
          <p:nvPr/>
        </p:nvPicPr>
        <p:blipFill rotWithShape="1">
          <a:blip r:embed="rId2"/>
          <a:srcRect l="21412" r="10006" b="-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2123692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20AFA-DEBA-9E4B-A6DC-0D19CE912DDC}"/>
              </a:ext>
            </a:extLst>
          </p:cNvPr>
          <p:cNvSpPr>
            <a:spLocks noGrp="1"/>
          </p:cNvSpPr>
          <p:nvPr>
            <p:ph type="title"/>
          </p:nvPr>
        </p:nvSpPr>
        <p:spPr>
          <a:xfrm>
            <a:off x="838200" y="365125"/>
            <a:ext cx="10515600" cy="1325563"/>
          </a:xfrm>
        </p:spPr>
        <p:txBody>
          <a:bodyPr>
            <a:normAutofit/>
          </a:bodyPr>
          <a:lstStyle/>
          <a:p>
            <a:r>
              <a:rPr lang="en-US" sz="4000" dirty="0">
                <a:latin typeface="Corbel" panose="020B0503020204020204" pitchFamily="34" charset="0"/>
                <a:cs typeface="Arial" panose="020B0604020202020204" pitchFamily="34" charset="0"/>
              </a:rPr>
              <a:t>THE PERCEPTIONS ON GROUPS LINKING TO TERRORISM - 4</a:t>
            </a:r>
            <a:endParaRPr lang="en-US" sz="4000" dirty="0"/>
          </a:p>
        </p:txBody>
      </p:sp>
      <p:sp>
        <p:nvSpPr>
          <p:cNvPr id="3" name="Content Placeholder 2">
            <a:extLst>
              <a:ext uri="{FF2B5EF4-FFF2-40B4-BE49-F238E27FC236}">
                <a16:creationId xmlns:a16="http://schemas.microsoft.com/office/drawing/2014/main" id="{C6A634C3-4B23-B34C-9828-6CC5C0FE3B54}"/>
              </a:ext>
            </a:extLst>
          </p:cNvPr>
          <p:cNvSpPr>
            <a:spLocks noGrp="1"/>
          </p:cNvSpPr>
          <p:nvPr>
            <p:ph idx="1"/>
          </p:nvPr>
        </p:nvSpPr>
        <p:spPr>
          <a:xfrm>
            <a:off x="838200" y="1904281"/>
            <a:ext cx="3797807" cy="4102072"/>
          </a:xfrm>
        </p:spPr>
        <p:txBody>
          <a:bodyPr>
            <a:normAutofit fontScale="32500" lnSpcReduction="20000"/>
          </a:bodyPr>
          <a:lstStyle/>
          <a:p>
            <a:r>
              <a:rPr lang="en-US" sz="6700" dirty="0">
                <a:latin typeface="Corbel" panose="020B0503020204020204" pitchFamily="34" charset="0"/>
                <a:cs typeface="Arial" panose="020B0604020202020204" pitchFamily="34" charset="0"/>
              </a:rPr>
              <a:t>The transnational affiliation of the groups in Europe to the other world</a:t>
            </a:r>
          </a:p>
          <a:p>
            <a:r>
              <a:rPr lang="en-US" sz="6700" dirty="0">
                <a:latin typeface="Corbel" panose="020B0503020204020204" pitchFamily="34" charset="0"/>
                <a:cs typeface="Arial" panose="020B0604020202020204" pitchFamily="34" charset="0"/>
              </a:rPr>
              <a:t>The international origin of the groups</a:t>
            </a:r>
          </a:p>
          <a:p>
            <a:r>
              <a:rPr lang="en-US" sz="6700" dirty="0">
                <a:latin typeface="Corbel" panose="020B0503020204020204" pitchFamily="34" charset="0"/>
                <a:cs typeface="Arial" panose="020B0604020202020204" pitchFamily="34" charset="0"/>
              </a:rPr>
              <a:t>Strengthening of the Muslims connections to the International origin</a:t>
            </a:r>
          </a:p>
          <a:p>
            <a:r>
              <a:rPr lang="en-US" sz="6700" dirty="0">
                <a:latin typeface="Corbel" panose="020B0503020204020204" pitchFamily="34" charset="0"/>
                <a:cs typeface="Arial" panose="020B0604020202020204" pitchFamily="34" charset="0"/>
              </a:rPr>
              <a:t>The world Muslims’ community connections and the influence</a:t>
            </a:r>
          </a:p>
          <a:p>
            <a:r>
              <a:rPr lang="en-US" sz="6700" dirty="0">
                <a:latin typeface="Corbel" panose="020B0503020204020204" pitchFamily="34" charset="0"/>
                <a:cs typeface="Arial" panose="020B0604020202020204" pitchFamily="34" charset="0"/>
              </a:rPr>
              <a:t>The likelihood of Muslim segregating themselves from the European societies</a:t>
            </a:r>
          </a:p>
          <a:p>
            <a:endParaRPr lang="en-US" sz="2000" dirty="0">
              <a:latin typeface="Arial" panose="020B0604020202020204" pitchFamily="34" charset="0"/>
              <a:cs typeface="Arial" panose="020B0604020202020204" pitchFamily="34" charset="0"/>
            </a:endParaRPr>
          </a:p>
          <a:p>
            <a:pPr marL="0" indent="0">
              <a:buNone/>
            </a:pPr>
            <a:endParaRPr lang="en-US" sz="2000" dirty="0"/>
          </a:p>
        </p:txBody>
      </p:sp>
      <p:pic>
        <p:nvPicPr>
          <p:cNvPr id="7" name="Picture 6" descr="A picture containing table&#13;&#10;&#13;&#10;Description automatically generated">
            <a:extLst>
              <a:ext uri="{FF2B5EF4-FFF2-40B4-BE49-F238E27FC236}">
                <a16:creationId xmlns:a16="http://schemas.microsoft.com/office/drawing/2014/main" id="{441F8F39-58AA-974D-8619-D4CC25188BFA}"/>
              </a:ext>
            </a:extLst>
          </p:cNvPr>
          <p:cNvPicPr>
            <a:picLocks noChangeAspect="1"/>
          </p:cNvPicPr>
          <p:nvPr/>
        </p:nvPicPr>
        <p:blipFill rotWithShape="1">
          <a:blip r:embed="rId2"/>
          <a:srcRect t="2113" r="1" b="6185"/>
          <a:stretch/>
        </p:blipFill>
        <p:spPr>
          <a:xfrm>
            <a:off x="5120640" y="1904281"/>
            <a:ext cx="6233160" cy="4272681"/>
          </a:xfrm>
          <a:prstGeom prst="rect">
            <a:avLst/>
          </a:prstGeom>
        </p:spPr>
      </p:pic>
      <p:sp>
        <p:nvSpPr>
          <p:cNvPr id="4" name="Footer Placeholder 3">
            <a:extLst>
              <a:ext uri="{FF2B5EF4-FFF2-40B4-BE49-F238E27FC236}">
                <a16:creationId xmlns:a16="http://schemas.microsoft.com/office/drawing/2014/main" id="{C9E274BB-84C2-774C-B767-0B729C77121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ABBF37B2-8F6A-1A4A-91FF-5647678C80BA}"/>
              </a:ext>
            </a:extLst>
          </p:cNvPr>
          <p:cNvSpPr>
            <a:spLocks noGrp="1"/>
          </p:cNvSpPr>
          <p:nvPr>
            <p:ph type="sldNum" sz="quarter" idx="12"/>
          </p:nvPr>
        </p:nvSpPr>
        <p:spPr>
          <a:xfrm>
            <a:off x="8610600" y="6356350"/>
            <a:ext cx="2743200" cy="365125"/>
          </a:xfrm>
        </p:spPr>
        <p:txBody>
          <a:bodyPr>
            <a:normAutofit/>
          </a:bodyPr>
          <a:lstStyle/>
          <a:p>
            <a:pPr>
              <a:spcAft>
                <a:spcPts val="600"/>
              </a:spcAft>
            </a:pPr>
            <a:fld id="{89C80920-ED2E-6A48-9AA0-1FA1C0184C14}" type="slidenum">
              <a:rPr lang="en-US" smtClean="0"/>
              <a:pPr>
                <a:spcAft>
                  <a:spcPts val="600"/>
                </a:spcAft>
              </a:pPr>
              <a:t>17</a:t>
            </a:fld>
            <a:endParaRPr lang="en-US"/>
          </a:p>
        </p:txBody>
      </p:sp>
    </p:spTree>
    <p:extLst>
      <p:ext uri="{BB962C8B-B14F-4D97-AF65-F5344CB8AC3E}">
        <p14:creationId xmlns:p14="http://schemas.microsoft.com/office/powerpoint/2010/main" val="2568316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ABDBF-F885-DE41-9427-9427C9A34B62}"/>
              </a:ext>
            </a:extLst>
          </p:cNvPr>
          <p:cNvSpPr>
            <a:spLocks noGrp="1"/>
          </p:cNvSpPr>
          <p:nvPr>
            <p:ph type="title"/>
          </p:nvPr>
        </p:nvSpPr>
        <p:spPr>
          <a:xfrm>
            <a:off x="655320" y="365125"/>
            <a:ext cx="5120114" cy="1692794"/>
          </a:xfrm>
        </p:spPr>
        <p:txBody>
          <a:bodyPr>
            <a:noAutofit/>
          </a:bodyPr>
          <a:lstStyle/>
          <a:p>
            <a:r>
              <a:rPr lang="en-US" sz="4000" dirty="0">
                <a:latin typeface="Corbel" panose="020B0503020204020204" pitchFamily="34" charset="0"/>
                <a:cs typeface="Arial" panose="020B0604020202020204" pitchFamily="34" charset="0"/>
              </a:rPr>
              <a:t>THE PERCEPTIONS ON GROUPS LINKING TO TERRORISM - 5</a:t>
            </a:r>
            <a:endParaRPr lang="en-US" sz="4000" dirty="0"/>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660355E-A1FB-EA49-850D-8ECBCD07E6B8}"/>
              </a:ext>
            </a:extLst>
          </p:cNvPr>
          <p:cNvSpPr>
            <a:spLocks noGrp="1"/>
          </p:cNvSpPr>
          <p:nvPr>
            <p:ph idx="1"/>
          </p:nvPr>
        </p:nvSpPr>
        <p:spPr>
          <a:xfrm>
            <a:off x="655321" y="2575034"/>
            <a:ext cx="5120113" cy="3157618"/>
          </a:xfrm>
        </p:spPr>
        <p:txBody>
          <a:bodyPr>
            <a:normAutofit/>
          </a:bodyPr>
          <a:lstStyle/>
          <a:p>
            <a:pPr marL="0" indent="0">
              <a:buNone/>
            </a:pPr>
            <a:r>
              <a:rPr lang="en-US" sz="3200" dirty="0">
                <a:latin typeface="Corbel" panose="020B0503020204020204" pitchFamily="34" charset="0"/>
                <a:cs typeface="Arial" panose="020B0604020202020204" pitchFamily="34" charset="0"/>
              </a:rPr>
              <a:t>Some Europeans have perceived the Muslim groups and Movement as being radical and terrorist.</a:t>
            </a:r>
          </a:p>
          <a:p>
            <a:pPr marL="0" indent="0">
              <a:buNone/>
            </a:pPr>
            <a:endParaRPr lang="en-US" sz="1800" dirty="0"/>
          </a:p>
        </p:txBody>
      </p:sp>
      <p:sp>
        <p:nvSpPr>
          <p:cNvPr id="4" name="Footer Placeholder 3">
            <a:extLst>
              <a:ext uri="{FF2B5EF4-FFF2-40B4-BE49-F238E27FC236}">
                <a16:creationId xmlns:a16="http://schemas.microsoft.com/office/drawing/2014/main" id="{04802E37-48C2-EA4D-8F23-7AC8AB23CBC6}"/>
              </a:ext>
            </a:extLst>
          </p:cNvPr>
          <p:cNvSpPr>
            <a:spLocks noGrp="1"/>
          </p:cNvSpPr>
          <p:nvPr>
            <p:ph type="ftr" sz="quarter" idx="11"/>
          </p:nvPr>
        </p:nvSpPr>
        <p:spPr>
          <a:xfrm>
            <a:off x="655320" y="6356350"/>
            <a:ext cx="4114800"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7B5CF94C-3D4E-5F49-84D0-230528951117}"/>
              </a:ext>
            </a:extLst>
          </p:cNvPr>
          <p:cNvSpPr>
            <a:spLocks noGrp="1"/>
          </p:cNvSpPr>
          <p:nvPr>
            <p:ph type="sldNum" sz="quarter" idx="12"/>
          </p:nvPr>
        </p:nvSpPr>
        <p:spPr>
          <a:xfrm>
            <a:off x="6941820" y="6356350"/>
            <a:ext cx="1165860" cy="365125"/>
          </a:xfrm>
        </p:spPr>
        <p:txBody>
          <a:bodyPr>
            <a:normAutofit/>
          </a:bodyPr>
          <a:lstStyle/>
          <a:p>
            <a:pPr>
              <a:spcAft>
                <a:spcPts val="600"/>
              </a:spcAft>
            </a:pPr>
            <a:fld id="{89C80920-ED2E-6A48-9AA0-1FA1C0184C14}" type="slidenum">
              <a:rPr lang="en-US" smtClean="0"/>
              <a:pPr>
                <a:spcAft>
                  <a:spcPts val="600"/>
                </a:spcAft>
              </a:pPr>
              <a:t>18</a:t>
            </a:fld>
            <a:endParaRPr lang="en-US"/>
          </a:p>
        </p:txBody>
      </p:sp>
      <p:pic>
        <p:nvPicPr>
          <p:cNvPr id="6" name="Picture 5">
            <a:extLst>
              <a:ext uri="{FF2B5EF4-FFF2-40B4-BE49-F238E27FC236}">
                <a16:creationId xmlns:a16="http://schemas.microsoft.com/office/drawing/2014/main" id="{958F607E-99CA-304D-AB02-4AAE088AAA4F}"/>
              </a:ext>
            </a:extLst>
          </p:cNvPr>
          <p:cNvPicPr>
            <a:picLocks noChangeAspect="1"/>
          </p:cNvPicPr>
          <p:nvPr/>
        </p:nvPicPr>
        <p:blipFill rotWithShape="1">
          <a:blip r:embed="rId2"/>
          <a:srcRect l="20912" r="10276" b="-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9658784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381D3-04D9-FF4F-AC06-4D3368EF99B2}"/>
              </a:ext>
            </a:extLst>
          </p:cNvPr>
          <p:cNvSpPr>
            <a:spLocks noGrp="1"/>
          </p:cNvSpPr>
          <p:nvPr>
            <p:ph type="title"/>
          </p:nvPr>
        </p:nvSpPr>
        <p:spPr>
          <a:xfrm>
            <a:off x="960100" y="978102"/>
            <a:ext cx="10588434" cy="1062644"/>
          </a:xfrm>
        </p:spPr>
        <p:txBody>
          <a:bodyPr anchor="b">
            <a:noAutofit/>
          </a:bodyPr>
          <a:lstStyle/>
          <a:p>
            <a:r>
              <a:rPr lang="en-US" sz="4000" dirty="0">
                <a:latin typeface="Corbel" panose="020B0503020204020204" pitchFamily="34" charset="0"/>
                <a:cs typeface="Arial" panose="020B0604020202020204" pitchFamily="34" charset="0"/>
              </a:rPr>
              <a:t>THE PERCEPTIONS ON GROUPS LINKING TO TERRORISM - 6</a:t>
            </a:r>
            <a:endParaRPr lang="en-US" sz="4000" dirty="0"/>
          </a:p>
        </p:txBody>
      </p:sp>
      <p:cxnSp>
        <p:nvCxnSpPr>
          <p:cNvPr id="13" name="Straight Connector 10">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7485386E-9B86-B941-A6A4-ECD43FC27DDD}"/>
              </a:ext>
            </a:extLst>
          </p:cNvPr>
          <p:cNvPicPr>
            <a:picLocks noChangeAspect="1"/>
          </p:cNvPicPr>
          <p:nvPr/>
        </p:nvPicPr>
        <p:blipFill>
          <a:blip r:embed="rId2"/>
          <a:stretch>
            <a:fillRect/>
          </a:stretch>
        </p:blipFill>
        <p:spPr>
          <a:xfrm>
            <a:off x="1114023" y="2811104"/>
            <a:ext cx="3366480" cy="2508027"/>
          </a:xfrm>
          <a:prstGeom prst="rect">
            <a:avLst/>
          </a:prstGeom>
        </p:spPr>
      </p:pic>
      <p:sp>
        <p:nvSpPr>
          <p:cNvPr id="3" name="Content Placeholder 2">
            <a:extLst>
              <a:ext uri="{FF2B5EF4-FFF2-40B4-BE49-F238E27FC236}">
                <a16:creationId xmlns:a16="http://schemas.microsoft.com/office/drawing/2014/main" id="{16B3B289-0A33-C545-BCBE-55C71BC3C177}"/>
              </a:ext>
            </a:extLst>
          </p:cNvPr>
          <p:cNvSpPr>
            <a:spLocks noGrp="1"/>
          </p:cNvSpPr>
          <p:nvPr>
            <p:ph idx="1"/>
          </p:nvPr>
        </p:nvSpPr>
        <p:spPr>
          <a:xfrm>
            <a:off x="4955354" y="2682433"/>
            <a:ext cx="6282169" cy="3215749"/>
          </a:xfrm>
        </p:spPr>
        <p:txBody>
          <a:bodyPr>
            <a:normAutofit fontScale="92500" lnSpcReduction="20000"/>
          </a:bodyPr>
          <a:lstStyle/>
          <a:p>
            <a:pPr marL="0" indent="0">
              <a:buNone/>
            </a:pPr>
            <a:r>
              <a:rPr lang="en-US" sz="3200" dirty="0">
                <a:latin typeface="Corbel" panose="020B0503020204020204" pitchFamily="34" charset="0"/>
                <a:cs typeface="Arial" panose="020B0604020202020204" pitchFamily="34" charset="0"/>
              </a:rPr>
              <a:t>Pew’s profile report provides:</a:t>
            </a:r>
          </a:p>
          <a:p>
            <a:r>
              <a:rPr lang="en-US" sz="3200" dirty="0">
                <a:latin typeface="Corbel" panose="020B0503020204020204" pitchFamily="34" charset="0"/>
                <a:cs typeface="Arial" panose="020B0604020202020204" pitchFamily="34" charset="0"/>
              </a:rPr>
              <a:t>A sense of whether the goals of the movements aimed towards Islamic radicalism or extremism</a:t>
            </a:r>
          </a:p>
          <a:p>
            <a:r>
              <a:rPr lang="en-US" sz="3200" dirty="0">
                <a:latin typeface="Corbel" panose="020B0503020204020204" pitchFamily="34" charset="0"/>
                <a:cs typeface="Arial" panose="020B0604020202020204" pitchFamily="34" charset="0"/>
              </a:rPr>
              <a:t>The extent to which groups encourage Muslims to integrate or disintegrate from the European society</a:t>
            </a:r>
          </a:p>
          <a:p>
            <a:pPr marL="0" indent="0">
              <a:buNone/>
            </a:pPr>
            <a:endParaRPr lang="en-US" sz="2400" dirty="0">
              <a:latin typeface="Corbel" panose="020B0503020204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1703C3A0-3D6D-EF40-92DB-C345C8C9EC7D}"/>
              </a:ext>
            </a:extLst>
          </p:cNvPr>
          <p:cNvSpPr>
            <a:spLocks noGrp="1"/>
          </p:cNvSpPr>
          <p:nvPr>
            <p:ph type="ftr" sz="quarter" idx="11"/>
          </p:nvPr>
        </p:nvSpPr>
        <p:spPr>
          <a:xfrm>
            <a:off x="997792" y="6217920"/>
            <a:ext cx="4114800" cy="365125"/>
          </a:xfrm>
        </p:spPr>
        <p:txBody>
          <a:bodyPr>
            <a:normAutofit/>
          </a:bodyPr>
          <a:lstStyle/>
          <a:p>
            <a:pPr algn="l">
              <a:spcAft>
                <a:spcPts val="600"/>
              </a:spcAft>
            </a:pPr>
            <a:r>
              <a:rPr lang="en-GB">
                <a:solidFill>
                  <a:prstClr val="black">
                    <a:lumMod val="50000"/>
                    <a:lumOff val="50000"/>
                  </a:prstClr>
                </a:solidFill>
              </a:rPr>
              <a:t>Muslim Networks - Mohammed Adebayo - 1603804</a:t>
            </a:r>
            <a:endParaRPr lang="en-US">
              <a:solidFill>
                <a:prstClr val="black">
                  <a:lumMod val="50000"/>
                  <a:lumOff val="50000"/>
                </a:prstClr>
              </a:solidFill>
            </a:endParaRPr>
          </a:p>
        </p:txBody>
      </p:sp>
      <p:sp>
        <p:nvSpPr>
          <p:cNvPr id="5" name="Slide Number Placeholder 4">
            <a:extLst>
              <a:ext uri="{FF2B5EF4-FFF2-40B4-BE49-F238E27FC236}">
                <a16:creationId xmlns:a16="http://schemas.microsoft.com/office/drawing/2014/main" id="{AABC386B-51AB-5C4F-9E5B-8D090E43A689}"/>
              </a:ext>
            </a:extLst>
          </p:cNvPr>
          <p:cNvSpPr>
            <a:spLocks noGrp="1"/>
          </p:cNvSpPr>
          <p:nvPr>
            <p:ph type="sldNum" sz="quarter" idx="12"/>
          </p:nvPr>
        </p:nvSpPr>
        <p:spPr>
          <a:xfrm>
            <a:off x="10330903" y="6217920"/>
            <a:ext cx="914400" cy="365125"/>
          </a:xfrm>
        </p:spPr>
        <p:txBody>
          <a:bodyPr>
            <a:normAutofit/>
          </a:bodyPr>
          <a:lstStyle/>
          <a:p>
            <a:pPr>
              <a:spcAft>
                <a:spcPts val="600"/>
              </a:spcAft>
            </a:pPr>
            <a:r>
              <a:rPr lang="en-US" dirty="0">
                <a:solidFill>
                  <a:prstClr val="black">
                    <a:lumMod val="50000"/>
                    <a:lumOff val="50000"/>
                  </a:prstClr>
                </a:solidFill>
              </a:rPr>
              <a:t>19</a:t>
            </a:r>
          </a:p>
        </p:txBody>
      </p:sp>
    </p:spTree>
    <p:extLst>
      <p:ext uri="{BB962C8B-B14F-4D97-AF65-F5344CB8AC3E}">
        <p14:creationId xmlns:p14="http://schemas.microsoft.com/office/powerpoint/2010/main" val="8340095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CBBF-3E28-D24F-918B-0CAA9F1E1B90}"/>
              </a:ext>
            </a:extLst>
          </p:cNvPr>
          <p:cNvSpPr>
            <a:spLocks noGrp="1"/>
          </p:cNvSpPr>
          <p:nvPr>
            <p:ph type="title"/>
          </p:nvPr>
        </p:nvSpPr>
        <p:spPr>
          <a:xfrm>
            <a:off x="960100" y="978102"/>
            <a:ext cx="10588434" cy="1062644"/>
          </a:xfrm>
        </p:spPr>
        <p:txBody>
          <a:bodyPr anchor="b">
            <a:noAutofit/>
          </a:bodyPr>
          <a:lstStyle/>
          <a:p>
            <a:r>
              <a:rPr lang="en-US" sz="4000" dirty="0">
                <a:latin typeface="Corbel" panose="020B0503020204020204" pitchFamily="34" charset="0"/>
                <a:cs typeface="Arial" panose="020B0604020202020204" pitchFamily="34" charset="0"/>
              </a:rPr>
              <a:t>THE PERCEPTIONS ON GROUPS LINKING TO TERRORISM - 7</a:t>
            </a:r>
            <a:endParaRPr lang="en-US" sz="4000" dirty="0"/>
          </a:p>
        </p:txBody>
      </p:sp>
      <p:cxnSp>
        <p:nvCxnSpPr>
          <p:cNvPr id="11" name="Straight Connector 10">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6" name="Picture 5" descr="A picture containing table&#13;&#10;&#13;&#10;Description automatically generated">
            <a:extLst>
              <a:ext uri="{FF2B5EF4-FFF2-40B4-BE49-F238E27FC236}">
                <a16:creationId xmlns:a16="http://schemas.microsoft.com/office/drawing/2014/main" id="{25C2FAEB-C9BA-9747-A752-870627B448EC}"/>
              </a:ext>
            </a:extLst>
          </p:cNvPr>
          <p:cNvPicPr>
            <a:picLocks noChangeAspect="1"/>
          </p:cNvPicPr>
          <p:nvPr/>
        </p:nvPicPr>
        <p:blipFill>
          <a:blip r:embed="rId2"/>
          <a:stretch>
            <a:fillRect/>
          </a:stretch>
        </p:blipFill>
        <p:spPr>
          <a:xfrm>
            <a:off x="1114023" y="2811104"/>
            <a:ext cx="2920095" cy="2508027"/>
          </a:xfrm>
          <a:prstGeom prst="rect">
            <a:avLst/>
          </a:prstGeom>
        </p:spPr>
      </p:pic>
      <p:sp>
        <p:nvSpPr>
          <p:cNvPr id="3" name="Content Placeholder 2">
            <a:extLst>
              <a:ext uri="{FF2B5EF4-FFF2-40B4-BE49-F238E27FC236}">
                <a16:creationId xmlns:a16="http://schemas.microsoft.com/office/drawing/2014/main" id="{2018CEDE-A9EB-3A44-9BF6-83D5FBF5597E}"/>
              </a:ext>
            </a:extLst>
          </p:cNvPr>
          <p:cNvSpPr>
            <a:spLocks noGrp="1"/>
          </p:cNvSpPr>
          <p:nvPr>
            <p:ph idx="1"/>
          </p:nvPr>
        </p:nvSpPr>
        <p:spPr>
          <a:xfrm>
            <a:off x="5112592" y="2682433"/>
            <a:ext cx="6060044" cy="3215749"/>
          </a:xfrm>
        </p:spPr>
        <p:txBody>
          <a:bodyPr>
            <a:normAutofit fontScale="25000" lnSpcReduction="20000"/>
          </a:bodyPr>
          <a:lstStyle/>
          <a:p>
            <a:r>
              <a:rPr lang="en-US" sz="9800" dirty="0">
                <a:latin typeface="Corbel" panose="020B0503020204020204" pitchFamily="34" charset="0"/>
                <a:cs typeface="Arial" panose="020B0604020202020204" pitchFamily="34" charset="0"/>
              </a:rPr>
              <a:t>The groups participation in the social and political activities</a:t>
            </a:r>
          </a:p>
          <a:p>
            <a:r>
              <a:rPr lang="en-US" sz="9800" dirty="0">
                <a:latin typeface="Corbel" panose="020B0503020204020204" pitchFamily="34" charset="0"/>
                <a:cs typeface="Arial" panose="020B0604020202020204" pitchFamily="34" charset="0"/>
              </a:rPr>
              <a:t>The relationship of the groups with non-Muslims on social                 and political matters</a:t>
            </a:r>
          </a:p>
          <a:p>
            <a:pPr marL="0" indent="0">
              <a:buNone/>
            </a:pPr>
            <a:r>
              <a:rPr lang="en-US" sz="9800" dirty="0">
                <a:latin typeface="Corbel" panose="020B0503020204020204" pitchFamily="34" charset="0"/>
                <a:cs typeface="Arial" panose="020B0604020202020204" pitchFamily="34" charset="0"/>
              </a:rPr>
              <a:t>---------------------------- </a:t>
            </a:r>
          </a:p>
          <a:p>
            <a:pPr marL="0" indent="0">
              <a:buNone/>
            </a:pPr>
            <a:r>
              <a:rPr lang="en-US" sz="9800" dirty="0">
                <a:latin typeface="Corbel" panose="020B0503020204020204" pitchFamily="34" charset="0"/>
                <a:cs typeface="Arial" panose="020B0604020202020204" pitchFamily="34" charset="0"/>
              </a:rPr>
              <a:t>The group’s possibility of terrorist affiliation were mentioned in the report but does not mention any particular groups that are directly or indirectly linked to terrorism.</a:t>
            </a:r>
          </a:p>
          <a:p>
            <a:pPr marL="0" indent="0">
              <a:buNone/>
            </a:pPr>
            <a:endParaRPr lang="en-US" sz="1900" dirty="0"/>
          </a:p>
        </p:txBody>
      </p:sp>
      <p:sp>
        <p:nvSpPr>
          <p:cNvPr id="4" name="Footer Placeholder 3">
            <a:extLst>
              <a:ext uri="{FF2B5EF4-FFF2-40B4-BE49-F238E27FC236}">
                <a16:creationId xmlns:a16="http://schemas.microsoft.com/office/drawing/2014/main" id="{D61C28E7-785D-154B-BE9F-3E253FCE6C8E}"/>
              </a:ext>
            </a:extLst>
          </p:cNvPr>
          <p:cNvSpPr>
            <a:spLocks noGrp="1"/>
          </p:cNvSpPr>
          <p:nvPr>
            <p:ph type="ftr" sz="quarter" idx="11"/>
          </p:nvPr>
        </p:nvSpPr>
        <p:spPr>
          <a:xfrm>
            <a:off x="997792" y="6217920"/>
            <a:ext cx="4114800" cy="365125"/>
          </a:xfrm>
        </p:spPr>
        <p:txBody>
          <a:bodyPr>
            <a:normAutofit/>
          </a:bodyPr>
          <a:lstStyle/>
          <a:p>
            <a:pPr algn="l">
              <a:spcAft>
                <a:spcPts val="600"/>
              </a:spcAft>
            </a:pPr>
            <a:r>
              <a:rPr lang="en-GB">
                <a:solidFill>
                  <a:prstClr val="black">
                    <a:lumMod val="50000"/>
                    <a:lumOff val="50000"/>
                  </a:prstClr>
                </a:solidFill>
              </a:rPr>
              <a:t>Muslim Networks - Mohammed Adebayo - 1603804</a:t>
            </a:r>
            <a:endParaRPr lang="en-US">
              <a:solidFill>
                <a:prstClr val="black">
                  <a:lumMod val="50000"/>
                  <a:lumOff val="50000"/>
                </a:prstClr>
              </a:solidFill>
            </a:endParaRPr>
          </a:p>
        </p:txBody>
      </p:sp>
      <p:sp>
        <p:nvSpPr>
          <p:cNvPr id="5" name="Slide Number Placeholder 4">
            <a:extLst>
              <a:ext uri="{FF2B5EF4-FFF2-40B4-BE49-F238E27FC236}">
                <a16:creationId xmlns:a16="http://schemas.microsoft.com/office/drawing/2014/main" id="{E52DD171-533A-E946-8846-577319571E4F}"/>
              </a:ext>
            </a:extLst>
          </p:cNvPr>
          <p:cNvSpPr>
            <a:spLocks noGrp="1"/>
          </p:cNvSpPr>
          <p:nvPr>
            <p:ph type="sldNum" sz="quarter" idx="12"/>
          </p:nvPr>
        </p:nvSpPr>
        <p:spPr>
          <a:xfrm>
            <a:off x="10330903" y="6217920"/>
            <a:ext cx="914400" cy="365125"/>
          </a:xfrm>
        </p:spPr>
        <p:txBody>
          <a:bodyPr>
            <a:normAutofit/>
          </a:bodyPr>
          <a:lstStyle/>
          <a:p>
            <a:pPr>
              <a:spcAft>
                <a:spcPts val="600"/>
              </a:spcAft>
            </a:pPr>
            <a:r>
              <a:rPr lang="en-US" dirty="0">
                <a:solidFill>
                  <a:prstClr val="black">
                    <a:lumMod val="50000"/>
                    <a:lumOff val="50000"/>
                  </a:prstClr>
                </a:solidFill>
              </a:rPr>
              <a:t>20</a:t>
            </a:r>
          </a:p>
        </p:txBody>
      </p:sp>
    </p:spTree>
    <p:extLst>
      <p:ext uri="{BB962C8B-B14F-4D97-AF65-F5344CB8AC3E}">
        <p14:creationId xmlns:p14="http://schemas.microsoft.com/office/powerpoint/2010/main" val="14183847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B7215-AAC6-0447-A331-4731CD218F3F}"/>
              </a:ext>
            </a:extLst>
          </p:cNvPr>
          <p:cNvSpPr>
            <a:spLocks noGrp="1"/>
          </p:cNvSpPr>
          <p:nvPr>
            <p:ph type="title"/>
          </p:nvPr>
        </p:nvSpPr>
        <p:spPr>
          <a:xfrm>
            <a:off x="1514292" y="513612"/>
            <a:ext cx="9894133" cy="1031216"/>
          </a:xfrm>
        </p:spPr>
        <p:txBody>
          <a:bodyPr anchor="b">
            <a:normAutofit/>
          </a:bodyPr>
          <a:lstStyle/>
          <a:p>
            <a:r>
              <a:rPr lang="en-US" sz="3700">
                <a:latin typeface="Corbel" panose="020B0503020204020204" pitchFamily="34" charset="0"/>
                <a:cs typeface="Arial" panose="020B0604020202020204" pitchFamily="34" charset="0"/>
              </a:rPr>
              <a:t>LARGE INFLUENCE ON SMALL MEMBERSHIP – 1 </a:t>
            </a:r>
          </a:p>
        </p:txBody>
      </p:sp>
      <p:pic>
        <p:nvPicPr>
          <p:cNvPr id="8" name="Picture 7">
            <a:extLst>
              <a:ext uri="{FF2B5EF4-FFF2-40B4-BE49-F238E27FC236}">
                <a16:creationId xmlns:a16="http://schemas.microsoft.com/office/drawing/2014/main" id="{DD275E85-7365-794A-AC90-FBB3A3623C29}"/>
              </a:ext>
            </a:extLst>
          </p:cNvPr>
          <p:cNvPicPr>
            <a:picLocks noChangeAspect="1"/>
          </p:cNvPicPr>
          <p:nvPr/>
        </p:nvPicPr>
        <p:blipFill>
          <a:blip r:embed="rId2"/>
          <a:stretch>
            <a:fillRect/>
          </a:stretch>
        </p:blipFill>
        <p:spPr>
          <a:xfrm>
            <a:off x="1781101" y="2589086"/>
            <a:ext cx="4535766" cy="2755478"/>
          </a:xfrm>
          <a:prstGeom prst="rect">
            <a:avLst/>
          </a:prstGeom>
        </p:spPr>
      </p:pic>
      <p:sp>
        <p:nvSpPr>
          <p:cNvPr id="13" name="Freeform: Shape 12">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5" name="Freeform: Shape 14">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04738D0-2FD6-E647-B80A-631F4167317C}"/>
              </a:ext>
            </a:extLst>
          </p:cNvPr>
          <p:cNvSpPr>
            <a:spLocks noGrp="1"/>
          </p:cNvSpPr>
          <p:nvPr>
            <p:ph idx="1"/>
          </p:nvPr>
        </p:nvSpPr>
        <p:spPr>
          <a:xfrm>
            <a:off x="7781373" y="2279151"/>
            <a:ext cx="3627063" cy="3387145"/>
          </a:xfrm>
        </p:spPr>
        <p:txBody>
          <a:bodyPr anchor="ctr">
            <a:normAutofit fontScale="85000" lnSpcReduction="10000"/>
          </a:bodyPr>
          <a:lstStyle/>
          <a:p>
            <a:pPr marL="0" indent="0">
              <a:buNone/>
            </a:pPr>
            <a:r>
              <a:rPr lang="en-US" sz="3200" dirty="0">
                <a:latin typeface="Corbel" panose="020B0503020204020204" pitchFamily="34" charset="0"/>
                <a:cs typeface="Arial" panose="020B0604020202020204" pitchFamily="34" charset="0"/>
              </a:rPr>
              <a:t>Some researchers have suggested that very few European Muslims participate in the activities of these groups or belong to any radical movements while some do not even belong at all inclusive of mosques’ membership. </a:t>
            </a:r>
          </a:p>
          <a:p>
            <a:pPr marL="0" indent="0">
              <a:buNone/>
            </a:pPr>
            <a:endParaRPr lang="en-US" sz="2400" dirty="0">
              <a:latin typeface="Corbel" panose="020B0503020204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7D2389C7-3B85-4042-B24E-19B54351C40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prstClr val="black">
                    <a:tint val="75000"/>
                  </a:prstClr>
                </a:solidFill>
              </a:rPr>
              <a:t>Muslim Networks - Mohammed Adebayo - 1603804</a:t>
            </a:r>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564046A5-E658-5647-B1D7-29492DDC86EF}"/>
              </a:ext>
            </a:extLst>
          </p:cNvPr>
          <p:cNvSpPr>
            <a:spLocks noGrp="1"/>
          </p:cNvSpPr>
          <p:nvPr>
            <p:ph type="sldNum" sz="quarter" idx="12"/>
          </p:nvPr>
        </p:nvSpPr>
        <p:spPr>
          <a:xfrm>
            <a:off x="8610600" y="6356350"/>
            <a:ext cx="2743200" cy="365125"/>
          </a:xfrm>
        </p:spPr>
        <p:txBody>
          <a:bodyPr>
            <a:normAutofit/>
          </a:bodyPr>
          <a:lstStyle/>
          <a:p>
            <a:pPr>
              <a:spcAft>
                <a:spcPts val="600"/>
              </a:spcAft>
            </a:pPr>
            <a:r>
              <a:rPr lang="en-US" dirty="0">
                <a:solidFill>
                  <a:prstClr val="black">
                    <a:tint val="75000"/>
                  </a:prstClr>
                </a:solidFill>
              </a:rPr>
              <a:t>21</a:t>
            </a:r>
          </a:p>
        </p:txBody>
      </p:sp>
    </p:spTree>
    <p:extLst>
      <p:ext uri="{BB962C8B-B14F-4D97-AF65-F5344CB8AC3E}">
        <p14:creationId xmlns:p14="http://schemas.microsoft.com/office/powerpoint/2010/main" val="33687007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A1740-1AC0-B545-BBD8-F66D658CCF0D}"/>
              </a:ext>
            </a:extLst>
          </p:cNvPr>
          <p:cNvSpPr>
            <a:spLocks noGrp="1"/>
          </p:cNvSpPr>
          <p:nvPr>
            <p:ph type="title"/>
          </p:nvPr>
        </p:nvSpPr>
        <p:spPr>
          <a:xfrm>
            <a:off x="1514292" y="513612"/>
            <a:ext cx="9894133" cy="1031216"/>
          </a:xfrm>
        </p:spPr>
        <p:txBody>
          <a:bodyPr anchor="b">
            <a:normAutofit/>
          </a:bodyPr>
          <a:lstStyle/>
          <a:p>
            <a:r>
              <a:rPr lang="en-US" sz="3700">
                <a:latin typeface="Corbel" panose="020B0503020204020204" pitchFamily="34" charset="0"/>
                <a:cs typeface="Arial" panose="020B0604020202020204" pitchFamily="34" charset="0"/>
              </a:rPr>
              <a:t>LARGE INFLUENCE ON SMALL MEMBERSHIP – 2</a:t>
            </a:r>
            <a:endParaRPr lang="en-US" sz="3700"/>
          </a:p>
        </p:txBody>
      </p:sp>
      <p:pic>
        <p:nvPicPr>
          <p:cNvPr id="6" name="Picture 5">
            <a:extLst>
              <a:ext uri="{FF2B5EF4-FFF2-40B4-BE49-F238E27FC236}">
                <a16:creationId xmlns:a16="http://schemas.microsoft.com/office/drawing/2014/main" id="{23011F74-5B78-3C48-A8A6-C511733D1113}"/>
              </a:ext>
            </a:extLst>
          </p:cNvPr>
          <p:cNvPicPr>
            <a:picLocks noChangeAspect="1"/>
          </p:cNvPicPr>
          <p:nvPr/>
        </p:nvPicPr>
        <p:blipFill>
          <a:blip r:embed="rId2"/>
          <a:stretch>
            <a:fillRect/>
          </a:stretch>
        </p:blipFill>
        <p:spPr>
          <a:xfrm>
            <a:off x="1781101" y="2589086"/>
            <a:ext cx="4535766" cy="2755478"/>
          </a:xfrm>
          <a:prstGeom prst="rect">
            <a:avLst/>
          </a:prstGeom>
        </p:spPr>
      </p:pic>
      <p:sp>
        <p:nvSpPr>
          <p:cNvPr id="11" name="Freeform: Shape 10">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3" name="Freeform: Shape 12">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E6DF2CC-8592-2E4D-A15E-E86BD9F18ED4}"/>
              </a:ext>
            </a:extLst>
          </p:cNvPr>
          <p:cNvSpPr>
            <a:spLocks noGrp="1"/>
          </p:cNvSpPr>
          <p:nvPr>
            <p:ph idx="1"/>
          </p:nvPr>
        </p:nvSpPr>
        <p:spPr>
          <a:xfrm>
            <a:off x="7781373" y="2371059"/>
            <a:ext cx="3627063" cy="3679626"/>
          </a:xfrm>
        </p:spPr>
        <p:txBody>
          <a:bodyPr anchor="ctr">
            <a:normAutofit fontScale="40000" lnSpcReduction="20000"/>
          </a:bodyPr>
          <a:lstStyle/>
          <a:p>
            <a:pPr marL="0" indent="0">
              <a:buNone/>
            </a:pPr>
            <a:r>
              <a:rPr lang="en-US" sz="5800" dirty="0">
                <a:latin typeface="Corbel" panose="020B0503020204020204" pitchFamily="34" charset="0"/>
                <a:cs typeface="Arial" panose="020B0604020202020204" pitchFamily="34" charset="0"/>
              </a:rPr>
              <a:t>Despite the relative low amount of formal membership to these groups, the movements and network still take significant effect and influence on the members by setting up goals relevant to their agendas to the members and also organizing debates within the Muslim Western Europe communities</a:t>
            </a:r>
          </a:p>
          <a:p>
            <a:pPr marL="0" indent="0">
              <a:buNone/>
            </a:pPr>
            <a:endParaRPr lang="en-US" sz="2000" dirty="0">
              <a:latin typeface="Corbel" panose="020B0503020204020204" pitchFamily="34" charset="0"/>
              <a:cs typeface="Arial" panose="020B0604020202020204" pitchFamily="34" charset="0"/>
            </a:endParaRPr>
          </a:p>
          <a:p>
            <a:pPr marL="0" indent="0">
              <a:buNone/>
            </a:pPr>
            <a:endParaRPr lang="en-US" sz="2000" dirty="0">
              <a:latin typeface="Corbel" panose="020B0503020204020204" pitchFamily="34" charset="0"/>
              <a:cs typeface="Arial" panose="020B0604020202020204" pitchFamily="34" charset="0"/>
            </a:endParaRPr>
          </a:p>
          <a:p>
            <a:pPr marL="0" indent="0">
              <a:buNone/>
            </a:pPr>
            <a:endParaRPr lang="en-US" sz="2000" dirty="0"/>
          </a:p>
        </p:txBody>
      </p:sp>
      <p:sp>
        <p:nvSpPr>
          <p:cNvPr id="4" name="Footer Placeholder 3">
            <a:extLst>
              <a:ext uri="{FF2B5EF4-FFF2-40B4-BE49-F238E27FC236}">
                <a16:creationId xmlns:a16="http://schemas.microsoft.com/office/drawing/2014/main" id="{A56F93C2-0C88-454C-B1A9-E153027250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prstClr val="black">
                    <a:tint val="75000"/>
                  </a:prstClr>
                </a:solidFill>
              </a:rPr>
              <a:t>Muslim Networks - Mohammed Adebayo - 1603804</a:t>
            </a:r>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C0D23EFF-5127-A24B-BD07-C0EBDB94AA27}"/>
              </a:ext>
            </a:extLst>
          </p:cNvPr>
          <p:cNvSpPr>
            <a:spLocks noGrp="1"/>
          </p:cNvSpPr>
          <p:nvPr>
            <p:ph type="sldNum" sz="quarter" idx="12"/>
          </p:nvPr>
        </p:nvSpPr>
        <p:spPr>
          <a:xfrm>
            <a:off x="8610600" y="6356350"/>
            <a:ext cx="2743200" cy="365125"/>
          </a:xfrm>
        </p:spPr>
        <p:txBody>
          <a:bodyPr>
            <a:normAutofit/>
          </a:bodyPr>
          <a:lstStyle/>
          <a:p>
            <a:pPr>
              <a:spcAft>
                <a:spcPts val="600"/>
              </a:spcAft>
            </a:pPr>
            <a:fld id="{89C80920-ED2E-6A48-9AA0-1FA1C0184C14}" type="slidenum">
              <a:rPr lang="en-US" smtClean="0">
                <a:solidFill>
                  <a:prstClr val="black">
                    <a:tint val="75000"/>
                  </a:prstClr>
                </a:solidFill>
              </a:rPr>
              <a:pPr>
                <a:spcAft>
                  <a:spcPts val="600"/>
                </a:spcAft>
              </a:pPr>
              <a:t>2</a:t>
            </a:fld>
            <a:r>
              <a:rPr lang="en-US" dirty="0">
                <a:solidFill>
                  <a:prstClr val="black">
                    <a:tint val="75000"/>
                  </a:prstClr>
                </a:solidFill>
              </a:rPr>
              <a:t>2</a:t>
            </a:r>
          </a:p>
        </p:txBody>
      </p:sp>
    </p:spTree>
    <p:extLst>
      <p:ext uri="{BB962C8B-B14F-4D97-AF65-F5344CB8AC3E}">
        <p14:creationId xmlns:p14="http://schemas.microsoft.com/office/powerpoint/2010/main" val="21210374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8FA32-891F-CB47-B813-F774C0CD7B35}"/>
              </a:ext>
            </a:extLst>
          </p:cNvPr>
          <p:cNvSpPr>
            <a:spLocks noGrp="1"/>
          </p:cNvSpPr>
          <p:nvPr>
            <p:ph type="title"/>
          </p:nvPr>
        </p:nvSpPr>
        <p:spPr>
          <a:xfrm>
            <a:off x="780154" y="513612"/>
            <a:ext cx="10628271" cy="763222"/>
          </a:xfrm>
        </p:spPr>
        <p:txBody>
          <a:bodyPr anchor="b">
            <a:normAutofit/>
          </a:bodyPr>
          <a:lstStyle/>
          <a:p>
            <a:r>
              <a:rPr lang="en-US" sz="3400" dirty="0">
                <a:latin typeface="Arial" panose="020B0604020202020204" pitchFamily="34" charset="0"/>
                <a:cs typeface="Arial" panose="020B0604020202020204" pitchFamily="34" charset="0"/>
              </a:rPr>
              <a:t>LARGE INFLUENCE ON SMALL MEMBERSHIP – 3 </a:t>
            </a:r>
            <a:endParaRPr lang="en-US" sz="3400" dirty="0"/>
          </a:p>
        </p:txBody>
      </p:sp>
      <p:pic>
        <p:nvPicPr>
          <p:cNvPr id="6" name="Picture 5">
            <a:extLst>
              <a:ext uri="{FF2B5EF4-FFF2-40B4-BE49-F238E27FC236}">
                <a16:creationId xmlns:a16="http://schemas.microsoft.com/office/drawing/2014/main" id="{EE43F504-0A96-D34C-8BB3-CB94652F1CD8}"/>
              </a:ext>
            </a:extLst>
          </p:cNvPr>
          <p:cNvPicPr>
            <a:picLocks noChangeAspect="1"/>
          </p:cNvPicPr>
          <p:nvPr/>
        </p:nvPicPr>
        <p:blipFill>
          <a:blip r:embed="rId2"/>
          <a:stretch>
            <a:fillRect/>
          </a:stretch>
        </p:blipFill>
        <p:spPr>
          <a:xfrm>
            <a:off x="1781101" y="2589086"/>
            <a:ext cx="4535766" cy="2755478"/>
          </a:xfrm>
          <a:prstGeom prst="rect">
            <a:avLst/>
          </a:prstGeom>
        </p:spPr>
      </p:pic>
      <p:sp>
        <p:nvSpPr>
          <p:cNvPr id="11" name="Freeform: Shape 10">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3" name="Freeform: Shape 12">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AFEEBFF-8F7B-B04E-83EC-D8A5B570777B}"/>
              </a:ext>
            </a:extLst>
          </p:cNvPr>
          <p:cNvSpPr>
            <a:spLocks noGrp="1"/>
          </p:cNvSpPr>
          <p:nvPr>
            <p:ph idx="1"/>
          </p:nvPr>
        </p:nvSpPr>
        <p:spPr>
          <a:xfrm>
            <a:off x="7781373" y="1884045"/>
            <a:ext cx="3627063" cy="4166640"/>
          </a:xfrm>
        </p:spPr>
        <p:txBody>
          <a:bodyPr anchor="ctr">
            <a:normAutofit fontScale="40000" lnSpcReduction="20000"/>
          </a:bodyPr>
          <a:lstStyle/>
          <a:p>
            <a:pPr marL="0" indent="0">
              <a:buNone/>
            </a:pPr>
            <a:r>
              <a:rPr lang="en-US" sz="5800" dirty="0">
                <a:latin typeface="Corbel" panose="020B0503020204020204" pitchFamily="34" charset="0"/>
              </a:rPr>
              <a:t>Additionally, most of these Islamic movements now act as the intermediary between the Muslim community and the government of European countries of their residence. This was because of the request of the government of the Europe looking for organization that will solicit on behalf of the Muslim community and the government.</a:t>
            </a:r>
          </a:p>
          <a:p>
            <a:pPr marL="0" indent="0">
              <a:buNone/>
            </a:pPr>
            <a:endParaRPr lang="en-US" sz="1000" dirty="0"/>
          </a:p>
        </p:txBody>
      </p:sp>
      <p:sp>
        <p:nvSpPr>
          <p:cNvPr id="4" name="Footer Placeholder 3">
            <a:extLst>
              <a:ext uri="{FF2B5EF4-FFF2-40B4-BE49-F238E27FC236}">
                <a16:creationId xmlns:a16="http://schemas.microsoft.com/office/drawing/2014/main" id="{4EB63A1C-220F-6C47-9941-737C4E0AB6A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prstClr val="black">
                    <a:tint val="75000"/>
                  </a:prstClr>
                </a:solidFill>
              </a:rPr>
              <a:t>Muslim Networks - Mohammed Adebayo - 1603804</a:t>
            </a:r>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B32E7DFA-73A2-D546-AD05-15209C48A6BB}"/>
              </a:ext>
            </a:extLst>
          </p:cNvPr>
          <p:cNvSpPr>
            <a:spLocks noGrp="1"/>
          </p:cNvSpPr>
          <p:nvPr>
            <p:ph type="sldNum" sz="quarter" idx="12"/>
          </p:nvPr>
        </p:nvSpPr>
        <p:spPr>
          <a:xfrm>
            <a:off x="8610600" y="6356350"/>
            <a:ext cx="2743200" cy="365125"/>
          </a:xfrm>
        </p:spPr>
        <p:txBody>
          <a:bodyPr>
            <a:normAutofit/>
          </a:bodyPr>
          <a:lstStyle/>
          <a:p>
            <a:pPr>
              <a:spcAft>
                <a:spcPts val="600"/>
              </a:spcAft>
            </a:pPr>
            <a:fld id="{89C80920-ED2E-6A48-9AA0-1FA1C0184C14}" type="slidenum">
              <a:rPr lang="en-US" smtClean="0">
                <a:solidFill>
                  <a:prstClr val="black">
                    <a:tint val="75000"/>
                  </a:prstClr>
                </a:solidFill>
              </a:rPr>
              <a:pPr>
                <a:spcAft>
                  <a:spcPts val="600"/>
                </a:spcAft>
              </a:pPr>
              <a:t>2</a:t>
            </a:fld>
            <a:r>
              <a:rPr lang="en-US" dirty="0">
                <a:solidFill>
                  <a:prstClr val="black">
                    <a:tint val="75000"/>
                  </a:prstClr>
                </a:solidFill>
              </a:rPr>
              <a:t>3</a:t>
            </a:r>
          </a:p>
        </p:txBody>
      </p:sp>
    </p:spTree>
    <p:extLst>
      <p:ext uri="{BB962C8B-B14F-4D97-AF65-F5344CB8AC3E}">
        <p14:creationId xmlns:p14="http://schemas.microsoft.com/office/powerpoint/2010/main" val="23485541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C3722-0F97-1A41-A1CA-C545F0191E9C}"/>
              </a:ext>
            </a:extLst>
          </p:cNvPr>
          <p:cNvSpPr>
            <a:spLocks noGrp="1"/>
          </p:cNvSpPr>
          <p:nvPr>
            <p:ph type="title"/>
          </p:nvPr>
        </p:nvSpPr>
        <p:spPr>
          <a:xfrm>
            <a:off x="780154" y="513612"/>
            <a:ext cx="10628271" cy="763222"/>
          </a:xfrm>
        </p:spPr>
        <p:txBody>
          <a:bodyPr anchor="b">
            <a:normAutofit/>
          </a:bodyPr>
          <a:lstStyle/>
          <a:p>
            <a:r>
              <a:rPr lang="en-US" sz="3400" dirty="0">
                <a:latin typeface="Arial" panose="020B0604020202020204" pitchFamily="34" charset="0"/>
                <a:cs typeface="Arial" panose="020B0604020202020204" pitchFamily="34" charset="0"/>
              </a:rPr>
              <a:t>LARGE INFLUENCE ON SMALL MEMBERSHIP – 4 </a:t>
            </a:r>
            <a:endParaRPr lang="en-US" sz="3400" dirty="0"/>
          </a:p>
        </p:txBody>
      </p:sp>
      <p:pic>
        <p:nvPicPr>
          <p:cNvPr id="6" name="Picture 5">
            <a:extLst>
              <a:ext uri="{FF2B5EF4-FFF2-40B4-BE49-F238E27FC236}">
                <a16:creationId xmlns:a16="http://schemas.microsoft.com/office/drawing/2014/main" id="{82B86763-F945-CF4F-96C4-BEDA913232EC}"/>
              </a:ext>
            </a:extLst>
          </p:cNvPr>
          <p:cNvPicPr>
            <a:picLocks noChangeAspect="1"/>
          </p:cNvPicPr>
          <p:nvPr/>
        </p:nvPicPr>
        <p:blipFill>
          <a:blip r:embed="rId2"/>
          <a:stretch>
            <a:fillRect/>
          </a:stretch>
        </p:blipFill>
        <p:spPr>
          <a:xfrm>
            <a:off x="1781101" y="2589086"/>
            <a:ext cx="4535766" cy="2755478"/>
          </a:xfrm>
          <a:prstGeom prst="rect">
            <a:avLst/>
          </a:prstGeom>
        </p:spPr>
      </p:pic>
      <p:sp>
        <p:nvSpPr>
          <p:cNvPr id="11" name="Freeform: Shape 10">
            <a:extLst>
              <a:ext uri="{FF2B5EF4-FFF2-40B4-BE49-F238E27FC236}">
                <a16:creationId xmlns:a16="http://schemas.microsoft.com/office/drawing/2014/main" id="{C607803A-4E99-444E-94F7-8785CDDF5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80154" y="1884045"/>
            <a:ext cx="3275668" cy="2853308"/>
          </a:xfrm>
          <a:custGeom>
            <a:avLst/>
            <a:gdLst>
              <a:gd name="connsiteX0" fmla="*/ 3275668 w 3275668"/>
              <a:gd name="connsiteY0" fmla="*/ 2853308 h 2853308"/>
              <a:gd name="connsiteX1" fmla="*/ 655 w 3275668"/>
              <a:gd name="connsiteY1" fmla="*/ 2853308 h 2853308"/>
              <a:gd name="connsiteX2" fmla="*/ 0 w 3275668"/>
              <a:gd name="connsiteY2" fmla="*/ 2467565 h 2853308"/>
              <a:gd name="connsiteX3" fmla="*/ 2869894 w 3275668"/>
              <a:gd name="connsiteY3" fmla="*/ 2468888 h 2853308"/>
              <a:gd name="connsiteX4" fmla="*/ 2869894 w 3275668"/>
              <a:gd name="connsiteY4" fmla="*/ 0 h 2853308"/>
              <a:gd name="connsiteX5" fmla="*/ 3275668 w 3275668"/>
              <a:gd name="connsiteY5" fmla="*/ 0 h 2853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668" h="2853308">
                <a:moveTo>
                  <a:pt x="3275668" y="2853308"/>
                </a:moveTo>
                <a:lnTo>
                  <a:pt x="655" y="2853308"/>
                </a:lnTo>
                <a:cubicBezTo>
                  <a:pt x="-655" y="2720171"/>
                  <a:pt x="1310" y="2600702"/>
                  <a:pt x="0" y="2467565"/>
                </a:cubicBezTo>
                <a:lnTo>
                  <a:pt x="2869894" y="2468888"/>
                </a:lnTo>
                <a:lnTo>
                  <a:pt x="2869894" y="0"/>
                </a:lnTo>
                <a:lnTo>
                  <a:pt x="3275668" y="0"/>
                </a:lnTo>
                <a:close/>
              </a:path>
            </a:pathLst>
          </a:custGeom>
          <a:solidFill>
            <a:srgbClr val="4C4C4C"/>
          </a:solidFill>
          <a:ln w="0">
            <a:noFill/>
            <a:prstDash val="solid"/>
            <a:round/>
            <a:headEnd/>
            <a:tailEnd/>
          </a:ln>
        </p:spPr>
      </p:sp>
      <p:sp>
        <p:nvSpPr>
          <p:cNvPr id="13" name="Freeform: Shape 12">
            <a:extLst>
              <a:ext uri="{FF2B5EF4-FFF2-40B4-BE49-F238E27FC236}">
                <a16:creationId xmlns:a16="http://schemas.microsoft.com/office/drawing/2014/main" id="{2989BE6A-C309-418E-8ADD-1616A9805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55822" y="3222529"/>
            <a:ext cx="3242952" cy="2828156"/>
          </a:xfrm>
          <a:custGeom>
            <a:avLst/>
            <a:gdLst>
              <a:gd name="connsiteX0" fmla="*/ 2837178 w 3242952"/>
              <a:gd name="connsiteY0" fmla="*/ 0 h 2828156"/>
              <a:gd name="connsiteX1" fmla="*/ 3242952 w 3242952"/>
              <a:gd name="connsiteY1" fmla="*/ 0 h 2828156"/>
              <a:gd name="connsiteX2" fmla="*/ 3242952 w 3242952"/>
              <a:gd name="connsiteY2" fmla="*/ 2828156 h 2828156"/>
              <a:gd name="connsiteX3" fmla="*/ 0 w 3242952"/>
              <a:gd name="connsiteY3" fmla="*/ 2828156 h 2828156"/>
              <a:gd name="connsiteX4" fmla="*/ 0 w 3242952"/>
              <a:gd name="connsiteY4" fmla="*/ 2442859 h 2828156"/>
              <a:gd name="connsiteX5" fmla="*/ 2837178 w 3242952"/>
              <a:gd name="connsiteY5" fmla="*/ 2443295 h 2828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2952" h="2828156">
                <a:moveTo>
                  <a:pt x="2837178" y="0"/>
                </a:moveTo>
                <a:lnTo>
                  <a:pt x="3242952" y="0"/>
                </a:lnTo>
                <a:lnTo>
                  <a:pt x="3242952" y="2828156"/>
                </a:lnTo>
                <a:lnTo>
                  <a:pt x="0" y="2828156"/>
                </a:lnTo>
                <a:lnTo>
                  <a:pt x="0" y="2442859"/>
                </a:lnTo>
                <a:lnTo>
                  <a:pt x="2837178" y="2443295"/>
                </a:lnTo>
                <a:close/>
              </a:path>
            </a:pathLst>
          </a:custGeom>
          <a:solidFill>
            <a:srgbClr val="4C4C4C"/>
          </a:solidFill>
          <a:ln w="0">
            <a:noFill/>
            <a:prstDash val="solid"/>
            <a:round/>
            <a:headEnd/>
            <a:tailEnd/>
          </a:ln>
        </p:spPr>
        <p:txBody>
          <a:bodyPr wrap="square">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90ED6B2-6CA1-3749-9097-45EDB8252844}"/>
              </a:ext>
            </a:extLst>
          </p:cNvPr>
          <p:cNvSpPr>
            <a:spLocks noGrp="1"/>
          </p:cNvSpPr>
          <p:nvPr>
            <p:ph idx="1"/>
          </p:nvPr>
        </p:nvSpPr>
        <p:spPr>
          <a:xfrm>
            <a:off x="7781373" y="2279151"/>
            <a:ext cx="3627063" cy="3387145"/>
          </a:xfrm>
        </p:spPr>
        <p:txBody>
          <a:bodyPr anchor="ctr">
            <a:normAutofit fontScale="70000" lnSpcReduction="20000"/>
          </a:bodyPr>
          <a:lstStyle/>
          <a:p>
            <a:r>
              <a:rPr lang="en-US" sz="3200" dirty="0">
                <a:latin typeface="Corbel" panose="020B0503020204020204" pitchFamily="34" charset="0"/>
              </a:rPr>
              <a:t>Numbers of European countries have established councils to negotiate with government on Muslims behalf</a:t>
            </a:r>
          </a:p>
          <a:p>
            <a:pPr marL="0" indent="0">
              <a:buNone/>
            </a:pPr>
            <a:endParaRPr lang="en-US" sz="3200" dirty="0">
              <a:latin typeface="Corbel" panose="020B0503020204020204" pitchFamily="34" charset="0"/>
            </a:endParaRPr>
          </a:p>
          <a:p>
            <a:r>
              <a:rPr lang="en-US" sz="3200" dirty="0">
                <a:latin typeface="Corbel" panose="020B0503020204020204" pitchFamily="34" charset="0"/>
              </a:rPr>
              <a:t>French has established ‘French Council of Muslim Faith’ which talks to the government on Muslim’s behalf</a:t>
            </a:r>
          </a:p>
          <a:p>
            <a:pPr marL="0" indent="0">
              <a:buNone/>
            </a:pPr>
            <a:endParaRPr lang="en-US" sz="2000" dirty="0"/>
          </a:p>
        </p:txBody>
      </p:sp>
      <p:sp>
        <p:nvSpPr>
          <p:cNvPr id="4" name="Footer Placeholder 3">
            <a:extLst>
              <a:ext uri="{FF2B5EF4-FFF2-40B4-BE49-F238E27FC236}">
                <a16:creationId xmlns:a16="http://schemas.microsoft.com/office/drawing/2014/main" id="{0CC9136F-D945-7448-B60E-BEDE29BB9CD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prstClr val="black">
                    <a:tint val="75000"/>
                  </a:prstClr>
                </a:solidFill>
              </a:rPr>
              <a:t>Muslim Networks - Mohammed Adebayo - 1603804</a:t>
            </a:r>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3591F09A-E147-AF45-8A12-B45012358D8C}"/>
              </a:ext>
            </a:extLst>
          </p:cNvPr>
          <p:cNvSpPr>
            <a:spLocks noGrp="1"/>
          </p:cNvSpPr>
          <p:nvPr>
            <p:ph type="sldNum" sz="quarter" idx="12"/>
          </p:nvPr>
        </p:nvSpPr>
        <p:spPr>
          <a:xfrm>
            <a:off x="8610600" y="6356350"/>
            <a:ext cx="2743200" cy="365125"/>
          </a:xfrm>
        </p:spPr>
        <p:txBody>
          <a:bodyPr>
            <a:normAutofit/>
          </a:bodyPr>
          <a:lstStyle/>
          <a:p>
            <a:pPr>
              <a:spcAft>
                <a:spcPts val="600"/>
              </a:spcAft>
            </a:pPr>
            <a:fld id="{89C80920-ED2E-6A48-9AA0-1FA1C0184C14}" type="slidenum">
              <a:rPr lang="en-US" smtClean="0">
                <a:solidFill>
                  <a:prstClr val="black">
                    <a:tint val="75000"/>
                  </a:prstClr>
                </a:solidFill>
              </a:rPr>
              <a:pPr>
                <a:spcAft>
                  <a:spcPts val="600"/>
                </a:spcAft>
              </a:pPr>
              <a:t>2</a:t>
            </a:fld>
            <a:r>
              <a:rPr lang="en-US" dirty="0">
                <a:solidFill>
                  <a:prstClr val="black">
                    <a:tint val="75000"/>
                  </a:prstClr>
                </a:solidFill>
              </a:rPr>
              <a:t>4</a:t>
            </a:r>
          </a:p>
        </p:txBody>
      </p:sp>
    </p:spTree>
    <p:extLst>
      <p:ext uri="{BB962C8B-B14F-4D97-AF65-F5344CB8AC3E}">
        <p14:creationId xmlns:p14="http://schemas.microsoft.com/office/powerpoint/2010/main" val="21262024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93B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1D5B62-F54D-5B47-B753-882104D53194}"/>
              </a:ext>
            </a:extLst>
          </p:cNvPr>
          <p:cNvSpPr>
            <a:spLocks noGrp="1"/>
          </p:cNvSpPr>
          <p:nvPr>
            <p:ph type="title"/>
          </p:nvPr>
        </p:nvSpPr>
        <p:spPr>
          <a:xfrm>
            <a:off x="524256" y="4767072"/>
            <a:ext cx="6594189" cy="1625210"/>
          </a:xfrm>
        </p:spPr>
        <p:txBody>
          <a:bodyPr>
            <a:normAutofit/>
          </a:bodyPr>
          <a:lstStyle/>
          <a:p>
            <a:pPr algn="r"/>
            <a:r>
              <a:rPr lang="en-US" sz="4000" dirty="0">
                <a:solidFill>
                  <a:srgbClr val="FFFFFF"/>
                </a:solidFill>
                <a:latin typeface="Corbel" panose="020B0503020204020204" pitchFamily="34" charset="0"/>
                <a:cs typeface="Arial" panose="020B0604020202020204" pitchFamily="34" charset="0"/>
              </a:rPr>
              <a:t>MOVEMENTS PURSUING THEIR GOALS – 1 </a:t>
            </a:r>
          </a:p>
        </p:txBody>
      </p:sp>
      <p:pic>
        <p:nvPicPr>
          <p:cNvPr id="7" name="Picture 6">
            <a:extLst>
              <a:ext uri="{FF2B5EF4-FFF2-40B4-BE49-F238E27FC236}">
                <a16:creationId xmlns:a16="http://schemas.microsoft.com/office/drawing/2014/main" id="{A478BC68-133F-3F45-AD68-43A7B55F86B4}"/>
              </a:ext>
            </a:extLst>
          </p:cNvPr>
          <p:cNvPicPr>
            <a:picLocks noChangeAspect="1"/>
          </p:cNvPicPr>
          <p:nvPr/>
        </p:nvPicPr>
        <p:blipFill rotWithShape="1">
          <a:blip r:embed="rId2"/>
          <a:srcRect r="5054" b="-3"/>
          <a:stretch/>
        </p:blipFill>
        <p:spPr>
          <a:xfrm>
            <a:off x="327547" y="321733"/>
            <a:ext cx="7058306" cy="4107392"/>
          </a:xfrm>
          <a:prstGeom prst="rect">
            <a:avLst/>
          </a:prstGeom>
        </p:spPr>
      </p:pic>
      <p:sp>
        <p:nvSpPr>
          <p:cNvPr id="4" name="Footer Placeholder 3">
            <a:extLst>
              <a:ext uri="{FF2B5EF4-FFF2-40B4-BE49-F238E27FC236}">
                <a16:creationId xmlns:a16="http://schemas.microsoft.com/office/drawing/2014/main" id="{E4150EDB-28A6-BD4B-81FD-E7E2EB682E41}"/>
              </a:ext>
            </a:extLst>
          </p:cNvPr>
          <p:cNvSpPr>
            <a:spLocks noGrp="1"/>
          </p:cNvSpPr>
          <p:nvPr>
            <p:ph type="ftr" sz="quarter" idx="11"/>
          </p:nvPr>
        </p:nvSpPr>
        <p:spPr>
          <a:xfrm>
            <a:off x="524256" y="6535157"/>
            <a:ext cx="6594189" cy="274320"/>
          </a:xfrm>
        </p:spPr>
        <p:txBody>
          <a:bodyPr>
            <a:normAutofit/>
          </a:bodyPr>
          <a:lstStyle/>
          <a:p>
            <a:pPr algn="r">
              <a:spcAft>
                <a:spcPts val="600"/>
              </a:spcAft>
            </a:pPr>
            <a:r>
              <a:rPr lang="en-GB">
                <a:solidFill>
                  <a:prstClr val="black">
                    <a:tint val="75000"/>
                  </a:prstClr>
                </a:solidFill>
              </a:rPr>
              <a:t>Muslim Networks - Mohammed Adebayo - 1603804</a:t>
            </a:r>
            <a:endParaRPr lang="en-US">
              <a:solidFill>
                <a:prstClr val="black">
                  <a:tint val="75000"/>
                </a:prstClr>
              </a:solidFill>
            </a:endParaRPr>
          </a:p>
        </p:txBody>
      </p:sp>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B1B50DD-47D1-6A46-B0F5-0B0B9F242C2D}"/>
              </a:ext>
            </a:extLst>
          </p:cNvPr>
          <p:cNvSpPr>
            <a:spLocks noGrp="1"/>
          </p:cNvSpPr>
          <p:nvPr>
            <p:ph idx="1"/>
          </p:nvPr>
        </p:nvSpPr>
        <p:spPr>
          <a:xfrm>
            <a:off x="8029319" y="917725"/>
            <a:ext cx="3424739" cy="4852362"/>
          </a:xfrm>
        </p:spPr>
        <p:txBody>
          <a:bodyPr anchor="ctr">
            <a:normAutofit/>
          </a:bodyPr>
          <a:lstStyle/>
          <a:p>
            <a:r>
              <a:rPr lang="en-US" dirty="0">
                <a:solidFill>
                  <a:srgbClr val="FFFFFF"/>
                </a:solidFill>
                <a:latin typeface="Corbel" panose="020B0503020204020204" pitchFamily="34" charset="0"/>
                <a:cs typeface="Arial" panose="020B0604020202020204" pitchFamily="34" charset="0"/>
              </a:rPr>
              <a:t>The growth of the connection between the groups and the European government did not affect or decrease the groups activities</a:t>
            </a:r>
          </a:p>
          <a:p>
            <a:r>
              <a:rPr lang="en-US" dirty="0">
                <a:solidFill>
                  <a:srgbClr val="FFFFFF"/>
                </a:solidFill>
                <a:latin typeface="Corbel" panose="020B0503020204020204" pitchFamily="34" charset="0"/>
                <a:cs typeface="Arial" panose="020B0604020202020204" pitchFamily="34" charset="0"/>
              </a:rPr>
              <a:t>Muslim groups now using national media and political channels to make them visible.</a:t>
            </a:r>
          </a:p>
        </p:txBody>
      </p:sp>
      <p:sp>
        <p:nvSpPr>
          <p:cNvPr id="5" name="Slide Number Placeholder 4">
            <a:extLst>
              <a:ext uri="{FF2B5EF4-FFF2-40B4-BE49-F238E27FC236}">
                <a16:creationId xmlns:a16="http://schemas.microsoft.com/office/drawing/2014/main" id="{6DD552BC-2E75-CA40-9741-F75A6D7C93B1}"/>
              </a:ext>
            </a:extLst>
          </p:cNvPr>
          <p:cNvSpPr>
            <a:spLocks noGrp="1"/>
          </p:cNvSpPr>
          <p:nvPr>
            <p:ph type="sldNum" sz="quarter" idx="12"/>
          </p:nvPr>
        </p:nvSpPr>
        <p:spPr>
          <a:xfrm>
            <a:off x="10837333" y="6535157"/>
            <a:ext cx="973667" cy="274320"/>
          </a:xfrm>
        </p:spPr>
        <p:txBody>
          <a:bodyPr>
            <a:normAutofit/>
          </a:bodyPr>
          <a:lstStyle/>
          <a:p>
            <a:pPr>
              <a:spcAft>
                <a:spcPts val="600"/>
              </a:spcAft>
            </a:pPr>
            <a:r>
              <a:rPr lang="en-US" dirty="0">
                <a:solidFill>
                  <a:prstClr val="black">
                    <a:tint val="75000"/>
                  </a:prstClr>
                </a:solidFill>
              </a:rPr>
              <a:t>25</a:t>
            </a:r>
          </a:p>
        </p:txBody>
      </p:sp>
    </p:spTree>
    <p:extLst>
      <p:ext uri="{BB962C8B-B14F-4D97-AF65-F5344CB8AC3E}">
        <p14:creationId xmlns:p14="http://schemas.microsoft.com/office/powerpoint/2010/main" val="18170934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93B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7BA82C-4D05-DD4C-8357-81997AFDA030}"/>
              </a:ext>
            </a:extLst>
          </p:cNvPr>
          <p:cNvSpPr>
            <a:spLocks noGrp="1"/>
          </p:cNvSpPr>
          <p:nvPr>
            <p:ph type="title"/>
          </p:nvPr>
        </p:nvSpPr>
        <p:spPr>
          <a:xfrm>
            <a:off x="524256" y="4767072"/>
            <a:ext cx="6594189" cy="1625210"/>
          </a:xfrm>
        </p:spPr>
        <p:txBody>
          <a:bodyPr>
            <a:normAutofit/>
          </a:bodyPr>
          <a:lstStyle/>
          <a:p>
            <a:pPr algn="r"/>
            <a:r>
              <a:rPr lang="en-US" sz="4000" dirty="0">
                <a:solidFill>
                  <a:srgbClr val="FFFFFF"/>
                </a:solidFill>
                <a:latin typeface="Corbel" panose="020B0503020204020204" pitchFamily="34" charset="0"/>
                <a:cs typeface="Arial" panose="020B0604020202020204" pitchFamily="34" charset="0"/>
              </a:rPr>
              <a:t>MOVEMENTS PURSUING THEIR GOALS – 2 </a:t>
            </a:r>
            <a:endParaRPr lang="en-US" sz="4000" dirty="0">
              <a:solidFill>
                <a:srgbClr val="FFFFFF"/>
              </a:solidFill>
            </a:endParaRPr>
          </a:p>
        </p:txBody>
      </p:sp>
      <p:pic>
        <p:nvPicPr>
          <p:cNvPr id="6" name="Picture 5">
            <a:extLst>
              <a:ext uri="{FF2B5EF4-FFF2-40B4-BE49-F238E27FC236}">
                <a16:creationId xmlns:a16="http://schemas.microsoft.com/office/drawing/2014/main" id="{C3D7E808-7C3E-8941-8070-7A6E5C53F9EE}"/>
              </a:ext>
            </a:extLst>
          </p:cNvPr>
          <p:cNvPicPr>
            <a:picLocks noChangeAspect="1"/>
          </p:cNvPicPr>
          <p:nvPr/>
        </p:nvPicPr>
        <p:blipFill rotWithShape="1">
          <a:blip r:embed="rId2"/>
          <a:srcRect r="5054" b="-3"/>
          <a:stretch/>
        </p:blipFill>
        <p:spPr>
          <a:xfrm>
            <a:off x="327547" y="321733"/>
            <a:ext cx="7058306" cy="4107392"/>
          </a:xfrm>
          <a:prstGeom prst="rect">
            <a:avLst/>
          </a:prstGeom>
        </p:spPr>
      </p:pic>
      <p:sp>
        <p:nvSpPr>
          <p:cNvPr id="4" name="Footer Placeholder 3">
            <a:extLst>
              <a:ext uri="{FF2B5EF4-FFF2-40B4-BE49-F238E27FC236}">
                <a16:creationId xmlns:a16="http://schemas.microsoft.com/office/drawing/2014/main" id="{108F4AF4-0838-054D-9604-A73A43FBE5F7}"/>
              </a:ext>
            </a:extLst>
          </p:cNvPr>
          <p:cNvSpPr>
            <a:spLocks noGrp="1"/>
          </p:cNvSpPr>
          <p:nvPr>
            <p:ph type="ftr" sz="quarter" idx="11"/>
          </p:nvPr>
        </p:nvSpPr>
        <p:spPr>
          <a:xfrm>
            <a:off x="524256" y="6535157"/>
            <a:ext cx="6594189" cy="274320"/>
          </a:xfrm>
        </p:spPr>
        <p:txBody>
          <a:bodyPr>
            <a:normAutofit/>
          </a:bodyPr>
          <a:lstStyle/>
          <a:p>
            <a:pPr algn="r">
              <a:spcAft>
                <a:spcPts val="600"/>
              </a:spcAft>
            </a:pPr>
            <a:r>
              <a:rPr lang="en-GB">
                <a:solidFill>
                  <a:prstClr val="black">
                    <a:tint val="75000"/>
                  </a:prstClr>
                </a:solidFill>
              </a:rPr>
              <a:t>Muslim Networks - Mohammed Adebayo - 1603804</a:t>
            </a:r>
            <a:endParaRPr lang="en-US">
              <a:solidFill>
                <a:prstClr val="black">
                  <a:tint val="75000"/>
                </a:prstClr>
              </a:solidFill>
            </a:endParaRPr>
          </a:p>
        </p:txBody>
      </p:sp>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C3C4924-597B-9B47-A8B3-FED2735C0FF3}"/>
              </a:ext>
            </a:extLst>
          </p:cNvPr>
          <p:cNvSpPr>
            <a:spLocks noGrp="1"/>
          </p:cNvSpPr>
          <p:nvPr>
            <p:ph idx="1"/>
          </p:nvPr>
        </p:nvSpPr>
        <p:spPr>
          <a:xfrm>
            <a:off x="8029319" y="917725"/>
            <a:ext cx="3424739" cy="4852362"/>
          </a:xfrm>
        </p:spPr>
        <p:txBody>
          <a:bodyPr anchor="ctr">
            <a:normAutofit fontScale="92500" lnSpcReduction="10000"/>
          </a:bodyPr>
          <a:lstStyle/>
          <a:p>
            <a:r>
              <a:rPr lang="en-US" sz="3200" dirty="0">
                <a:solidFill>
                  <a:srgbClr val="FFFFFF"/>
                </a:solidFill>
                <a:latin typeface="Corbel" panose="020B0503020204020204" pitchFamily="34" charset="0"/>
                <a:cs typeface="Arial" panose="020B0604020202020204" pitchFamily="34" charset="0"/>
              </a:rPr>
              <a:t>Muslim association of Britain played major role in anti-Iraq war movement</a:t>
            </a:r>
          </a:p>
          <a:p>
            <a:r>
              <a:rPr lang="en-US" sz="3200" dirty="0">
                <a:solidFill>
                  <a:srgbClr val="FFFFFF"/>
                </a:solidFill>
                <a:latin typeface="Corbel" panose="020B0503020204020204" pitchFamily="34" charset="0"/>
                <a:cs typeface="Arial" panose="020B0604020202020204" pitchFamily="34" charset="0"/>
              </a:rPr>
              <a:t>Muslim groups that advocate for Muslim political issues easily do so when they work within the government</a:t>
            </a:r>
          </a:p>
          <a:p>
            <a:pPr marL="0" indent="0">
              <a:buNone/>
            </a:pPr>
            <a:endParaRPr lang="en-US" sz="2000" dirty="0">
              <a:solidFill>
                <a:srgbClr val="FFFFFF"/>
              </a:solidFill>
            </a:endParaRPr>
          </a:p>
        </p:txBody>
      </p:sp>
      <p:sp>
        <p:nvSpPr>
          <p:cNvPr id="5" name="Slide Number Placeholder 4">
            <a:extLst>
              <a:ext uri="{FF2B5EF4-FFF2-40B4-BE49-F238E27FC236}">
                <a16:creationId xmlns:a16="http://schemas.microsoft.com/office/drawing/2014/main" id="{3DAF6DD5-C20C-F440-A5A2-11D72BC16BE0}"/>
              </a:ext>
            </a:extLst>
          </p:cNvPr>
          <p:cNvSpPr>
            <a:spLocks noGrp="1"/>
          </p:cNvSpPr>
          <p:nvPr>
            <p:ph type="sldNum" sz="quarter" idx="12"/>
          </p:nvPr>
        </p:nvSpPr>
        <p:spPr>
          <a:xfrm>
            <a:off x="10837333" y="6535157"/>
            <a:ext cx="973667" cy="274320"/>
          </a:xfrm>
        </p:spPr>
        <p:txBody>
          <a:bodyPr>
            <a:normAutofit/>
          </a:bodyPr>
          <a:lstStyle/>
          <a:p>
            <a:pPr>
              <a:spcAft>
                <a:spcPts val="600"/>
              </a:spcAft>
            </a:pPr>
            <a:fld id="{89C80920-ED2E-6A48-9AA0-1FA1C0184C14}" type="slidenum">
              <a:rPr lang="en-US" smtClean="0">
                <a:solidFill>
                  <a:prstClr val="black">
                    <a:tint val="75000"/>
                  </a:prstClr>
                </a:solidFill>
              </a:rPr>
              <a:pPr>
                <a:spcAft>
                  <a:spcPts val="600"/>
                </a:spcAft>
              </a:pPr>
              <a:t>2</a:t>
            </a:fld>
            <a:r>
              <a:rPr lang="en-US" dirty="0">
                <a:solidFill>
                  <a:prstClr val="black">
                    <a:tint val="75000"/>
                  </a:prstClr>
                </a:solidFill>
              </a:rPr>
              <a:t>6</a:t>
            </a:r>
          </a:p>
        </p:txBody>
      </p:sp>
    </p:spTree>
    <p:extLst>
      <p:ext uri="{BB962C8B-B14F-4D97-AF65-F5344CB8AC3E}">
        <p14:creationId xmlns:p14="http://schemas.microsoft.com/office/powerpoint/2010/main" val="37325246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93B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7C8591-1D3E-6043-9E50-096E3472DEB5}"/>
              </a:ext>
            </a:extLst>
          </p:cNvPr>
          <p:cNvSpPr>
            <a:spLocks noGrp="1"/>
          </p:cNvSpPr>
          <p:nvPr>
            <p:ph type="title"/>
          </p:nvPr>
        </p:nvSpPr>
        <p:spPr>
          <a:xfrm>
            <a:off x="524256" y="4767072"/>
            <a:ext cx="6594189" cy="1625210"/>
          </a:xfrm>
        </p:spPr>
        <p:txBody>
          <a:bodyPr>
            <a:normAutofit/>
          </a:bodyPr>
          <a:lstStyle/>
          <a:p>
            <a:pPr algn="r"/>
            <a:r>
              <a:rPr lang="en-US" sz="4000" dirty="0">
                <a:solidFill>
                  <a:srgbClr val="FFFFFF"/>
                </a:solidFill>
                <a:latin typeface="Corbel" panose="020B0503020204020204" pitchFamily="34" charset="0"/>
                <a:cs typeface="Arial" panose="020B0604020202020204" pitchFamily="34" charset="0"/>
              </a:rPr>
              <a:t>MOVEMENTS PURSUING THEIR GOALS – 3 </a:t>
            </a:r>
            <a:endParaRPr lang="en-US" sz="4000" dirty="0">
              <a:solidFill>
                <a:srgbClr val="FFFFFF"/>
              </a:solidFill>
            </a:endParaRPr>
          </a:p>
        </p:txBody>
      </p:sp>
      <p:pic>
        <p:nvPicPr>
          <p:cNvPr id="6" name="Picture 5" descr="A group of people standing in front of a crowd&#13;&#10;&#13;&#10;Description automatically generated">
            <a:extLst>
              <a:ext uri="{FF2B5EF4-FFF2-40B4-BE49-F238E27FC236}">
                <a16:creationId xmlns:a16="http://schemas.microsoft.com/office/drawing/2014/main" id="{C2F3EB1E-3C41-8646-830B-2955E1EC4054}"/>
              </a:ext>
            </a:extLst>
          </p:cNvPr>
          <p:cNvPicPr>
            <a:picLocks noChangeAspect="1"/>
          </p:cNvPicPr>
          <p:nvPr/>
        </p:nvPicPr>
        <p:blipFill rotWithShape="1">
          <a:blip r:embed="rId2"/>
          <a:srcRect r="5054" b="-3"/>
          <a:stretch/>
        </p:blipFill>
        <p:spPr>
          <a:xfrm>
            <a:off x="327547" y="321733"/>
            <a:ext cx="7058306" cy="4107392"/>
          </a:xfrm>
          <a:prstGeom prst="rect">
            <a:avLst/>
          </a:prstGeom>
        </p:spPr>
      </p:pic>
      <p:sp>
        <p:nvSpPr>
          <p:cNvPr id="4" name="Footer Placeholder 3">
            <a:extLst>
              <a:ext uri="{FF2B5EF4-FFF2-40B4-BE49-F238E27FC236}">
                <a16:creationId xmlns:a16="http://schemas.microsoft.com/office/drawing/2014/main" id="{F3DDFD7F-2E59-454B-AB5A-F56C6C84482B}"/>
              </a:ext>
            </a:extLst>
          </p:cNvPr>
          <p:cNvSpPr>
            <a:spLocks noGrp="1"/>
          </p:cNvSpPr>
          <p:nvPr>
            <p:ph type="ftr" sz="quarter" idx="11"/>
          </p:nvPr>
        </p:nvSpPr>
        <p:spPr>
          <a:xfrm>
            <a:off x="524256" y="6535157"/>
            <a:ext cx="6594189" cy="274320"/>
          </a:xfrm>
        </p:spPr>
        <p:txBody>
          <a:bodyPr>
            <a:normAutofit/>
          </a:bodyPr>
          <a:lstStyle/>
          <a:p>
            <a:pPr algn="r">
              <a:spcAft>
                <a:spcPts val="600"/>
              </a:spcAft>
            </a:pPr>
            <a:r>
              <a:rPr lang="en-GB">
                <a:solidFill>
                  <a:prstClr val="black">
                    <a:tint val="75000"/>
                  </a:prstClr>
                </a:solidFill>
              </a:rPr>
              <a:t>Muslim Networks - Mohammed Adebayo - 1603804</a:t>
            </a:r>
            <a:endParaRPr lang="en-US">
              <a:solidFill>
                <a:prstClr val="black">
                  <a:tint val="75000"/>
                </a:prstClr>
              </a:solidFill>
            </a:endParaRPr>
          </a:p>
        </p:txBody>
      </p:sp>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D469F01-39E3-3847-A398-96FED337767E}"/>
              </a:ext>
            </a:extLst>
          </p:cNvPr>
          <p:cNvSpPr>
            <a:spLocks noGrp="1"/>
          </p:cNvSpPr>
          <p:nvPr>
            <p:ph idx="1"/>
          </p:nvPr>
        </p:nvSpPr>
        <p:spPr>
          <a:xfrm>
            <a:off x="8029319" y="917725"/>
            <a:ext cx="3424739" cy="4852362"/>
          </a:xfrm>
        </p:spPr>
        <p:txBody>
          <a:bodyPr anchor="ctr">
            <a:normAutofit fontScale="62500" lnSpcReduction="20000"/>
          </a:bodyPr>
          <a:lstStyle/>
          <a:p>
            <a:r>
              <a:rPr lang="en-US" sz="3800" dirty="0">
                <a:solidFill>
                  <a:srgbClr val="FFFFFF"/>
                </a:solidFill>
                <a:latin typeface="Corbel" panose="020B0503020204020204" pitchFamily="34" charset="0"/>
                <a:cs typeface="Arial" panose="020B0604020202020204" pitchFamily="34" charset="0"/>
              </a:rPr>
              <a:t>Most Muslim groups have adopted the use of media, such as websites Twitter, blogs, social networking as channels of passing on message to members and individuals concerned.</a:t>
            </a:r>
          </a:p>
          <a:p>
            <a:r>
              <a:rPr lang="en-US" sz="3800" dirty="0">
                <a:solidFill>
                  <a:srgbClr val="FFFFFF"/>
                </a:solidFill>
                <a:latin typeface="Corbel" panose="020B0503020204020204" pitchFamily="34" charset="0"/>
                <a:cs typeface="Arial" panose="020B0604020202020204" pitchFamily="34" charset="0"/>
              </a:rPr>
              <a:t>New technologies have been much to the advantage of Muslim groups in reaching out to Muslims worldwide and have attracted pools of individual attention.</a:t>
            </a:r>
          </a:p>
          <a:p>
            <a:pPr marL="0" indent="0">
              <a:buNone/>
            </a:pPr>
            <a:endParaRPr lang="en-US" sz="2000" dirty="0">
              <a:solidFill>
                <a:srgbClr val="FFFFFF"/>
              </a:solidFill>
            </a:endParaRPr>
          </a:p>
        </p:txBody>
      </p:sp>
      <p:sp>
        <p:nvSpPr>
          <p:cNvPr id="5" name="Slide Number Placeholder 4">
            <a:extLst>
              <a:ext uri="{FF2B5EF4-FFF2-40B4-BE49-F238E27FC236}">
                <a16:creationId xmlns:a16="http://schemas.microsoft.com/office/drawing/2014/main" id="{D5F08599-04B3-C347-A575-1D6408FBD828}"/>
              </a:ext>
            </a:extLst>
          </p:cNvPr>
          <p:cNvSpPr>
            <a:spLocks noGrp="1"/>
          </p:cNvSpPr>
          <p:nvPr>
            <p:ph type="sldNum" sz="quarter" idx="12"/>
          </p:nvPr>
        </p:nvSpPr>
        <p:spPr>
          <a:xfrm>
            <a:off x="10837333" y="6535157"/>
            <a:ext cx="973667" cy="274320"/>
          </a:xfrm>
        </p:spPr>
        <p:txBody>
          <a:bodyPr>
            <a:normAutofit/>
          </a:bodyPr>
          <a:lstStyle/>
          <a:p>
            <a:pPr>
              <a:spcAft>
                <a:spcPts val="600"/>
              </a:spcAft>
            </a:pPr>
            <a:fld id="{89C80920-ED2E-6A48-9AA0-1FA1C0184C14}" type="slidenum">
              <a:rPr lang="en-US" smtClean="0">
                <a:solidFill>
                  <a:prstClr val="black">
                    <a:tint val="75000"/>
                  </a:prstClr>
                </a:solidFill>
              </a:rPr>
              <a:pPr>
                <a:spcAft>
                  <a:spcPts val="600"/>
                </a:spcAft>
              </a:pPr>
              <a:t>2</a:t>
            </a:fld>
            <a:r>
              <a:rPr lang="en-US" dirty="0">
                <a:solidFill>
                  <a:prstClr val="black">
                    <a:tint val="75000"/>
                  </a:prstClr>
                </a:solidFill>
              </a:rPr>
              <a:t>7</a:t>
            </a:r>
          </a:p>
        </p:txBody>
      </p:sp>
    </p:spTree>
    <p:extLst>
      <p:ext uri="{BB962C8B-B14F-4D97-AF65-F5344CB8AC3E}">
        <p14:creationId xmlns:p14="http://schemas.microsoft.com/office/powerpoint/2010/main" val="41215558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6B38FF7-D834-D045-948F-BA81F151DBD0}"/>
              </a:ext>
            </a:extLst>
          </p:cNvPr>
          <p:cNvPicPr>
            <a:picLocks noChangeAspect="1"/>
          </p:cNvPicPr>
          <p:nvPr/>
        </p:nvPicPr>
        <p:blipFill rotWithShape="1">
          <a:blip r:embed="rId2">
            <a:alphaModFix amt="35000"/>
            <a:extLst/>
          </a:blip>
          <a:srcRect r="888" b="-1"/>
          <a:stretch/>
        </p:blipFill>
        <p:spPr>
          <a:xfrm>
            <a:off x="20" y="1"/>
            <a:ext cx="12191980" cy="6857999"/>
          </a:xfrm>
          <a:prstGeom prst="rect">
            <a:avLst/>
          </a:prstGeom>
        </p:spPr>
      </p:pic>
      <p:sp>
        <p:nvSpPr>
          <p:cNvPr id="2" name="Title 1">
            <a:extLst>
              <a:ext uri="{FF2B5EF4-FFF2-40B4-BE49-F238E27FC236}">
                <a16:creationId xmlns:a16="http://schemas.microsoft.com/office/drawing/2014/main" id="{B9D80901-3660-544A-9352-69E98A0443D5}"/>
              </a:ext>
            </a:extLst>
          </p:cNvPr>
          <p:cNvSpPr>
            <a:spLocks noGrp="1"/>
          </p:cNvSpPr>
          <p:nvPr>
            <p:ph type="title"/>
          </p:nvPr>
        </p:nvSpPr>
        <p:spPr>
          <a:xfrm>
            <a:off x="838201" y="1065862"/>
            <a:ext cx="3313164" cy="4726276"/>
          </a:xfrm>
        </p:spPr>
        <p:txBody>
          <a:bodyPr>
            <a:normAutofit/>
          </a:bodyPr>
          <a:lstStyle/>
          <a:p>
            <a:pPr algn="r"/>
            <a:r>
              <a:rPr lang="en-US" sz="4000" dirty="0">
                <a:solidFill>
                  <a:srgbClr val="FFFFFF"/>
                </a:solidFill>
                <a:latin typeface="Corbel" panose="020B0503020204020204" pitchFamily="34" charset="0"/>
                <a:cs typeface="Arial" panose="020B0604020202020204" pitchFamily="34" charset="0"/>
              </a:rPr>
              <a:t> POPULAR MOVEMENTS AND THEIR NETWORKS</a:t>
            </a:r>
          </a:p>
        </p:txBody>
      </p:sp>
      <p:cxnSp>
        <p:nvCxnSpPr>
          <p:cNvPr id="13" name="Straight Connector 1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68E8BC-28F5-D840-B27F-388A9B68AB37}"/>
              </a:ext>
            </a:extLst>
          </p:cNvPr>
          <p:cNvSpPr>
            <a:spLocks noGrp="1"/>
          </p:cNvSpPr>
          <p:nvPr>
            <p:ph idx="1"/>
          </p:nvPr>
        </p:nvSpPr>
        <p:spPr>
          <a:xfrm>
            <a:off x="5155379" y="1065862"/>
            <a:ext cx="5744685" cy="4726276"/>
          </a:xfrm>
        </p:spPr>
        <p:txBody>
          <a:bodyPr anchor="ctr">
            <a:normAutofit/>
          </a:bodyPr>
          <a:lstStyle/>
          <a:p>
            <a:endParaRPr lang="en-US" sz="2000" dirty="0">
              <a:solidFill>
                <a:srgbClr val="FFFFFF"/>
              </a:solidFill>
              <a:latin typeface="Arial" panose="020B0604020202020204" pitchFamily="34" charset="0"/>
              <a:cs typeface="Arial" panose="020B0604020202020204" pitchFamily="34" charset="0"/>
            </a:endParaRPr>
          </a:p>
          <a:p>
            <a:r>
              <a:rPr lang="en-US" sz="3200" dirty="0">
                <a:solidFill>
                  <a:srgbClr val="FFFFFF"/>
                </a:solidFill>
                <a:latin typeface="Corbel" panose="020B0503020204020204" pitchFamily="34" charset="0"/>
                <a:cs typeface="Arial" panose="020B0604020202020204" pitchFamily="34" charset="0"/>
              </a:rPr>
              <a:t>Muslim Brotherhood </a:t>
            </a:r>
          </a:p>
          <a:p>
            <a:r>
              <a:rPr lang="en-US" sz="3200" dirty="0">
                <a:solidFill>
                  <a:srgbClr val="FFFFFF"/>
                </a:solidFill>
                <a:latin typeface="Corbel" panose="020B0503020204020204" pitchFamily="34" charset="0"/>
                <a:cs typeface="Arial" panose="020B0604020202020204" pitchFamily="34" charset="0"/>
              </a:rPr>
              <a:t>Muslim World League </a:t>
            </a:r>
          </a:p>
          <a:p>
            <a:r>
              <a:rPr lang="en-US" sz="3200" dirty="0">
                <a:solidFill>
                  <a:srgbClr val="FFFFFF"/>
                </a:solidFill>
                <a:latin typeface="Corbel" panose="020B0503020204020204" pitchFamily="34" charset="0"/>
                <a:cs typeface="Arial" panose="020B0604020202020204" pitchFamily="34" charset="0"/>
              </a:rPr>
              <a:t>World Assembly of Muslim Youth</a:t>
            </a:r>
          </a:p>
          <a:p>
            <a:r>
              <a:rPr lang="en-US" sz="3200" dirty="0">
                <a:solidFill>
                  <a:srgbClr val="FFFFFF"/>
                </a:solidFill>
                <a:latin typeface="Corbel" panose="020B0503020204020204" pitchFamily="34" charset="0"/>
                <a:cs typeface="Arial" panose="020B0604020202020204" pitchFamily="34" charset="0"/>
                <a:sym typeface="Wingdings" pitchFamily="2" charset="2"/>
              </a:rPr>
              <a:t>Religious Scholars Networks</a:t>
            </a:r>
            <a:endParaRPr lang="en-US" sz="3200" dirty="0">
              <a:solidFill>
                <a:srgbClr val="FFFFFF"/>
              </a:solidFill>
              <a:latin typeface="Corbel" panose="020B0503020204020204" pitchFamily="34" charset="0"/>
              <a:cs typeface="Arial" panose="020B0604020202020204" pitchFamily="34" charset="0"/>
            </a:endParaRPr>
          </a:p>
          <a:p>
            <a:endParaRPr lang="en-US" sz="2000" dirty="0">
              <a:solidFill>
                <a:srgbClr val="FFFFFF"/>
              </a:solidFill>
              <a:latin typeface="Arial" panose="020B0604020202020204" pitchFamily="34" charset="0"/>
              <a:cs typeface="Arial" panose="020B0604020202020204" pitchFamily="34" charset="0"/>
            </a:endParaRPr>
          </a:p>
          <a:p>
            <a:endParaRPr lang="en-US" sz="2000" dirty="0">
              <a:solidFill>
                <a:srgbClr val="FFFFFF"/>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2F2B3F8A-8D24-3141-873D-5E4396BDE476}"/>
              </a:ext>
            </a:extLst>
          </p:cNvPr>
          <p:cNvSpPr>
            <a:spLocks noGrp="1"/>
          </p:cNvSpPr>
          <p:nvPr>
            <p:ph type="ftr" sz="quarter" idx="11"/>
          </p:nvPr>
        </p:nvSpPr>
        <p:spPr>
          <a:xfrm>
            <a:off x="5150428" y="6356350"/>
            <a:ext cx="5152157" cy="365125"/>
          </a:xfrm>
        </p:spPr>
        <p:txBody>
          <a:bodyPr>
            <a:normAutofit/>
          </a:bodyPr>
          <a:lstStyle/>
          <a:p>
            <a:pPr algn="l">
              <a:spcAft>
                <a:spcPts val="600"/>
              </a:spcAft>
            </a:pPr>
            <a:r>
              <a:rPr lang="en-GB">
                <a:solidFill>
                  <a:srgbClr val="FFFFFF"/>
                </a:solidFill>
              </a:rPr>
              <a:t>Muslim Networks - Mohammed Adebayo - 1603804</a:t>
            </a:r>
            <a:endParaRPr lang="en-US">
              <a:solidFill>
                <a:srgbClr val="FFFFFF"/>
              </a:solidFill>
            </a:endParaRPr>
          </a:p>
        </p:txBody>
      </p:sp>
      <p:sp>
        <p:nvSpPr>
          <p:cNvPr id="5" name="Slide Number Placeholder 4">
            <a:extLst>
              <a:ext uri="{FF2B5EF4-FFF2-40B4-BE49-F238E27FC236}">
                <a16:creationId xmlns:a16="http://schemas.microsoft.com/office/drawing/2014/main" id="{481D901A-49F5-BF43-8CB4-CC8819B7A466}"/>
              </a:ext>
            </a:extLst>
          </p:cNvPr>
          <p:cNvSpPr>
            <a:spLocks noGrp="1"/>
          </p:cNvSpPr>
          <p:nvPr>
            <p:ph type="sldNum" sz="quarter" idx="12"/>
          </p:nvPr>
        </p:nvSpPr>
        <p:spPr>
          <a:xfrm>
            <a:off x="10453254" y="6356350"/>
            <a:ext cx="900545" cy="365125"/>
          </a:xfrm>
        </p:spPr>
        <p:txBody>
          <a:bodyPr>
            <a:normAutofit/>
          </a:bodyPr>
          <a:lstStyle/>
          <a:p>
            <a:pPr>
              <a:spcAft>
                <a:spcPts val="600"/>
              </a:spcAft>
            </a:pPr>
            <a:r>
              <a:rPr lang="en-US" dirty="0">
                <a:solidFill>
                  <a:srgbClr val="FFFFFF"/>
                </a:solidFill>
              </a:rPr>
              <a:t>28</a:t>
            </a:r>
          </a:p>
        </p:txBody>
      </p:sp>
    </p:spTree>
    <p:extLst>
      <p:ext uri="{BB962C8B-B14F-4D97-AF65-F5344CB8AC3E}">
        <p14:creationId xmlns:p14="http://schemas.microsoft.com/office/powerpoint/2010/main" val="304931016"/>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4F09A-CD4F-9949-816F-A41F15F3B7AA}"/>
              </a:ext>
            </a:extLst>
          </p:cNvPr>
          <p:cNvSpPr>
            <a:spLocks noGrp="1"/>
          </p:cNvSpPr>
          <p:nvPr>
            <p:ph type="title"/>
          </p:nvPr>
        </p:nvSpPr>
        <p:spPr>
          <a:xfrm>
            <a:off x="4965430" y="629268"/>
            <a:ext cx="6586491" cy="1286160"/>
          </a:xfrm>
        </p:spPr>
        <p:txBody>
          <a:bodyPr anchor="b">
            <a:normAutofit/>
          </a:bodyPr>
          <a:lstStyle/>
          <a:p>
            <a:r>
              <a:rPr lang="en-US">
                <a:latin typeface="Corbel" panose="020B0503020204020204" pitchFamily="34" charset="0"/>
                <a:cs typeface="Arial" panose="020B0604020202020204" pitchFamily="34" charset="0"/>
              </a:rPr>
              <a:t>MUSLIM BROTHERHOOD</a:t>
            </a:r>
            <a:endParaRPr lang="en-US">
              <a:latin typeface="Corbel" panose="020B0503020204020204" pitchFamily="34" charset="0"/>
            </a:endParaRPr>
          </a:p>
        </p:txBody>
      </p:sp>
      <p:pic>
        <p:nvPicPr>
          <p:cNvPr id="6" name="Picture 5">
            <a:extLst>
              <a:ext uri="{FF2B5EF4-FFF2-40B4-BE49-F238E27FC236}">
                <a16:creationId xmlns:a16="http://schemas.microsoft.com/office/drawing/2014/main" id="{49D768CD-48A7-EF46-8D44-12DBE92DBA92}"/>
              </a:ext>
            </a:extLst>
          </p:cNvPr>
          <p:cNvPicPr>
            <a:picLocks noChangeAspect="1"/>
          </p:cNvPicPr>
          <p:nvPr/>
        </p:nvPicPr>
        <p:blipFill rotWithShape="1">
          <a:blip r:embed="rId2"/>
          <a:srcRect l="16562" r="14023" b="-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63729"/>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12D745-3EFC-5B47-AEB8-A8667E554BCA}"/>
              </a:ext>
            </a:extLst>
          </p:cNvPr>
          <p:cNvSpPr>
            <a:spLocks noGrp="1"/>
          </p:cNvSpPr>
          <p:nvPr>
            <p:ph idx="1"/>
          </p:nvPr>
        </p:nvSpPr>
        <p:spPr>
          <a:xfrm>
            <a:off x="4965431" y="2438400"/>
            <a:ext cx="6586489" cy="3785419"/>
          </a:xfrm>
        </p:spPr>
        <p:txBody>
          <a:bodyPr>
            <a:normAutofit/>
          </a:bodyPr>
          <a:lstStyle/>
          <a:p>
            <a:r>
              <a:rPr lang="en-US" sz="2000">
                <a:latin typeface="Corbel" panose="020B0503020204020204" pitchFamily="34" charset="0"/>
              </a:rPr>
              <a:t>How it was founded</a:t>
            </a:r>
          </a:p>
          <a:p>
            <a:r>
              <a:rPr lang="en-US" sz="2000">
                <a:latin typeface="Corbel" panose="020B0503020204020204" pitchFamily="34" charset="0"/>
              </a:rPr>
              <a:t>Aims and Objectives</a:t>
            </a:r>
          </a:p>
          <a:p>
            <a:r>
              <a:rPr lang="en-US" sz="2000">
                <a:latin typeface="Corbel" panose="020B0503020204020204" pitchFamily="34" charset="0"/>
              </a:rPr>
              <a:t>Crackdown</a:t>
            </a:r>
          </a:p>
          <a:p>
            <a:r>
              <a:rPr lang="en-US" sz="2000">
                <a:latin typeface="Corbel" panose="020B0503020204020204" pitchFamily="34" charset="0"/>
              </a:rPr>
              <a:t>Networking</a:t>
            </a:r>
          </a:p>
          <a:p>
            <a:r>
              <a:rPr lang="en-US" sz="2000">
                <a:latin typeface="Corbel" panose="020B0503020204020204" pitchFamily="34" charset="0"/>
              </a:rPr>
              <a:t>Expansion in Europe</a:t>
            </a:r>
          </a:p>
        </p:txBody>
      </p:sp>
      <p:sp>
        <p:nvSpPr>
          <p:cNvPr id="4" name="Footer Placeholder 3">
            <a:extLst>
              <a:ext uri="{FF2B5EF4-FFF2-40B4-BE49-F238E27FC236}">
                <a16:creationId xmlns:a16="http://schemas.microsoft.com/office/drawing/2014/main" id="{376F75AC-F793-6644-BF6F-B0FE87FF300B}"/>
              </a:ext>
            </a:extLst>
          </p:cNvPr>
          <p:cNvSpPr>
            <a:spLocks noGrp="1"/>
          </p:cNvSpPr>
          <p:nvPr>
            <p:ph type="ftr" sz="quarter" idx="11"/>
          </p:nvPr>
        </p:nvSpPr>
        <p:spPr>
          <a:xfrm>
            <a:off x="4965430" y="6356350"/>
            <a:ext cx="4139134"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B088EBBA-E8C5-854E-9D5E-9F81FC7B5898}"/>
              </a:ext>
            </a:extLst>
          </p:cNvPr>
          <p:cNvSpPr>
            <a:spLocks noGrp="1"/>
          </p:cNvSpPr>
          <p:nvPr>
            <p:ph type="sldNum" sz="quarter" idx="12"/>
          </p:nvPr>
        </p:nvSpPr>
        <p:spPr>
          <a:xfrm>
            <a:off x="10167042" y="6356350"/>
            <a:ext cx="1186758" cy="365125"/>
          </a:xfrm>
        </p:spPr>
        <p:txBody>
          <a:bodyPr>
            <a:normAutofit/>
          </a:bodyPr>
          <a:lstStyle/>
          <a:p>
            <a:pPr>
              <a:spcAft>
                <a:spcPts val="600"/>
              </a:spcAft>
            </a:pPr>
            <a:fld id="{89C80920-ED2E-6A48-9AA0-1FA1C0184C14}" type="slidenum">
              <a:rPr lang="en-US" smtClean="0"/>
              <a:pPr>
                <a:spcAft>
                  <a:spcPts val="600"/>
                </a:spcAft>
              </a:pPr>
              <a:t>29</a:t>
            </a:fld>
            <a:endParaRPr lang="en-US"/>
          </a:p>
        </p:txBody>
      </p:sp>
    </p:spTree>
    <p:extLst>
      <p:ext uri="{BB962C8B-B14F-4D97-AF65-F5344CB8AC3E}">
        <p14:creationId xmlns:p14="http://schemas.microsoft.com/office/powerpoint/2010/main" val="6729275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E8BA5-F636-3740-BA6E-E0DACD67284B}"/>
              </a:ext>
            </a:extLst>
          </p:cNvPr>
          <p:cNvSpPr>
            <a:spLocks noGrp="1"/>
          </p:cNvSpPr>
          <p:nvPr>
            <p:ph type="title"/>
          </p:nvPr>
        </p:nvSpPr>
        <p:spPr>
          <a:xfrm>
            <a:off x="4965430" y="629268"/>
            <a:ext cx="6586491" cy="1286160"/>
          </a:xfrm>
        </p:spPr>
        <p:txBody>
          <a:bodyPr anchor="b">
            <a:normAutofit/>
          </a:bodyPr>
          <a:lstStyle/>
          <a:p>
            <a:r>
              <a:rPr lang="en-US" sz="4100">
                <a:latin typeface="Corbel" panose="020B0503020204020204" pitchFamily="34" charset="0"/>
                <a:cs typeface="Arial" panose="020B0604020202020204" pitchFamily="34" charset="0"/>
              </a:rPr>
              <a:t>MUSLIM BROTHERHOOD - </a:t>
            </a:r>
            <a:r>
              <a:rPr lang="en-US" sz="4100">
                <a:latin typeface="Corbel" panose="020B0503020204020204" pitchFamily="34" charset="0"/>
              </a:rPr>
              <a:t>How it was founded</a:t>
            </a:r>
            <a:endParaRPr lang="en-US" sz="4100">
              <a:latin typeface="Corbel" panose="020B0503020204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9E0C026-408C-6C4C-8C03-1AC8F97222DF}"/>
              </a:ext>
            </a:extLst>
          </p:cNvPr>
          <p:cNvPicPr>
            <a:picLocks noChangeAspect="1"/>
          </p:cNvPicPr>
          <p:nvPr/>
        </p:nvPicPr>
        <p:blipFill rotWithShape="1">
          <a:blip r:embed="rId2"/>
          <a:srcRect l="16562" r="14023" b="-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63729"/>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3618EF-E2F5-F44E-8A51-5B55FEC422E3}"/>
              </a:ext>
            </a:extLst>
          </p:cNvPr>
          <p:cNvSpPr>
            <a:spLocks noGrp="1"/>
          </p:cNvSpPr>
          <p:nvPr>
            <p:ph idx="1"/>
          </p:nvPr>
        </p:nvSpPr>
        <p:spPr>
          <a:xfrm>
            <a:off x="4965431" y="2438400"/>
            <a:ext cx="6586489" cy="3785419"/>
          </a:xfrm>
        </p:spPr>
        <p:txBody>
          <a:bodyPr>
            <a:normAutofit/>
          </a:bodyPr>
          <a:lstStyle/>
          <a:p>
            <a:r>
              <a:rPr lang="en-US" sz="2000">
                <a:latin typeface="Corbel" panose="020B0503020204020204" pitchFamily="34" charset="0"/>
              </a:rPr>
              <a:t>Political ideology of creating an Islamic system of government has enjoined the Muslim brotherhood and the Jama’at-I Islam</a:t>
            </a:r>
          </a:p>
          <a:p>
            <a:r>
              <a:rPr lang="en-US" sz="2000">
                <a:latin typeface="Corbel" panose="020B0503020204020204" pitchFamily="34" charset="0"/>
              </a:rPr>
              <a:t>Muslim brotherhood is known globally as the world’s most influential organization of Islam</a:t>
            </a:r>
          </a:p>
          <a:p>
            <a:r>
              <a:rPr lang="en-US" sz="2000">
                <a:latin typeface="Corbel" panose="020B0503020204020204" pitchFamily="34" charset="0"/>
              </a:rPr>
              <a:t>Muslim brotherhood was founded in 1928 by Hassan al Banna a school teacher</a:t>
            </a:r>
          </a:p>
        </p:txBody>
      </p:sp>
      <p:sp>
        <p:nvSpPr>
          <p:cNvPr id="4" name="Footer Placeholder 3">
            <a:extLst>
              <a:ext uri="{FF2B5EF4-FFF2-40B4-BE49-F238E27FC236}">
                <a16:creationId xmlns:a16="http://schemas.microsoft.com/office/drawing/2014/main" id="{6E4EC61A-87B0-9E4C-B01F-DEF403E2B218}"/>
              </a:ext>
            </a:extLst>
          </p:cNvPr>
          <p:cNvSpPr>
            <a:spLocks noGrp="1"/>
          </p:cNvSpPr>
          <p:nvPr>
            <p:ph type="ftr" sz="quarter" idx="11"/>
          </p:nvPr>
        </p:nvSpPr>
        <p:spPr>
          <a:xfrm>
            <a:off x="4965430" y="6356350"/>
            <a:ext cx="4139134"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E3867BC3-5A95-3B46-8B0F-D0C8227562B9}"/>
              </a:ext>
            </a:extLst>
          </p:cNvPr>
          <p:cNvSpPr>
            <a:spLocks noGrp="1"/>
          </p:cNvSpPr>
          <p:nvPr>
            <p:ph type="sldNum" sz="quarter" idx="12"/>
          </p:nvPr>
        </p:nvSpPr>
        <p:spPr>
          <a:xfrm>
            <a:off x="10167042" y="6356350"/>
            <a:ext cx="1186758" cy="365125"/>
          </a:xfrm>
        </p:spPr>
        <p:txBody>
          <a:bodyPr>
            <a:normAutofit/>
          </a:bodyPr>
          <a:lstStyle/>
          <a:p>
            <a:pPr>
              <a:spcAft>
                <a:spcPts val="600"/>
              </a:spcAft>
            </a:pPr>
            <a:fld id="{89C80920-ED2E-6A48-9AA0-1FA1C0184C14}" type="slidenum">
              <a:rPr lang="en-US" smtClean="0"/>
              <a:pPr>
                <a:spcAft>
                  <a:spcPts val="600"/>
                </a:spcAft>
              </a:pPr>
              <a:t>30</a:t>
            </a:fld>
            <a:endParaRPr lang="en-US"/>
          </a:p>
        </p:txBody>
      </p:sp>
    </p:spTree>
    <p:extLst>
      <p:ext uri="{BB962C8B-B14F-4D97-AF65-F5344CB8AC3E}">
        <p14:creationId xmlns:p14="http://schemas.microsoft.com/office/powerpoint/2010/main" val="23597001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BDFE6-1FF6-214E-9F02-9BCD77CF824B}"/>
              </a:ext>
            </a:extLst>
          </p:cNvPr>
          <p:cNvSpPr>
            <a:spLocks noGrp="1"/>
          </p:cNvSpPr>
          <p:nvPr>
            <p:ph type="title"/>
          </p:nvPr>
        </p:nvSpPr>
        <p:spPr>
          <a:xfrm>
            <a:off x="4965430" y="629268"/>
            <a:ext cx="6586491" cy="1286160"/>
          </a:xfrm>
        </p:spPr>
        <p:txBody>
          <a:bodyPr anchor="b">
            <a:normAutofit/>
          </a:bodyPr>
          <a:lstStyle/>
          <a:p>
            <a:r>
              <a:rPr lang="en-US" sz="4100">
                <a:latin typeface="Corbel" panose="020B0503020204020204" pitchFamily="34" charset="0"/>
                <a:cs typeface="Arial" panose="020B0604020202020204" pitchFamily="34" charset="0"/>
              </a:rPr>
              <a:t>MUSLIM BROTHERHOOD - </a:t>
            </a:r>
            <a:r>
              <a:rPr lang="en-US" sz="4100">
                <a:latin typeface="Corbel" panose="020B0503020204020204" pitchFamily="34" charset="0"/>
              </a:rPr>
              <a:t>Aims and Objectives</a:t>
            </a:r>
            <a:endParaRPr lang="en-US" sz="4100"/>
          </a:p>
        </p:txBody>
      </p:sp>
      <p:pic>
        <p:nvPicPr>
          <p:cNvPr id="6" name="Picture 5">
            <a:extLst>
              <a:ext uri="{FF2B5EF4-FFF2-40B4-BE49-F238E27FC236}">
                <a16:creationId xmlns:a16="http://schemas.microsoft.com/office/drawing/2014/main" id="{3575D37C-2F9A-2341-B712-4F7F34B471E0}"/>
              </a:ext>
            </a:extLst>
          </p:cNvPr>
          <p:cNvPicPr>
            <a:picLocks noChangeAspect="1"/>
          </p:cNvPicPr>
          <p:nvPr/>
        </p:nvPicPr>
        <p:blipFill rotWithShape="1">
          <a:blip r:embed="rId2"/>
          <a:srcRect l="16562" r="14023" b="-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63729"/>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5CD074-1219-B541-A2C4-3CDF185CAE7E}"/>
              </a:ext>
            </a:extLst>
          </p:cNvPr>
          <p:cNvSpPr>
            <a:spLocks noGrp="1"/>
          </p:cNvSpPr>
          <p:nvPr>
            <p:ph idx="1"/>
          </p:nvPr>
        </p:nvSpPr>
        <p:spPr>
          <a:xfrm>
            <a:off x="4965431" y="2438400"/>
            <a:ext cx="6586489" cy="3785419"/>
          </a:xfrm>
        </p:spPr>
        <p:txBody>
          <a:bodyPr>
            <a:normAutofit/>
          </a:bodyPr>
          <a:lstStyle/>
          <a:p>
            <a:r>
              <a:rPr lang="en-US" sz="2000">
                <a:latin typeface="Corbel" panose="020B0503020204020204" pitchFamily="34" charset="0"/>
              </a:rPr>
              <a:t>Muslim brotherhood was founded on the motives of promoting personal development and long term social reform.</a:t>
            </a:r>
          </a:p>
          <a:p>
            <a:r>
              <a:rPr lang="en-US" sz="2000">
                <a:latin typeface="Corbel" panose="020B0503020204020204" pitchFamily="34" charset="0"/>
              </a:rPr>
              <a:t>It established branches all over the Arab world and beyond boarder.</a:t>
            </a:r>
          </a:p>
          <a:p>
            <a:r>
              <a:rPr lang="en-US" sz="2000">
                <a:latin typeface="Corbel" panose="020B0503020204020204" pitchFamily="34" charset="0"/>
              </a:rPr>
              <a:t>It provides ideological basis for other prominent groups outside the Arab world including Pakistan based Jama’at-I islami.</a:t>
            </a:r>
          </a:p>
          <a:p>
            <a:endParaRPr lang="en-US" sz="2000"/>
          </a:p>
        </p:txBody>
      </p:sp>
      <p:sp>
        <p:nvSpPr>
          <p:cNvPr id="4" name="Footer Placeholder 3">
            <a:extLst>
              <a:ext uri="{FF2B5EF4-FFF2-40B4-BE49-F238E27FC236}">
                <a16:creationId xmlns:a16="http://schemas.microsoft.com/office/drawing/2014/main" id="{B3070460-D1F3-0644-9125-83C512A1489B}"/>
              </a:ext>
            </a:extLst>
          </p:cNvPr>
          <p:cNvSpPr>
            <a:spLocks noGrp="1"/>
          </p:cNvSpPr>
          <p:nvPr>
            <p:ph type="ftr" sz="quarter" idx="11"/>
          </p:nvPr>
        </p:nvSpPr>
        <p:spPr>
          <a:xfrm>
            <a:off x="4965430" y="6356350"/>
            <a:ext cx="4139134"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431CDAF8-FC56-E34F-A04C-0CB2E11A5348}"/>
              </a:ext>
            </a:extLst>
          </p:cNvPr>
          <p:cNvSpPr>
            <a:spLocks noGrp="1"/>
          </p:cNvSpPr>
          <p:nvPr>
            <p:ph type="sldNum" sz="quarter" idx="12"/>
          </p:nvPr>
        </p:nvSpPr>
        <p:spPr>
          <a:xfrm>
            <a:off x="10167042" y="6356350"/>
            <a:ext cx="1186758" cy="365125"/>
          </a:xfrm>
        </p:spPr>
        <p:txBody>
          <a:bodyPr>
            <a:normAutofit/>
          </a:bodyPr>
          <a:lstStyle/>
          <a:p>
            <a:pPr>
              <a:spcAft>
                <a:spcPts val="600"/>
              </a:spcAft>
            </a:pPr>
            <a:fld id="{89C80920-ED2E-6A48-9AA0-1FA1C0184C14}" type="slidenum">
              <a:rPr lang="en-US" smtClean="0"/>
              <a:pPr>
                <a:spcAft>
                  <a:spcPts val="600"/>
                </a:spcAft>
              </a:pPr>
              <a:t>31</a:t>
            </a:fld>
            <a:endParaRPr lang="en-US"/>
          </a:p>
        </p:txBody>
      </p:sp>
    </p:spTree>
    <p:extLst>
      <p:ext uri="{BB962C8B-B14F-4D97-AF65-F5344CB8AC3E}">
        <p14:creationId xmlns:p14="http://schemas.microsoft.com/office/powerpoint/2010/main" val="1220838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9F598-E46C-894C-BE45-C32657BF8E54}"/>
              </a:ext>
            </a:extLst>
          </p:cNvPr>
          <p:cNvSpPr>
            <a:spLocks noGrp="1"/>
          </p:cNvSpPr>
          <p:nvPr>
            <p:ph type="title"/>
          </p:nvPr>
        </p:nvSpPr>
        <p:spPr>
          <a:xfrm>
            <a:off x="4965430" y="629268"/>
            <a:ext cx="6586491" cy="1286160"/>
          </a:xfrm>
        </p:spPr>
        <p:txBody>
          <a:bodyPr anchor="b">
            <a:normAutofit/>
          </a:bodyPr>
          <a:lstStyle/>
          <a:p>
            <a:r>
              <a:rPr lang="en-US" sz="4100">
                <a:latin typeface="Corbel" panose="020B0503020204020204" pitchFamily="34" charset="0"/>
                <a:cs typeface="Arial" panose="020B0604020202020204" pitchFamily="34" charset="0"/>
              </a:rPr>
              <a:t>MUSLIM BROTHERHOOD – </a:t>
            </a:r>
            <a:r>
              <a:rPr lang="en-US" sz="4100">
                <a:latin typeface="Corbel" panose="020B0503020204020204" pitchFamily="34" charset="0"/>
              </a:rPr>
              <a:t>The Crackdown</a:t>
            </a:r>
          </a:p>
        </p:txBody>
      </p:sp>
      <p:pic>
        <p:nvPicPr>
          <p:cNvPr id="6" name="Picture 5">
            <a:extLst>
              <a:ext uri="{FF2B5EF4-FFF2-40B4-BE49-F238E27FC236}">
                <a16:creationId xmlns:a16="http://schemas.microsoft.com/office/drawing/2014/main" id="{D425E872-4F6D-A049-B17C-8B303BF5EED9}"/>
              </a:ext>
            </a:extLst>
          </p:cNvPr>
          <p:cNvPicPr>
            <a:picLocks noChangeAspect="1"/>
          </p:cNvPicPr>
          <p:nvPr/>
        </p:nvPicPr>
        <p:blipFill rotWithShape="1">
          <a:blip r:embed="rId2"/>
          <a:srcRect l="16562" r="14023" b="-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63729"/>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462AB8-B8C1-D745-83BF-8E601C35BA61}"/>
              </a:ext>
            </a:extLst>
          </p:cNvPr>
          <p:cNvSpPr>
            <a:spLocks noGrp="1"/>
          </p:cNvSpPr>
          <p:nvPr>
            <p:ph idx="1"/>
          </p:nvPr>
        </p:nvSpPr>
        <p:spPr>
          <a:xfrm>
            <a:off x="4965431" y="2438400"/>
            <a:ext cx="6586489" cy="3785419"/>
          </a:xfrm>
        </p:spPr>
        <p:txBody>
          <a:bodyPr>
            <a:normAutofit/>
          </a:bodyPr>
          <a:lstStyle/>
          <a:p>
            <a:r>
              <a:rPr lang="en-US" sz="2000">
                <a:latin typeface="Corbel" panose="020B0503020204020204" pitchFamily="34" charset="0"/>
              </a:rPr>
              <a:t>In the 1950s, government of Egypt suspected Muslim brotherhood as threat to the security of Egypt, members jailed and tortured</a:t>
            </a:r>
          </a:p>
          <a:p>
            <a:r>
              <a:rPr lang="en-US" sz="2000">
                <a:latin typeface="Corbel" panose="020B0503020204020204" pitchFamily="34" charset="0"/>
              </a:rPr>
              <a:t>Decades after 1950s, government of other countries of Muslim brotherhood members began similar crackdown on members</a:t>
            </a:r>
          </a:p>
        </p:txBody>
      </p:sp>
      <p:sp>
        <p:nvSpPr>
          <p:cNvPr id="4" name="Footer Placeholder 3">
            <a:extLst>
              <a:ext uri="{FF2B5EF4-FFF2-40B4-BE49-F238E27FC236}">
                <a16:creationId xmlns:a16="http://schemas.microsoft.com/office/drawing/2014/main" id="{9099F36A-625E-214D-B2C3-FB022F1D3C77}"/>
              </a:ext>
            </a:extLst>
          </p:cNvPr>
          <p:cNvSpPr>
            <a:spLocks noGrp="1"/>
          </p:cNvSpPr>
          <p:nvPr>
            <p:ph type="ftr" sz="quarter" idx="11"/>
          </p:nvPr>
        </p:nvSpPr>
        <p:spPr>
          <a:xfrm>
            <a:off x="4965430" y="6356350"/>
            <a:ext cx="4139134"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2F9E4DFF-876F-E94B-B6CD-4696C1653183}"/>
              </a:ext>
            </a:extLst>
          </p:cNvPr>
          <p:cNvSpPr>
            <a:spLocks noGrp="1"/>
          </p:cNvSpPr>
          <p:nvPr>
            <p:ph type="sldNum" sz="quarter" idx="12"/>
          </p:nvPr>
        </p:nvSpPr>
        <p:spPr>
          <a:xfrm>
            <a:off x="10167042" y="6356350"/>
            <a:ext cx="1186758" cy="365125"/>
          </a:xfrm>
        </p:spPr>
        <p:txBody>
          <a:bodyPr>
            <a:normAutofit/>
          </a:bodyPr>
          <a:lstStyle/>
          <a:p>
            <a:pPr>
              <a:spcAft>
                <a:spcPts val="600"/>
              </a:spcAft>
            </a:pPr>
            <a:fld id="{89C80920-ED2E-6A48-9AA0-1FA1C0184C14}" type="slidenum">
              <a:rPr lang="en-US" smtClean="0"/>
              <a:pPr>
                <a:spcAft>
                  <a:spcPts val="600"/>
                </a:spcAft>
              </a:pPr>
              <a:t>32</a:t>
            </a:fld>
            <a:endParaRPr lang="en-US"/>
          </a:p>
        </p:txBody>
      </p:sp>
    </p:spTree>
    <p:extLst>
      <p:ext uri="{BB962C8B-B14F-4D97-AF65-F5344CB8AC3E}">
        <p14:creationId xmlns:p14="http://schemas.microsoft.com/office/powerpoint/2010/main" val="18146541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6D841-8409-2A42-9FEA-ADC8BCCC706C}"/>
              </a:ext>
            </a:extLst>
          </p:cNvPr>
          <p:cNvSpPr>
            <a:spLocks noGrp="1"/>
          </p:cNvSpPr>
          <p:nvPr>
            <p:ph type="title"/>
          </p:nvPr>
        </p:nvSpPr>
        <p:spPr>
          <a:xfrm>
            <a:off x="4965430" y="629268"/>
            <a:ext cx="6586491" cy="1286160"/>
          </a:xfrm>
        </p:spPr>
        <p:txBody>
          <a:bodyPr anchor="b">
            <a:normAutofit/>
          </a:bodyPr>
          <a:lstStyle/>
          <a:p>
            <a:r>
              <a:rPr lang="en-US" sz="4100">
                <a:latin typeface="Corbel" panose="020B0503020204020204" pitchFamily="34" charset="0"/>
                <a:cs typeface="Arial" panose="020B0604020202020204" pitchFamily="34" charset="0"/>
              </a:rPr>
              <a:t>MUSLIM BROTHERHOOD – Expansion in Europe – 1 </a:t>
            </a:r>
            <a:endParaRPr lang="en-US" sz="4100">
              <a:latin typeface="Corbel" panose="020B0503020204020204" pitchFamily="34" charset="0"/>
            </a:endParaRPr>
          </a:p>
        </p:txBody>
      </p:sp>
      <p:pic>
        <p:nvPicPr>
          <p:cNvPr id="6" name="Picture 5">
            <a:extLst>
              <a:ext uri="{FF2B5EF4-FFF2-40B4-BE49-F238E27FC236}">
                <a16:creationId xmlns:a16="http://schemas.microsoft.com/office/drawing/2014/main" id="{B4804026-93C3-244F-89F0-F68D110AD27A}"/>
              </a:ext>
            </a:extLst>
          </p:cNvPr>
          <p:cNvPicPr>
            <a:picLocks noChangeAspect="1"/>
          </p:cNvPicPr>
          <p:nvPr/>
        </p:nvPicPr>
        <p:blipFill rotWithShape="1">
          <a:blip r:embed="rId2"/>
          <a:srcRect l="16562" r="14023" b="-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63729"/>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784147-295E-564B-AD24-9A041D955321}"/>
              </a:ext>
            </a:extLst>
          </p:cNvPr>
          <p:cNvSpPr>
            <a:spLocks noGrp="1"/>
          </p:cNvSpPr>
          <p:nvPr>
            <p:ph idx="1"/>
          </p:nvPr>
        </p:nvSpPr>
        <p:spPr>
          <a:xfrm>
            <a:off x="4965431" y="2438400"/>
            <a:ext cx="6586489" cy="3785419"/>
          </a:xfrm>
        </p:spPr>
        <p:txBody>
          <a:bodyPr>
            <a:normAutofit/>
          </a:bodyPr>
          <a:lstStyle/>
          <a:p>
            <a:r>
              <a:rPr lang="en-US" sz="2000">
                <a:latin typeface="Corbel" panose="020B0503020204020204" pitchFamily="34" charset="0"/>
              </a:rPr>
              <a:t>Crackdown led to immigration of Muslim brotherhood to Europe prompting them to seek refuge in France, UK etc</a:t>
            </a:r>
          </a:p>
          <a:p>
            <a:r>
              <a:rPr lang="en-US" sz="2000">
                <a:latin typeface="Corbel" panose="020B0503020204020204" pitchFamily="34" charset="0"/>
              </a:rPr>
              <a:t>Creation of more permanent organizations that are inspired by the original ideology of the group.</a:t>
            </a:r>
          </a:p>
          <a:p>
            <a:r>
              <a:rPr lang="en-US" sz="2000">
                <a:latin typeface="Corbel" panose="020B0503020204020204" pitchFamily="34" charset="0"/>
              </a:rPr>
              <a:t>European groups of the Muslim brotherhood adopted the agenda of the movement and it’s priorities on the European Muslim born </a:t>
            </a:r>
          </a:p>
        </p:txBody>
      </p:sp>
      <p:sp>
        <p:nvSpPr>
          <p:cNvPr id="4" name="Footer Placeholder 3">
            <a:extLst>
              <a:ext uri="{FF2B5EF4-FFF2-40B4-BE49-F238E27FC236}">
                <a16:creationId xmlns:a16="http://schemas.microsoft.com/office/drawing/2014/main" id="{EAC461E9-43B9-4748-9DF3-390FF0AF44A7}"/>
              </a:ext>
            </a:extLst>
          </p:cNvPr>
          <p:cNvSpPr>
            <a:spLocks noGrp="1"/>
          </p:cNvSpPr>
          <p:nvPr>
            <p:ph type="ftr" sz="quarter" idx="11"/>
          </p:nvPr>
        </p:nvSpPr>
        <p:spPr>
          <a:xfrm>
            <a:off x="4965430" y="6356350"/>
            <a:ext cx="4139134"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7B0CB4D1-5077-854A-9621-50C69C462D26}"/>
              </a:ext>
            </a:extLst>
          </p:cNvPr>
          <p:cNvSpPr>
            <a:spLocks noGrp="1"/>
          </p:cNvSpPr>
          <p:nvPr>
            <p:ph type="sldNum" sz="quarter" idx="12"/>
          </p:nvPr>
        </p:nvSpPr>
        <p:spPr>
          <a:xfrm>
            <a:off x="10167042" y="6356350"/>
            <a:ext cx="1186758" cy="365125"/>
          </a:xfrm>
        </p:spPr>
        <p:txBody>
          <a:bodyPr>
            <a:normAutofit/>
          </a:bodyPr>
          <a:lstStyle/>
          <a:p>
            <a:pPr>
              <a:spcAft>
                <a:spcPts val="600"/>
              </a:spcAft>
            </a:pPr>
            <a:fld id="{89C80920-ED2E-6A48-9AA0-1FA1C0184C14}" type="slidenum">
              <a:rPr lang="en-US" smtClean="0"/>
              <a:pPr>
                <a:spcAft>
                  <a:spcPts val="600"/>
                </a:spcAft>
              </a:pPr>
              <a:t>33</a:t>
            </a:fld>
            <a:endParaRPr lang="en-US"/>
          </a:p>
        </p:txBody>
      </p:sp>
    </p:spTree>
    <p:extLst>
      <p:ext uri="{BB962C8B-B14F-4D97-AF65-F5344CB8AC3E}">
        <p14:creationId xmlns:p14="http://schemas.microsoft.com/office/powerpoint/2010/main" val="34268403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88107-67EA-2F44-B48B-F605B4E32362}"/>
              </a:ext>
            </a:extLst>
          </p:cNvPr>
          <p:cNvSpPr>
            <a:spLocks noGrp="1"/>
          </p:cNvSpPr>
          <p:nvPr>
            <p:ph type="title"/>
          </p:nvPr>
        </p:nvSpPr>
        <p:spPr>
          <a:xfrm>
            <a:off x="4965430" y="629268"/>
            <a:ext cx="6586491" cy="1286160"/>
          </a:xfrm>
        </p:spPr>
        <p:txBody>
          <a:bodyPr anchor="b">
            <a:normAutofit/>
          </a:bodyPr>
          <a:lstStyle/>
          <a:p>
            <a:r>
              <a:rPr lang="en-US" sz="4100">
                <a:latin typeface="Corbel" panose="020B0503020204020204" pitchFamily="34" charset="0"/>
                <a:cs typeface="Arial" panose="020B0604020202020204" pitchFamily="34" charset="0"/>
              </a:rPr>
              <a:t>MUSLIM BROTHERHOOD – Expansion in Europe – 2 </a:t>
            </a:r>
            <a:endParaRPr lang="en-US" sz="4100"/>
          </a:p>
        </p:txBody>
      </p:sp>
      <p:pic>
        <p:nvPicPr>
          <p:cNvPr id="6" name="Picture 5">
            <a:extLst>
              <a:ext uri="{FF2B5EF4-FFF2-40B4-BE49-F238E27FC236}">
                <a16:creationId xmlns:a16="http://schemas.microsoft.com/office/drawing/2014/main" id="{CCD4DD3C-BAAF-B044-9626-55AA70853B25}"/>
              </a:ext>
            </a:extLst>
          </p:cNvPr>
          <p:cNvPicPr>
            <a:picLocks noChangeAspect="1"/>
          </p:cNvPicPr>
          <p:nvPr/>
        </p:nvPicPr>
        <p:blipFill rotWithShape="1">
          <a:blip r:embed="rId2"/>
          <a:srcRect l="16562" r="14023" b="-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63729"/>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174AC9-112C-454E-AD72-7856A3593ADF}"/>
              </a:ext>
            </a:extLst>
          </p:cNvPr>
          <p:cNvSpPr>
            <a:spLocks noGrp="1"/>
          </p:cNvSpPr>
          <p:nvPr>
            <p:ph idx="1"/>
          </p:nvPr>
        </p:nvSpPr>
        <p:spPr>
          <a:xfrm>
            <a:off x="4965431" y="2438400"/>
            <a:ext cx="6586489" cy="3785419"/>
          </a:xfrm>
        </p:spPr>
        <p:txBody>
          <a:bodyPr>
            <a:normAutofit/>
          </a:bodyPr>
          <a:lstStyle/>
          <a:p>
            <a:r>
              <a:rPr lang="en-US" sz="2000">
                <a:latin typeface="Corbel" panose="020B0503020204020204" pitchFamily="34" charset="0"/>
              </a:rPr>
              <a:t>This resulted in the foundation of the world largest Muslim organization on the continent such as Kemal el-Helbawy of the Muslim Association of Britain</a:t>
            </a:r>
          </a:p>
          <a:p>
            <a:r>
              <a:rPr lang="en-US" sz="2000">
                <a:latin typeface="Corbel" panose="020B0503020204020204" pitchFamily="34" charset="0"/>
              </a:rPr>
              <a:t>All of the constituent organizations have similar ambition of establishing Islamic rules as the comprehensive way of life,</a:t>
            </a:r>
          </a:p>
          <a:p>
            <a:r>
              <a:rPr lang="en-US" sz="2000">
                <a:latin typeface="Corbel" panose="020B0503020204020204" pitchFamily="34" charset="0"/>
              </a:rPr>
              <a:t>Networking to strengthening the Muslim community in Europe and encouraging them to be part of the Islamic society in order to propagate Islamic reforms.</a:t>
            </a:r>
          </a:p>
        </p:txBody>
      </p:sp>
      <p:sp>
        <p:nvSpPr>
          <p:cNvPr id="4" name="Footer Placeholder 3">
            <a:extLst>
              <a:ext uri="{FF2B5EF4-FFF2-40B4-BE49-F238E27FC236}">
                <a16:creationId xmlns:a16="http://schemas.microsoft.com/office/drawing/2014/main" id="{396C474E-F0C7-F347-AA11-8009AC285749}"/>
              </a:ext>
            </a:extLst>
          </p:cNvPr>
          <p:cNvSpPr>
            <a:spLocks noGrp="1"/>
          </p:cNvSpPr>
          <p:nvPr>
            <p:ph type="ftr" sz="quarter" idx="11"/>
          </p:nvPr>
        </p:nvSpPr>
        <p:spPr>
          <a:xfrm>
            <a:off x="4965430" y="6356350"/>
            <a:ext cx="4139134"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8D9A36AC-A0F9-7240-96FA-FE5A631DBF89}"/>
              </a:ext>
            </a:extLst>
          </p:cNvPr>
          <p:cNvSpPr>
            <a:spLocks noGrp="1"/>
          </p:cNvSpPr>
          <p:nvPr>
            <p:ph type="sldNum" sz="quarter" idx="12"/>
          </p:nvPr>
        </p:nvSpPr>
        <p:spPr>
          <a:xfrm>
            <a:off x="10167042" y="6356350"/>
            <a:ext cx="1186758" cy="365125"/>
          </a:xfrm>
        </p:spPr>
        <p:txBody>
          <a:bodyPr>
            <a:normAutofit/>
          </a:bodyPr>
          <a:lstStyle/>
          <a:p>
            <a:pPr>
              <a:spcAft>
                <a:spcPts val="600"/>
              </a:spcAft>
            </a:pPr>
            <a:fld id="{89C80920-ED2E-6A48-9AA0-1FA1C0184C14}" type="slidenum">
              <a:rPr lang="en-US" smtClean="0"/>
              <a:pPr>
                <a:spcAft>
                  <a:spcPts val="600"/>
                </a:spcAft>
              </a:pPr>
              <a:t>34</a:t>
            </a:fld>
            <a:endParaRPr lang="en-US"/>
          </a:p>
        </p:txBody>
      </p:sp>
    </p:spTree>
    <p:extLst>
      <p:ext uri="{BB962C8B-B14F-4D97-AF65-F5344CB8AC3E}">
        <p14:creationId xmlns:p14="http://schemas.microsoft.com/office/powerpoint/2010/main" val="27379836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3EF2-4793-E340-AD3C-30522BDCC478}"/>
              </a:ext>
            </a:extLst>
          </p:cNvPr>
          <p:cNvSpPr>
            <a:spLocks noGrp="1"/>
          </p:cNvSpPr>
          <p:nvPr>
            <p:ph type="title"/>
          </p:nvPr>
        </p:nvSpPr>
        <p:spPr>
          <a:xfrm>
            <a:off x="4965430" y="629268"/>
            <a:ext cx="6586491" cy="1286160"/>
          </a:xfrm>
        </p:spPr>
        <p:txBody>
          <a:bodyPr anchor="b">
            <a:normAutofit/>
          </a:bodyPr>
          <a:lstStyle/>
          <a:p>
            <a:r>
              <a:rPr lang="en-US" sz="4100">
                <a:latin typeface="Corbel" panose="020B0503020204020204" pitchFamily="34" charset="0"/>
                <a:cs typeface="Arial" panose="020B0604020202020204" pitchFamily="34" charset="0"/>
              </a:rPr>
              <a:t>MUSLIM BROTHERHOOD – Expansion in Europe – 3 </a:t>
            </a:r>
            <a:endParaRPr lang="en-US" sz="4100"/>
          </a:p>
        </p:txBody>
      </p:sp>
      <p:pic>
        <p:nvPicPr>
          <p:cNvPr id="6" name="Picture 5">
            <a:extLst>
              <a:ext uri="{FF2B5EF4-FFF2-40B4-BE49-F238E27FC236}">
                <a16:creationId xmlns:a16="http://schemas.microsoft.com/office/drawing/2014/main" id="{C272390E-4912-124A-9D28-8968A6124D6D}"/>
              </a:ext>
            </a:extLst>
          </p:cNvPr>
          <p:cNvPicPr>
            <a:picLocks noChangeAspect="1"/>
          </p:cNvPicPr>
          <p:nvPr/>
        </p:nvPicPr>
        <p:blipFill rotWithShape="1">
          <a:blip r:embed="rId2"/>
          <a:srcRect l="16562" r="14023" b="-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63729"/>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4DA790-AFF6-7249-89D9-1257214FB1EA}"/>
              </a:ext>
            </a:extLst>
          </p:cNvPr>
          <p:cNvSpPr>
            <a:spLocks noGrp="1"/>
          </p:cNvSpPr>
          <p:nvPr>
            <p:ph idx="1"/>
          </p:nvPr>
        </p:nvSpPr>
        <p:spPr>
          <a:xfrm>
            <a:off x="4965431" y="2438400"/>
            <a:ext cx="6586489" cy="3785419"/>
          </a:xfrm>
        </p:spPr>
        <p:txBody>
          <a:bodyPr>
            <a:normAutofit/>
          </a:bodyPr>
          <a:lstStyle/>
          <a:p>
            <a:r>
              <a:rPr lang="en-US" sz="2000">
                <a:latin typeface="Corbel" panose="020B0503020204020204" pitchFamily="34" charset="0"/>
              </a:rPr>
              <a:t>There are lots of other Islamic organizations inspired by Muslim brotherhood established across Europe and all over the world helping with the religious demands of the Muslims in needs such as prayer spaces, religious classes, shops with religious products and Islamic bookshops. It was said that over 400 mosques indirectly network with Muslim brotherhood across Europe as of 2008.</a:t>
            </a:r>
          </a:p>
        </p:txBody>
      </p:sp>
      <p:sp>
        <p:nvSpPr>
          <p:cNvPr id="4" name="Footer Placeholder 3">
            <a:extLst>
              <a:ext uri="{FF2B5EF4-FFF2-40B4-BE49-F238E27FC236}">
                <a16:creationId xmlns:a16="http://schemas.microsoft.com/office/drawing/2014/main" id="{48FA73EE-293B-1F47-8E29-92EAEDECC596}"/>
              </a:ext>
            </a:extLst>
          </p:cNvPr>
          <p:cNvSpPr>
            <a:spLocks noGrp="1"/>
          </p:cNvSpPr>
          <p:nvPr>
            <p:ph type="ftr" sz="quarter" idx="11"/>
          </p:nvPr>
        </p:nvSpPr>
        <p:spPr>
          <a:xfrm>
            <a:off x="4965430" y="6356350"/>
            <a:ext cx="4139134"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E2CA75A5-B72B-1841-B01A-895CF48B649E}"/>
              </a:ext>
            </a:extLst>
          </p:cNvPr>
          <p:cNvSpPr>
            <a:spLocks noGrp="1"/>
          </p:cNvSpPr>
          <p:nvPr>
            <p:ph type="sldNum" sz="quarter" idx="12"/>
          </p:nvPr>
        </p:nvSpPr>
        <p:spPr>
          <a:xfrm>
            <a:off x="10167042" y="6356350"/>
            <a:ext cx="1186758" cy="365125"/>
          </a:xfrm>
        </p:spPr>
        <p:txBody>
          <a:bodyPr>
            <a:normAutofit/>
          </a:bodyPr>
          <a:lstStyle/>
          <a:p>
            <a:pPr>
              <a:spcAft>
                <a:spcPts val="600"/>
              </a:spcAft>
            </a:pPr>
            <a:fld id="{89C80920-ED2E-6A48-9AA0-1FA1C0184C14}" type="slidenum">
              <a:rPr lang="en-US" smtClean="0"/>
              <a:pPr>
                <a:spcAft>
                  <a:spcPts val="600"/>
                </a:spcAft>
              </a:pPr>
              <a:t>35</a:t>
            </a:fld>
            <a:endParaRPr lang="en-US"/>
          </a:p>
        </p:txBody>
      </p:sp>
    </p:spTree>
    <p:extLst>
      <p:ext uri="{BB962C8B-B14F-4D97-AF65-F5344CB8AC3E}">
        <p14:creationId xmlns:p14="http://schemas.microsoft.com/office/powerpoint/2010/main" val="33698546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02E86-4DA2-964B-AFED-59348A2EE8C6}"/>
              </a:ext>
            </a:extLst>
          </p:cNvPr>
          <p:cNvSpPr>
            <a:spLocks noGrp="1"/>
          </p:cNvSpPr>
          <p:nvPr>
            <p:ph type="title"/>
          </p:nvPr>
        </p:nvSpPr>
        <p:spPr>
          <a:xfrm>
            <a:off x="655320" y="365125"/>
            <a:ext cx="5120114" cy="1692794"/>
          </a:xfrm>
        </p:spPr>
        <p:txBody>
          <a:bodyPr>
            <a:normAutofit/>
          </a:bodyPr>
          <a:lstStyle/>
          <a:p>
            <a:r>
              <a:rPr lang="en-US" sz="3700">
                <a:latin typeface="Corbel" panose="020B0503020204020204" pitchFamily="34" charset="0"/>
              </a:rPr>
              <a:t>Muslim World League &amp; World Assembly of Muslim Youth</a:t>
            </a:r>
          </a:p>
        </p:txBody>
      </p:sp>
      <p:cxnSp>
        <p:nvCxnSpPr>
          <p:cNvPr id="13"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ADF4A7-4346-414F-BC63-F40C40A3AE25}"/>
              </a:ext>
            </a:extLst>
          </p:cNvPr>
          <p:cNvSpPr>
            <a:spLocks noGrp="1"/>
          </p:cNvSpPr>
          <p:nvPr>
            <p:ph idx="1"/>
          </p:nvPr>
        </p:nvSpPr>
        <p:spPr>
          <a:xfrm>
            <a:off x="655321" y="2575034"/>
            <a:ext cx="5120113" cy="3462228"/>
          </a:xfrm>
        </p:spPr>
        <p:txBody>
          <a:bodyPr>
            <a:normAutofit/>
          </a:bodyPr>
          <a:lstStyle/>
          <a:p>
            <a:r>
              <a:rPr lang="en-US" sz="1800">
                <a:latin typeface="Corbel" panose="020B0503020204020204" pitchFamily="34" charset="0"/>
              </a:rPr>
              <a:t>How it was founded</a:t>
            </a:r>
          </a:p>
          <a:p>
            <a:r>
              <a:rPr lang="en-US" sz="1800">
                <a:latin typeface="Corbel" panose="020B0503020204020204" pitchFamily="34" charset="0"/>
              </a:rPr>
              <a:t>Aims and Objectives</a:t>
            </a:r>
          </a:p>
          <a:p>
            <a:r>
              <a:rPr lang="en-US" sz="1800">
                <a:latin typeface="Corbel" panose="020B0503020204020204" pitchFamily="34" charset="0"/>
              </a:rPr>
              <a:t>Networking with Saudi Arabia</a:t>
            </a:r>
          </a:p>
          <a:p>
            <a:r>
              <a:rPr lang="en-US" sz="1800">
                <a:latin typeface="Corbel" panose="020B0503020204020204" pitchFamily="34" charset="0"/>
              </a:rPr>
              <a:t>Expansion in Europe</a:t>
            </a:r>
          </a:p>
          <a:p>
            <a:r>
              <a:rPr lang="en-US" sz="1800">
                <a:latin typeface="Corbel" panose="020B0503020204020204" pitchFamily="34" charset="0"/>
              </a:rPr>
              <a:t>Alternative Influence</a:t>
            </a:r>
          </a:p>
        </p:txBody>
      </p:sp>
      <p:sp>
        <p:nvSpPr>
          <p:cNvPr id="4" name="Footer Placeholder 3">
            <a:extLst>
              <a:ext uri="{FF2B5EF4-FFF2-40B4-BE49-F238E27FC236}">
                <a16:creationId xmlns:a16="http://schemas.microsoft.com/office/drawing/2014/main" id="{DA17C04B-D915-4E46-BBD6-EA04506682C5}"/>
              </a:ext>
            </a:extLst>
          </p:cNvPr>
          <p:cNvSpPr>
            <a:spLocks noGrp="1"/>
          </p:cNvSpPr>
          <p:nvPr>
            <p:ph type="ftr" sz="quarter" idx="11"/>
          </p:nvPr>
        </p:nvSpPr>
        <p:spPr>
          <a:xfrm>
            <a:off x="655320" y="6356350"/>
            <a:ext cx="4114800"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F3784873-3A4D-8F4B-B44D-E325DB1DDE81}"/>
              </a:ext>
            </a:extLst>
          </p:cNvPr>
          <p:cNvSpPr>
            <a:spLocks noGrp="1"/>
          </p:cNvSpPr>
          <p:nvPr>
            <p:ph type="sldNum" sz="quarter" idx="12"/>
          </p:nvPr>
        </p:nvSpPr>
        <p:spPr>
          <a:xfrm>
            <a:off x="6941820" y="6356350"/>
            <a:ext cx="1165860" cy="365125"/>
          </a:xfrm>
        </p:spPr>
        <p:txBody>
          <a:bodyPr>
            <a:normAutofit/>
          </a:bodyPr>
          <a:lstStyle/>
          <a:p>
            <a:pPr>
              <a:spcAft>
                <a:spcPts val="600"/>
              </a:spcAft>
            </a:pPr>
            <a:fld id="{89C80920-ED2E-6A48-9AA0-1FA1C0184C14}" type="slidenum">
              <a:rPr lang="en-US" smtClean="0"/>
              <a:pPr>
                <a:spcAft>
                  <a:spcPts val="600"/>
                </a:spcAft>
              </a:pPr>
              <a:t>36</a:t>
            </a:fld>
            <a:endParaRPr lang="en-US"/>
          </a:p>
        </p:txBody>
      </p:sp>
      <p:pic>
        <p:nvPicPr>
          <p:cNvPr id="6" name="Picture 5">
            <a:extLst>
              <a:ext uri="{FF2B5EF4-FFF2-40B4-BE49-F238E27FC236}">
                <a16:creationId xmlns:a16="http://schemas.microsoft.com/office/drawing/2014/main" id="{5EFBEB4E-7729-104D-B087-178675BBC80A}"/>
              </a:ext>
            </a:extLst>
          </p:cNvPr>
          <p:cNvPicPr>
            <a:picLocks noChangeAspect="1"/>
          </p:cNvPicPr>
          <p:nvPr/>
        </p:nvPicPr>
        <p:blipFill rotWithShape="1">
          <a:blip r:embed="rId2"/>
          <a:srcRect l="4337" r="3609"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158890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C3711-DCE6-B343-8E65-DA501DA6F9F5}"/>
              </a:ext>
            </a:extLst>
          </p:cNvPr>
          <p:cNvSpPr>
            <a:spLocks noGrp="1"/>
          </p:cNvSpPr>
          <p:nvPr>
            <p:ph type="title"/>
          </p:nvPr>
        </p:nvSpPr>
        <p:spPr>
          <a:xfrm>
            <a:off x="655320" y="365125"/>
            <a:ext cx="5120114" cy="1692794"/>
          </a:xfrm>
        </p:spPr>
        <p:txBody>
          <a:bodyPr>
            <a:normAutofit/>
          </a:bodyPr>
          <a:lstStyle/>
          <a:p>
            <a:r>
              <a:rPr lang="en-US" sz="3100">
                <a:latin typeface="Corbel" panose="020B0503020204020204" pitchFamily="34" charset="0"/>
              </a:rPr>
              <a:t>Muslim World League &amp; World Assembly of Muslim Youth – How It was founded</a:t>
            </a:r>
            <a:endParaRPr lang="en-US" sz="3100"/>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2CB7C6-BBA4-214F-8CCC-9311880E2545}"/>
              </a:ext>
            </a:extLst>
          </p:cNvPr>
          <p:cNvSpPr>
            <a:spLocks noGrp="1"/>
          </p:cNvSpPr>
          <p:nvPr>
            <p:ph idx="1"/>
          </p:nvPr>
        </p:nvSpPr>
        <p:spPr>
          <a:xfrm>
            <a:off x="655321" y="2575034"/>
            <a:ext cx="5120113" cy="3462228"/>
          </a:xfrm>
        </p:spPr>
        <p:txBody>
          <a:bodyPr>
            <a:normAutofit/>
          </a:bodyPr>
          <a:lstStyle/>
          <a:p>
            <a:r>
              <a:rPr lang="en-US" sz="1800">
                <a:latin typeface="Corbel" panose="020B0503020204020204" pitchFamily="34" charset="0"/>
              </a:rPr>
              <a:t>These two organizations are part of the global Muslim network with branches all over the world including European densely populated Muslim countries such as France, Germany and the United Kingdom. These foundations are largely Saudi-funded base focusing on Islamic networking to propagate and enhance financial aspect of Islamic activities globally.</a:t>
            </a:r>
          </a:p>
        </p:txBody>
      </p:sp>
      <p:sp>
        <p:nvSpPr>
          <p:cNvPr id="4" name="Footer Placeholder 3">
            <a:extLst>
              <a:ext uri="{FF2B5EF4-FFF2-40B4-BE49-F238E27FC236}">
                <a16:creationId xmlns:a16="http://schemas.microsoft.com/office/drawing/2014/main" id="{4205D07E-84E3-EF4C-9981-1D55687AA498}"/>
              </a:ext>
            </a:extLst>
          </p:cNvPr>
          <p:cNvSpPr>
            <a:spLocks noGrp="1"/>
          </p:cNvSpPr>
          <p:nvPr>
            <p:ph type="ftr" sz="quarter" idx="11"/>
          </p:nvPr>
        </p:nvSpPr>
        <p:spPr>
          <a:xfrm>
            <a:off x="655320" y="6356350"/>
            <a:ext cx="4114800"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84AAC7E0-3B9D-3C4B-BE95-78A9B779B966}"/>
              </a:ext>
            </a:extLst>
          </p:cNvPr>
          <p:cNvSpPr>
            <a:spLocks noGrp="1"/>
          </p:cNvSpPr>
          <p:nvPr>
            <p:ph type="sldNum" sz="quarter" idx="12"/>
          </p:nvPr>
        </p:nvSpPr>
        <p:spPr>
          <a:xfrm>
            <a:off x="6941820" y="6356350"/>
            <a:ext cx="1165860" cy="365125"/>
          </a:xfrm>
        </p:spPr>
        <p:txBody>
          <a:bodyPr>
            <a:normAutofit/>
          </a:bodyPr>
          <a:lstStyle/>
          <a:p>
            <a:pPr>
              <a:spcAft>
                <a:spcPts val="600"/>
              </a:spcAft>
            </a:pPr>
            <a:fld id="{89C80920-ED2E-6A48-9AA0-1FA1C0184C14}" type="slidenum">
              <a:rPr lang="en-US" smtClean="0"/>
              <a:pPr>
                <a:spcAft>
                  <a:spcPts val="600"/>
                </a:spcAft>
              </a:pPr>
              <a:t>37</a:t>
            </a:fld>
            <a:endParaRPr lang="en-US"/>
          </a:p>
        </p:txBody>
      </p:sp>
      <p:pic>
        <p:nvPicPr>
          <p:cNvPr id="6" name="Picture 5">
            <a:extLst>
              <a:ext uri="{FF2B5EF4-FFF2-40B4-BE49-F238E27FC236}">
                <a16:creationId xmlns:a16="http://schemas.microsoft.com/office/drawing/2014/main" id="{8B646061-7F77-2B4C-9B8D-BABC25B48230}"/>
              </a:ext>
            </a:extLst>
          </p:cNvPr>
          <p:cNvPicPr>
            <a:picLocks noChangeAspect="1"/>
          </p:cNvPicPr>
          <p:nvPr/>
        </p:nvPicPr>
        <p:blipFill rotWithShape="1">
          <a:blip r:embed="rId2"/>
          <a:srcRect l="4337" r="3609"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9074585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652D7-EB77-4B43-ABFB-102A07880F5C}"/>
              </a:ext>
            </a:extLst>
          </p:cNvPr>
          <p:cNvSpPr>
            <a:spLocks noGrp="1"/>
          </p:cNvSpPr>
          <p:nvPr>
            <p:ph type="title"/>
          </p:nvPr>
        </p:nvSpPr>
        <p:spPr>
          <a:xfrm>
            <a:off x="655320" y="365125"/>
            <a:ext cx="5120114" cy="1692794"/>
          </a:xfrm>
        </p:spPr>
        <p:txBody>
          <a:bodyPr>
            <a:normAutofit/>
          </a:bodyPr>
          <a:lstStyle/>
          <a:p>
            <a:r>
              <a:rPr lang="en-US" sz="3100">
                <a:latin typeface="Corbel" panose="020B0503020204020204" pitchFamily="34" charset="0"/>
              </a:rPr>
              <a:t>Muslim World League &amp; World Assembly of Muslim Youth – Aims and Objectives</a:t>
            </a:r>
            <a:endParaRPr lang="en-US" sz="3100"/>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D0C5B43-93AA-BC42-A07F-B195DB0D05D0}"/>
              </a:ext>
            </a:extLst>
          </p:cNvPr>
          <p:cNvSpPr>
            <a:spLocks noGrp="1"/>
          </p:cNvSpPr>
          <p:nvPr>
            <p:ph idx="1"/>
          </p:nvPr>
        </p:nvSpPr>
        <p:spPr>
          <a:xfrm>
            <a:off x="655321" y="2575034"/>
            <a:ext cx="5120113" cy="3462228"/>
          </a:xfrm>
        </p:spPr>
        <p:txBody>
          <a:bodyPr>
            <a:normAutofit/>
          </a:bodyPr>
          <a:lstStyle/>
          <a:p>
            <a:r>
              <a:rPr lang="en-US" sz="1800">
                <a:latin typeface="Corbel" panose="020B0503020204020204" pitchFamily="34" charset="0"/>
              </a:rPr>
              <a:t>Primarily, the focus of these organizations is to promote Islamic teachings and religious awareness</a:t>
            </a:r>
          </a:p>
          <a:p>
            <a:r>
              <a:rPr lang="en-US" sz="1800">
                <a:latin typeface="Corbel" panose="020B0503020204020204" pitchFamily="34" charset="0"/>
              </a:rPr>
              <a:t>Propagating Islam in the European continent through media channels and publications, presenting information to non-Muslims and reverts</a:t>
            </a:r>
          </a:p>
          <a:p>
            <a:r>
              <a:rPr lang="en-US" sz="1800">
                <a:latin typeface="Corbel" panose="020B0503020204020204" pitchFamily="34" charset="0"/>
              </a:rPr>
              <a:t>Coordination of preachers activities and religious academic scholars, as well as establishment of Islamic centers and Arabic language instruction.</a:t>
            </a:r>
          </a:p>
        </p:txBody>
      </p:sp>
      <p:sp>
        <p:nvSpPr>
          <p:cNvPr id="4" name="Footer Placeholder 3">
            <a:extLst>
              <a:ext uri="{FF2B5EF4-FFF2-40B4-BE49-F238E27FC236}">
                <a16:creationId xmlns:a16="http://schemas.microsoft.com/office/drawing/2014/main" id="{8DE04E16-3C23-214B-A8F3-7D9E4152040B}"/>
              </a:ext>
            </a:extLst>
          </p:cNvPr>
          <p:cNvSpPr>
            <a:spLocks noGrp="1"/>
          </p:cNvSpPr>
          <p:nvPr>
            <p:ph type="ftr" sz="quarter" idx="11"/>
          </p:nvPr>
        </p:nvSpPr>
        <p:spPr>
          <a:xfrm>
            <a:off x="655320" y="6356350"/>
            <a:ext cx="4114800"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B94F2120-70DA-AE43-94BE-B74439474461}"/>
              </a:ext>
            </a:extLst>
          </p:cNvPr>
          <p:cNvSpPr>
            <a:spLocks noGrp="1"/>
          </p:cNvSpPr>
          <p:nvPr>
            <p:ph type="sldNum" sz="quarter" idx="12"/>
          </p:nvPr>
        </p:nvSpPr>
        <p:spPr>
          <a:xfrm>
            <a:off x="6941820" y="6356350"/>
            <a:ext cx="1165860" cy="365125"/>
          </a:xfrm>
        </p:spPr>
        <p:txBody>
          <a:bodyPr>
            <a:normAutofit/>
          </a:bodyPr>
          <a:lstStyle/>
          <a:p>
            <a:pPr>
              <a:spcAft>
                <a:spcPts val="600"/>
              </a:spcAft>
            </a:pPr>
            <a:fld id="{89C80920-ED2E-6A48-9AA0-1FA1C0184C14}" type="slidenum">
              <a:rPr lang="en-US" smtClean="0"/>
              <a:pPr>
                <a:spcAft>
                  <a:spcPts val="600"/>
                </a:spcAft>
              </a:pPr>
              <a:t>38</a:t>
            </a:fld>
            <a:endParaRPr lang="en-US"/>
          </a:p>
        </p:txBody>
      </p:sp>
      <p:pic>
        <p:nvPicPr>
          <p:cNvPr id="6" name="Picture 5">
            <a:extLst>
              <a:ext uri="{FF2B5EF4-FFF2-40B4-BE49-F238E27FC236}">
                <a16:creationId xmlns:a16="http://schemas.microsoft.com/office/drawing/2014/main" id="{6FF6BC34-1FA6-3945-BE8E-207F0EA65C15}"/>
              </a:ext>
            </a:extLst>
          </p:cNvPr>
          <p:cNvPicPr>
            <a:picLocks noChangeAspect="1"/>
          </p:cNvPicPr>
          <p:nvPr/>
        </p:nvPicPr>
        <p:blipFill rotWithShape="1">
          <a:blip r:embed="rId2"/>
          <a:srcRect l="4337" r="3609"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3619826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BC501-1B9B-DF4E-A8F2-42ED97B50FD1}"/>
              </a:ext>
            </a:extLst>
          </p:cNvPr>
          <p:cNvSpPr>
            <a:spLocks noGrp="1"/>
          </p:cNvSpPr>
          <p:nvPr>
            <p:ph type="title"/>
          </p:nvPr>
        </p:nvSpPr>
        <p:spPr>
          <a:xfrm>
            <a:off x="655320" y="365125"/>
            <a:ext cx="5120114" cy="1692794"/>
          </a:xfrm>
        </p:spPr>
        <p:txBody>
          <a:bodyPr>
            <a:normAutofit/>
          </a:bodyPr>
          <a:lstStyle/>
          <a:p>
            <a:r>
              <a:rPr lang="en-US" sz="3100">
                <a:latin typeface="Corbel" panose="020B0503020204020204" pitchFamily="34" charset="0"/>
              </a:rPr>
              <a:t>Muslim World League &amp; World Assembly of Muslim Youth – Networking with Saudi - 1</a:t>
            </a:r>
            <a:endParaRPr lang="en-US" sz="3100"/>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2F99DE-AD9C-9D41-A5F9-8E6557D35CF5}"/>
              </a:ext>
            </a:extLst>
          </p:cNvPr>
          <p:cNvSpPr>
            <a:spLocks noGrp="1"/>
          </p:cNvSpPr>
          <p:nvPr>
            <p:ph idx="1"/>
          </p:nvPr>
        </p:nvSpPr>
        <p:spPr>
          <a:xfrm>
            <a:off x="655321" y="2575034"/>
            <a:ext cx="5120113" cy="3462228"/>
          </a:xfrm>
        </p:spPr>
        <p:txBody>
          <a:bodyPr>
            <a:normAutofit/>
          </a:bodyPr>
          <a:lstStyle/>
          <a:p>
            <a:r>
              <a:rPr lang="en-US" sz="1800"/>
              <a:t>The secretary general of these two organizations is always a Saudi national</a:t>
            </a:r>
          </a:p>
          <a:p>
            <a:r>
              <a:rPr lang="en-US" sz="1800"/>
              <a:t>All programs sponsored by these organizations are strongly influenced by Islamic consensus rulings coming out from Saudi Arabia.</a:t>
            </a:r>
          </a:p>
          <a:p>
            <a:r>
              <a:rPr lang="en-US" sz="1800"/>
              <a:t>Saudi has been strong key player in the da’wa propagation of the groups, Saudi government allocated about 250,000 dollars to the league in 1962, which later grown to about 13 million dollars in 1980.</a:t>
            </a:r>
          </a:p>
        </p:txBody>
      </p:sp>
      <p:sp>
        <p:nvSpPr>
          <p:cNvPr id="4" name="Footer Placeholder 3">
            <a:extLst>
              <a:ext uri="{FF2B5EF4-FFF2-40B4-BE49-F238E27FC236}">
                <a16:creationId xmlns:a16="http://schemas.microsoft.com/office/drawing/2014/main" id="{2B3DA104-A799-2542-86B6-F8A3E7F79B8D}"/>
              </a:ext>
            </a:extLst>
          </p:cNvPr>
          <p:cNvSpPr>
            <a:spLocks noGrp="1"/>
          </p:cNvSpPr>
          <p:nvPr>
            <p:ph type="ftr" sz="quarter" idx="11"/>
          </p:nvPr>
        </p:nvSpPr>
        <p:spPr>
          <a:xfrm>
            <a:off x="655320" y="6356350"/>
            <a:ext cx="4114800"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0CE046EF-F6A6-3049-9D74-1CF1081A61B7}"/>
              </a:ext>
            </a:extLst>
          </p:cNvPr>
          <p:cNvSpPr>
            <a:spLocks noGrp="1"/>
          </p:cNvSpPr>
          <p:nvPr>
            <p:ph type="sldNum" sz="quarter" idx="12"/>
          </p:nvPr>
        </p:nvSpPr>
        <p:spPr>
          <a:xfrm>
            <a:off x="6941820" y="6356350"/>
            <a:ext cx="1165860" cy="365125"/>
          </a:xfrm>
        </p:spPr>
        <p:txBody>
          <a:bodyPr>
            <a:normAutofit/>
          </a:bodyPr>
          <a:lstStyle/>
          <a:p>
            <a:pPr>
              <a:spcAft>
                <a:spcPts val="600"/>
              </a:spcAft>
            </a:pPr>
            <a:fld id="{89C80920-ED2E-6A48-9AA0-1FA1C0184C14}" type="slidenum">
              <a:rPr lang="en-US" smtClean="0"/>
              <a:pPr>
                <a:spcAft>
                  <a:spcPts val="600"/>
                </a:spcAft>
              </a:pPr>
              <a:t>39</a:t>
            </a:fld>
            <a:endParaRPr lang="en-US"/>
          </a:p>
        </p:txBody>
      </p:sp>
      <p:pic>
        <p:nvPicPr>
          <p:cNvPr id="6" name="Picture 5">
            <a:extLst>
              <a:ext uri="{FF2B5EF4-FFF2-40B4-BE49-F238E27FC236}">
                <a16:creationId xmlns:a16="http://schemas.microsoft.com/office/drawing/2014/main" id="{778CD31A-BCAD-5F4A-8ADC-7C6DBE41C98B}"/>
              </a:ext>
            </a:extLst>
          </p:cNvPr>
          <p:cNvPicPr>
            <a:picLocks noChangeAspect="1"/>
          </p:cNvPicPr>
          <p:nvPr/>
        </p:nvPicPr>
        <p:blipFill rotWithShape="1">
          <a:blip r:embed="rId2"/>
          <a:srcRect l="4337" r="3609"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1928903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FAFA3-DE8E-4F42-ADAF-9A747DB242B7}"/>
              </a:ext>
            </a:extLst>
          </p:cNvPr>
          <p:cNvSpPr>
            <a:spLocks noGrp="1"/>
          </p:cNvSpPr>
          <p:nvPr>
            <p:ph type="title"/>
          </p:nvPr>
        </p:nvSpPr>
        <p:spPr>
          <a:xfrm>
            <a:off x="655320" y="365125"/>
            <a:ext cx="5120114" cy="1692794"/>
          </a:xfrm>
        </p:spPr>
        <p:txBody>
          <a:bodyPr>
            <a:normAutofit/>
          </a:bodyPr>
          <a:lstStyle/>
          <a:p>
            <a:r>
              <a:rPr lang="en-US" sz="3100">
                <a:latin typeface="Corbel" panose="020B0503020204020204" pitchFamily="34" charset="0"/>
              </a:rPr>
              <a:t>Muslim World League &amp; World Assembly of Muslim Youth – Networking with Saudi - 2</a:t>
            </a:r>
            <a:endParaRPr lang="en-US" sz="3100"/>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EB82D4-E65C-A346-8D8E-EAB728DCF0AE}"/>
              </a:ext>
            </a:extLst>
          </p:cNvPr>
          <p:cNvSpPr>
            <a:spLocks noGrp="1"/>
          </p:cNvSpPr>
          <p:nvPr>
            <p:ph idx="1"/>
          </p:nvPr>
        </p:nvSpPr>
        <p:spPr>
          <a:xfrm>
            <a:off x="655321" y="2575034"/>
            <a:ext cx="5120113" cy="3462228"/>
          </a:xfrm>
        </p:spPr>
        <p:txBody>
          <a:bodyPr>
            <a:normAutofit/>
          </a:bodyPr>
          <a:lstStyle/>
          <a:p>
            <a:r>
              <a:rPr lang="en-US" sz="1800">
                <a:latin typeface="Corbel" panose="020B0503020204020204" pitchFamily="34" charset="0"/>
              </a:rPr>
              <a:t>Saudi influence and funding have labelled the league and the Assembly as promoters of the strict Wahhabi version of Islam prevalent in the middle eastern region.</a:t>
            </a:r>
          </a:p>
          <a:p>
            <a:r>
              <a:rPr lang="en-US" sz="1800">
                <a:latin typeface="Corbel" panose="020B0503020204020204" pitchFamily="34" charset="0"/>
              </a:rPr>
              <a:t>Wahhabis aimed at purifying and advocating for strict Islamic adherence to Islamic rulings and teachings.</a:t>
            </a:r>
          </a:p>
          <a:p>
            <a:r>
              <a:rPr lang="en-US" sz="1800">
                <a:latin typeface="Corbel" panose="020B0503020204020204" pitchFamily="34" charset="0"/>
              </a:rPr>
              <a:t>Apart from the funding from the Saudi government, the league and the Assembly also collect donations and contributions from other Islamic charities and networks of private individual mission supporters. </a:t>
            </a:r>
          </a:p>
          <a:p>
            <a:endParaRPr lang="en-US" sz="1800"/>
          </a:p>
        </p:txBody>
      </p:sp>
      <p:sp>
        <p:nvSpPr>
          <p:cNvPr id="4" name="Footer Placeholder 3">
            <a:extLst>
              <a:ext uri="{FF2B5EF4-FFF2-40B4-BE49-F238E27FC236}">
                <a16:creationId xmlns:a16="http://schemas.microsoft.com/office/drawing/2014/main" id="{E99332F8-D6F0-9F4F-95E9-97B5378A244E}"/>
              </a:ext>
            </a:extLst>
          </p:cNvPr>
          <p:cNvSpPr>
            <a:spLocks noGrp="1"/>
          </p:cNvSpPr>
          <p:nvPr>
            <p:ph type="ftr" sz="quarter" idx="11"/>
          </p:nvPr>
        </p:nvSpPr>
        <p:spPr>
          <a:xfrm>
            <a:off x="655320" y="6356350"/>
            <a:ext cx="4114800"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DDD130A5-17BA-EE42-825C-09263F0343AC}"/>
              </a:ext>
            </a:extLst>
          </p:cNvPr>
          <p:cNvSpPr>
            <a:spLocks noGrp="1"/>
          </p:cNvSpPr>
          <p:nvPr>
            <p:ph type="sldNum" sz="quarter" idx="12"/>
          </p:nvPr>
        </p:nvSpPr>
        <p:spPr>
          <a:xfrm>
            <a:off x="6941820" y="6356350"/>
            <a:ext cx="1165860" cy="365125"/>
          </a:xfrm>
        </p:spPr>
        <p:txBody>
          <a:bodyPr>
            <a:normAutofit/>
          </a:bodyPr>
          <a:lstStyle/>
          <a:p>
            <a:pPr>
              <a:spcAft>
                <a:spcPts val="600"/>
              </a:spcAft>
            </a:pPr>
            <a:fld id="{89C80920-ED2E-6A48-9AA0-1FA1C0184C14}" type="slidenum">
              <a:rPr lang="en-US" smtClean="0"/>
              <a:pPr>
                <a:spcAft>
                  <a:spcPts val="600"/>
                </a:spcAft>
              </a:pPr>
              <a:t>40</a:t>
            </a:fld>
            <a:endParaRPr lang="en-US"/>
          </a:p>
        </p:txBody>
      </p:sp>
      <p:pic>
        <p:nvPicPr>
          <p:cNvPr id="6" name="Picture 5">
            <a:extLst>
              <a:ext uri="{FF2B5EF4-FFF2-40B4-BE49-F238E27FC236}">
                <a16:creationId xmlns:a16="http://schemas.microsoft.com/office/drawing/2014/main" id="{C955F1A1-AB3F-7749-8558-8162F5AB4942}"/>
              </a:ext>
            </a:extLst>
          </p:cNvPr>
          <p:cNvPicPr>
            <a:picLocks noChangeAspect="1"/>
          </p:cNvPicPr>
          <p:nvPr/>
        </p:nvPicPr>
        <p:blipFill rotWithShape="1">
          <a:blip r:embed="rId2"/>
          <a:srcRect l="4337" r="3609"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42078779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EA99E-2F24-204B-A30D-18E4D3CEDA65}"/>
              </a:ext>
            </a:extLst>
          </p:cNvPr>
          <p:cNvSpPr>
            <a:spLocks noGrp="1"/>
          </p:cNvSpPr>
          <p:nvPr>
            <p:ph type="title"/>
          </p:nvPr>
        </p:nvSpPr>
        <p:spPr>
          <a:xfrm>
            <a:off x="4965430" y="312241"/>
            <a:ext cx="6787955" cy="1802876"/>
          </a:xfrm>
        </p:spPr>
        <p:txBody>
          <a:bodyPr anchor="b">
            <a:noAutofit/>
          </a:bodyPr>
          <a:lstStyle/>
          <a:p>
            <a:r>
              <a:rPr lang="en-US" sz="4000" dirty="0">
                <a:latin typeface="Corbel" panose="020B0503020204020204" pitchFamily="34" charset="0"/>
              </a:rPr>
              <a:t>Muslim World League &amp; World Assembly of Muslim Youth – Networking with Saudi - 3</a:t>
            </a:r>
            <a:endParaRPr lang="en-US" sz="4000" dirty="0"/>
          </a:p>
        </p:txBody>
      </p:sp>
      <p:pic>
        <p:nvPicPr>
          <p:cNvPr id="7" name="Picture 6">
            <a:extLst>
              <a:ext uri="{FF2B5EF4-FFF2-40B4-BE49-F238E27FC236}">
                <a16:creationId xmlns:a16="http://schemas.microsoft.com/office/drawing/2014/main" id="{4C3E2248-B72C-7B40-A578-67A8DD07E21B}"/>
              </a:ext>
            </a:extLst>
          </p:cNvPr>
          <p:cNvPicPr>
            <a:picLocks noChangeAspect="1"/>
          </p:cNvPicPr>
          <p:nvPr/>
        </p:nvPicPr>
        <p:blipFill rotWithShape="1">
          <a:blip r:embed="rId2"/>
          <a:srcRect b="13654"/>
          <a:stretch/>
        </p:blipFill>
        <p:spPr>
          <a:xfrm>
            <a:off x="20" y="10"/>
            <a:ext cx="4635571" cy="6857990"/>
          </a:xfrm>
          <a:prstGeom prst="rect">
            <a:avLst/>
          </a:prstGeom>
          <a:effectLst/>
        </p:spPr>
      </p:pic>
      <p:cxnSp>
        <p:nvCxnSpPr>
          <p:cNvPr id="21" name="Straight Connector 2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2873E0"/>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A58BEB-F44F-5E4E-9DFD-72ACEA9D0919}"/>
              </a:ext>
            </a:extLst>
          </p:cNvPr>
          <p:cNvSpPr>
            <a:spLocks noGrp="1"/>
          </p:cNvSpPr>
          <p:nvPr>
            <p:ph idx="1"/>
          </p:nvPr>
        </p:nvSpPr>
        <p:spPr>
          <a:xfrm>
            <a:off x="4965431" y="3189256"/>
            <a:ext cx="6586489" cy="3034563"/>
          </a:xfrm>
        </p:spPr>
        <p:txBody>
          <a:bodyPr>
            <a:normAutofit/>
          </a:bodyPr>
          <a:lstStyle/>
          <a:p>
            <a:r>
              <a:rPr lang="en-US" sz="3200" dirty="0">
                <a:latin typeface="Corbel" panose="020B0503020204020204" pitchFamily="34" charset="0"/>
              </a:rPr>
              <a:t>The secretary general of the Muslim World League </a:t>
            </a:r>
            <a:r>
              <a:rPr lang="en-US" sz="3200" dirty="0" err="1">
                <a:latin typeface="Corbel" panose="020B0503020204020204" pitchFamily="34" charset="0"/>
              </a:rPr>
              <a:t>Abdullahi</a:t>
            </a:r>
            <a:r>
              <a:rPr lang="en-US" sz="3200" dirty="0">
                <a:latin typeface="Corbel" panose="020B0503020204020204" pitchFamily="34" charset="0"/>
              </a:rPr>
              <a:t> Bin Abdul Mohsin at </a:t>
            </a:r>
            <a:r>
              <a:rPr lang="en-US" sz="3200" dirty="0" err="1">
                <a:latin typeface="Corbel" panose="020B0503020204020204" pitchFamily="34" charset="0"/>
              </a:rPr>
              <a:t>Turki</a:t>
            </a:r>
            <a:r>
              <a:rPr lang="en-US" sz="3200" dirty="0">
                <a:latin typeface="Corbel" panose="020B0503020204020204" pitchFamily="34" charset="0"/>
              </a:rPr>
              <a:t>, speaking at the world conference in </a:t>
            </a:r>
            <a:r>
              <a:rPr lang="en-US" sz="3200" dirty="0" err="1">
                <a:latin typeface="Corbel" panose="020B0503020204020204" pitchFamily="34" charset="0"/>
              </a:rPr>
              <a:t>madrid</a:t>
            </a:r>
            <a:r>
              <a:rPr lang="en-US" sz="3200" dirty="0">
                <a:latin typeface="Corbel" panose="020B0503020204020204" pitchFamily="34" charset="0"/>
              </a:rPr>
              <a:t> Spain, on the 16</a:t>
            </a:r>
            <a:r>
              <a:rPr lang="en-US" sz="3200" baseline="30000" dirty="0">
                <a:latin typeface="Corbel" panose="020B0503020204020204" pitchFamily="34" charset="0"/>
              </a:rPr>
              <a:t>th</a:t>
            </a:r>
            <a:r>
              <a:rPr lang="en-US" sz="3200" dirty="0">
                <a:latin typeface="Corbel" panose="020B0503020204020204" pitchFamily="34" charset="0"/>
              </a:rPr>
              <a:t> of July 2008.</a:t>
            </a:r>
          </a:p>
          <a:p>
            <a:endParaRPr lang="en-US" sz="2000" dirty="0"/>
          </a:p>
          <a:p>
            <a:endParaRPr lang="en-US" sz="2000" dirty="0"/>
          </a:p>
        </p:txBody>
      </p:sp>
      <p:sp>
        <p:nvSpPr>
          <p:cNvPr id="4" name="Footer Placeholder 3">
            <a:extLst>
              <a:ext uri="{FF2B5EF4-FFF2-40B4-BE49-F238E27FC236}">
                <a16:creationId xmlns:a16="http://schemas.microsoft.com/office/drawing/2014/main" id="{8F144A68-A414-D145-945C-8C843831762D}"/>
              </a:ext>
            </a:extLst>
          </p:cNvPr>
          <p:cNvSpPr>
            <a:spLocks noGrp="1"/>
          </p:cNvSpPr>
          <p:nvPr>
            <p:ph type="ftr" sz="quarter" idx="11"/>
          </p:nvPr>
        </p:nvSpPr>
        <p:spPr>
          <a:xfrm>
            <a:off x="4965430" y="6356350"/>
            <a:ext cx="4139134"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ADC450FA-EFFC-F445-9539-DE2D981D27AA}"/>
              </a:ext>
            </a:extLst>
          </p:cNvPr>
          <p:cNvSpPr>
            <a:spLocks noGrp="1"/>
          </p:cNvSpPr>
          <p:nvPr>
            <p:ph type="sldNum" sz="quarter" idx="12"/>
          </p:nvPr>
        </p:nvSpPr>
        <p:spPr>
          <a:xfrm>
            <a:off x="10167042" y="6356350"/>
            <a:ext cx="1186758" cy="365125"/>
          </a:xfrm>
        </p:spPr>
        <p:txBody>
          <a:bodyPr>
            <a:normAutofit/>
          </a:bodyPr>
          <a:lstStyle/>
          <a:p>
            <a:pPr>
              <a:spcAft>
                <a:spcPts val="600"/>
              </a:spcAft>
            </a:pPr>
            <a:r>
              <a:rPr lang="en-US" dirty="0"/>
              <a:t>41</a:t>
            </a:r>
          </a:p>
        </p:txBody>
      </p:sp>
    </p:spTree>
    <p:extLst>
      <p:ext uri="{BB962C8B-B14F-4D97-AF65-F5344CB8AC3E}">
        <p14:creationId xmlns:p14="http://schemas.microsoft.com/office/powerpoint/2010/main" val="7773120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EEBBD-A711-1348-A71A-196C7C9E7D2E}"/>
              </a:ext>
            </a:extLst>
          </p:cNvPr>
          <p:cNvSpPr>
            <a:spLocks noGrp="1"/>
          </p:cNvSpPr>
          <p:nvPr>
            <p:ph type="title"/>
          </p:nvPr>
        </p:nvSpPr>
        <p:spPr>
          <a:xfrm>
            <a:off x="655320" y="365125"/>
            <a:ext cx="5120114" cy="1692794"/>
          </a:xfrm>
        </p:spPr>
        <p:txBody>
          <a:bodyPr>
            <a:normAutofit/>
          </a:bodyPr>
          <a:lstStyle/>
          <a:p>
            <a:r>
              <a:rPr lang="en-US" sz="3100">
                <a:latin typeface="Corbel" panose="020B0503020204020204" pitchFamily="34" charset="0"/>
              </a:rPr>
              <a:t>Muslim World League &amp; World Assembly of Muslim Youth – Expansion in Europe – 1 </a:t>
            </a:r>
            <a:endParaRPr lang="en-US" sz="3100"/>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5B11C4-FECE-F842-B1E2-3E8DC869F3F8}"/>
              </a:ext>
            </a:extLst>
          </p:cNvPr>
          <p:cNvSpPr>
            <a:spLocks noGrp="1"/>
          </p:cNvSpPr>
          <p:nvPr>
            <p:ph idx="1"/>
          </p:nvPr>
        </p:nvSpPr>
        <p:spPr>
          <a:xfrm>
            <a:off x="655321" y="2575034"/>
            <a:ext cx="5120113" cy="3462228"/>
          </a:xfrm>
        </p:spPr>
        <p:txBody>
          <a:bodyPr>
            <a:normAutofit/>
          </a:bodyPr>
          <a:lstStyle/>
          <a:p>
            <a:endParaRPr lang="en-US" sz="1800">
              <a:latin typeface="Corbel" panose="020B0503020204020204" pitchFamily="34" charset="0"/>
            </a:endParaRPr>
          </a:p>
          <a:p>
            <a:r>
              <a:rPr lang="en-US" sz="1800">
                <a:latin typeface="Corbel" panose="020B0503020204020204" pitchFamily="34" charset="0"/>
              </a:rPr>
              <a:t>In the early 1970s of the Arab migration to the Europe, the Muslim World League followed this migration aiming to provide Muslim immigrants with religious education and other services that can not be found in the West during the time.</a:t>
            </a:r>
          </a:p>
        </p:txBody>
      </p:sp>
      <p:sp>
        <p:nvSpPr>
          <p:cNvPr id="4" name="Footer Placeholder 3">
            <a:extLst>
              <a:ext uri="{FF2B5EF4-FFF2-40B4-BE49-F238E27FC236}">
                <a16:creationId xmlns:a16="http://schemas.microsoft.com/office/drawing/2014/main" id="{9D96A0AD-588F-2D4E-9575-80A81A140A6E}"/>
              </a:ext>
            </a:extLst>
          </p:cNvPr>
          <p:cNvSpPr>
            <a:spLocks noGrp="1"/>
          </p:cNvSpPr>
          <p:nvPr>
            <p:ph type="ftr" sz="quarter" idx="11"/>
          </p:nvPr>
        </p:nvSpPr>
        <p:spPr>
          <a:xfrm>
            <a:off x="655320" y="6356350"/>
            <a:ext cx="4114800"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3D5A9501-9DD0-D649-AD98-10AB79951DA3}"/>
              </a:ext>
            </a:extLst>
          </p:cNvPr>
          <p:cNvSpPr>
            <a:spLocks noGrp="1"/>
          </p:cNvSpPr>
          <p:nvPr>
            <p:ph type="sldNum" sz="quarter" idx="12"/>
          </p:nvPr>
        </p:nvSpPr>
        <p:spPr>
          <a:xfrm>
            <a:off x="6941820" y="6356350"/>
            <a:ext cx="1165860" cy="365125"/>
          </a:xfrm>
        </p:spPr>
        <p:txBody>
          <a:bodyPr>
            <a:normAutofit/>
          </a:bodyPr>
          <a:lstStyle/>
          <a:p>
            <a:pPr>
              <a:spcAft>
                <a:spcPts val="600"/>
              </a:spcAft>
            </a:pPr>
            <a:fld id="{89C80920-ED2E-6A48-9AA0-1FA1C0184C14}" type="slidenum">
              <a:rPr lang="en-US" smtClean="0"/>
              <a:pPr>
                <a:spcAft>
                  <a:spcPts val="600"/>
                </a:spcAft>
              </a:pPr>
              <a:t>42</a:t>
            </a:fld>
            <a:endParaRPr lang="en-US"/>
          </a:p>
        </p:txBody>
      </p:sp>
      <p:pic>
        <p:nvPicPr>
          <p:cNvPr id="6" name="Picture 5">
            <a:extLst>
              <a:ext uri="{FF2B5EF4-FFF2-40B4-BE49-F238E27FC236}">
                <a16:creationId xmlns:a16="http://schemas.microsoft.com/office/drawing/2014/main" id="{A2ABA0B7-56E9-3D4F-89BE-98A4BC1046F3}"/>
              </a:ext>
            </a:extLst>
          </p:cNvPr>
          <p:cNvPicPr>
            <a:picLocks noChangeAspect="1"/>
          </p:cNvPicPr>
          <p:nvPr/>
        </p:nvPicPr>
        <p:blipFill rotWithShape="1">
          <a:blip r:embed="rId2"/>
          <a:srcRect l="4337" r="3609"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4071778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E7CD4-359A-9645-8745-27E5AB93F186}"/>
              </a:ext>
            </a:extLst>
          </p:cNvPr>
          <p:cNvSpPr>
            <a:spLocks noGrp="1"/>
          </p:cNvSpPr>
          <p:nvPr>
            <p:ph type="title"/>
          </p:nvPr>
        </p:nvSpPr>
        <p:spPr>
          <a:xfrm>
            <a:off x="655320" y="365125"/>
            <a:ext cx="5120114" cy="1692794"/>
          </a:xfrm>
        </p:spPr>
        <p:txBody>
          <a:bodyPr>
            <a:normAutofit/>
          </a:bodyPr>
          <a:lstStyle/>
          <a:p>
            <a:r>
              <a:rPr lang="en-US" sz="3100">
                <a:latin typeface="Corbel" panose="020B0503020204020204" pitchFamily="34" charset="0"/>
              </a:rPr>
              <a:t>Muslim World League &amp; World Assembly of Muslim Youth – Expansion in Europe – 2 </a:t>
            </a:r>
            <a:endParaRPr lang="en-US" sz="3100"/>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CE0FE2-4B62-D849-B7A8-9A2D72E15A07}"/>
              </a:ext>
            </a:extLst>
          </p:cNvPr>
          <p:cNvSpPr>
            <a:spLocks noGrp="1"/>
          </p:cNvSpPr>
          <p:nvPr>
            <p:ph idx="1"/>
          </p:nvPr>
        </p:nvSpPr>
        <p:spPr>
          <a:xfrm>
            <a:off x="655321" y="2575034"/>
            <a:ext cx="5120113" cy="3462228"/>
          </a:xfrm>
        </p:spPr>
        <p:txBody>
          <a:bodyPr>
            <a:normAutofit/>
          </a:bodyPr>
          <a:lstStyle/>
          <a:p>
            <a:endParaRPr lang="en-US" sz="1800">
              <a:latin typeface="Corbel" panose="020B0503020204020204" pitchFamily="34" charset="0"/>
            </a:endParaRPr>
          </a:p>
          <a:p>
            <a:r>
              <a:rPr lang="en-US" sz="1800">
                <a:latin typeface="Corbel" panose="020B0503020204020204" pitchFamily="34" charset="0"/>
              </a:rPr>
              <a:t>The period of migration of Muslims to Europe marked the start time for the intense growth of MW league in Europe, and eventually opened up the opportunity of opening offices across Europe and North America as well as Moscow, Copenhagen and Washington, D.C.</a:t>
            </a:r>
          </a:p>
          <a:p>
            <a:endParaRPr lang="en-US" sz="1800"/>
          </a:p>
        </p:txBody>
      </p:sp>
      <p:sp>
        <p:nvSpPr>
          <p:cNvPr id="4" name="Footer Placeholder 3">
            <a:extLst>
              <a:ext uri="{FF2B5EF4-FFF2-40B4-BE49-F238E27FC236}">
                <a16:creationId xmlns:a16="http://schemas.microsoft.com/office/drawing/2014/main" id="{F082742A-3D91-2946-8C4F-62FDBD6EBEE3}"/>
              </a:ext>
            </a:extLst>
          </p:cNvPr>
          <p:cNvSpPr>
            <a:spLocks noGrp="1"/>
          </p:cNvSpPr>
          <p:nvPr>
            <p:ph type="ftr" sz="quarter" idx="11"/>
          </p:nvPr>
        </p:nvSpPr>
        <p:spPr>
          <a:xfrm>
            <a:off x="655320" y="6356350"/>
            <a:ext cx="4114800" cy="365125"/>
          </a:xfrm>
        </p:spPr>
        <p:txBody>
          <a:bodyPr>
            <a:normAutofit/>
          </a:bodyPr>
          <a:lstStyle/>
          <a:p>
            <a:pPr algn="l">
              <a:spcAft>
                <a:spcPts val="600"/>
              </a:spcAft>
            </a:pPr>
            <a:r>
              <a:rPr lang="en-GB"/>
              <a:t>Muslim Networks - Mohammed Adebayo - 1603804</a:t>
            </a:r>
            <a:endParaRPr lang="en-US"/>
          </a:p>
        </p:txBody>
      </p:sp>
      <p:sp>
        <p:nvSpPr>
          <p:cNvPr id="5" name="Slide Number Placeholder 4">
            <a:extLst>
              <a:ext uri="{FF2B5EF4-FFF2-40B4-BE49-F238E27FC236}">
                <a16:creationId xmlns:a16="http://schemas.microsoft.com/office/drawing/2014/main" id="{2BF50373-3AD7-194B-AFEE-44AE5E8EED99}"/>
              </a:ext>
            </a:extLst>
          </p:cNvPr>
          <p:cNvSpPr>
            <a:spLocks noGrp="1"/>
          </p:cNvSpPr>
          <p:nvPr>
            <p:ph type="sldNum" sz="quarter" idx="12"/>
          </p:nvPr>
        </p:nvSpPr>
        <p:spPr>
          <a:xfrm>
            <a:off x="6941820" y="6356350"/>
            <a:ext cx="1165860" cy="365125"/>
          </a:xfrm>
        </p:spPr>
        <p:txBody>
          <a:bodyPr>
            <a:normAutofit/>
          </a:bodyPr>
          <a:lstStyle/>
          <a:p>
            <a:pPr>
              <a:spcAft>
                <a:spcPts val="600"/>
              </a:spcAft>
            </a:pPr>
            <a:fld id="{89C80920-ED2E-6A48-9AA0-1FA1C0184C14}" type="slidenum">
              <a:rPr lang="en-US" smtClean="0"/>
              <a:pPr>
                <a:spcAft>
                  <a:spcPts val="600"/>
                </a:spcAft>
              </a:pPr>
              <a:t>43</a:t>
            </a:fld>
            <a:endParaRPr lang="en-US"/>
          </a:p>
        </p:txBody>
      </p:sp>
      <p:pic>
        <p:nvPicPr>
          <p:cNvPr id="6" name="Picture 5">
            <a:extLst>
              <a:ext uri="{FF2B5EF4-FFF2-40B4-BE49-F238E27FC236}">
                <a16:creationId xmlns:a16="http://schemas.microsoft.com/office/drawing/2014/main" id="{DF1DE3F9-786D-914F-B279-39292A044B89}"/>
              </a:ext>
            </a:extLst>
          </p:cNvPr>
          <p:cNvPicPr>
            <a:picLocks noChangeAspect="1"/>
          </p:cNvPicPr>
          <p:nvPr/>
        </p:nvPicPr>
        <p:blipFill rotWithShape="1">
          <a:blip r:embed="rId2"/>
          <a:srcRect l="4337" r="3609"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4959461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C222ABF-E185-3E4D-9A03-8ED888B4C959}"/>
              </a:ext>
            </a:extLst>
          </p:cNvPr>
          <p:cNvSpPr>
            <a:spLocks noGrp="1"/>
          </p:cNvSpPr>
          <p:nvPr>
            <p:ph type="title"/>
          </p:nvPr>
        </p:nvSpPr>
        <p:spPr>
          <a:xfrm>
            <a:off x="1179226" y="826680"/>
            <a:ext cx="9833548" cy="1325563"/>
          </a:xfrm>
        </p:spPr>
        <p:txBody>
          <a:bodyPr>
            <a:normAutofit/>
          </a:bodyPr>
          <a:lstStyle/>
          <a:p>
            <a:pPr algn="ctr"/>
            <a:r>
              <a:rPr lang="en-US" sz="4000">
                <a:solidFill>
                  <a:srgbClr val="FFFFFF"/>
                </a:solidFill>
                <a:latin typeface="Corbel" panose="020B0503020204020204" pitchFamily="34" charset="0"/>
              </a:rPr>
              <a:t>Networks of Muslim Scholars – 1 </a:t>
            </a:r>
          </a:p>
        </p:txBody>
      </p:sp>
      <p:sp>
        <p:nvSpPr>
          <p:cNvPr id="4" name="Footer Placeholder 3">
            <a:extLst>
              <a:ext uri="{FF2B5EF4-FFF2-40B4-BE49-F238E27FC236}">
                <a16:creationId xmlns:a16="http://schemas.microsoft.com/office/drawing/2014/main" id="{6A37EDF9-DB43-5240-9A91-6BAF5CF68AC6}"/>
              </a:ext>
            </a:extLst>
          </p:cNvPr>
          <p:cNvSpPr>
            <a:spLocks noGrp="1"/>
          </p:cNvSpPr>
          <p:nvPr>
            <p:ph type="ftr" sz="quarter" idx="11"/>
          </p:nvPr>
        </p:nvSpPr>
        <p:spPr>
          <a:xfrm>
            <a:off x="805661" y="6223702"/>
            <a:ext cx="6584750" cy="314067"/>
          </a:xfrm>
        </p:spPr>
        <p:txBody>
          <a:bodyPr>
            <a:normAutofit/>
          </a:bodyPr>
          <a:lstStyle/>
          <a:p>
            <a:pPr algn="l">
              <a:spcAft>
                <a:spcPts val="600"/>
              </a:spcAft>
            </a:pPr>
            <a:r>
              <a:rPr lang="en-GB" sz="1000">
                <a:solidFill>
                  <a:srgbClr val="898989"/>
                </a:solidFill>
              </a:rPr>
              <a:t>Muslim Networks - Mohammed Adebayo - 1603804</a:t>
            </a:r>
            <a:endParaRPr lang="en-US" sz="1000">
              <a:solidFill>
                <a:srgbClr val="898989"/>
              </a:solidFill>
            </a:endParaRPr>
          </a:p>
        </p:txBody>
      </p:sp>
      <p:sp>
        <p:nvSpPr>
          <p:cNvPr id="5" name="Slide Number Placeholder 4">
            <a:extLst>
              <a:ext uri="{FF2B5EF4-FFF2-40B4-BE49-F238E27FC236}">
                <a16:creationId xmlns:a16="http://schemas.microsoft.com/office/drawing/2014/main" id="{D300FF58-658E-E84E-9A65-B43B0FB87F69}"/>
              </a:ext>
            </a:extLst>
          </p:cNvPr>
          <p:cNvSpPr>
            <a:spLocks noGrp="1"/>
          </p:cNvSpPr>
          <p:nvPr>
            <p:ph type="sldNum" sz="quarter" idx="12"/>
          </p:nvPr>
        </p:nvSpPr>
        <p:spPr>
          <a:xfrm>
            <a:off x="10825930" y="6223702"/>
            <a:ext cx="570728" cy="314067"/>
          </a:xfrm>
        </p:spPr>
        <p:txBody>
          <a:bodyPr>
            <a:normAutofit/>
          </a:bodyPr>
          <a:lstStyle/>
          <a:p>
            <a:pPr>
              <a:spcAft>
                <a:spcPts val="600"/>
              </a:spcAft>
            </a:pPr>
            <a:r>
              <a:rPr lang="en-US" sz="1000" dirty="0">
                <a:solidFill>
                  <a:srgbClr val="898989"/>
                </a:solidFill>
              </a:rPr>
              <a:t>44</a:t>
            </a:r>
          </a:p>
        </p:txBody>
      </p:sp>
      <p:graphicFrame>
        <p:nvGraphicFramePr>
          <p:cNvPr id="7" name="Content Placeholder 2">
            <a:extLst>
              <a:ext uri="{FF2B5EF4-FFF2-40B4-BE49-F238E27FC236}">
                <a16:creationId xmlns:a16="http://schemas.microsoft.com/office/drawing/2014/main" id="{730E16C1-B88B-4E60-8A8A-86D1DD09512F}"/>
              </a:ext>
            </a:extLst>
          </p:cNvPr>
          <p:cNvGraphicFramePr>
            <a:graphicFrameLocks noGrp="1"/>
          </p:cNvGraphicFramePr>
          <p:nvPr>
            <p:ph idx="1"/>
            <p:extLst>
              <p:ext uri="{D42A27DB-BD31-4B8C-83A1-F6EECF244321}">
                <p14:modId xmlns:p14="http://schemas.microsoft.com/office/powerpoint/2010/main" val="2496135440"/>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8026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1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6D1B284-F66A-E745-9F43-4DCE536FC746}"/>
              </a:ext>
            </a:extLst>
          </p:cNvPr>
          <p:cNvSpPr>
            <a:spLocks noGrp="1"/>
          </p:cNvSpPr>
          <p:nvPr>
            <p:ph type="title"/>
          </p:nvPr>
        </p:nvSpPr>
        <p:spPr>
          <a:xfrm>
            <a:off x="640079" y="2053641"/>
            <a:ext cx="3669161" cy="2760098"/>
          </a:xfrm>
        </p:spPr>
        <p:txBody>
          <a:bodyPr>
            <a:normAutofit/>
          </a:bodyPr>
          <a:lstStyle/>
          <a:p>
            <a:r>
              <a:rPr lang="en-US" sz="4000" dirty="0">
                <a:solidFill>
                  <a:srgbClr val="FFFFFF"/>
                </a:solidFill>
                <a:latin typeface="Corbel" panose="020B0503020204020204" pitchFamily="34" charset="0"/>
              </a:rPr>
              <a:t>Networks of Muslim Scholars –</a:t>
            </a:r>
            <a:br>
              <a:rPr lang="en-US" sz="4000" dirty="0">
                <a:solidFill>
                  <a:srgbClr val="FFFFFF"/>
                </a:solidFill>
                <a:latin typeface="Corbel" panose="020B0503020204020204" pitchFamily="34" charset="0"/>
              </a:rPr>
            </a:br>
            <a:r>
              <a:rPr lang="en-US" sz="4000" dirty="0">
                <a:solidFill>
                  <a:srgbClr val="FFFFFF"/>
                </a:solidFill>
                <a:latin typeface="Corbel" panose="020B0503020204020204" pitchFamily="34" charset="0"/>
              </a:rPr>
              <a:t>Introduction </a:t>
            </a:r>
            <a:endParaRPr lang="en-US" sz="4000" dirty="0">
              <a:solidFill>
                <a:srgbClr val="FFFFFF"/>
              </a:solidFill>
            </a:endParaRPr>
          </a:p>
        </p:txBody>
      </p:sp>
      <p:sp>
        <p:nvSpPr>
          <p:cNvPr id="3" name="Content Placeholder 2">
            <a:extLst>
              <a:ext uri="{FF2B5EF4-FFF2-40B4-BE49-F238E27FC236}">
                <a16:creationId xmlns:a16="http://schemas.microsoft.com/office/drawing/2014/main" id="{0FFE85CB-BB35-CA4D-8435-900EA37671FE}"/>
              </a:ext>
            </a:extLst>
          </p:cNvPr>
          <p:cNvSpPr>
            <a:spLocks noGrp="1"/>
          </p:cNvSpPr>
          <p:nvPr>
            <p:ph idx="1"/>
          </p:nvPr>
        </p:nvSpPr>
        <p:spPr>
          <a:xfrm>
            <a:off x="6090574" y="801866"/>
            <a:ext cx="5306084" cy="5230634"/>
          </a:xfrm>
        </p:spPr>
        <p:txBody>
          <a:bodyPr anchor="ctr">
            <a:normAutofit/>
          </a:bodyPr>
          <a:lstStyle/>
          <a:p>
            <a:r>
              <a:rPr lang="en-US" sz="2200" dirty="0">
                <a:solidFill>
                  <a:srgbClr val="000000"/>
                </a:solidFill>
              </a:rPr>
              <a:t>Apart from other conventional and religious movements, there are some other networks built around religious leaders, preachers and scholars with much influence from the Western European Muslims.</a:t>
            </a:r>
          </a:p>
          <a:p>
            <a:r>
              <a:rPr lang="en-US" sz="2200" dirty="0">
                <a:solidFill>
                  <a:srgbClr val="000000"/>
                </a:solidFill>
              </a:rPr>
              <a:t>This network often intersects with the influence of other movements and organizations such as Muslim brotherhood and the Muslim World League despite it’s characteristic distinction from other movements.</a:t>
            </a:r>
          </a:p>
          <a:p>
            <a:r>
              <a:rPr lang="en-US" sz="2200" dirty="0">
                <a:solidFill>
                  <a:srgbClr val="000000"/>
                </a:solidFill>
              </a:rPr>
              <a:t>This network is also referred to by the social scientists  as the force multipliers, which refers to its key role in influencing the other Muslim movements.</a:t>
            </a:r>
          </a:p>
        </p:txBody>
      </p:sp>
      <p:sp>
        <p:nvSpPr>
          <p:cNvPr id="4" name="Footer Placeholder 3">
            <a:extLst>
              <a:ext uri="{FF2B5EF4-FFF2-40B4-BE49-F238E27FC236}">
                <a16:creationId xmlns:a16="http://schemas.microsoft.com/office/drawing/2014/main" id="{C88E1DF2-90B9-1A47-A9AA-E850B08CB325}"/>
              </a:ext>
            </a:extLst>
          </p:cNvPr>
          <p:cNvSpPr>
            <a:spLocks noGrp="1"/>
          </p:cNvSpPr>
          <p:nvPr>
            <p:ph type="ftr" sz="quarter" idx="11"/>
          </p:nvPr>
        </p:nvSpPr>
        <p:spPr>
          <a:xfrm>
            <a:off x="5536367" y="6223702"/>
            <a:ext cx="5289562" cy="314067"/>
          </a:xfrm>
        </p:spPr>
        <p:txBody>
          <a:bodyPr>
            <a:normAutofit/>
          </a:bodyPr>
          <a:lstStyle/>
          <a:p>
            <a:pPr algn="r">
              <a:spcAft>
                <a:spcPts val="600"/>
              </a:spcAft>
            </a:pPr>
            <a:r>
              <a:rPr lang="en-GB" sz="1000">
                <a:solidFill>
                  <a:srgbClr val="898989"/>
                </a:solidFill>
              </a:rPr>
              <a:t>Muslim Networks - Mohammed Adebayo - 1603804</a:t>
            </a:r>
            <a:endParaRPr lang="en-US" sz="1000">
              <a:solidFill>
                <a:srgbClr val="898989"/>
              </a:solidFill>
            </a:endParaRPr>
          </a:p>
        </p:txBody>
      </p:sp>
      <p:sp>
        <p:nvSpPr>
          <p:cNvPr id="5" name="Slide Number Placeholder 4">
            <a:extLst>
              <a:ext uri="{FF2B5EF4-FFF2-40B4-BE49-F238E27FC236}">
                <a16:creationId xmlns:a16="http://schemas.microsoft.com/office/drawing/2014/main" id="{E59440EB-D5D8-C04F-BCC1-2BBCA48D6183}"/>
              </a:ext>
            </a:extLst>
          </p:cNvPr>
          <p:cNvSpPr>
            <a:spLocks noGrp="1"/>
          </p:cNvSpPr>
          <p:nvPr>
            <p:ph type="sldNum" sz="quarter" idx="12"/>
          </p:nvPr>
        </p:nvSpPr>
        <p:spPr>
          <a:xfrm>
            <a:off x="10825930" y="6223702"/>
            <a:ext cx="570728" cy="314067"/>
          </a:xfrm>
        </p:spPr>
        <p:txBody>
          <a:bodyPr>
            <a:normAutofit/>
          </a:bodyPr>
          <a:lstStyle/>
          <a:p>
            <a:pPr>
              <a:spcAft>
                <a:spcPts val="600"/>
              </a:spcAft>
            </a:pPr>
            <a:r>
              <a:rPr lang="en-US" sz="1000" dirty="0">
                <a:solidFill>
                  <a:srgbClr val="898989"/>
                </a:solidFill>
              </a:rPr>
              <a:t>45</a:t>
            </a:r>
          </a:p>
        </p:txBody>
      </p:sp>
    </p:spTree>
    <p:extLst>
      <p:ext uri="{BB962C8B-B14F-4D97-AF65-F5344CB8AC3E}">
        <p14:creationId xmlns:p14="http://schemas.microsoft.com/office/powerpoint/2010/main" val="37749644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F9BA0D5-0BB8-8C4E-A147-D6A9B833A702}"/>
              </a:ext>
            </a:extLst>
          </p:cNvPr>
          <p:cNvSpPr>
            <a:spLocks noGrp="1"/>
          </p:cNvSpPr>
          <p:nvPr>
            <p:ph type="title"/>
          </p:nvPr>
        </p:nvSpPr>
        <p:spPr>
          <a:xfrm>
            <a:off x="640079" y="2053641"/>
            <a:ext cx="3669161" cy="2760098"/>
          </a:xfrm>
        </p:spPr>
        <p:txBody>
          <a:bodyPr>
            <a:normAutofit/>
          </a:bodyPr>
          <a:lstStyle/>
          <a:p>
            <a:r>
              <a:rPr lang="en-US" sz="4100">
                <a:solidFill>
                  <a:srgbClr val="FFFFFF"/>
                </a:solidFill>
                <a:latin typeface="Corbel" panose="020B0503020204020204" pitchFamily="34" charset="0"/>
              </a:rPr>
              <a:t>Networks of Muslim Scholars – Aims and Objectives</a:t>
            </a:r>
            <a:endParaRPr lang="en-US" sz="4100">
              <a:solidFill>
                <a:srgbClr val="FFFFFF"/>
              </a:solidFill>
            </a:endParaRPr>
          </a:p>
        </p:txBody>
      </p:sp>
      <p:sp>
        <p:nvSpPr>
          <p:cNvPr id="3" name="Content Placeholder 2">
            <a:extLst>
              <a:ext uri="{FF2B5EF4-FFF2-40B4-BE49-F238E27FC236}">
                <a16:creationId xmlns:a16="http://schemas.microsoft.com/office/drawing/2014/main" id="{71B4AA63-1A02-1640-B180-0EBD8B1BD9E7}"/>
              </a:ext>
            </a:extLst>
          </p:cNvPr>
          <p:cNvSpPr>
            <a:spLocks noGrp="1"/>
          </p:cNvSpPr>
          <p:nvPr>
            <p:ph idx="1"/>
          </p:nvPr>
        </p:nvSpPr>
        <p:spPr>
          <a:xfrm>
            <a:off x="6090574" y="801866"/>
            <a:ext cx="5306084" cy="5230634"/>
          </a:xfrm>
        </p:spPr>
        <p:txBody>
          <a:bodyPr anchor="ctr">
            <a:normAutofit/>
          </a:bodyPr>
          <a:lstStyle/>
          <a:p>
            <a:r>
              <a:rPr lang="en-US" sz="2400">
                <a:solidFill>
                  <a:srgbClr val="000000"/>
                </a:solidFill>
              </a:rPr>
              <a:t>This group sought to institutionalize this network in Europe by creating lots of jurisprudential councils to provide fatwas ‘religious legal opinion’ on Muslim affairs ranging from political participation to financial involvements </a:t>
            </a:r>
          </a:p>
          <a:p>
            <a:r>
              <a:rPr lang="en-US" sz="2400">
                <a:solidFill>
                  <a:srgbClr val="000000"/>
                </a:solidFill>
              </a:rPr>
              <a:t>Numbers of Muslim scholars who are well known in Europe with an abundant influence such as Tariq Ramadan a Swiss-Egyptian intellectual and Abdal Hakim Murad a Cambridge University scholar have created networks of media oulets that propagate the teachings of Islam.</a:t>
            </a:r>
          </a:p>
        </p:txBody>
      </p:sp>
      <p:sp>
        <p:nvSpPr>
          <p:cNvPr id="4" name="Footer Placeholder 3">
            <a:extLst>
              <a:ext uri="{FF2B5EF4-FFF2-40B4-BE49-F238E27FC236}">
                <a16:creationId xmlns:a16="http://schemas.microsoft.com/office/drawing/2014/main" id="{8BED472E-C118-4E49-99D1-0DAAFBA5A79A}"/>
              </a:ext>
            </a:extLst>
          </p:cNvPr>
          <p:cNvSpPr>
            <a:spLocks noGrp="1"/>
          </p:cNvSpPr>
          <p:nvPr>
            <p:ph type="ftr" sz="quarter" idx="11"/>
          </p:nvPr>
        </p:nvSpPr>
        <p:spPr>
          <a:xfrm>
            <a:off x="5536367" y="6223702"/>
            <a:ext cx="5289562" cy="314067"/>
          </a:xfrm>
        </p:spPr>
        <p:txBody>
          <a:bodyPr>
            <a:normAutofit/>
          </a:bodyPr>
          <a:lstStyle/>
          <a:p>
            <a:pPr algn="r">
              <a:spcAft>
                <a:spcPts val="600"/>
              </a:spcAft>
            </a:pPr>
            <a:r>
              <a:rPr lang="en-GB" sz="1000">
                <a:solidFill>
                  <a:srgbClr val="898989"/>
                </a:solidFill>
              </a:rPr>
              <a:t>Muslim Networks - Mohammed Adebayo - 1603804</a:t>
            </a:r>
            <a:endParaRPr lang="en-US" sz="1000">
              <a:solidFill>
                <a:srgbClr val="898989"/>
              </a:solidFill>
            </a:endParaRPr>
          </a:p>
        </p:txBody>
      </p:sp>
      <p:sp>
        <p:nvSpPr>
          <p:cNvPr id="5" name="Slide Number Placeholder 4">
            <a:extLst>
              <a:ext uri="{FF2B5EF4-FFF2-40B4-BE49-F238E27FC236}">
                <a16:creationId xmlns:a16="http://schemas.microsoft.com/office/drawing/2014/main" id="{D1204764-7B39-FE43-8BDB-BD77D43E2509}"/>
              </a:ext>
            </a:extLst>
          </p:cNvPr>
          <p:cNvSpPr>
            <a:spLocks noGrp="1"/>
          </p:cNvSpPr>
          <p:nvPr>
            <p:ph type="sldNum" sz="quarter" idx="12"/>
          </p:nvPr>
        </p:nvSpPr>
        <p:spPr>
          <a:xfrm>
            <a:off x="10825930" y="6223702"/>
            <a:ext cx="570728" cy="314067"/>
          </a:xfrm>
        </p:spPr>
        <p:txBody>
          <a:bodyPr>
            <a:normAutofit/>
          </a:bodyPr>
          <a:lstStyle/>
          <a:p>
            <a:pPr>
              <a:spcAft>
                <a:spcPts val="600"/>
              </a:spcAft>
            </a:pPr>
            <a:r>
              <a:rPr lang="en-US" sz="1000" dirty="0">
                <a:solidFill>
                  <a:srgbClr val="898989"/>
                </a:solidFill>
              </a:rPr>
              <a:t>46</a:t>
            </a:r>
          </a:p>
        </p:txBody>
      </p:sp>
    </p:spTree>
    <p:extLst>
      <p:ext uri="{BB962C8B-B14F-4D97-AF65-F5344CB8AC3E}">
        <p14:creationId xmlns:p14="http://schemas.microsoft.com/office/powerpoint/2010/main" val="28045561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9F4631F-A044-C04D-BE88-E6C4A9642FFB}"/>
              </a:ext>
            </a:extLst>
          </p:cNvPr>
          <p:cNvSpPr>
            <a:spLocks noGrp="1"/>
          </p:cNvSpPr>
          <p:nvPr>
            <p:ph type="title"/>
          </p:nvPr>
        </p:nvSpPr>
        <p:spPr>
          <a:xfrm>
            <a:off x="640079" y="2053641"/>
            <a:ext cx="3669161" cy="2760098"/>
          </a:xfrm>
        </p:spPr>
        <p:txBody>
          <a:bodyPr>
            <a:normAutofit/>
          </a:bodyPr>
          <a:lstStyle/>
          <a:p>
            <a:r>
              <a:rPr lang="en-US" sz="3700">
                <a:solidFill>
                  <a:srgbClr val="FFFFFF"/>
                </a:solidFill>
                <a:latin typeface="Corbel" panose="020B0503020204020204" pitchFamily="34" charset="0"/>
              </a:rPr>
              <a:t>Networks of Muslim Scholars – Influence of Jurisprudential Councils</a:t>
            </a:r>
            <a:endParaRPr lang="en-US" sz="3700">
              <a:solidFill>
                <a:srgbClr val="FFFFFF"/>
              </a:solidFill>
            </a:endParaRPr>
          </a:p>
        </p:txBody>
      </p:sp>
      <p:sp>
        <p:nvSpPr>
          <p:cNvPr id="3" name="Content Placeholder 2">
            <a:extLst>
              <a:ext uri="{FF2B5EF4-FFF2-40B4-BE49-F238E27FC236}">
                <a16:creationId xmlns:a16="http://schemas.microsoft.com/office/drawing/2014/main" id="{786D272E-0D1B-D842-AB7A-04C6078E2B94}"/>
              </a:ext>
            </a:extLst>
          </p:cNvPr>
          <p:cNvSpPr>
            <a:spLocks noGrp="1"/>
          </p:cNvSpPr>
          <p:nvPr>
            <p:ph idx="1"/>
          </p:nvPr>
        </p:nvSpPr>
        <p:spPr>
          <a:xfrm>
            <a:off x="6090574" y="801866"/>
            <a:ext cx="5306084" cy="5230634"/>
          </a:xfrm>
        </p:spPr>
        <p:txBody>
          <a:bodyPr anchor="ctr">
            <a:normAutofit/>
          </a:bodyPr>
          <a:lstStyle/>
          <a:p>
            <a:r>
              <a:rPr lang="en-US" sz="2400">
                <a:solidFill>
                  <a:srgbClr val="000000"/>
                </a:solidFill>
              </a:rPr>
              <a:t>Scholars such as Al-Qardawy and others have established various stronger institutional networks in Europe providing Muslims with religious rulings and teachings</a:t>
            </a:r>
          </a:p>
          <a:p>
            <a:r>
              <a:rPr lang="en-US" sz="2400">
                <a:solidFill>
                  <a:srgbClr val="000000"/>
                </a:solidFill>
              </a:rPr>
              <a:t>Al-Qardawy was an instrument of establishment of the European council for Fatwa and research in the republic of Ireland.</a:t>
            </a:r>
          </a:p>
          <a:p>
            <a:r>
              <a:rPr lang="en-US" sz="2400">
                <a:solidFill>
                  <a:srgbClr val="000000"/>
                </a:solidFill>
              </a:rPr>
              <a:t>Local fiqh councils are prevalent in Europe especially in the UK where Sharia law has gained recognition within the British legal system</a:t>
            </a:r>
          </a:p>
        </p:txBody>
      </p:sp>
      <p:sp>
        <p:nvSpPr>
          <p:cNvPr id="4" name="Footer Placeholder 3">
            <a:extLst>
              <a:ext uri="{FF2B5EF4-FFF2-40B4-BE49-F238E27FC236}">
                <a16:creationId xmlns:a16="http://schemas.microsoft.com/office/drawing/2014/main" id="{CA332C12-AAF7-7549-8BC5-3AC58BB85A5A}"/>
              </a:ext>
            </a:extLst>
          </p:cNvPr>
          <p:cNvSpPr>
            <a:spLocks noGrp="1"/>
          </p:cNvSpPr>
          <p:nvPr>
            <p:ph type="ftr" sz="quarter" idx="11"/>
          </p:nvPr>
        </p:nvSpPr>
        <p:spPr>
          <a:xfrm>
            <a:off x="5536367" y="6223702"/>
            <a:ext cx="5289562" cy="314067"/>
          </a:xfrm>
        </p:spPr>
        <p:txBody>
          <a:bodyPr>
            <a:normAutofit/>
          </a:bodyPr>
          <a:lstStyle/>
          <a:p>
            <a:pPr algn="r">
              <a:spcAft>
                <a:spcPts val="600"/>
              </a:spcAft>
            </a:pPr>
            <a:r>
              <a:rPr lang="en-GB" sz="1000">
                <a:solidFill>
                  <a:srgbClr val="898989"/>
                </a:solidFill>
              </a:rPr>
              <a:t>Muslim Networks - Mohammed Adebayo - 1603804</a:t>
            </a:r>
            <a:endParaRPr lang="en-US" sz="1000">
              <a:solidFill>
                <a:srgbClr val="898989"/>
              </a:solidFill>
            </a:endParaRPr>
          </a:p>
        </p:txBody>
      </p:sp>
      <p:sp>
        <p:nvSpPr>
          <p:cNvPr id="5" name="Slide Number Placeholder 4">
            <a:extLst>
              <a:ext uri="{FF2B5EF4-FFF2-40B4-BE49-F238E27FC236}">
                <a16:creationId xmlns:a16="http://schemas.microsoft.com/office/drawing/2014/main" id="{97F5BFFC-B05A-F84B-9A54-D451D7681383}"/>
              </a:ext>
            </a:extLst>
          </p:cNvPr>
          <p:cNvSpPr>
            <a:spLocks noGrp="1"/>
          </p:cNvSpPr>
          <p:nvPr>
            <p:ph type="sldNum" sz="quarter" idx="12"/>
          </p:nvPr>
        </p:nvSpPr>
        <p:spPr>
          <a:xfrm>
            <a:off x="10825930" y="6223702"/>
            <a:ext cx="570728" cy="314067"/>
          </a:xfrm>
        </p:spPr>
        <p:txBody>
          <a:bodyPr>
            <a:normAutofit/>
          </a:bodyPr>
          <a:lstStyle/>
          <a:p>
            <a:pPr>
              <a:spcAft>
                <a:spcPts val="600"/>
              </a:spcAft>
            </a:pPr>
            <a:r>
              <a:rPr lang="en-US" sz="1000" dirty="0">
                <a:solidFill>
                  <a:srgbClr val="898989"/>
                </a:solidFill>
              </a:rPr>
              <a:t>47</a:t>
            </a:r>
          </a:p>
        </p:txBody>
      </p:sp>
    </p:spTree>
    <p:extLst>
      <p:ext uri="{BB962C8B-B14F-4D97-AF65-F5344CB8AC3E}">
        <p14:creationId xmlns:p14="http://schemas.microsoft.com/office/powerpoint/2010/main" val="885954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6A03D51-D9A6-694D-B11A-93D373D1AEAC}"/>
              </a:ext>
            </a:extLst>
          </p:cNvPr>
          <p:cNvSpPr>
            <a:spLocks noGrp="1"/>
          </p:cNvSpPr>
          <p:nvPr>
            <p:ph type="title"/>
          </p:nvPr>
        </p:nvSpPr>
        <p:spPr>
          <a:xfrm>
            <a:off x="640079" y="2053641"/>
            <a:ext cx="3669161" cy="2760098"/>
          </a:xfrm>
        </p:spPr>
        <p:txBody>
          <a:bodyPr>
            <a:normAutofit/>
          </a:bodyPr>
          <a:lstStyle/>
          <a:p>
            <a:r>
              <a:rPr lang="en-US">
                <a:solidFill>
                  <a:srgbClr val="FFFFFF"/>
                </a:solidFill>
                <a:latin typeface="Corbel" panose="020B0503020204020204" pitchFamily="34" charset="0"/>
              </a:rPr>
              <a:t>Conclusion</a:t>
            </a:r>
          </a:p>
        </p:txBody>
      </p:sp>
      <p:sp>
        <p:nvSpPr>
          <p:cNvPr id="3" name="Content Placeholder 2">
            <a:extLst>
              <a:ext uri="{FF2B5EF4-FFF2-40B4-BE49-F238E27FC236}">
                <a16:creationId xmlns:a16="http://schemas.microsoft.com/office/drawing/2014/main" id="{77BD4F96-8BF6-D84A-B2BA-8D0609A13938}"/>
              </a:ext>
            </a:extLst>
          </p:cNvPr>
          <p:cNvSpPr>
            <a:spLocks noGrp="1"/>
          </p:cNvSpPr>
          <p:nvPr>
            <p:ph idx="1"/>
          </p:nvPr>
        </p:nvSpPr>
        <p:spPr>
          <a:xfrm>
            <a:off x="6090574" y="801866"/>
            <a:ext cx="5306084" cy="5230634"/>
          </a:xfrm>
        </p:spPr>
        <p:txBody>
          <a:bodyPr anchor="ctr">
            <a:normAutofit/>
          </a:bodyPr>
          <a:lstStyle/>
          <a:p>
            <a:r>
              <a:rPr lang="en-US" sz="2200">
                <a:solidFill>
                  <a:srgbClr val="000000"/>
                </a:solidFill>
                <a:latin typeface="Corbel" panose="020B0503020204020204" pitchFamily="34" charset="0"/>
              </a:rPr>
              <a:t>The networks of Muslims through these creation of Muslim Movements and groups have impacted the religious believers both in positive and negative ways.</a:t>
            </a:r>
          </a:p>
          <a:p>
            <a:r>
              <a:rPr lang="en-US" sz="2200">
                <a:solidFill>
                  <a:srgbClr val="000000"/>
                </a:solidFill>
                <a:latin typeface="Corbel" panose="020B0503020204020204" pitchFamily="34" charset="0"/>
              </a:rPr>
              <a:t>Some devoted Muslims believe and follow the plain translation of the divine doctrines of the Quran and the tradition of the prophet Mohammed in mostly aspect of worship and interactive daily activities</a:t>
            </a:r>
          </a:p>
          <a:p>
            <a:r>
              <a:rPr lang="en-US" sz="2200">
                <a:solidFill>
                  <a:srgbClr val="000000"/>
                </a:solidFill>
                <a:latin typeface="Corbel" panose="020B0503020204020204" pitchFamily="34" charset="0"/>
              </a:rPr>
              <a:t>The extremist Muslims interpret the rulings beyond ordinary text and go beyond boundary, using the funding from the networks to equip radicalism and terrorism</a:t>
            </a:r>
          </a:p>
          <a:p>
            <a:endParaRPr lang="en-US" sz="2200">
              <a:solidFill>
                <a:srgbClr val="000000"/>
              </a:solidFill>
            </a:endParaRPr>
          </a:p>
        </p:txBody>
      </p:sp>
      <p:sp>
        <p:nvSpPr>
          <p:cNvPr id="4" name="Footer Placeholder 3">
            <a:extLst>
              <a:ext uri="{FF2B5EF4-FFF2-40B4-BE49-F238E27FC236}">
                <a16:creationId xmlns:a16="http://schemas.microsoft.com/office/drawing/2014/main" id="{596C3BFE-7F58-844D-8135-47D80B4E3A85}"/>
              </a:ext>
            </a:extLst>
          </p:cNvPr>
          <p:cNvSpPr>
            <a:spLocks noGrp="1"/>
          </p:cNvSpPr>
          <p:nvPr>
            <p:ph type="ftr" sz="quarter" idx="11"/>
          </p:nvPr>
        </p:nvSpPr>
        <p:spPr>
          <a:xfrm>
            <a:off x="5536367" y="6223702"/>
            <a:ext cx="5289562" cy="314067"/>
          </a:xfrm>
        </p:spPr>
        <p:txBody>
          <a:bodyPr>
            <a:normAutofit/>
          </a:bodyPr>
          <a:lstStyle/>
          <a:p>
            <a:pPr algn="r">
              <a:spcAft>
                <a:spcPts val="600"/>
              </a:spcAft>
            </a:pPr>
            <a:r>
              <a:rPr lang="en-GB" sz="1000">
                <a:solidFill>
                  <a:srgbClr val="898989"/>
                </a:solidFill>
              </a:rPr>
              <a:t>Muslim Networks - Mohammed Adebayo - 1603804</a:t>
            </a:r>
            <a:endParaRPr lang="en-US" sz="1000">
              <a:solidFill>
                <a:srgbClr val="898989"/>
              </a:solidFill>
            </a:endParaRPr>
          </a:p>
        </p:txBody>
      </p:sp>
      <p:sp>
        <p:nvSpPr>
          <p:cNvPr id="5" name="Slide Number Placeholder 4">
            <a:extLst>
              <a:ext uri="{FF2B5EF4-FFF2-40B4-BE49-F238E27FC236}">
                <a16:creationId xmlns:a16="http://schemas.microsoft.com/office/drawing/2014/main" id="{6A397EB6-CA1D-2D46-974B-84CC0CA6C831}"/>
              </a:ext>
            </a:extLst>
          </p:cNvPr>
          <p:cNvSpPr>
            <a:spLocks noGrp="1"/>
          </p:cNvSpPr>
          <p:nvPr>
            <p:ph type="sldNum" sz="quarter" idx="12"/>
          </p:nvPr>
        </p:nvSpPr>
        <p:spPr>
          <a:xfrm>
            <a:off x="10825930" y="6223702"/>
            <a:ext cx="570728" cy="314067"/>
          </a:xfrm>
        </p:spPr>
        <p:txBody>
          <a:bodyPr>
            <a:normAutofit/>
          </a:bodyPr>
          <a:lstStyle/>
          <a:p>
            <a:pPr>
              <a:spcAft>
                <a:spcPts val="600"/>
              </a:spcAft>
            </a:pPr>
            <a:r>
              <a:rPr lang="en-US" sz="1000" dirty="0">
                <a:solidFill>
                  <a:srgbClr val="898989"/>
                </a:solidFill>
              </a:rPr>
              <a:t>48</a:t>
            </a:r>
          </a:p>
        </p:txBody>
      </p:sp>
    </p:spTree>
    <p:extLst>
      <p:ext uri="{BB962C8B-B14F-4D97-AF65-F5344CB8AC3E}">
        <p14:creationId xmlns:p14="http://schemas.microsoft.com/office/powerpoint/2010/main" val="13616211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6CDAF53-6E43-4D4A-9FF8-503802024224}"/>
              </a:ext>
            </a:extLst>
          </p:cNvPr>
          <p:cNvSpPr>
            <a:spLocks noGrp="1"/>
          </p:cNvSpPr>
          <p:nvPr>
            <p:ph type="title"/>
          </p:nvPr>
        </p:nvSpPr>
        <p:spPr>
          <a:xfrm>
            <a:off x="640079" y="2053641"/>
            <a:ext cx="3669161" cy="2760098"/>
          </a:xfrm>
        </p:spPr>
        <p:txBody>
          <a:bodyPr>
            <a:normAutofit/>
          </a:bodyPr>
          <a:lstStyle/>
          <a:p>
            <a:r>
              <a:rPr lang="en-US">
                <a:solidFill>
                  <a:srgbClr val="FFFFFF"/>
                </a:solidFill>
                <a:latin typeface="Corbel" panose="020B0503020204020204" pitchFamily="34" charset="0"/>
              </a:rPr>
              <a:t>Conclusion – 2 </a:t>
            </a:r>
          </a:p>
        </p:txBody>
      </p:sp>
      <p:sp>
        <p:nvSpPr>
          <p:cNvPr id="3" name="Content Placeholder 2">
            <a:extLst>
              <a:ext uri="{FF2B5EF4-FFF2-40B4-BE49-F238E27FC236}">
                <a16:creationId xmlns:a16="http://schemas.microsoft.com/office/drawing/2014/main" id="{D6A8A7D1-088B-F148-8021-760223E725C0}"/>
              </a:ext>
            </a:extLst>
          </p:cNvPr>
          <p:cNvSpPr>
            <a:spLocks noGrp="1"/>
          </p:cNvSpPr>
          <p:nvPr>
            <p:ph idx="1"/>
          </p:nvPr>
        </p:nvSpPr>
        <p:spPr>
          <a:xfrm>
            <a:off x="6090574" y="801866"/>
            <a:ext cx="5306084" cy="5230634"/>
          </a:xfrm>
        </p:spPr>
        <p:txBody>
          <a:bodyPr anchor="ctr">
            <a:normAutofit/>
          </a:bodyPr>
          <a:lstStyle/>
          <a:p>
            <a:r>
              <a:rPr lang="en-US" sz="2400">
                <a:solidFill>
                  <a:srgbClr val="000000"/>
                </a:solidFill>
                <a:latin typeface="Corbel" panose="020B0503020204020204" pitchFamily="34" charset="0"/>
              </a:rPr>
              <a:t>Mentioned in this work are few Muslims network movements which are very common and having a greater impact within the Muslims of Europe</a:t>
            </a:r>
          </a:p>
          <a:p>
            <a:r>
              <a:rPr lang="en-US" sz="2400">
                <a:solidFill>
                  <a:srgbClr val="000000"/>
                </a:solidFill>
                <a:latin typeface="Corbel" panose="020B0503020204020204" pitchFamily="34" charset="0"/>
              </a:rPr>
              <a:t>There are other lots more of Muslim network movements such as the Gulen movement, the Sufi order, the Radical Islamist Movements, Tablighi Jama’at, and Muslim Networks and Movements in North America etc.</a:t>
            </a:r>
          </a:p>
        </p:txBody>
      </p:sp>
      <p:sp>
        <p:nvSpPr>
          <p:cNvPr id="4" name="Footer Placeholder 3">
            <a:extLst>
              <a:ext uri="{FF2B5EF4-FFF2-40B4-BE49-F238E27FC236}">
                <a16:creationId xmlns:a16="http://schemas.microsoft.com/office/drawing/2014/main" id="{0EB396C6-0345-3A43-8762-D3CF7A1106EB}"/>
              </a:ext>
            </a:extLst>
          </p:cNvPr>
          <p:cNvSpPr>
            <a:spLocks noGrp="1"/>
          </p:cNvSpPr>
          <p:nvPr>
            <p:ph type="ftr" sz="quarter" idx="11"/>
          </p:nvPr>
        </p:nvSpPr>
        <p:spPr>
          <a:xfrm>
            <a:off x="5536367" y="6223702"/>
            <a:ext cx="5289562" cy="314067"/>
          </a:xfrm>
        </p:spPr>
        <p:txBody>
          <a:bodyPr>
            <a:normAutofit/>
          </a:bodyPr>
          <a:lstStyle/>
          <a:p>
            <a:pPr algn="r">
              <a:spcAft>
                <a:spcPts val="600"/>
              </a:spcAft>
            </a:pPr>
            <a:r>
              <a:rPr lang="en-GB" sz="1000">
                <a:solidFill>
                  <a:srgbClr val="898989"/>
                </a:solidFill>
              </a:rPr>
              <a:t>Muslim Networks - Mohammed Adebayo - 1603804</a:t>
            </a:r>
            <a:endParaRPr lang="en-US" sz="1000">
              <a:solidFill>
                <a:srgbClr val="898989"/>
              </a:solidFill>
            </a:endParaRPr>
          </a:p>
        </p:txBody>
      </p:sp>
      <p:sp>
        <p:nvSpPr>
          <p:cNvPr id="5" name="Slide Number Placeholder 4">
            <a:extLst>
              <a:ext uri="{FF2B5EF4-FFF2-40B4-BE49-F238E27FC236}">
                <a16:creationId xmlns:a16="http://schemas.microsoft.com/office/drawing/2014/main" id="{475AF119-10A1-B541-9542-35C5862DA62D}"/>
              </a:ext>
            </a:extLst>
          </p:cNvPr>
          <p:cNvSpPr>
            <a:spLocks noGrp="1"/>
          </p:cNvSpPr>
          <p:nvPr>
            <p:ph type="sldNum" sz="quarter" idx="12"/>
          </p:nvPr>
        </p:nvSpPr>
        <p:spPr>
          <a:xfrm>
            <a:off x="10825930" y="6223702"/>
            <a:ext cx="570728" cy="314067"/>
          </a:xfrm>
        </p:spPr>
        <p:txBody>
          <a:bodyPr>
            <a:normAutofit/>
          </a:bodyPr>
          <a:lstStyle/>
          <a:p>
            <a:pPr>
              <a:spcAft>
                <a:spcPts val="600"/>
              </a:spcAft>
            </a:pPr>
            <a:r>
              <a:rPr lang="en-US" sz="1000" dirty="0">
                <a:solidFill>
                  <a:srgbClr val="898989"/>
                </a:solidFill>
              </a:rPr>
              <a:t>49</a:t>
            </a:r>
          </a:p>
        </p:txBody>
      </p:sp>
    </p:spTree>
    <p:extLst>
      <p:ext uri="{BB962C8B-B14F-4D97-AF65-F5344CB8AC3E}">
        <p14:creationId xmlns:p14="http://schemas.microsoft.com/office/powerpoint/2010/main" val="12185336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CE3014F-2AFB-864A-84F9-0355687F5A69}"/>
              </a:ext>
            </a:extLst>
          </p:cNvPr>
          <p:cNvSpPr>
            <a:spLocks noGrp="1"/>
          </p:cNvSpPr>
          <p:nvPr>
            <p:ph type="title"/>
          </p:nvPr>
        </p:nvSpPr>
        <p:spPr>
          <a:xfrm>
            <a:off x="1179226" y="826680"/>
            <a:ext cx="9833548" cy="1325563"/>
          </a:xfrm>
        </p:spPr>
        <p:txBody>
          <a:bodyPr>
            <a:normAutofit/>
          </a:bodyPr>
          <a:lstStyle/>
          <a:p>
            <a:pPr algn="ctr"/>
            <a:r>
              <a:rPr lang="en-US" sz="4000">
                <a:solidFill>
                  <a:srgbClr val="FFFFFF"/>
                </a:solidFill>
                <a:latin typeface="Corbel" panose="020B0503020204020204" pitchFamily="34" charset="0"/>
              </a:rPr>
              <a:t>References</a:t>
            </a:r>
          </a:p>
        </p:txBody>
      </p:sp>
      <p:sp>
        <p:nvSpPr>
          <p:cNvPr id="3" name="Content Placeholder 2">
            <a:extLst>
              <a:ext uri="{FF2B5EF4-FFF2-40B4-BE49-F238E27FC236}">
                <a16:creationId xmlns:a16="http://schemas.microsoft.com/office/drawing/2014/main" id="{83E65AB0-F52D-354F-A70F-B5DB455697D2}"/>
              </a:ext>
            </a:extLst>
          </p:cNvPr>
          <p:cNvSpPr>
            <a:spLocks noGrp="1"/>
          </p:cNvSpPr>
          <p:nvPr>
            <p:ph idx="1"/>
          </p:nvPr>
        </p:nvSpPr>
        <p:spPr>
          <a:xfrm>
            <a:off x="1179226" y="3092970"/>
            <a:ext cx="9833548" cy="2693976"/>
          </a:xfrm>
        </p:spPr>
        <p:txBody>
          <a:bodyPr>
            <a:normAutofit/>
          </a:bodyPr>
          <a:lstStyle/>
          <a:p>
            <a:r>
              <a:rPr lang="en-GB" sz="2000">
                <a:solidFill>
                  <a:srgbClr val="000000"/>
                </a:solidFill>
                <a:latin typeface="Corbel" panose="020B0503020204020204" pitchFamily="34" charset="0"/>
              </a:rPr>
              <a:t>Allievi, S. and Jorgen, N. (2003)  </a:t>
            </a:r>
            <a:r>
              <a:rPr lang="en-GB" sz="2000" i="1">
                <a:solidFill>
                  <a:srgbClr val="000000"/>
                </a:solidFill>
                <a:latin typeface="Corbel" panose="020B0503020204020204" pitchFamily="34" charset="0"/>
              </a:rPr>
              <a:t>Muslim Networks and Transnational Communities In and Across Europe</a:t>
            </a:r>
            <a:r>
              <a:rPr lang="en-GB" sz="2000">
                <a:solidFill>
                  <a:srgbClr val="000000"/>
                </a:solidFill>
                <a:latin typeface="Corbel" panose="020B0503020204020204" pitchFamily="34" charset="0"/>
              </a:rPr>
              <a:t>. </a:t>
            </a:r>
          </a:p>
          <a:p>
            <a:r>
              <a:rPr lang="en-GB" sz="2000">
                <a:solidFill>
                  <a:srgbClr val="000000"/>
                </a:solidFill>
                <a:latin typeface="Corbel" panose="020B0503020204020204" pitchFamily="34" charset="0"/>
              </a:rPr>
              <a:t>Kramer, G. </a:t>
            </a:r>
            <a:r>
              <a:rPr lang="en-GB" sz="2000" i="1">
                <a:solidFill>
                  <a:srgbClr val="000000"/>
                </a:solidFill>
                <a:latin typeface="Corbel" panose="020B0503020204020204" pitchFamily="34" charset="0"/>
              </a:rPr>
              <a:t>et al </a:t>
            </a:r>
            <a:r>
              <a:rPr lang="en-GB" sz="2000">
                <a:solidFill>
                  <a:srgbClr val="000000"/>
                </a:solidFill>
                <a:latin typeface="Corbel" panose="020B0503020204020204" pitchFamily="34" charset="0"/>
              </a:rPr>
              <a:t>(2006) </a:t>
            </a:r>
            <a:r>
              <a:rPr lang="en-GB" sz="2000" i="1">
                <a:solidFill>
                  <a:srgbClr val="000000"/>
                </a:solidFill>
                <a:latin typeface="Corbel" panose="020B0503020204020204" pitchFamily="34" charset="0"/>
              </a:rPr>
              <a:t>Speaking for Islam: Religious Authorities in Muslim Societies</a:t>
            </a:r>
          </a:p>
          <a:p>
            <a:r>
              <a:rPr lang="en-GB" sz="2000">
                <a:solidFill>
                  <a:srgbClr val="000000"/>
                </a:solidFill>
                <a:latin typeface="Corbel" panose="020B0503020204020204" pitchFamily="34" charset="0"/>
              </a:rPr>
              <a:t>Rubin, B. (2010) </a:t>
            </a:r>
            <a:r>
              <a:rPr lang="en-GB" sz="2000" i="1">
                <a:solidFill>
                  <a:srgbClr val="000000"/>
                </a:solidFill>
                <a:latin typeface="Corbel" panose="020B0503020204020204" pitchFamily="34" charset="0"/>
              </a:rPr>
              <a:t>The Muslim Brotherhood: The Organization and Policies of a Global Islamist Movement</a:t>
            </a:r>
            <a:r>
              <a:rPr lang="en-GB" sz="2000">
                <a:solidFill>
                  <a:srgbClr val="000000"/>
                </a:solidFill>
                <a:latin typeface="Corbel" panose="020B0503020204020204" pitchFamily="34" charset="0"/>
              </a:rPr>
              <a:t>. Palgrave Macmillan.</a:t>
            </a:r>
          </a:p>
          <a:p>
            <a:r>
              <a:rPr lang="en-GB" sz="2000">
                <a:solidFill>
                  <a:srgbClr val="000000"/>
                </a:solidFill>
                <a:latin typeface="Corbel" panose="020B0503020204020204" pitchFamily="34" charset="0"/>
              </a:rPr>
              <a:t>Internet source: http://www.pewresearch.org/wp-content/uploads/sites/7/2010/09/Muslim-networks-full-report.pdf</a:t>
            </a:r>
            <a:br>
              <a:rPr lang="en-GB" sz="2000">
                <a:solidFill>
                  <a:srgbClr val="000000"/>
                </a:solidFill>
                <a:latin typeface="Corbel" panose="020B0503020204020204" pitchFamily="34" charset="0"/>
              </a:rPr>
            </a:br>
            <a:endParaRPr lang="en-GB" sz="2000">
              <a:solidFill>
                <a:srgbClr val="000000"/>
              </a:solidFill>
              <a:latin typeface="Corbel" panose="020B0503020204020204" pitchFamily="34" charset="0"/>
            </a:endParaRPr>
          </a:p>
          <a:p>
            <a:endParaRPr lang="en-GB" sz="2000">
              <a:solidFill>
                <a:srgbClr val="000000"/>
              </a:solidFill>
            </a:endParaRPr>
          </a:p>
          <a:p>
            <a:endParaRPr lang="en-US" sz="2000">
              <a:solidFill>
                <a:srgbClr val="000000"/>
              </a:solidFill>
              <a:latin typeface="Corbel" panose="020B0503020204020204" pitchFamily="34" charset="0"/>
            </a:endParaRPr>
          </a:p>
        </p:txBody>
      </p:sp>
      <p:sp>
        <p:nvSpPr>
          <p:cNvPr id="4" name="Footer Placeholder 3">
            <a:extLst>
              <a:ext uri="{FF2B5EF4-FFF2-40B4-BE49-F238E27FC236}">
                <a16:creationId xmlns:a16="http://schemas.microsoft.com/office/drawing/2014/main" id="{F9E65AD0-6034-8A4B-9001-E2EF216FAA72}"/>
              </a:ext>
            </a:extLst>
          </p:cNvPr>
          <p:cNvSpPr>
            <a:spLocks noGrp="1"/>
          </p:cNvSpPr>
          <p:nvPr>
            <p:ph type="ftr" sz="quarter" idx="11"/>
          </p:nvPr>
        </p:nvSpPr>
        <p:spPr>
          <a:xfrm>
            <a:off x="805661" y="6223702"/>
            <a:ext cx="6584750" cy="314067"/>
          </a:xfrm>
        </p:spPr>
        <p:txBody>
          <a:bodyPr>
            <a:normAutofit/>
          </a:bodyPr>
          <a:lstStyle/>
          <a:p>
            <a:pPr algn="l">
              <a:spcAft>
                <a:spcPts val="600"/>
              </a:spcAft>
            </a:pPr>
            <a:r>
              <a:rPr lang="en-GB" sz="1000">
                <a:solidFill>
                  <a:srgbClr val="898989"/>
                </a:solidFill>
              </a:rPr>
              <a:t>Muslim Networks - Mohammed Adebayo - 1603804</a:t>
            </a:r>
            <a:endParaRPr lang="en-US" sz="1000">
              <a:solidFill>
                <a:srgbClr val="898989"/>
              </a:solidFill>
            </a:endParaRPr>
          </a:p>
        </p:txBody>
      </p:sp>
      <p:sp>
        <p:nvSpPr>
          <p:cNvPr id="5" name="Slide Number Placeholder 4">
            <a:extLst>
              <a:ext uri="{FF2B5EF4-FFF2-40B4-BE49-F238E27FC236}">
                <a16:creationId xmlns:a16="http://schemas.microsoft.com/office/drawing/2014/main" id="{CD882C6E-4085-2F4F-91D1-9E33BCDC01F5}"/>
              </a:ext>
            </a:extLst>
          </p:cNvPr>
          <p:cNvSpPr>
            <a:spLocks noGrp="1"/>
          </p:cNvSpPr>
          <p:nvPr>
            <p:ph type="sldNum" sz="quarter" idx="12"/>
          </p:nvPr>
        </p:nvSpPr>
        <p:spPr>
          <a:xfrm>
            <a:off x="10825930" y="6223702"/>
            <a:ext cx="570728" cy="314067"/>
          </a:xfrm>
        </p:spPr>
        <p:txBody>
          <a:bodyPr>
            <a:normAutofit/>
          </a:bodyPr>
          <a:lstStyle/>
          <a:p>
            <a:pPr>
              <a:spcAft>
                <a:spcPts val="600"/>
              </a:spcAft>
            </a:pPr>
            <a:r>
              <a:rPr lang="en-US" sz="1000" dirty="0">
                <a:solidFill>
                  <a:srgbClr val="898989"/>
                </a:solidFill>
              </a:rPr>
              <a:t>50</a:t>
            </a:r>
          </a:p>
        </p:txBody>
      </p:sp>
    </p:spTree>
    <p:extLst>
      <p:ext uri="{BB962C8B-B14F-4D97-AF65-F5344CB8AC3E}">
        <p14:creationId xmlns:p14="http://schemas.microsoft.com/office/powerpoint/2010/main" val="27836821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2789</Words>
  <Application>Microsoft Macintosh PowerPoint</Application>
  <PresentationFormat>Widescreen</PresentationFormat>
  <Paragraphs>300</Paragraphs>
  <Slides>50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Calibri</vt:lpstr>
      <vt:lpstr>Calibri Light</vt:lpstr>
      <vt:lpstr>Corbel</vt:lpstr>
      <vt:lpstr>Tw Cen MT</vt:lpstr>
      <vt:lpstr>Office Theme</vt:lpstr>
      <vt:lpstr> SUBMITTED BY:  MOHAMMED ADEBAYO 1603804   </vt:lpstr>
      <vt:lpstr>INTRODUCTION – 1 </vt:lpstr>
      <vt:lpstr>INTRODUCTION - 2</vt:lpstr>
      <vt:lpstr> </vt:lpstr>
      <vt:lpstr>Population of Muslims in the World</vt:lpstr>
      <vt:lpstr>THE INFLUENCE OF THE MOVEMENTS AND NETWORKING - 1</vt:lpstr>
      <vt:lpstr>THE INFLUENCE OF THE MOVEMENTS AND NETWORKING - 2</vt:lpstr>
      <vt:lpstr>PROVISION OF PEW’S GROUP’S PROFILES - 1 </vt:lpstr>
      <vt:lpstr>PROVISION OF PEW’S GROUP’S PROFILES - 2 </vt:lpstr>
      <vt:lpstr>PowerPoint Presentation</vt:lpstr>
      <vt:lpstr>PEW’S RESEARCH CENTRE - 2</vt:lpstr>
      <vt:lpstr>PEW’S RESEARCH CENTRE - 3</vt:lpstr>
      <vt:lpstr>PEW’S RESEARCH CENTRE - 4</vt:lpstr>
      <vt:lpstr>THE PERCEPTIONS ON GROUPS LINKING TO TERRORISM - 1</vt:lpstr>
      <vt:lpstr>THE PERCEPTIONS ON GROUPS LINKING TO TERRORISM - 2</vt:lpstr>
      <vt:lpstr>THE PERCEPTIONS ON GROUPS LINKING TO TERRORISM - 3</vt:lpstr>
      <vt:lpstr>THE PERCEPTIONS ON GROUPS LINKING TO TERRORISM - 4</vt:lpstr>
      <vt:lpstr>THE PERCEPTIONS ON GROUPS LINKING TO TERRORISM - 5</vt:lpstr>
      <vt:lpstr>THE PERCEPTIONS ON GROUPS LINKING TO TERRORISM - 6</vt:lpstr>
      <vt:lpstr>THE PERCEPTIONS ON GROUPS LINKING TO TERRORISM - 7</vt:lpstr>
      <vt:lpstr>LARGE INFLUENCE ON SMALL MEMBERSHIP – 1 </vt:lpstr>
      <vt:lpstr>LARGE INFLUENCE ON SMALL MEMBERSHIP – 2</vt:lpstr>
      <vt:lpstr>LARGE INFLUENCE ON SMALL MEMBERSHIP – 3 </vt:lpstr>
      <vt:lpstr>LARGE INFLUENCE ON SMALL MEMBERSHIP – 4 </vt:lpstr>
      <vt:lpstr>MOVEMENTS PURSUING THEIR GOALS – 1 </vt:lpstr>
      <vt:lpstr>MOVEMENTS PURSUING THEIR GOALS – 2 </vt:lpstr>
      <vt:lpstr>MOVEMENTS PURSUING THEIR GOALS – 3 </vt:lpstr>
      <vt:lpstr> POPULAR MOVEMENTS AND THEIR NETWORKS</vt:lpstr>
      <vt:lpstr>MUSLIM BROTHERHOOD</vt:lpstr>
      <vt:lpstr>MUSLIM BROTHERHOOD - How it was founded</vt:lpstr>
      <vt:lpstr>MUSLIM BROTHERHOOD - Aims and Objectives</vt:lpstr>
      <vt:lpstr>MUSLIM BROTHERHOOD – The Crackdown</vt:lpstr>
      <vt:lpstr>MUSLIM BROTHERHOOD – Expansion in Europe – 1 </vt:lpstr>
      <vt:lpstr>MUSLIM BROTHERHOOD – Expansion in Europe – 2 </vt:lpstr>
      <vt:lpstr>MUSLIM BROTHERHOOD – Expansion in Europe – 3 </vt:lpstr>
      <vt:lpstr>Muslim World League &amp; World Assembly of Muslim Youth</vt:lpstr>
      <vt:lpstr>Muslim World League &amp; World Assembly of Muslim Youth – How It was founded</vt:lpstr>
      <vt:lpstr>Muslim World League &amp; World Assembly of Muslim Youth – Aims and Objectives</vt:lpstr>
      <vt:lpstr>Muslim World League &amp; World Assembly of Muslim Youth – Networking with Saudi - 1</vt:lpstr>
      <vt:lpstr>Muslim World League &amp; World Assembly of Muslim Youth – Networking with Saudi - 2</vt:lpstr>
      <vt:lpstr>Muslim World League &amp; World Assembly of Muslim Youth – Networking with Saudi - 3</vt:lpstr>
      <vt:lpstr>Muslim World League &amp; World Assembly of Muslim Youth – Expansion in Europe – 1 </vt:lpstr>
      <vt:lpstr>Muslim World League &amp; World Assembly of Muslim Youth – Expansion in Europe – 2 </vt:lpstr>
      <vt:lpstr>Networks of Muslim Scholars – 1 </vt:lpstr>
      <vt:lpstr>Networks of Muslim Scholars – Introduction </vt:lpstr>
      <vt:lpstr>Networks of Muslim Scholars – Aims and Objectives</vt:lpstr>
      <vt:lpstr>Networks of Muslim Scholars – Influence of Jurisprudential Councils</vt:lpstr>
      <vt:lpstr>Conclusion</vt:lpstr>
      <vt:lpstr>Conclusion – 2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SUBMITTED BY:  MOHAMMED ADEBAYO 1603804   </dc:title>
  <dc:creator>Microsoft Office User</dc:creator>
  <cp:lastModifiedBy>Microsoft Office User</cp:lastModifiedBy>
  <cp:revision>4</cp:revision>
  <dcterms:created xsi:type="dcterms:W3CDTF">2019-02-26T16:45:24Z</dcterms:created>
  <dcterms:modified xsi:type="dcterms:W3CDTF">2019-02-26T17:12:43Z</dcterms:modified>
</cp:coreProperties>
</file>