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sldIdLst>
    <p:sldId id="260" r:id="rId5"/>
    <p:sldId id="257" r:id="rId6"/>
    <p:sldId id="256" r:id="rId7"/>
    <p:sldId id="259" r:id="rId8"/>
    <p:sldId id="261" r:id="rId9"/>
    <p:sldId id="258" r:id="rId10"/>
    <p:sldId id="263" r:id="rId11"/>
    <p:sldId id="262" r:id="rId12"/>
    <p:sldId id="264" r:id="rId13"/>
    <p:sldId id="266" r:id="rId14"/>
    <p:sldId id="265" r:id="rId15"/>
    <p:sldId id="269"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827AE6-30E2-B4F5-0BA4-31052A23E472}" v="5" dt="2021-07-15T13:00:21.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86" d="100"/>
          <a:sy n="86" d="100"/>
        </p:scale>
        <p:origin x="55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25814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3877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23626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7800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7911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11090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6774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8484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1636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04527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5365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7/15/2021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182821424"/>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lhealthreport.org/2020/03/17/opinion-as-schools-close-california-must-protect-access-to-mental-health-care/"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xels.com/photo/photo-of-teenage-boy-sitting-beside-gray-pillar-240520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Youth_offending_team" TargetMode="External"/><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Human_Resources_Development_Interagency_Working_Group_Session_of_the_U.S.-Afghanistan_Strategic_Partnership_Dialogue_(4600756611).jpg"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new-educ.com/%D9%85%D8%A7-%D9%87%D9%8A-%D8%A7%D9%84%D8%AA%D8%B1%D8%A8%D9%8A%D8%A9-%D8%A7%D9%84%D8%A3%D8%AE%D9%84%D8%A7%D9%82%D9%8A%D8%A9"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hinneed.org/" TargetMode="External"/><Relationship Id="rId2" Type="http://schemas.openxmlformats.org/officeDocument/2006/relationships/hyperlink" Target="https://www.creativecommons.org/licenses/by-sa/3.0/(acce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F588C-9A7F-404A-8B6F-FDD995CA0EB6}"/>
              </a:ext>
            </a:extLst>
          </p:cNvPr>
          <p:cNvSpPr>
            <a:spLocks noGrp="1"/>
          </p:cNvSpPr>
          <p:nvPr>
            <p:ph type="ctrTitle"/>
          </p:nvPr>
        </p:nvSpPr>
        <p:spPr>
          <a:xfrm>
            <a:off x="0" y="66675"/>
            <a:ext cx="12192000" cy="2571750"/>
          </a:xfrm>
        </p:spPr>
        <p:txBody>
          <a:bodyPr>
            <a:normAutofit/>
          </a:bodyPr>
          <a:lstStyle/>
          <a:p>
            <a:pPr algn="l"/>
            <a:r>
              <a:rPr lang="en-US" b="1" i="0" u="none" strike="noStrike" dirty="0">
                <a:solidFill>
                  <a:srgbClr val="FFC000"/>
                </a:solidFill>
                <a:effectLst/>
                <a:latin typeface="Arial" panose="020B0604020202020204" pitchFamily="34" charset="0"/>
                <a:cs typeface="Arial" panose="020B0604020202020204" pitchFamily="34" charset="0"/>
              </a:rPr>
              <a:t>           </a:t>
            </a:r>
            <a:r>
              <a:rPr lang="en-US" sz="4400" b="1" i="0" u="none" strike="noStrike" dirty="0">
                <a:solidFill>
                  <a:srgbClr val="FFC000"/>
                </a:solidFill>
                <a:effectLst/>
                <a:latin typeface="Arial" panose="020B0604020202020204" pitchFamily="34" charset="0"/>
                <a:cs typeface="Arial" panose="020B0604020202020204" pitchFamily="34" charset="0"/>
              </a:rPr>
              <a:t>Vulnerability</a:t>
            </a:r>
            <a:r>
              <a:rPr lang="en-US" sz="4400" b="0" i="0" dirty="0">
                <a:solidFill>
                  <a:srgbClr val="FFC000"/>
                </a:solidFill>
                <a:effectLst/>
                <a:latin typeface="Arial" panose="020B0604020202020204" pitchFamily="34" charset="0"/>
                <a:cs typeface="Arial" panose="020B0604020202020204" pitchFamily="34" charset="0"/>
              </a:rPr>
              <a:t>​ </a:t>
            </a:r>
            <a:r>
              <a:rPr lang="en-US" sz="4400" b="1" i="0" u="none" strike="noStrike" dirty="0">
                <a:solidFill>
                  <a:srgbClr val="FFC000"/>
                </a:solidFill>
                <a:effectLst/>
                <a:latin typeface="Arial" panose="020B0604020202020204" pitchFamily="34" charset="0"/>
                <a:cs typeface="Arial" panose="020B0604020202020204" pitchFamily="34" charset="0"/>
              </a:rPr>
              <a:t>of Children,          </a:t>
            </a:r>
            <a:br>
              <a:rPr lang="en-US" sz="4400" b="1" i="0" u="none" strike="noStrike" dirty="0">
                <a:solidFill>
                  <a:srgbClr val="FFC000"/>
                </a:solidFill>
                <a:effectLst/>
                <a:latin typeface="Arial" panose="020B0604020202020204" pitchFamily="34" charset="0"/>
                <a:cs typeface="Arial" panose="020B0604020202020204" pitchFamily="34" charset="0"/>
              </a:rPr>
            </a:br>
            <a:r>
              <a:rPr lang="en-US" sz="4400" b="1" i="0" u="none" strike="noStrike" dirty="0">
                <a:solidFill>
                  <a:srgbClr val="FFC000"/>
                </a:solidFill>
                <a:effectLst/>
                <a:latin typeface="Arial" panose="020B0604020202020204" pitchFamily="34" charset="0"/>
                <a:cs typeface="Arial" panose="020B0604020202020204" pitchFamily="34" charset="0"/>
              </a:rPr>
              <a:t>                Young People, &amp; Family</a:t>
            </a:r>
            <a:br>
              <a:rPr lang="en-US" sz="4400" b="1" i="0" u="none" strike="noStrike" dirty="0">
                <a:solidFill>
                  <a:srgbClr val="FFC000"/>
                </a:solidFill>
                <a:effectLst/>
                <a:latin typeface="Arial" panose="020B0604020202020204" pitchFamily="34" charset="0"/>
                <a:cs typeface="Arial" panose="020B0604020202020204" pitchFamily="34" charset="0"/>
              </a:rPr>
            </a:br>
            <a:r>
              <a:rPr lang="en-US" sz="2700" b="1" i="0" u="none" strike="noStrike" dirty="0">
                <a:solidFill>
                  <a:srgbClr val="FFC000"/>
                </a:solidFill>
                <a:effectLst/>
                <a:latin typeface="Arial" panose="020B0604020202020204" pitchFamily="34" charset="0"/>
                <a:cs typeface="Arial" panose="020B0604020202020204" pitchFamily="34" charset="0"/>
              </a:rPr>
              <a:t>“</a:t>
            </a:r>
            <a:r>
              <a:rPr lang="en-US" sz="2400" b="1" i="1" u="none" strike="noStrike" dirty="0">
                <a:solidFill>
                  <a:srgbClr val="FFC000"/>
                </a:solidFill>
                <a:effectLst/>
                <a:latin typeface="Arial" panose="020B0604020202020204" pitchFamily="34" charset="0"/>
                <a:cs typeface="Arial" panose="020B0604020202020204" pitchFamily="34" charset="0"/>
              </a:rPr>
              <a:t>The vulnerability condition in the community that leads to a different issue in the health and care field to the mediocre family is known as the family issue of health </a:t>
            </a:r>
            <a:r>
              <a:rPr lang="en-US" sz="2400" b="0" i="0" u="none" strike="noStrike" dirty="0">
                <a:solidFill>
                  <a:srgbClr val="FFC000"/>
                </a:solidFill>
                <a:effectLst/>
                <a:latin typeface="Arial" panose="020B0604020202020204" pitchFamily="34" charset="0"/>
                <a:cs typeface="Arial" panose="020B0604020202020204" pitchFamily="34" charset="0"/>
              </a:rPr>
              <a:t>”(Family Health Care, 2018</a:t>
            </a:r>
            <a:endParaRPr lang="en-GB" sz="27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17A9B4C-02C1-46BB-81A8-534E49B06A9C}"/>
              </a:ext>
            </a:extLst>
          </p:cNvPr>
          <p:cNvSpPr>
            <a:spLocks noGrp="1"/>
          </p:cNvSpPr>
          <p:nvPr>
            <p:ph type="subTitle" idx="1"/>
          </p:nvPr>
        </p:nvSpPr>
        <p:spPr>
          <a:xfrm>
            <a:off x="6426307" y="3562349"/>
            <a:ext cx="4842769" cy="1524000"/>
          </a:xfrm>
        </p:spPr>
        <p:txBody>
          <a:bodyPr vert="horz" lIns="91440" tIns="45720" rIns="91440" bIns="45720" rtlCol="0" anchor="t">
            <a:normAutofit fontScale="85000" lnSpcReduction="20000"/>
          </a:bodyPr>
          <a:lstStyle/>
          <a:p>
            <a:pPr algn="l" fontAlgn="base"/>
            <a:r>
              <a:rPr lang="en-GB" sz="1800" b="1" i="0" u="none" strike="noStrike" dirty="0">
                <a:solidFill>
                  <a:srgbClr val="FFC000"/>
                </a:solidFill>
                <a:effectLst/>
                <a:latin typeface="Arial"/>
                <a:cs typeface="Arial"/>
              </a:rPr>
              <a:t>Salema Alim 1913900</a:t>
            </a:r>
            <a:r>
              <a:rPr lang="en-US" sz="1800" b="1" i="0" dirty="0">
                <a:solidFill>
                  <a:srgbClr val="FFC000"/>
                </a:solidFill>
                <a:effectLst/>
                <a:latin typeface="Arial"/>
                <a:cs typeface="Arial"/>
              </a:rPr>
              <a:t>​</a:t>
            </a:r>
            <a:endParaRPr lang="en-GB" sz="2000" dirty="0">
              <a:solidFill>
                <a:srgbClr val="FFFF00">
                  <a:alpha val="70000"/>
                </a:srgbClr>
              </a:solidFill>
              <a:latin typeface="Amasis MT Pro Medium" panose="020B0604020202020204" pitchFamily="18" charset="0"/>
              <a:cs typeface="Arial"/>
            </a:endParaRPr>
          </a:p>
          <a:p>
            <a:pPr algn="l"/>
            <a:r>
              <a:rPr lang="en-GB" sz="1800" b="1" i="0" u="none" strike="noStrike" dirty="0">
                <a:solidFill>
                  <a:srgbClr val="FFC000"/>
                </a:solidFill>
                <a:effectLst/>
                <a:latin typeface="Arial"/>
                <a:cs typeface="Arial"/>
              </a:rPr>
              <a:t>Marius Cristian </a:t>
            </a:r>
            <a:r>
              <a:rPr lang="en-GB" sz="1800" b="1" i="0" u="none" strike="noStrike" dirty="0" err="1">
                <a:solidFill>
                  <a:srgbClr val="FFC000"/>
                </a:solidFill>
                <a:effectLst/>
                <a:latin typeface="Arial"/>
                <a:cs typeface="Arial"/>
              </a:rPr>
              <a:t>Bolboceanu</a:t>
            </a:r>
            <a:r>
              <a:rPr lang="en-GB" sz="1800" b="1" i="0" u="none" strike="noStrike" dirty="0">
                <a:solidFill>
                  <a:srgbClr val="FFC000"/>
                </a:solidFill>
                <a:effectLst/>
                <a:latin typeface="Arial"/>
                <a:cs typeface="Arial"/>
              </a:rPr>
              <a:t> </a:t>
            </a:r>
            <a:r>
              <a:rPr lang="en-GB" sz="1800" b="1" dirty="0">
                <a:solidFill>
                  <a:srgbClr val="FFC000"/>
                </a:solidFill>
                <a:latin typeface="Arial"/>
                <a:cs typeface="Arial"/>
              </a:rPr>
              <a:t>1910342</a:t>
            </a:r>
            <a:r>
              <a:rPr lang="en-US" sz="1800" b="1" dirty="0">
                <a:solidFill>
                  <a:srgbClr val="FFC000"/>
                </a:solidFill>
                <a:latin typeface="Arial"/>
                <a:cs typeface="Arial"/>
              </a:rPr>
              <a:t>​</a:t>
            </a:r>
          </a:p>
          <a:p>
            <a:pPr algn="l"/>
            <a:r>
              <a:rPr lang="en-GB" sz="2000" dirty="0">
                <a:solidFill>
                  <a:srgbClr val="FFC000"/>
                </a:solidFill>
                <a:latin typeface="Amasis MT Pro Medium"/>
                <a:cs typeface="Arial"/>
              </a:rPr>
              <a:t>Charmaine</a:t>
            </a:r>
            <a:r>
              <a:rPr lang="en-GB" sz="2000" dirty="0">
                <a:solidFill>
                  <a:srgbClr val="FFC000"/>
                </a:solidFill>
                <a:latin typeface="Amasis MT Pro Medium"/>
              </a:rPr>
              <a:t> Allen 1912758</a:t>
            </a:r>
            <a:endParaRPr lang="en-GB" sz="2000" dirty="0">
              <a:solidFill>
                <a:srgbClr val="FFC000"/>
              </a:solidFill>
              <a:latin typeface="Amasis MT Pro Medium" panose="020B0604020202020204" pitchFamily="18" charset="0"/>
            </a:endParaRPr>
          </a:p>
          <a:p>
            <a:pPr algn="l"/>
            <a:r>
              <a:rPr lang="en-GB" sz="2000" dirty="0" err="1">
                <a:solidFill>
                  <a:srgbClr val="FFC000"/>
                </a:solidFill>
                <a:latin typeface="Amasis MT Pro Medium"/>
              </a:rPr>
              <a:t>Dean'a</a:t>
            </a:r>
            <a:r>
              <a:rPr lang="en-GB" sz="2000" dirty="0">
                <a:solidFill>
                  <a:srgbClr val="FFC000"/>
                </a:solidFill>
                <a:latin typeface="Amasis MT Pro Medium"/>
              </a:rPr>
              <a:t> Comrie 1906643 </a:t>
            </a:r>
          </a:p>
        </p:txBody>
      </p:sp>
      <p:pic>
        <p:nvPicPr>
          <p:cNvPr id="8" name="Picture 7">
            <a:extLst>
              <a:ext uri="{FF2B5EF4-FFF2-40B4-BE49-F238E27FC236}">
                <a16:creationId xmlns:a16="http://schemas.microsoft.com/office/drawing/2014/main" id="{D9D9B4AD-31B7-4E70-85E3-A5F8DA5D58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9026" y="2556769"/>
            <a:ext cx="5344357" cy="4301231"/>
          </a:xfrm>
          <a:prstGeom prst="rect">
            <a:avLst/>
          </a:prstGeom>
        </p:spPr>
      </p:pic>
    </p:spTree>
    <p:extLst>
      <p:ext uri="{BB962C8B-B14F-4D97-AF65-F5344CB8AC3E}">
        <p14:creationId xmlns:p14="http://schemas.microsoft.com/office/powerpoint/2010/main" val="3544804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01CB-4264-4BDF-B3EB-F84E1C5C9BD2}"/>
              </a:ext>
            </a:extLst>
          </p:cNvPr>
          <p:cNvSpPr>
            <a:spLocks noGrp="1"/>
          </p:cNvSpPr>
          <p:nvPr>
            <p:ph type="title"/>
          </p:nvPr>
        </p:nvSpPr>
        <p:spPr>
          <a:xfrm>
            <a:off x="6096000" y="149515"/>
            <a:ext cx="5001491" cy="920172"/>
          </a:xfrm>
        </p:spPr>
        <p:txBody>
          <a:bodyPr>
            <a:normAutofit fontScale="90000"/>
          </a:bodyPr>
          <a:lstStyle/>
          <a:p>
            <a:r>
              <a:rPr lang="en-GB" dirty="0"/>
              <a:t>                         </a:t>
            </a:r>
            <a:r>
              <a:rPr lang="en-GB" b="1" dirty="0">
                <a:solidFill>
                  <a:srgbClr val="FFC000"/>
                </a:solidFill>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B89A8B-E067-4575-9D75-21B31C95606B}"/>
              </a:ext>
            </a:extLst>
          </p:cNvPr>
          <p:cNvSpPr>
            <a:spLocks noGrp="1"/>
          </p:cNvSpPr>
          <p:nvPr>
            <p:ph idx="1"/>
          </p:nvPr>
        </p:nvSpPr>
        <p:spPr>
          <a:xfrm>
            <a:off x="4225637" y="1219201"/>
            <a:ext cx="7966362" cy="5347854"/>
          </a:xfrm>
        </p:spPr>
        <p:txBody>
          <a:bodyPr>
            <a:normAutofit fontScale="85000" lnSpcReduction="10000"/>
          </a:bodyPr>
          <a:lstStyle/>
          <a:p>
            <a:pPr algn="just"/>
            <a:r>
              <a:rPr lang="en-US" b="1" dirty="0">
                <a:solidFill>
                  <a:srgbClr val="FFC000"/>
                </a:solidFill>
                <a:latin typeface="Arial" panose="020B0604020202020204" pitchFamily="34" charset="0"/>
                <a:cs typeface="Arial" panose="020B0604020202020204" pitchFamily="34" charset="0"/>
              </a:rPr>
              <a:t>In this particular case  we have an adolescent boy with behavioral problems who was in the local authority care. This adolescent issues include rent arrears; parenting difficulties and multiple house moves in a short time period . Other issues considered are school related(bullying) offending behavior within the family, employment status of the mother partner and general well-being of the family. We must  mention in addition to mother and son relation  the mother partner have another four children: two teenage daughters , a primary school age daughter and a primary school age son.</a:t>
            </a:r>
            <a:endParaRPr lang="en-GB" b="1" dirty="0">
              <a:solidFill>
                <a:srgbClr val="FFC000"/>
              </a:solidFill>
              <a:latin typeface="Arial" panose="020B0604020202020204" pitchFamily="34" charset="0"/>
              <a:cs typeface="Arial" panose="020B0604020202020204" pitchFamily="34" charset="0"/>
            </a:endParaRPr>
          </a:p>
        </p:txBody>
      </p:sp>
      <p:pic>
        <p:nvPicPr>
          <p:cNvPr id="5" name="Picture 4" descr="A person sitting on a couch&#10;&#10;Description automatically generated with low confidence">
            <a:extLst>
              <a:ext uri="{FF2B5EF4-FFF2-40B4-BE49-F238E27FC236}">
                <a16:creationId xmlns:a16="http://schemas.microsoft.com/office/drawing/2014/main" id="{0FB9D3E4-7CBE-47FB-B2D3-A0E7A1B69F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4225636" cy="6858000"/>
          </a:xfrm>
          <a:prstGeom prst="rect">
            <a:avLst/>
          </a:prstGeom>
        </p:spPr>
      </p:pic>
    </p:spTree>
    <p:extLst>
      <p:ext uri="{BB962C8B-B14F-4D97-AF65-F5344CB8AC3E}">
        <p14:creationId xmlns:p14="http://schemas.microsoft.com/office/powerpoint/2010/main" val="129241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 name="Rectangle 61">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F9F87C6-835A-467F-9496-58287D633BB9}"/>
              </a:ext>
            </a:extLst>
          </p:cNvPr>
          <p:cNvSpPr>
            <a:spLocks noGrp="1"/>
          </p:cNvSpPr>
          <p:nvPr>
            <p:ph type="ctrTitle"/>
          </p:nvPr>
        </p:nvSpPr>
        <p:spPr>
          <a:xfrm>
            <a:off x="4336473" y="4156364"/>
            <a:ext cx="7855525" cy="2701636"/>
          </a:xfrm>
        </p:spPr>
        <p:txBody>
          <a:bodyPr>
            <a:normAutofit/>
          </a:bodyPr>
          <a:lstStyle/>
          <a:p>
            <a:pPr algn="just"/>
            <a:r>
              <a:rPr lang="en-GB" sz="2800" b="1" dirty="0">
                <a:solidFill>
                  <a:srgbClr val="FFC000"/>
                </a:solidFill>
                <a:latin typeface="Arial" panose="020B0604020202020204" pitchFamily="34" charset="0"/>
                <a:cs typeface="Arial" panose="020B0604020202020204" pitchFamily="34" charset="0"/>
              </a:rPr>
              <a:t>This presentation sets out the nature of Youth Offending Team  in partnership with local authorities and social workers involved in a particular family case</a:t>
            </a:r>
          </a:p>
        </p:txBody>
      </p:sp>
      <p:sp>
        <p:nvSpPr>
          <p:cNvPr id="3" name="Subtitle 2">
            <a:extLst>
              <a:ext uri="{FF2B5EF4-FFF2-40B4-BE49-F238E27FC236}">
                <a16:creationId xmlns:a16="http://schemas.microsoft.com/office/drawing/2014/main" id="{9CE9AC51-02D4-4433-9EE0-1A7EA6C0D65D}"/>
              </a:ext>
            </a:extLst>
          </p:cNvPr>
          <p:cNvSpPr>
            <a:spLocks noGrp="1"/>
          </p:cNvSpPr>
          <p:nvPr>
            <p:ph type="subTitle" idx="1"/>
          </p:nvPr>
        </p:nvSpPr>
        <p:spPr>
          <a:xfrm>
            <a:off x="5704116" y="257452"/>
            <a:ext cx="6349340" cy="2854171"/>
          </a:xfrm>
        </p:spPr>
        <p:txBody>
          <a:bodyPr vert="horz" lIns="91440" tIns="45720" rIns="91440" bIns="45720" rtlCol="0" anchor="t">
            <a:normAutofit/>
          </a:bodyPr>
          <a:lstStyle/>
          <a:p>
            <a:pPr algn="just"/>
            <a:r>
              <a:rPr lang="en-US" b="1" dirty="0">
                <a:solidFill>
                  <a:srgbClr val="FFC000"/>
                </a:solidFill>
                <a:latin typeface="Arial"/>
                <a:cs typeface="Arial"/>
              </a:rPr>
              <a:t>“</a:t>
            </a:r>
            <a:r>
              <a:rPr lang="en-US" b="1" i="1" dirty="0">
                <a:solidFill>
                  <a:srgbClr val="FFC000"/>
                </a:solidFill>
                <a:latin typeface="Arial"/>
                <a:cs typeface="Arial"/>
              </a:rPr>
              <a:t>Youth Offending Team(YOT) were established in 2000 as part of the reform of the justice system carried through in the Crime &amp; Disorder Act 1998</a:t>
            </a:r>
            <a:r>
              <a:rPr lang="en-US" b="1" dirty="0">
                <a:solidFill>
                  <a:srgbClr val="FFC000"/>
                </a:solidFill>
                <a:latin typeface="Arial"/>
                <a:cs typeface="Arial"/>
              </a:rPr>
              <a:t>”</a:t>
            </a:r>
            <a:endParaRPr lang="en-GB" b="1" dirty="0">
              <a:solidFill>
                <a:srgbClr val="FFC000"/>
              </a:solidFill>
              <a:latin typeface="Arial"/>
              <a:cs typeface="Arial"/>
            </a:endParaRPr>
          </a:p>
        </p:txBody>
      </p:sp>
      <p:pic>
        <p:nvPicPr>
          <p:cNvPr id="5" name="Picture 4" descr="A sign on a brick wall&#10;&#10;Description automatically generated">
            <a:extLst>
              <a:ext uri="{FF2B5EF4-FFF2-40B4-BE49-F238E27FC236}">
                <a16:creationId xmlns:a16="http://schemas.microsoft.com/office/drawing/2014/main" id="{BA1C2DCB-2861-4BBA-B53C-69BC006D256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1" r="18846"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93" name="Freeform: Shape 63">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6" name="TextBox 5">
            <a:extLst>
              <a:ext uri="{FF2B5EF4-FFF2-40B4-BE49-F238E27FC236}">
                <a16:creationId xmlns:a16="http://schemas.microsoft.com/office/drawing/2014/main" id="{C2B5C542-75FF-4B89-97CE-0DF1DC254EE2}"/>
              </a:ext>
            </a:extLst>
          </p:cNvPr>
          <p:cNvSpPr txBox="1"/>
          <p:nvPr/>
        </p:nvSpPr>
        <p:spPr>
          <a:xfrm>
            <a:off x="9585197" y="6657945"/>
            <a:ext cx="2606803" cy="200055"/>
          </a:xfrm>
          <a:prstGeom prst="rect">
            <a:avLst/>
          </a:prstGeom>
          <a:solidFill>
            <a:srgbClr val="000000"/>
          </a:solidFill>
          <a:ln>
            <a:noFill/>
          </a:ln>
        </p:spPr>
        <p:txBody>
          <a:bodyPr wrap="none" rtlCol="0" anchor="ctr">
            <a:spAutoFit/>
          </a:bodyPr>
          <a:lstStyle/>
          <a:p>
            <a:pPr algn="r">
              <a:spcAft>
                <a:spcPts val="600"/>
              </a:spcAft>
            </a:pPr>
            <a:r>
              <a:rPr lang="en-GB" sz="700" dirty="0">
                <a:solidFill>
                  <a:srgbClr val="FFFFFF"/>
                </a:solidFill>
                <a:hlinkClick r:id="rId3" tooltip="https://en.wikipedia.org/wiki/Youth_offending_tea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4" name="TextBox 3">
            <a:extLst>
              <a:ext uri="{FF2B5EF4-FFF2-40B4-BE49-F238E27FC236}">
                <a16:creationId xmlns:a16="http://schemas.microsoft.com/office/drawing/2014/main" id="{08DCFD8E-DE25-4CC8-AA9D-E05C3005FF0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132340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5B287C-0A0A-4DAE-9519-A906235BEFC9}"/>
              </a:ext>
            </a:extLst>
          </p:cNvPr>
          <p:cNvPicPr>
            <a:picLocks noChangeAspect="1"/>
          </p:cNvPicPr>
          <p:nvPr/>
        </p:nvPicPr>
        <p:blipFill rotWithShape="1">
          <a:blip r:embed="rId2"/>
          <a:srcRect l="2871" r="25869"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59AA7CB-E7BF-4AB8-A3D6-081173255E24}"/>
              </a:ext>
            </a:extLst>
          </p:cNvPr>
          <p:cNvSpPr>
            <a:spLocks noGrp="1"/>
          </p:cNvSpPr>
          <p:nvPr>
            <p:ph idx="1"/>
          </p:nvPr>
        </p:nvSpPr>
        <p:spPr>
          <a:xfrm>
            <a:off x="5704116" y="2286000"/>
            <a:ext cx="6487882" cy="3810001"/>
          </a:xfrm>
        </p:spPr>
        <p:txBody>
          <a:bodyPr>
            <a:noAutofit/>
          </a:bodyPr>
          <a:lstStyle/>
          <a:p>
            <a:pPr marL="0" indent="0">
              <a:lnSpc>
                <a:spcPct val="115000"/>
              </a:lnSpc>
              <a:buNone/>
            </a:pP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The risk factor is the determinant of any variable which increases the risk of an event (Said, 2020). The factors are given below that contributing to the vulnerability according to case study.</a:t>
            </a:r>
            <a:r>
              <a:rPr lang="en-US" sz="2400" b="1" i="0" dirty="0">
                <a:solidFill>
                  <a:srgbClr val="FFC000">
                    <a:alpha val="70000"/>
                  </a:srgbClr>
                </a:solidFill>
                <a:effectLst/>
                <a:latin typeface="Arial" panose="020B0604020202020204" pitchFamily="34" charset="0"/>
                <a:cs typeface="Arial" panose="020B0604020202020204" pitchFamily="34" charset="0"/>
              </a:rPr>
              <a:t>​</a:t>
            </a:r>
          </a:p>
          <a:p>
            <a:pPr marL="0" indent="0">
              <a:lnSpc>
                <a:spcPct val="115000"/>
              </a:lnSpc>
              <a:buNone/>
            </a:pP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Violence</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High conflict. </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Limited opportunities.</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Weak and unsteady housing system</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Unemployment rates</a:t>
            </a:r>
            <a:r>
              <a:rPr lang="en-US" sz="2400" b="0" i="0" u="none" strike="noStrike" dirty="0">
                <a:solidFill>
                  <a:srgbClr val="FFC000">
                    <a:alpha val="70000"/>
                  </a:srgbClr>
                </a:solidFill>
                <a:effectLst/>
                <a:latin typeface="Arial" panose="020B0604020202020204" pitchFamily="34" charset="0"/>
                <a:cs typeface="Arial" panose="020B0604020202020204" pitchFamily="34" charset="0"/>
              </a:rPr>
              <a:t>.</a:t>
            </a:r>
            <a:endParaRPr lang="en-GB" sz="2400" b="1" dirty="0">
              <a:solidFill>
                <a:srgbClr val="FFC000">
                  <a:alpha val="70000"/>
                </a:srgbClr>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D66FF09-058A-4663-B1ED-E5BFF99382DA}"/>
              </a:ext>
            </a:extLst>
          </p:cNvPr>
          <p:cNvSpPr>
            <a:spLocks noGrp="1"/>
          </p:cNvSpPr>
          <p:nvPr>
            <p:ph type="title"/>
          </p:nvPr>
        </p:nvSpPr>
        <p:spPr>
          <a:xfrm>
            <a:off x="5415379" y="762000"/>
            <a:ext cx="5939161" cy="1524000"/>
          </a:xfrm>
        </p:spPr>
        <p:txBody>
          <a:bodyPr>
            <a:normAutofit/>
          </a:bodyPr>
          <a:lstStyle/>
          <a:p>
            <a:r>
              <a:rPr lang="en-US" sz="3200" dirty="0"/>
              <a:t>                       </a:t>
            </a:r>
            <a:r>
              <a:rPr lang="en-US" sz="3200" b="1" dirty="0">
                <a:latin typeface="Arial" panose="020B0604020202020204" pitchFamily="34" charset="0"/>
                <a:cs typeface="Arial" panose="020B0604020202020204" pitchFamily="34" charset="0"/>
              </a:rPr>
              <a:t> </a:t>
            </a:r>
            <a:r>
              <a:rPr lang="en-US" sz="4000" b="1" i="0" u="none" strike="noStrike" dirty="0">
                <a:solidFill>
                  <a:srgbClr val="FFC000"/>
                </a:solidFill>
                <a:effectLst/>
                <a:latin typeface="Arial" panose="020B0604020202020204" pitchFamily="34" charset="0"/>
                <a:cs typeface="Arial" panose="020B0604020202020204" pitchFamily="34" charset="0"/>
              </a:rPr>
              <a:t>Risk Factors</a:t>
            </a:r>
            <a:r>
              <a:rPr lang="en-US" sz="3200" b="0" i="0" dirty="0">
                <a:effectLst/>
                <a:latin typeface="Kozuka Gothic Pr6N B"/>
              </a:rPr>
              <a:t>​</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0215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A530B-699D-4188-A575-DEA6A20B2F12}"/>
              </a:ext>
            </a:extLst>
          </p:cNvPr>
          <p:cNvSpPr>
            <a:spLocks noGrp="1"/>
          </p:cNvSpPr>
          <p:nvPr>
            <p:ph type="title"/>
          </p:nvPr>
        </p:nvSpPr>
        <p:spPr>
          <a:xfrm>
            <a:off x="762000" y="119270"/>
            <a:ext cx="10668000" cy="1550504"/>
          </a:xfrm>
        </p:spPr>
        <p:txBody>
          <a:bodyPr/>
          <a:lstStyle/>
          <a:p>
            <a:r>
              <a:rPr lang="en-US" b="1" i="0" u="none" strike="noStrike" dirty="0">
                <a:solidFill>
                  <a:srgbClr val="FFFFFF"/>
                </a:solidFill>
                <a:effectLst/>
                <a:latin typeface="Kozuka Gothic Pr6N B"/>
              </a:rPr>
              <a:t>               </a:t>
            </a:r>
            <a:r>
              <a:rPr lang="en-US" b="1" i="0" u="none" strike="noStrike" dirty="0">
                <a:solidFill>
                  <a:srgbClr val="FFC000"/>
                </a:solidFill>
                <a:effectLst/>
                <a:latin typeface="Arial" panose="020B0604020202020204" pitchFamily="34" charset="0"/>
                <a:cs typeface="Arial" panose="020B0604020202020204" pitchFamily="34" charset="0"/>
              </a:rPr>
              <a:t>Impact of Risk Factors</a:t>
            </a:r>
            <a:r>
              <a:rPr lang="en-US" b="1" i="0" dirty="0">
                <a:solidFill>
                  <a:srgbClr val="000000"/>
                </a:solidFill>
                <a:effectLst/>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82A19EE-B42E-4068-866F-DDC938A1C33C}"/>
              </a:ext>
            </a:extLst>
          </p:cNvPr>
          <p:cNvSpPr>
            <a:spLocks noGrp="1"/>
          </p:cNvSpPr>
          <p:nvPr>
            <p:ph idx="1"/>
          </p:nvPr>
        </p:nvSpPr>
        <p:spPr>
          <a:xfrm>
            <a:off x="762000" y="1908313"/>
            <a:ext cx="10668000" cy="4522303"/>
          </a:xfrm>
        </p:spPr>
        <p:txBody>
          <a:bodyPr>
            <a:normAutofit lnSpcReduction="10000"/>
          </a:bodyPr>
          <a:lstStyle/>
          <a:p>
            <a:pPr marL="0" indent="0">
              <a:buNone/>
            </a:pPr>
            <a:r>
              <a:rPr lang="en-US" b="1" i="0" u="none" strike="noStrike" dirty="0">
                <a:solidFill>
                  <a:srgbClr val="FFC000"/>
                </a:solidFill>
                <a:effectLst/>
                <a:latin typeface="Arial" panose="020B0604020202020204" pitchFamily="34" charset="0"/>
                <a:cs typeface="Arial" panose="020B0604020202020204" pitchFamily="34" charset="0"/>
              </a:rPr>
              <a:t>The risk factors negatively affect the boy and his family, which increased the anti-social behavior.</a:t>
            </a:r>
            <a:r>
              <a:rPr lang="en-US" b="1" i="0" dirty="0">
                <a:solidFill>
                  <a:srgbClr val="FFC000"/>
                </a:solidFill>
                <a:effectLst/>
                <a:latin typeface="Arial" panose="020B0604020202020204" pitchFamily="34" charset="0"/>
                <a:cs typeface="Arial" panose="020B0604020202020204" pitchFamily="34" charset="0"/>
              </a:rPr>
              <a:t>​</a:t>
            </a:r>
            <a:r>
              <a:rPr lang="en-US" b="0" i="0" u="none" strike="noStrike" dirty="0">
                <a:solidFill>
                  <a:srgbClr val="000000"/>
                </a:solidFill>
                <a:effectLst/>
                <a:latin typeface="Calibri" panose="020F0502020204030204" pitchFamily="34" charset="0"/>
              </a:rPr>
              <a:t> </a:t>
            </a:r>
          </a:p>
          <a:p>
            <a:pPr marL="0" indent="0">
              <a:buNone/>
            </a:pPr>
            <a:endParaRPr lang="en-US" b="0" i="0" u="none" strike="noStrike" dirty="0">
              <a:solidFill>
                <a:srgbClr val="000000"/>
              </a:solidFill>
              <a:effectLst/>
              <a:latin typeface="Calibri" panose="020F0502020204030204" pitchFamily="34" charset="0"/>
            </a:endParaRPr>
          </a:p>
          <a:p>
            <a:pPr marL="0" indent="0">
              <a:buNone/>
            </a:pPr>
            <a:r>
              <a:rPr lang="en-US" b="1" i="0" u="none" strike="noStrike" dirty="0">
                <a:solidFill>
                  <a:srgbClr val="FFC000"/>
                </a:solidFill>
                <a:effectLst/>
                <a:latin typeface="Arial" panose="020B0604020202020204" pitchFamily="34" charset="0"/>
                <a:cs typeface="Arial" panose="020B0604020202020204" pitchFamily="34" charset="0"/>
              </a:rPr>
              <a:t>● Damaging the confidence of the young boy</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Facing severe mental disturbances </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Increase in depression and loss of self-esteem </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Increasing family disruption</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Ill mentality situation of four other children</a:t>
            </a:r>
            <a:endParaRPr lang="en-US" b="1" i="0" dirty="0">
              <a:solidFill>
                <a:srgbClr val="FFC000"/>
              </a:solidFill>
              <a:effectLst/>
              <a:latin typeface="Arial" panose="020B0604020202020204" pitchFamily="34" charset="0"/>
              <a:cs typeface="Arial" panose="020B0604020202020204" pitchFamily="34" charset="0"/>
            </a:endParaRPr>
          </a:p>
          <a:p>
            <a:pPr marL="0" indent="0">
              <a:buNone/>
            </a:pPr>
            <a:endParaRPr lang="en-GB"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374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AD78-B6DC-42FE-A9A2-3EF8642F692E}"/>
              </a:ext>
            </a:extLst>
          </p:cNvPr>
          <p:cNvSpPr>
            <a:spLocks noGrp="1"/>
          </p:cNvSpPr>
          <p:nvPr>
            <p:ph type="title"/>
          </p:nvPr>
        </p:nvSpPr>
        <p:spPr>
          <a:xfrm>
            <a:off x="589722" y="554182"/>
            <a:ext cx="10668000" cy="1524000"/>
          </a:xfrm>
        </p:spPr>
        <p:txBody>
          <a:bodyPr>
            <a:normAutofit/>
          </a:bodyPr>
          <a:lstStyle/>
          <a:p>
            <a:r>
              <a:rPr lang="en-US" sz="2800" b="1" dirty="0">
                <a:solidFill>
                  <a:srgbClr val="FFC000"/>
                </a:solidFill>
                <a:latin typeface="Arial" panose="020B0604020202020204" pitchFamily="34" charset="0"/>
                <a:cs typeface="Arial" panose="020B0604020202020204" pitchFamily="34" charset="0"/>
              </a:rPr>
              <a:t>The professional agencies working to better the future of family B, all have a history in providing a service to families who are vulnerable or in need of guidance and support.</a:t>
            </a:r>
            <a:endParaRPr lang="en-GB" sz="2800" b="1" dirty="0">
              <a:solidFill>
                <a:srgbClr val="FFC000"/>
              </a:solidFill>
            </a:endParaRPr>
          </a:p>
        </p:txBody>
      </p:sp>
      <p:sp>
        <p:nvSpPr>
          <p:cNvPr id="8" name="Content Placeholder 7">
            <a:extLst>
              <a:ext uri="{FF2B5EF4-FFF2-40B4-BE49-F238E27FC236}">
                <a16:creationId xmlns:a16="http://schemas.microsoft.com/office/drawing/2014/main" id="{AE26EC5E-6280-45E1-81DD-9A070D796DF6}"/>
              </a:ext>
            </a:extLst>
          </p:cNvPr>
          <p:cNvSpPr>
            <a:spLocks noGrp="1"/>
          </p:cNvSpPr>
          <p:nvPr>
            <p:ph idx="1"/>
          </p:nvPr>
        </p:nvSpPr>
        <p:spPr>
          <a:xfrm>
            <a:off x="5167744" y="2078182"/>
            <a:ext cx="6650183" cy="3818083"/>
          </a:xfrm>
        </p:spPr>
        <p:txBody>
          <a:bodyPr>
            <a:normAutofit/>
          </a:bodyPr>
          <a:lstStyle/>
          <a:p>
            <a:pPr marL="0" indent="0">
              <a:buNone/>
            </a:pPr>
            <a:r>
              <a:rPr lang="en-US" sz="2400" b="1" dirty="0">
                <a:solidFill>
                  <a:srgbClr val="FFC000"/>
                </a:solidFill>
                <a:latin typeface="Arial" panose="020B0604020202020204" pitchFamily="34" charset="0"/>
                <a:cs typeface="Arial" panose="020B0604020202020204" pitchFamily="34" charset="0"/>
              </a:rPr>
              <a:t>Youth in need team: </a:t>
            </a:r>
          </a:p>
          <a:p>
            <a:pPr marL="0" indent="0">
              <a:buNone/>
            </a:pPr>
            <a:r>
              <a:rPr lang="en-US" sz="1800" i="0" dirty="0">
                <a:solidFill>
                  <a:srgbClr val="FFC000"/>
                </a:solidFill>
                <a:effectLst/>
                <a:latin typeface="Arial" panose="020B0604020202020204" pitchFamily="34" charset="0"/>
                <a:cs typeface="Arial" panose="020B0604020202020204" pitchFamily="34" charset="0"/>
              </a:rPr>
              <a:t>Is a non-profit organization that work with and support vulnerable children and families within the community, to build on a more positive future. (www.youthinneed.org)</a:t>
            </a:r>
          </a:p>
          <a:p>
            <a:pPr marL="0" indent="0">
              <a:buNone/>
            </a:pPr>
            <a:r>
              <a:rPr lang="en-US" sz="2400" b="1" dirty="0">
                <a:solidFill>
                  <a:srgbClr val="FFC000">
                    <a:alpha val="70000"/>
                  </a:srgbClr>
                </a:solidFill>
                <a:latin typeface="Arial" panose="020B0604020202020204" pitchFamily="34" charset="0"/>
                <a:cs typeface="Arial" panose="020B0604020202020204" pitchFamily="34" charset="0"/>
              </a:rPr>
              <a:t>National Probation service: </a:t>
            </a:r>
          </a:p>
          <a:p>
            <a:pPr marL="0" indent="0">
              <a:buNone/>
            </a:pPr>
            <a:r>
              <a:rPr lang="en-US" sz="1800" dirty="0">
                <a:solidFill>
                  <a:srgbClr val="FFC000">
                    <a:alpha val="70000"/>
                  </a:srgbClr>
                </a:solidFill>
                <a:latin typeface="Arial" panose="020B0604020202020204" pitchFamily="34" charset="0"/>
                <a:cs typeface="Arial" panose="020B0604020202020204" pitchFamily="34" charset="0"/>
              </a:rPr>
              <a:t>Is a criminal justice service that oversee offenders deemed as high risk, when returning into the local community. (www.gov.uk)</a:t>
            </a:r>
          </a:p>
        </p:txBody>
      </p:sp>
      <p:pic>
        <p:nvPicPr>
          <p:cNvPr id="10" name="Picture 9" descr="working in parteneship">
            <a:extLst>
              <a:ext uri="{FF2B5EF4-FFF2-40B4-BE49-F238E27FC236}">
                <a16:creationId xmlns:a16="http://schemas.microsoft.com/office/drawing/2014/main" id="{1C55D47F-ACC5-4A89-A835-309C78FF15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078182"/>
            <a:ext cx="5167744" cy="4581698"/>
          </a:xfrm>
          <a:prstGeom prst="rect">
            <a:avLst/>
          </a:prstGeom>
        </p:spPr>
      </p:pic>
      <p:sp>
        <p:nvSpPr>
          <p:cNvPr id="11" name="TextBox 10">
            <a:extLst>
              <a:ext uri="{FF2B5EF4-FFF2-40B4-BE49-F238E27FC236}">
                <a16:creationId xmlns:a16="http://schemas.microsoft.com/office/drawing/2014/main" id="{DF4CC02F-130D-47CE-9FF6-F6972AA9DF46}"/>
              </a:ext>
            </a:extLst>
          </p:cNvPr>
          <p:cNvSpPr txBox="1"/>
          <p:nvPr/>
        </p:nvSpPr>
        <p:spPr>
          <a:xfrm>
            <a:off x="0" y="6659880"/>
            <a:ext cx="5167744" cy="230832"/>
          </a:xfrm>
          <a:prstGeom prst="rect">
            <a:avLst/>
          </a:prstGeom>
          <a:noFill/>
        </p:spPr>
        <p:txBody>
          <a:bodyPr wrap="square" rtlCol="0">
            <a:spAutoFit/>
          </a:bodyPr>
          <a:lstStyle/>
          <a:p>
            <a:r>
              <a:rPr lang="en-GB" sz="900" dirty="0">
                <a:hlinkClick r:id="rId3" tooltip="https://commons.wikimedia.org/wiki/File:Human_Resources_Development_Interagency_Working_Group_Session_of_the_U.S.-Afghanistan_Strategic_Partnership_Dialogue_(4600756611).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1299952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66DB-C045-4DDC-AF4A-7CDB3869BF32}"/>
              </a:ext>
            </a:extLst>
          </p:cNvPr>
          <p:cNvSpPr>
            <a:spLocks noGrp="1"/>
          </p:cNvSpPr>
          <p:nvPr>
            <p:ph type="title"/>
          </p:nvPr>
        </p:nvSpPr>
        <p:spPr>
          <a:xfrm>
            <a:off x="762000" y="762000"/>
            <a:ext cx="10668000" cy="898124"/>
          </a:xfrm>
        </p:spPr>
        <p:txBody>
          <a:bodyPr/>
          <a:lstStyle/>
          <a:p>
            <a:r>
              <a:rPr lang="en-GB" b="1" i="0" dirty="0">
                <a:solidFill>
                  <a:srgbClr val="FFFFFF"/>
                </a:solidFill>
                <a:effectLst/>
                <a:latin typeface="Kozuka Gothic Pr6N B"/>
              </a:rPr>
              <a:t>                                     </a:t>
            </a:r>
            <a:r>
              <a:rPr lang="en-GB" sz="4000" b="1" i="0" dirty="0">
                <a:solidFill>
                  <a:srgbClr val="FFC000"/>
                </a:solidFill>
                <a:effectLst/>
                <a:latin typeface="Arial" panose="020B0604020202020204" pitchFamily="34" charset="0"/>
                <a:cs typeface="Arial" panose="020B0604020202020204" pitchFamily="34" charset="0"/>
              </a:rPr>
              <a:t>Policies &amp; Professional</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F1B064-195E-43FD-95C8-42D3C060E401}"/>
              </a:ext>
            </a:extLst>
          </p:cNvPr>
          <p:cNvSpPr>
            <a:spLocks noGrp="1"/>
          </p:cNvSpPr>
          <p:nvPr>
            <p:ph idx="1"/>
          </p:nvPr>
        </p:nvSpPr>
        <p:spPr>
          <a:xfrm>
            <a:off x="5450890" y="2527712"/>
            <a:ext cx="3293615" cy="2597428"/>
          </a:xfrm>
        </p:spPr>
        <p:txBody>
          <a:bodyPr>
            <a:normAutofit fontScale="92500" lnSpcReduction="20000"/>
          </a:bodyPr>
          <a:lstStyle/>
          <a:p>
            <a:pPr marL="0" indent="0">
              <a:buNone/>
            </a:pPr>
            <a:endParaRPr lang="en-US" sz="1600" dirty="0">
              <a:solidFill>
                <a:srgbClr val="FFFF00"/>
              </a:solidFill>
              <a:latin typeface="Arial" panose="020B0604020202020204" pitchFamily="34" charset="0"/>
              <a:cs typeface="Arial" panose="020B0604020202020204" pitchFamily="34" charset="0"/>
            </a:endParaRPr>
          </a:p>
          <a:p>
            <a:r>
              <a:rPr lang="en-US" sz="1600" b="1" dirty="0">
                <a:solidFill>
                  <a:srgbClr val="FFC000"/>
                </a:solidFill>
                <a:latin typeface="Arial" panose="020B0604020202020204" pitchFamily="34" charset="0"/>
                <a:cs typeface="Arial" panose="020B0604020202020204" pitchFamily="34" charset="0"/>
              </a:rPr>
              <a:t>Homeless person unit </a:t>
            </a:r>
          </a:p>
          <a:p>
            <a:r>
              <a:rPr lang="en-US" sz="1600" b="1" dirty="0">
                <a:solidFill>
                  <a:srgbClr val="FFC000"/>
                </a:solidFill>
                <a:latin typeface="Arial" panose="020B0604020202020204" pitchFamily="34" charset="0"/>
                <a:cs typeface="Arial" panose="020B0604020202020204" pitchFamily="34" charset="0"/>
              </a:rPr>
              <a:t>CAMHS </a:t>
            </a:r>
          </a:p>
          <a:p>
            <a:r>
              <a:rPr lang="en-US" sz="1600" b="1" dirty="0">
                <a:solidFill>
                  <a:srgbClr val="FFC000"/>
                </a:solidFill>
                <a:latin typeface="Arial" panose="020B0604020202020204" pitchFamily="34" charset="0"/>
                <a:cs typeface="Arial" panose="020B0604020202020204" pitchFamily="34" charset="0"/>
              </a:rPr>
              <a:t>Youth in need team </a:t>
            </a:r>
          </a:p>
          <a:p>
            <a:r>
              <a:rPr lang="en-US" sz="1600" b="1" dirty="0">
                <a:solidFill>
                  <a:srgbClr val="FFC000"/>
                </a:solidFill>
                <a:latin typeface="Arial" panose="020B0604020202020204" pitchFamily="34" charset="0"/>
                <a:cs typeface="Arial" panose="020B0604020202020204" pitchFamily="34" charset="0"/>
              </a:rPr>
              <a:t>The probation service  </a:t>
            </a:r>
          </a:p>
          <a:p>
            <a:r>
              <a:rPr lang="en-US" sz="1600" b="1" dirty="0">
                <a:solidFill>
                  <a:srgbClr val="FFC000"/>
                </a:solidFill>
                <a:latin typeface="Arial" panose="020B0604020202020204" pitchFamily="34" charset="0"/>
                <a:cs typeface="Arial" panose="020B0604020202020204" pitchFamily="34" charset="0"/>
              </a:rPr>
              <a:t>Social worker </a:t>
            </a:r>
          </a:p>
          <a:p>
            <a:r>
              <a:rPr lang="en-US" sz="1600" b="1" dirty="0">
                <a:solidFill>
                  <a:srgbClr val="FFC000"/>
                </a:solidFill>
                <a:latin typeface="Arial" panose="020B0604020202020204" pitchFamily="34" charset="0"/>
                <a:cs typeface="Arial" panose="020B0604020202020204" pitchFamily="34" charset="0"/>
              </a:rPr>
              <a:t>Parenting support group </a:t>
            </a:r>
            <a:endParaRPr lang="en-GB" sz="2400" b="1" dirty="0">
              <a:solidFill>
                <a:srgbClr val="FFC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3767A0-712F-43B6-A0F5-DD2805273230}"/>
              </a:ext>
            </a:extLst>
          </p:cNvPr>
          <p:cNvSpPr txBox="1"/>
          <p:nvPr/>
        </p:nvSpPr>
        <p:spPr>
          <a:xfrm flipH="1">
            <a:off x="8824403" y="2862469"/>
            <a:ext cx="3293615" cy="226267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Metropolitan police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Neighbourhood service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Education services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Kinara family resource centre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Anti – social behaviour team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Jobcentre plus</a:t>
            </a:r>
          </a:p>
        </p:txBody>
      </p:sp>
      <p:sp>
        <p:nvSpPr>
          <p:cNvPr id="5" name="TextBox 4">
            <a:extLst>
              <a:ext uri="{FF2B5EF4-FFF2-40B4-BE49-F238E27FC236}">
                <a16:creationId xmlns:a16="http://schemas.microsoft.com/office/drawing/2014/main" id="{98759929-AFD8-4065-9AF2-3862D1A275A3}"/>
              </a:ext>
            </a:extLst>
          </p:cNvPr>
          <p:cNvSpPr txBox="1"/>
          <p:nvPr/>
        </p:nvSpPr>
        <p:spPr>
          <a:xfrm>
            <a:off x="2991775" y="1792648"/>
            <a:ext cx="9200224" cy="400110"/>
          </a:xfrm>
          <a:prstGeom prst="rect">
            <a:avLst/>
          </a:prstGeom>
          <a:noFill/>
        </p:spPr>
        <p:txBody>
          <a:bodyPr wrap="square" rtlCol="0">
            <a:spAutoFit/>
          </a:bodyPr>
          <a:lstStyle/>
          <a:p>
            <a:r>
              <a:rPr lang="en-GB" sz="2000" b="1" dirty="0">
                <a:solidFill>
                  <a:srgbClr val="FFC000"/>
                </a:solidFill>
                <a:latin typeface="Arial" panose="020B0604020202020204" pitchFamily="34" charset="0"/>
                <a:cs typeface="Arial" panose="020B0604020202020204" pitchFamily="34" charset="0"/>
              </a:rPr>
              <a:t>                                  Agencies that are currently involved with family B are</a:t>
            </a:r>
            <a:r>
              <a:rPr lang="en-GB" b="1" dirty="0">
                <a:solidFill>
                  <a:srgbClr val="FFC000"/>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5A427D3F-BA43-489A-849B-24CF5121AFF5}"/>
              </a:ext>
            </a:extLst>
          </p:cNvPr>
          <p:cNvSpPr txBox="1"/>
          <p:nvPr/>
        </p:nvSpPr>
        <p:spPr>
          <a:xfrm>
            <a:off x="586408" y="5511225"/>
            <a:ext cx="6705600" cy="584775"/>
          </a:xfrm>
          <a:prstGeom prst="rect">
            <a:avLst/>
          </a:prstGeom>
          <a:noFill/>
        </p:spPr>
        <p:txBody>
          <a:bodyPr wrap="square" rtlCol="0">
            <a:spAutoFit/>
          </a:bodyPr>
          <a:lstStyle/>
          <a:p>
            <a:r>
              <a:rPr lang="en-GB" sz="1600" dirty="0">
                <a:solidFill>
                  <a:srgbClr val="FFC000"/>
                </a:solidFill>
                <a:latin typeface="Arial" panose="020B0604020202020204" pitchFamily="34" charset="0"/>
                <a:cs typeface="Arial" panose="020B0604020202020204" pitchFamily="34" charset="0"/>
              </a:rPr>
              <a:t>All of the above professionals are following The Children Act 1989 to accomplish their goals in solve the issues that the family are facing.</a:t>
            </a:r>
          </a:p>
        </p:txBody>
      </p:sp>
      <p:pic>
        <p:nvPicPr>
          <p:cNvPr id="8" name="Picture 7" descr="Text&#10;&#10;Description automatically generated">
            <a:extLst>
              <a:ext uri="{FF2B5EF4-FFF2-40B4-BE49-F238E27FC236}">
                <a16:creationId xmlns:a16="http://schemas.microsoft.com/office/drawing/2014/main" id="{9B40EB44-9779-4BEA-985A-BBA008C430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11551"/>
            <a:ext cx="5370992" cy="5622776"/>
          </a:xfrm>
          <a:prstGeom prst="rect">
            <a:avLst/>
          </a:prstGeom>
        </p:spPr>
      </p:pic>
    </p:spTree>
    <p:extLst>
      <p:ext uri="{BB962C8B-B14F-4D97-AF65-F5344CB8AC3E}">
        <p14:creationId xmlns:p14="http://schemas.microsoft.com/office/powerpoint/2010/main" val="2665028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C07C9-C7DA-47CE-BC28-6CBAB1D6CFDB}"/>
              </a:ext>
            </a:extLst>
          </p:cNvPr>
          <p:cNvSpPr>
            <a:spLocks noGrp="1"/>
          </p:cNvSpPr>
          <p:nvPr>
            <p:ph type="title"/>
          </p:nvPr>
        </p:nvSpPr>
        <p:spPr>
          <a:xfrm>
            <a:off x="762000" y="0"/>
            <a:ext cx="10668000" cy="1630017"/>
          </a:xfrm>
        </p:spPr>
        <p:txBody>
          <a:bodyPr/>
          <a:lstStyle/>
          <a:p>
            <a:r>
              <a:rPr lang="en-US" b="1" i="0" u="none" strike="noStrike" dirty="0">
                <a:solidFill>
                  <a:srgbClr val="FFC000"/>
                </a:solidFill>
                <a:effectLst/>
                <a:latin typeface="Arial" panose="020B0604020202020204" pitchFamily="34" charset="0"/>
                <a:cs typeface="Arial" panose="020B0604020202020204" pitchFamily="34" charset="0"/>
              </a:rPr>
              <a:t>              Analysis of Rationale</a:t>
            </a:r>
            <a:r>
              <a:rPr lang="en-US" b="0" i="0" dirty="0">
                <a:solidFill>
                  <a:srgbClr val="FFC000"/>
                </a:solidFill>
                <a:effectLst/>
                <a:latin typeface="Arial" panose="020B0604020202020204" pitchFamily="34" charset="0"/>
                <a:cs typeface="Arial" panose="020B0604020202020204" pitchFamily="34" charset="0"/>
              </a:rPr>
              <a:t>​</a:t>
            </a:r>
            <a:endParaRPr lang="en-GB"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388405-CBC5-4E8D-B5BA-89F142EB20B2}"/>
              </a:ext>
            </a:extLst>
          </p:cNvPr>
          <p:cNvSpPr>
            <a:spLocks noGrp="1"/>
          </p:cNvSpPr>
          <p:nvPr>
            <p:ph idx="1"/>
          </p:nvPr>
        </p:nvSpPr>
        <p:spPr>
          <a:xfrm>
            <a:off x="762000" y="1630018"/>
            <a:ext cx="10668000" cy="4474066"/>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main reason for such anti-social behavior and pre-housing needs arises from social, personal, and environmental factors   (Healthofchildren.com., 2020</a:t>
            </a:r>
            <a:r>
              <a:rPr lang="en-US" sz="2400" dirty="0">
                <a:solidFill>
                  <a:srgbClr val="FFC000"/>
                </a:solidFill>
                <a:latin typeface="Adobe Gothic Std B"/>
                <a:cs typeface="Arial" panose="020B0604020202020204" pitchFamily="34" charset="0"/>
              </a:rPr>
              <a:t>).</a:t>
            </a:r>
            <a:r>
              <a:rPr lang="en-US" sz="1600" b="0" i="0" u="none" strike="noStrike" dirty="0">
                <a:solidFill>
                  <a:srgbClr val="000000"/>
                </a:solidFill>
                <a:effectLst/>
                <a:latin typeface="Calibri" panose="020F0502020204030204" pitchFamily="34" charset="0"/>
              </a:rPr>
              <a:t>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Personal problem</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Poor decisions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Lack of social behavior</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Improper community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Lack of rules and regulations</a:t>
            </a:r>
            <a:r>
              <a:rPr lang="en-US" sz="1600" b="0" i="0" dirty="0">
                <a:solidFill>
                  <a:srgbClr val="000000"/>
                </a:solidFill>
                <a:effectLst/>
                <a:latin typeface="Adobe Gothic Std B"/>
              </a:rPr>
              <a:t>​</a:t>
            </a:r>
            <a:endParaRPr lang="en-US" sz="2400" dirty="0">
              <a:solidFill>
                <a:srgbClr val="FFC000"/>
              </a:solidFill>
              <a:latin typeface="Adobe Gothic Std B"/>
              <a:cs typeface="Arial" panose="020B0604020202020204" pitchFamily="34" charset="0"/>
            </a:endParaRPr>
          </a:p>
          <a:p>
            <a:pPr marL="0" indent="0">
              <a:buNone/>
            </a:pPr>
            <a:endParaRPr lang="en-US" sz="2400" dirty="0">
              <a:solidFill>
                <a:srgbClr val="FFC000"/>
              </a:solidFill>
              <a:latin typeface="Adobe Gothic Std B"/>
              <a:cs typeface="Arial" panose="020B0604020202020204" pitchFamily="34" charset="0"/>
            </a:endParaRPr>
          </a:p>
          <a:p>
            <a:pPr marL="0" indent="0">
              <a:buNone/>
            </a:pPr>
            <a:endParaRPr lang="en-GB" dirty="0">
              <a:solidFill>
                <a:srgbClr val="FFC000"/>
              </a:solidFill>
            </a:endParaRPr>
          </a:p>
        </p:txBody>
      </p:sp>
    </p:spTree>
    <p:extLst>
      <p:ext uri="{BB962C8B-B14F-4D97-AF65-F5344CB8AC3E}">
        <p14:creationId xmlns:p14="http://schemas.microsoft.com/office/powerpoint/2010/main" val="3060093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E90F-4AC8-4434-9938-C666B12D6286}"/>
              </a:ext>
            </a:extLst>
          </p:cNvPr>
          <p:cNvSpPr>
            <a:spLocks noGrp="1"/>
          </p:cNvSpPr>
          <p:nvPr>
            <p:ph type="title"/>
          </p:nvPr>
        </p:nvSpPr>
        <p:spPr>
          <a:xfrm>
            <a:off x="762000" y="186432"/>
            <a:ext cx="10668000" cy="1722268"/>
          </a:xfrm>
        </p:spPr>
        <p:txBody>
          <a:bodyPr>
            <a:noAutofit/>
          </a:bodyPr>
          <a:lstStyle/>
          <a:p>
            <a:pPr algn="ctr"/>
            <a:r>
              <a:rPr lang="en-US" sz="4000" b="1" i="0" u="none" strike="noStrike" dirty="0">
                <a:solidFill>
                  <a:srgbClr val="FFC000"/>
                </a:solidFill>
                <a:effectLst/>
                <a:latin typeface="Arial" panose="020B0604020202020204" pitchFamily="34" charset="0"/>
                <a:cs typeface="Arial" panose="020B0604020202020204" pitchFamily="34" charset="0"/>
              </a:rPr>
              <a:t>The family system intervention must be considered a professional intervention to prevent the recent scenario.</a:t>
            </a:r>
            <a:r>
              <a:rPr lang="en-US" sz="4000" b="1" i="0" dirty="0">
                <a:solidFill>
                  <a:srgbClr val="FFC000"/>
                </a:solidFill>
                <a:effectLst/>
                <a:latin typeface="Arial" panose="020B0604020202020204" pitchFamily="34" charset="0"/>
                <a:cs typeface="Arial" panose="020B0604020202020204" pitchFamily="34" charset="0"/>
              </a:rPr>
              <a: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052B321-425B-441E-933A-85A3F00468DF}"/>
              </a:ext>
            </a:extLst>
          </p:cNvPr>
          <p:cNvSpPr>
            <a:spLocks noGrp="1"/>
          </p:cNvSpPr>
          <p:nvPr>
            <p:ph idx="1"/>
          </p:nvPr>
        </p:nvSpPr>
        <p:spPr>
          <a:xfrm>
            <a:off x="3409025" y="2689934"/>
            <a:ext cx="4767310" cy="3414149"/>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Increase the self-esteem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Discipline and rules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Proper time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Erase the gaps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Flexibility &amp; space</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Better Community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dirty="0">
                <a:solidFill>
                  <a:srgbClr val="FFC000"/>
                </a:solidFill>
                <a:latin typeface="Arial" panose="020B0604020202020204" pitchFamily="34" charset="0"/>
                <a:cs typeface="Arial" panose="020B0604020202020204" pitchFamily="34" charset="0"/>
              </a:rPr>
              <a:t>Educational </a:t>
            </a:r>
            <a:r>
              <a:rPr lang="en-US" sz="2400" b="1" i="0" u="none" strike="noStrike" dirty="0">
                <a:solidFill>
                  <a:srgbClr val="FFC000"/>
                </a:solidFill>
                <a:effectLst/>
                <a:latin typeface="Arial" panose="020B0604020202020204" pitchFamily="34" charset="0"/>
                <a:cs typeface="Arial" panose="020B0604020202020204" pitchFamily="34" charset="0"/>
              </a:rPr>
              <a:t> facilities</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6953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95C19-ED0A-4B75-85F2-787F9DEF89E2}"/>
              </a:ext>
            </a:extLst>
          </p:cNvPr>
          <p:cNvSpPr>
            <a:spLocks noGrp="1"/>
          </p:cNvSpPr>
          <p:nvPr>
            <p:ph type="title"/>
          </p:nvPr>
        </p:nvSpPr>
        <p:spPr>
          <a:xfrm>
            <a:off x="2610034" y="-62144"/>
            <a:ext cx="8819965" cy="1518082"/>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Multi-Disciplinary Services</a:t>
            </a:r>
            <a:r>
              <a:rPr lang="en-US" sz="4000" b="0" i="0" dirty="0">
                <a:solidFill>
                  <a:srgbClr val="FFC000"/>
                </a:solidFill>
                <a:effectLst/>
                <a:latin typeface="Arial" panose="020B0604020202020204" pitchFamily="34" charset="0"/>
                <a:cs typeface="Arial" panose="020B0604020202020204" pitchFamily="34" charset="0"/>
              </a:rPr>
              <a:t>​</a:t>
            </a:r>
            <a:endParaRPr lang="en-GB" sz="4000"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57D0A9-6DF6-4735-9B5F-B30F3D8E82E3}"/>
              </a:ext>
            </a:extLst>
          </p:cNvPr>
          <p:cNvSpPr>
            <a:spLocks noGrp="1"/>
          </p:cNvSpPr>
          <p:nvPr>
            <p:ph idx="1"/>
          </p:nvPr>
        </p:nvSpPr>
        <p:spPr>
          <a:xfrm>
            <a:off x="762000" y="1349406"/>
            <a:ext cx="10668000" cy="5213319"/>
          </a:xfrm>
        </p:spPr>
        <p:txBody>
          <a:bodyPr>
            <a:no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services that help the health and care sectors meet a family's complex needs are known as multi-disciplinary services (HSE.ie., 2021)</a:t>
            </a:r>
            <a:r>
              <a:rPr lang="en-US" sz="2400" b="1" i="0" u="none" strike="noStrike" dirty="0">
                <a:solidFill>
                  <a:srgbClr val="000000"/>
                </a:solidFill>
                <a:effectLst/>
                <a:latin typeface="Arial" panose="020B0604020202020204" pitchFamily="34" charset="0"/>
                <a:cs typeface="Arial" panose="020B0604020202020204" pitchFamily="34" charset="0"/>
              </a:rPr>
              <a:t> </a:t>
            </a:r>
          </a:p>
          <a:p>
            <a:pPr marL="0" indent="0">
              <a:buNone/>
            </a:pP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Social behaviors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Employment opportunity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Favorable decisions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Mental support</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Basic requirements </a:t>
            </a:r>
            <a:r>
              <a:rPr lang="en-US" sz="2400" b="1" i="0" u="none" strike="noStrike" dirty="0" err="1">
                <a:solidFill>
                  <a:srgbClr val="FFC000"/>
                </a:solidFill>
                <a:effectLst/>
                <a:latin typeface="Arial" panose="020B0604020202020204" pitchFamily="34" charset="0"/>
                <a:cs typeface="Arial" panose="020B0604020202020204" pitchFamily="34" charset="0"/>
              </a:rPr>
              <a:t>etc</a:t>
            </a:r>
            <a:r>
              <a:rPr lang="en-US" sz="2400" b="1" i="0" u="none" strike="noStrike" dirty="0">
                <a:solidFill>
                  <a:srgbClr val="FFC000"/>
                </a:solidFill>
                <a:effectLst/>
                <a:latin typeface="Arial" panose="020B0604020202020204" pitchFamily="34" charset="0"/>
                <a:cs typeface="Arial" panose="020B0604020202020204" pitchFamily="34" charset="0"/>
              </a:rPr>
              <a:t>: clean water , sustainable housing ,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Financial supports</a:t>
            </a:r>
            <a:r>
              <a:rPr lang="en-US" sz="2400" b="1" u="none" strike="noStrike" dirty="0">
                <a:solidFill>
                  <a:srgbClr val="FFC000"/>
                </a:solidFill>
                <a:latin typeface="Arial" panose="020B0604020202020204" pitchFamily="34" charset="0"/>
                <a:cs typeface="Arial" panose="020B0604020202020204" pitchFamily="34" charset="0"/>
              </a:rPr>
              <a:t> with benefits, taxes, bills </a:t>
            </a: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r>
              <a:rPr lang="en-US" sz="2400" b="1" i="0" dirty="0">
                <a:solidFill>
                  <a:srgbClr val="000000"/>
                </a:solidFill>
                <a:effectLst/>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7364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D74AA-57F2-43FD-8213-7234D88B25CD}"/>
              </a:ext>
            </a:extLst>
          </p:cNvPr>
          <p:cNvSpPr>
            <a:spLocks noGrp="1"/>
          </p:cNvSpPr>
          <p:nvPr>
            <p:ph type="title"/>
          </p:nvPr>
        </p:nvSpPr>
        <p:spPr>
          <a:xfrm>
            <a:off x="3675355" y="142044"/>
            <a:ext cx="7754644" cy="1003175"/>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    Outcomes</a:t>
            </a:r>
            <a:r>
              <a:rPr lang="en-US" sz="4000" b="0" i="0" dirty="0">
                <a:solidFill>
                  <a:srgbClr val="FFC000"/>
                </a:solidFill>
                <a:effectLst/>
                <a:latin typeface="Arial" panose="020B0604020202020204" pitchFamily="34" charset="0"/>
                <a:cs typeface="Arial" panose="020B0604020202020204" pitchFamily="34" charset="0"/>
              </a:rPr>
              <a:t>​</a:t>
            </a:r>
            <a:endParaRPr lang="en-GB" sz="4000"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F695F6-A80F-40C5-9F3C-25D6D3A8AF1F}"/>
              </a:ext>
            </a:extLst>
          </p:cNvPr>
          <p:cNvSpPr>
            <a:spLocks noGrp="1"/>
          </p:cNvSpPr>
          <p:nvPr>
            <p:ph idx="1"/>
          </p:nvPr>
        </p:nvSpPr>
        <p:spPr>
          <a:xfrm>
            <a:off x="762000" y="981075"/>
            <a:ext cx="10668000" cy="5734881"/>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multi-disciplinary services provide the best outcome result by taking excellent steps to meet the family's health and care needs by:</a:t>
            </a:r>
            <a:r>
              <a:rPr lang="en-US" sz="2400" b="1" i="0" dirty="0">
                <a:solidFill>
                  <a:srgbClr val="FFC000"/>
                </a:solidFill>
                <a:effectLst/>
                <a:latin typeface="Arial" panose="020B0604020202020204" pitchFamily="34" charset="0"/>
                <a:cs typeface="Arial" panose="020B0604020202020204" pitchFamily="34" charset="0"/>
              </a:rPr>
              <a:t>​</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i="0" u="none" strike="noStrike" dirty="0" err="1">
                <a:solidFill>
                  <a:srgbClr val="FFC000"/>
                </a:solidFill>
                <a:effectLst/>
                <a:latin typeface="Arial" panose="020B0604020202020204" pitchFamily="34" charset="0"/>
                <a:cs typeface="Arial" panose="020B0604020202020204" pitchFamily="34" charset="0"/>
              </a:rPr>
              <a:t>Finicial</a:t>
            </a:r>
            <a:r>
              <a:rPr lang="en-US" sz="2400" b="1" i="0" u="none" strike="noStrike" dirty="0">
                <a:solidFill>
                  <a:srgbClr val="FFC000"/>
                </a:solidFill>
                <a:effectLst/>
                <a:latin typeface="Arial" panose="020B0604020202020204" pitchFamily="34" charset="0"/>
                <a:cs typeface="Arial" panose="020B0604020202020204" pitchFamily="34" charset="0"/>
              </a:rPr>
              <a:t> Stability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dirty="0">
                <a:solidFill>
                  <a:srgbClr val="FFC000"/>
                </a:solidFill>
                <a:latin typeface="Arial" panose="020B0604020202020204" pitchFamily="34" charset="0"/>
                <a:cs typeface="Arial" panose="020B0604020202020204" pitchFamily="34" charset="0"/>
              </a:rPr>
              <a:t>Making </a:t>
            </a:r>
            <a:r>
              <a:rPr lang="en-US" sz="2400" b="1" i="0" u="none" strike="noStrike" dirty="0">
                <a:solidFill>
                  <a:srgbClr val="FFC000"/>
                </a:solidFill>
                <a:effectLst/>
                <a:latin typeface="Arial" panose="020B0604020202020204" pitchFamily="34" charset="0"/>
                <a:cs typeface="Arial" panose="020B0604020202020204" pitchFamily="34" charset="0"/>
              </a:rPr>
              <a:t>Positive relationships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Best care for both a child/ren and adults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Support from peers and teachers </a:t>
            </a:r>
            <a:r>
              <a:rPr lang="en-US" sz="2400" b="1" dirty="0">
                <a:solidFill>
                  <a:srgbClr val="FFC000"/>
                </a:solidFill>
                <a:latin typeface="Arial" panose="020B0604020202020204" pitchFamily="34" charset="0"/>
                <a:cs typeface="Arial" panose="020B0604020202020204" pitchFamily="34" charset="0"/>
              </a:rPr>
              <a:t>within education</a:t>
            </a:r>
            <a:r>
              <a:rPr lang="en-US" sz="2400" b="1" i="0" u="none" strike="noStrike" dirty="0">
                <a:solidFill>
                  <a:srgbClr val="FFC000"/>
                </a:solidFill>
                <a:effectLst/>
                <a:latin typeface="Arial" panose="020B0604020202020204" pitchFamily="34" charset="0"/>
                <a:cs typeface="Arial" panose="020B0604020202020204" pitchFamily="34" charset="0"/>
              </a:rPr>
              <a:t>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Housing  problems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Medical service</a:t>
            </a:r>
            <a:r>
              <a:rPr lang="en-US" sz="2400" b="1" i="0" dirty="0">
                <a:solidFill>
                  <a:srgbClr val="FFC000"/>
                </a:solidFill>
                <a:effectLst/>
                <a:latin typeface="Arial" panose="020B0604020202020204" pitchFamily="34" charset="0"/>
                <a:cs typeface="Arial" panose="020B0604020202020204" pitchFamily="34" charset="0"/>
              </a:rPr>
              <a:t>​s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Ensuring all policies and procedures are maintained in a polite manner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Progressive growth</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483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7990E-7F38-40A0-915C-73C00AE34B0D}"/>
              </a:ext>
            </a:extLst>
          </p:cNvPr>
          <p:cNvSpPr>
            <a:spLocks noGrp="1"/>
          </p:cNvSpPr>
          <p:nvPr>
            <p:ph type="title"/>
          </p:nvPr>
        </p:nvSpPr>
        <p:spPr/>
        <p:txBody>
          <a:bodyPr/>
          <a:lstStyle/>
          <a:p>
            <a:r>
              <a:rPr lang="en-GB">
                <a:solidFill>
                  <a:srgbClr val="FFC000"/>
                </a:solidFill>
              </a:rPr>
              <a:t>Case Management</a:t>
            </a:r>
          </a:p>
        </p:txBody>
      </p:sp>
      <p:sp>
        <p:nvSpPr>
          <p:cNvPr id="3" name="Content Placeholder 2">
            <a:extLst>
              <a:ext uri="{FF2B5EF4-FFF2-40B4-BE49-F238E27FC236}">
                <a16:creationId xmlns:a16="http://schemas.microsoft.com/office/drawing/2014/main" id="{306257B5-E0EA-4801-9D44-702E65FE0436}"/>
              </a:ext>
            </a:extLst>
          </p:cNvPr>
          <p:cNvSpPr>
            <a:spLocks noGrp="1"/>
          </p:cNvSpPr>
          <p:nvPr>
            <p:ph idx="1"/>
          </p:nvPr>
        </p:nvSpPr>
        <p:spPr/>
        <p:txBody>
          <a:bodyPr vert="horz" lIns="91440" tIns="45720" rIns="91440" bIns="45720" rtlCol="0" anchor="t">
            <a:normAutofit/>
          </a:bodyPr>
          <a:lstStyle/>
          <a:p>
            <a:endParaRPr lang="en-GB" dirty="0"/>
          </a:p>
          <a:p>
            <a:r>
              <a:rPr lang="en-GB" sz="2400" dirty="0">
                <a:solidFill>
                  <a:srgbClr val="FFC000"/>
                </a:solidFill>
                <a:latin typeface="Arial" panose="020B0604020202020204" pitchFamily="34" charset="0"/>
                <a:cs typeface="Arial" panose="020B0604020202020204" pitchFamily="34" charset="0"/>
              </a:rPr>
              <a:t>Children services – 121 with family</a:t>
            </a:r>
          </a:p>
          <a:p>
            <a:r>
              <a:rPr lang="en-GB" sz="2400" dirty="0">
                <a:solidFill>
                  <a:srgbClr val="FFC000"/>
                </a:solidFill>
                <a:latin typeface="Arial" panose="020B0604020202020204" pitchFamily="34" charset="0"/>
                <a:cs typeface="Arial" panose="020B0604020202020204" pitchFamily="34" charset="0"/>
              </a:rPr>
              <a:t>Social Services – work together with family</a:t>
            </a:r>
          </a:p>
          <a:p>
            <a:r>
              <a:rPr lang="en-GB" sz="2400" dirty="0">
                <a:solidFill>
                  <a:srgbClr val="FFC000"/>
                </a:solidFill>
                <a:latin typeface="Arial" panose="020B0604020202020204" pitchFamily="34" charset="0"/>
                <a:cs typeface="Arial" panose="020B0604020202020204" pitchFamily="34" charset="0"/>
              </a:rPr>
              <a:t>School- support child</a:t>
            </a:r>
          </a:p>
          <a:p>
            <a:r>
              <a:rPr lang="en-GB" sz="2400" dirty="0">
                <a:solidFill>
                  <a:srgbClr val="FFC000"/>
                </a:solidFill>
                <a:latin typeface="Arial" panose="020B0604020202020204" pitchFamily="34" charset="0"/>
                <a:cs typeface="Arial" panose="020B0604020202020204" pitchFamily="34" charset="0"/>
              </a:rPr>
              <a:t>Local authorities – Housing and Temporary </a:t>
            </a:r>
            <a:r>
              <a:rPr lang="en-GB" sz="2400" dirty="0" err="1">
                <a:solidFill>
                  <a:srgbClr val="FFC000"/>
                </a:solidFill>
                <a:latin typeface="Arial" panose="020B0604020202020204" pitchFamily="34" charset="0"/>
                <a:cs typeface="Arial" panose="020B0604020202020204" pitchFamily="34" charset="0"/>
              </a:rPr>
              <a:t>Accomodation</a:t>
            </a:r>
            <a:endParaRPr lang="en-GB" sz="2400" dirty="0">
              <a:solidFill>
                <a:srgbClr val="FFC000"/>
              </a:solidFill>
              <a:latin typeface="Arial" panose="020B0604020202020204" pitchFamily="34" charset="0"/>
              <a:cs typeface="Arial" panose="020B0604020202020204" pitchFamily="34" charset="0"/>
            </a:endParaRPr>
          </a:p>
          <a:p>
            <a:r>
              <a:rPr lang="en-GB" sz="2400" dirty="0">
                <a:solidFill>
                  <a:srgbClr val="FFC000"/>
                </a:solidFill>
                <a:latin typeface="Arial" panose="020B0604020202020204" pitchFamily="34" charset="0"/>
                <a:cs typeface="Arial" panose="020B0604020202020204" pitchFamily="34" charset="0"/>
              </a:rPr>
              <a:t>Job Centre Plus</a:t>
            </a:r>
          </a:p>
          <a:p>
            <a:endParaRPr lang="en-GB" dirty="0"/>
          </a:p>
        </p:txBody>
      </p:sp>
    </p:spTree>
    <p:extLst>
      <p:ext uri="{BB962C8B-B14F-4D97-AF65-F5344CB8AC3E}">
        <p14:creationId xmlns:p14="http://schemas.microsoft.com/office/powerpoint/2010/main" val="876871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63E4E-6414-4C23-9EFD-B056D0913892}"/>
              </a:ext>
            </a:extLst>
          </p:cNvPr>
          <p:cNvSpPr>
            <a:spLocks noGrp="1"/>
          </p:cNvSpPr>
          <p:nvPr>
            <p:ph type="title"/>
          </p:nvPr>
        </p:nvSpPr>
        <p:spPr>
          <a:xfrm>
            <a:off x="3888418" y="124287"/>
            <a:ext cx="7541581" cy="1544715"/>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Conclusion</a:t>
            </a:r>
            <a:r>
              <a:rPr lang="en-US" sz="4000" b="1" i="0" dirty="0">
                <a:solidFill>
                  <a:srgbClr val="FFC000"/>
                </a:solidFill>
                <a:effectLst/>
                <a:latin typeface="Arial" panose="020B0604020202020204" pitchFamily="34" charset="0"/>
                <a:cs typeface="Arial" panose="020B0604020202020204" pitchFamily="34" charset="0"/>
              </a:rPr>
              <a: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A0E8C4-E02F-48F8-8B97-A2368906E716}"/>
              </a:ext>
            </a:extLst>
          </p:cNvPr>
          <p:cNvSpPr>
            <a:spLocks noGrp="1"/>
          </p:cNvSpPr>
          <p:nvPr>
            <p:ph idx="1"/>
          </p:nvPr>
        </p:nvSpPr>
        <p:spPr/>
        <p:txBody>
          <a:bodyPr>
            <a:normAutofit/>
          </a:bodyPr>
          <a:lstStyle/>
          <a:p>
            <a:pPr marL="0" indent="0" algn="ctr">
              <a:buNone/>
            </a:pPr>
            <a:r>
              <a:rPr lang="en-US" sz="2400" b="1" i="0" u="none" strike="noStrike" dirty="0">
                <a:solidFill>
                  <a:srgbClr val="FFC000"/>
                </a:solidFill>
                <a:effectLst/>
                <a:latin typeface="Arial" panose="020B0604020202020204" pitchFamily="34" charset="0"/>
                <a:cs typeface="Arial" panose="020B0604020202020204" pitchFamily="34" charset="0"/>
              </a:rPr>
              <a:t>The vulnerability in today's society is visible in this kind of mediocre family. However, the agencies play significant roles to stop this issue, finding out the core problems in the family and the community. More measures are taking by the local authorities to diminish this issue soon.</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746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5067-4FE9-4E18-9B8F-F8CE90AC73C6}"/>
              </a:ext>
            </a:extLst>
          </p:cNvPr>
          <p:cNvSpPr>
            <a:spLocks noGrp="1"/>
          </p:cNvSpPr>
          <p:nvPr>
            <p:ph type="title"/>
          </p:nvPr>
        </p:nvSpPr>
        <p:spPr>
          <a:xfrm>
            <a:off x="3195960" y="0"/>
            <a:ext cx="8234039" cy="887767"/>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Reference</a:t>
            </a:r>
            <a:r>
              <a:rPr lang="en-US" sz="4000" b="1" u="none" strike="noStrike" dirty="0">
                <a:solidFill>
                  <a:srgbClr val="FFC000"/>
                </a:solidFill>
                <a:latin typeface="Arial" panose="020B0604020202020204" pitchFamily="34" charset="0"/>
                <a:cs typeface="Arial" panose="020B0604020202020204" pitchFamily="34" charset="0"/>
              </a:rPr>
              <a:t> </a:t>
            </a:r>
            <a:r>
              <a:rPr lang="en-US" sz="4000" b="1" dirty="0">
                <a:solidFill>
                  <a:srgbClr val="FFC000"/>
                </a:solidFill>
                <a:latin typeface="Arial" panose="020B0604020202020204" pitchFamily="34" charset="0"/>
                <a:cs typeface="Arial" panose="020B0604020202020204" pitchFamily="34" charset="0"/>
              </a:rPr>
              <a:t>List: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753631-C91B-4786-9DF2-133199E14359}"/>
              </a:ext>
            </a:extLst>
          </p:cNvPr>
          <p:cNvSpPr>
            <a:spLocks noGrp="1"/>
          </p:cNvSpPr>
          <p:nvPr>
            <p:ph idx="1"/>
          </p:nvPr>
        </p:nvSpPr>
        <p:spPr>
          <a:xfrm>
            <a:off x="762000" y="887767"/>
            <a:ext cx="10668000" cy="5216317"/>
          </a:xfrm>
        </p:spPr>
        <p:txBody>
          <a:bodyPr>
            <a:normAutofit fontScale="70000" lnSpcReduction="20000"/>
          </a:bodyPr>
          <a:lstStyle/>
          <a:p>
            <a:r>
              <a:rPr lang="en-US" sz="2900" b="0" i="0" u="none" strike="noStrike" dirty="0">
                <a:solidFill>
                  <a:srgbClr val="FFC000"/>
                </a:solidFill>
                <a:effectLst/>
                <a:latin typeface="Arial" panose="020B0604020202020204" pitchFamily="34" charset="0"/>
                <a:cs typeface="Arial" panose="020B0604020202020204" pitchFamily="34" charset="0"/>
              </a:rPr>
              <a:t>Available at</a:t>
            </a:r>
            <a:r>
              <a:rPr lang="en-US" sz="2900" b="0" i="0" strike="noStrike" dirty="0">
                <a:solidFill>
                  <a:srgbClr val="FFC000"/>
                </a:solidFill>
                <a:effectLst/>
                <a:latin typeface="Arial" panose="020B0604020202020204" pitchFamily="34" charset="0"/>
                <a:cs typeface="Arial" panose="020B0604020202020204" pitchFamily="34" charset="0"/>
              </a:rPr>
              <a:t>: </a:t>
            </a:r>
            <a:r>
              <a:rPr lang="en-US" sz="2900" b="0" i="0" strike="noStrike" dirty="0">
                <a:solidFill>
                  <a:srgbClr val="FFC000"/>
                </a:solidFill>
                <a:effectLst/>
                <a:latin typeface="Arial" panose="020B0604020202020204" pitchFamily="34" charset="0"/>
                <a:cs typeface="Arial" panose="020B0604020202020204" pitchFamily="34" charset="0"/>
                <a:hlinkClick r:id="rId2"/>
              </a:rPr>
              <a:t>https://www.creativecommons.org/licenses/by-sa/3.0/ (accesed</a:t>
            </a:r>
            <a:r>
              <a:rPr lang="en-US" sz="2900" b="0" i="0" strike="noStrike" dirty="0">
                <a:solidFill>
                  <a:srgbClr val="FFC000"/>
                </a:solidFill>
                <a:effectLst/>
                <a:latin typeface="Arial" panose="020B0604020202020204" pitchFamily="34" charset="0"/>
                <a:cs typeface="Arial" panose="020B0604020202020204" pitchFamily="34" charset="0"/>
              </a:rPr>
              <a:t> </a:t>
            </a:r>
            <a:r>
              <a:rPr lang="en-US" sz="2900" b="0" i="0" u="none" strike="noStrike" dirty="0">
                <a:solidFill>
                  <a:srgbClr val="FFC000"/>
                </a:solidFill>
                <a:effectLst/>
                <a:latin typeface="Arial" panose="020B0604020202020204" pitchFamily="34" charset="0"/>
                <a:cs typeface="Arial" panose="020B0604020202020204" pitchFamily="34" charset="0"/>
              </a:rPr>
              <a:t>on 12 July 2021)</a:t>
            </a:r>
          </a:p>
          <a:p>
            <a:pPr marL="0" indent="0">
              <a:buNone/>
            </a:pPr>
            <a:r>
              <a:rPr lang="en-US" sz="2900" b="0" i="0" u="none" strike="noStrike" dirty="0">
                <a:solidFill>
                  <a:srgbClr val="FFC000"/>
                </a:solidFill>
                <a:effectLst/>
                <a:latin typeface="Arial" panose="020B0604020202020204" pitchFamily="34" charset="0"/>
                <a:cs typeface="Arial" panose="020B0604020202020204" pitchFamily="34" charset="0"/>
              </a:rPr>
              <a:t>● Family Health Care. (2018). </a:t>
            </a:r>
            <a:r>
              <a:rPr lang="en-US" sz="2900" b="0" i="1" u="none" strike="noStrike" dirty="0">
                <a:solidFill>
                  <a:srgbClr val="FFC000"/>
                </a:solidFill>
                <a:effectLst/>
                <a:latin typeface="Arial" panose="020B0604020202020204" pitchFamily="34" charset="0"/>
                <a:cs typeface="Arial" panose="020B0604020202020204" pitchFamily="34" charset="0"/>
              </a:rPr>
              <a:t>Community Health Programs | Family Health Care</a:t>
            </a:r>
            <a:r>
              <a:rPr lang="en-US" sz="2900" b="0" i="0" u="none" strike="noStrike" dirty="0">
                <a:solidFill>
                  <a:srgbClr val="FFC000"/>
                </a:solidFill>
                <a:effectLst/>
                <a:latin typeface="Arial" panose="020B0604020202020204" pitchFamily="34" charset="0"/>
                <a:cs typeface="Arial" panose="020B0604020202020204" pitchFamily="34" charset="0"/>
              </a:rPr>
              <a:t>. [online] </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panose="020B0604020202020204" pitchFamily="34" charset="0"/>
                <a:cs typeface="Arial" panose="020B0604020202020204" pitchFamily="34" charset="0"/>
              </a:rPr>
              <a:t>                  Available  at: &lt;https://www.familyhealthcare.org/service/communityhealth/&gt;</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panose="020B0604020202020204" pitchFamily="34" charset="0"/>
                <a:cs typeface="Arial" panose="020B0604020202020204" pitchFamily="34" charset="0"/>
              </a:rPr>
              <a:t>● Healthofchildren.com. (2020). </a:t>
            </a:r>
            <a:r>
              <a:rPr lang="en-US" sz="2900" b="0" i="1" u="none" strike="noStrike" dirty="0">
                <a:solidFill>
                  <a:srgbClr val="FFC000"/>
                </a:solidFill>
                <a:effectLst/>
                <a:latin typeface="Arial" panose="020B0604020202020204" pitchFamily="34" charset="0"/>
                <a:cs typeface="Arial" panose="020B0604020202020204" pitchFamily="34" charset="0"/>
              </a:rPr>
              <a:t>Antisocial Behavior - symptoms, stages, Definition, Description, </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1" u="none" strike="noStrike" dirty="0">
                <a:solidFill>
                  <a:srgbClr val="FFC000"/>
                </a:solidFill>
                <a:effectLst/>
                <a:latin typeface="Arial" panose="020B0604020202020204" pitchFamily="34" charset="0"/>
                <a:cs typeface="Arial" panose="020B0604020202020204" pitchFamily="34" charset="0"/>
              </a:rPr>
              <a:t>                Demographics, Causes and symptoms, Diagnosis</a:t>
            </a:r>
            <a:r>
              <a:rPr lang="en-US" sz="2900" b="0" i="0" u="none" strike="noStrike" dirty="0">
                <a:solidFill>
                  <a:srgbClr val="FFC000"/>
                </a:solidFill>
                <a:effectLst/>
                <a:latin typeface="Arial" panose="020B0604020202020204" pitchFamily="34" charset="0"/>
                <a:cs typeface="Arial" panose="020B0604020202020204" pitchFamily="34" charset="0"/>
              </a:rPr>
              <a:t>. [online] Available at: </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panose="020B0604020202020204" pitchFamily="34" charset="0"/>
                <a:cs typeface="Arial" panose="020B0604020202020204" pitchFamily="34" charset="0"/>
              </a:rPr>
              <a:t>                &lt;http://www.healthofchildren.com/A/Antisocial-Behavior.html&gt;</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panose="020B0604020202020204" pitchFamily="34" charset="0"/>
                <a:cs typeface="Arial" panose="020B0604020202020204" pitchFamily="34" charset="0"/>
              </a:rPr>
              <a:t>● HSE.ie. (2021). </a:t>
            </a:r>
            <a:r>
              <a:rPr lang="en-US" sz="2900" b="0" i="1" u="none" strike="noStrike" dirty="0">
                <a:solidFill>
                  <a:srgbClr val="FFC000"/>
                </a:solidFill>
                <a:effectLst/>
                <a:latin typeface="Arial" panose="020B0604020202020204" pitchFamily="34" charset="0"/>
                <a:cs typeface="Arial" panose="020B0604020202020204" pitchFamily="34" charset="0"/>
              </a:rPr>
              <a:t>Multi-disciplinary team - HSE.ie</a:t>
            </a:r>
            <a:r>
              <a:rPr lang="en-US" sz="2900" b="0" i="0" u="none" strike="noStrike" dirty="0">
                <a:solidFill>
                  <a:srgbClr val="FFC000"/>
                </a:solidFill>
                <a:effectLst/>
                <a:latin typeface="Arial" panose="020B0604020202020204" pitchFamily="34" charset="0"/>
                <a:cs typeface="Arial" panose="020B0604020202020204" pitchFamily="34" charset="0"/>
              </a:rPr>
              <a:t>. [online] Available at: </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panose="020B0604020202020204" pitchFamily="34" charset="0"/>
                <a:cs typeface="Arial" panose="020B0604020202020204" pitchFamily="34" charset="0"/>
              </a:rPr>
              <a:t>                &lt;https://www.hse.ie/eng/services/list/4/mental-health-</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panose="020B0604020202020204" pitchFamily="34" charset="0"/>
                <a:cs typeface="Arial" panose="020B0604020202020204" pitchFamily="34" charset="0"/>
              </a:rPr>
              <a:t>                services/</a:t>
            </a:r>
            <a:r>
              <a:rPr lang="en-US" sz="2900" b="0" i="0" u="none" strike="noStrike" dirty="0" err="1">
                <a:solidFill>
                  <a:srgbClr val="FFC000"/>
                </a:solidFill>
                <a:effectLst/>
                <a:latin typeface="Arial" panose="020B0604020202020204" pitchFamily="34" charset="0"/>
                <a:cs typeface="Arial" panose="020B0604020202020204" pitchFamily="34" charset="0"/>
              </a:rPr>
              <a:t>dsc</a:t>
            </a:r>
            <a:r>
              <a:rPr lang="en-US" sz="2900" b="0" i="0" u="none" strike="noStrike" dirty="0">
                <a:solidFill>
                  <a:srgbClr val="FFC000"/>
                </a:solidFill>
                <a:effectLst/>
                <a:latin typeface="Arial" panose="020B0604020202020204" pitchFamily="34" charset="0"/>
                <a:cs typeface="Arial" panose="020B0604020202020204" pitchFamily="34" charset="0"/>
              </a:rPr>
              <a:t>/</a:t>
            </a:r>
            <a:r>
              <a:rPr lang="en-US" sz="2900" b="0" i="0" u="none" strike="noStrike" dirty="0" err="1">
                <a:solidFill>
                  <a:srgbClr val="FFC000"/>
                </a:solidFill>
                <a:effectLst/>
                <a:latin typeface="Arial" panose="020B0604020202020204" pitchFamily="34" charset="0"/>
                <a:cs typeface="Arial" panose="020B0604020202020204" pitchFamily="34" charset="0"/>
              </a:rPr>
              <a:t>communityservices</a:t>
            </a:r>
            <a:r>
              <a:rPr lang="en-US" sz="2900" b="0" i="0" u="none" strike="noStrike" dirty="0">
                <a:solidFill>
                  <a:srgbClr val="FFC000"/>
                </a:solidFill>
                <a:effectLst/>
                <a:latin typeface="Arial" panose="020B0604020202020204" pitchFamily="34" charset="0"/>
                <a:cs typeface="Arial" panose="020B0604020202020204" pitchFamily="34" charset="0"/>
              </a:rPr>
              <a:t>/multidisciplinaryteam.html&gt; </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panose="020B0604020202020204" pitchFamily="34" charset="0"/>
                <a:cs typeface="Arial" panose="020B0604020202020204" pitchFamily="34" charset="0"/>
              </a:rPr>
              <a:t>● Said, H. and </a:t>
            </a:r>
            <a:r>
              <a:rPr lang="en-US" sz="2900" b="0" i="0" u="none" strike="noStrike" dirty="0" err="1">
                <a:solidFill>
                  <a:srgbClr val="FFC000"/>
                </a:solidFill>
                <a:effectLst/>
                <a:latin typeface="Arial" panose="020B0604020202020204" pitchFamily="34" charset="0"/>
                <a:cs typeface="Arial" panose="020B0604020202020204" pitchFamily="34" charset="0"/>
              </a:rPr>
              <a:t>Mohasseb</a:t>
            </a:r>
            <a:r>
              <a:rPr lang="en-US" sz="2900" b="0" i="0" u="none" strike="noStrike" dirty="0">
                <a:solidFill>
                  <a:srgbClr val="FFC000"/>
                </a:solidFill>
                <a:effectLst/>
                <a:latin typeface="Arial" panose="020B0604020202020204" pitchFamily="34" charset="0"/>
                <a:cs typeface="Arial" panose="020B0604020202020204" pitchFamily="34" charset="0"/>
              </a:rPr>
              <a:t>, M., (2020). Epistaxis among children in Lower Egypt: frequency and </a:t>
            </a:r>
            <a:r>
              <a:rPr lang="en-US" sz="2900" b="0" i="0" dirty="0">
                <a:solidFill>
                  <a:srgbClr val="FFC000"/>
                </a:solidFill>
                <a:effectLst/>
                <a:latin typeface="Arial" panose="020B0604020202020204" pitchFamily="34" charset="0"/>
                <a:cs typeface="Arial" panose="020B0604020202020204" pitchFamily="34" charset="0"/>
              </a:rPr>
              <a:t>​</a:t>
            </a:r>
            <a:br>
              <a:rPr lang="en-US" sz="2900" b="0" i="0" dirty="0">
                <a:solidFill>
                  <a:srgbClr val="FFC000"/>
                </a:solidFill>
                <a:effectLst/>
                <a:latin typeface="Arial" panose="020B0604020202020204" pitchFamily="34" charset="0"/>
                <a:cs typeface="Arial" panose="020B0604020202020204" pitchFamily="34" charset="0"/>
              </a:rPr>
            </a:br>
            <a:r>
              <a:rPr lang="en-US" sz="2900" b="0" i="0" u="none" strike="noStrike" dirty="0">
                <a:solidFill>
                  <a:srgbClr val="FFC000"/>
                </a:solidFill>
                <a:effectLst/>
                <a:latin typeface="Arial" panose="020B0604020202020204" pitchFamily="34" charset="0"/>
                <a:cs typeface="Arial" panose="020B0604020202020204" pitchFamily="34" charset="0"/>
              </a:rPr>
              <a:t>                risk factors. </a:t>
            </a:r>
            <a:r>
              <a:rPr lang="en-US" sz="2900" b="0" i="1" u="none" strike="noStrike" dirty="0">
                <a:solidFill>
                  <a:srgbClr val="FFC000"/>
                </a:solidFill>
                <a:effectLst/>
                <a:latin typeface="Arial" panose="020B0604020202020204" pitchFamily="34" charset="0"/>
                <a:cs typeface="Arial" panose="020B0604020202020204" pitchFamily="34" charset="0"/>
              </a:rPr>
              <a:t>The Egyptian Family Medicine Journal</a:t>
            </a:r>
            <a:r>
              <a:rPr lang="en-US" sz="2900" b="0" i="0" u="none" strike="noStrike" dirty="0">
                <a:solidFill>
                  <a:srgbClr val="FFC000"/>
                </a:solidFill>
                <a:effectLst/>
                <a:latin typeface="Arial" panose="020B0604020202020204" pitchFamily="34" charset="0"/>
                <a:cs typeface="Arial" panose="020B0604020202020204" pitchFamily="34" charset="0"/>
              </a:rPr>
              <a:t>, 4(2), pp.51-63. </a:t>
            </a:r>
            <a:r>
              <a:rPr lang="en-US" sz="2900" b="0" i="0" dirty="0">
                <a:solidFill>
                  <a:srgbClr val="000000"/>
                </a:solidFill>
                <a:effectLst/>
                <a:latin typeface="Arial" panose="020B0604020202020204" pitchFamily="34" charset="0"/>
                <a:cs typeface="Arial" panose="020B0604020202020204" pitchFamily="34" charset="0"/>
              </a:rPr>
              <a:t>​</a:t>
            </a:r>
            <a:br>
              <a:rPr lang="en-US" sz="2900" b="0" i="0" dirty="0">
                <a:solidFill>
                  <a:srgbClr val="000000"/>
                </a:solidFill>
                <a:effectLst/>
                <a:latin typeface="Arial" panose="020B0604020202020204" pitchFamily="34" charset="0"/>
                <a:cs typeface="Arial" panose="020B0604020202020204" pitchFamily="34" charset="0"/>
              </a:rPr>
            </a:br>
            <a:r>
              <a:rPr lang="en-US" sz="2900" b="0" i="0" dirty="0">
                <a:solidFill>
                  <a:srgbClr val="000000"/>
                </a:solidFill>
                <a:effectLst/>
                <a:latin typeface="Arial" panose="020B0604020202020204" pitchFamily="34" charset="0"/>
                <a:cs typeface="Arial" panose="020B0604020202020204" pitchFamily="34" charset="0"/>
              </a:rPr>
              <a:t>​&lt; </a:t>
            </a:r>
            <a:r>
              <a:rPr lang="en-US" sz="2900" b="0" i="0" dirty="0">
                <a:solidFill>
                  <a:srgbClr val="000000"/>
                </a:solidFill>
                <a:effectLst/>
                <a:latin typeface="Arial" panose="020B0604020202020204" pitchFamily="34" charset="0"/>
                <a:cs typeface="Arial" panose="020B0604020202020204" pitchFamily="34" charset="0"/>
                <a:hlinkClick r:id="rId3"/>
              </a:rPr>
              <a:t>https://</a:t>
            </a:r>
            <a:r>
              <a:rPr lang="en-US" sz="2900" dirty="0">
                <a:solidFill>
                  <a:srgbClr val="FFC000"/>
                </a:solidFill>
                <a:latin typeface="Arial" panose="020B0604020202020204" pitchFamily="34" charset="0"/>
                <a:cs typeface="Arial" panose="020B0604020202020204" pitchFamily="34" charset="0"/>
                <a:hlinkClick r:id="rId3"/>
              </a:rPr>
              <a:t>www.youthinneed.org</a:t>
            </a:r>
            <a:r>
              <a:rPr lang="en-US" sz="2900" dirty="0">
                <a:solidFill>
                  <a:srgbClr val="FFC000"/>
                </a:solidFill>
                <a:latin typeface="Arial" panose="020B0604020202020204" pitchFamily="34" charset="0"/>
                <a:cs typeface="Arial" panose="020B0604020202020204" pitchFamily="34" charset="0"/>
              </a:rPr>
              <a:t> [online]Available</a:t>
            </a:r>
          </a:p>
          <a:p>
            <a:pPr marL="0" indent="0">
              <a:buNone/>
            </a:pPr>
            <a:endParaRPr lang="en-US" dirty="0">
              <a:solidFill>
                <a:srgbClr val="FFC000"/>
              </a:solidFill>
              <a:latin typeface="Adobe Gothic Std B"/>
            </a:endParaRPr>
          </a:p>
          <a:p>
            <a:pPr marL="0" indent="0">
              <a:buNone/>
            </a:pPr>
            <a:endParaRPr lang="en-GB" dirty="0"/>
          </a:p>
        </p:txBody>
      </p:sp>
    </p:spTree>
    <p:extLst>
      <p:ext uri="{BB962C8B-B14F-4D97-AF65-F5344CB8AC3E}">
        <p14:creationId xmlns:p14="http://schemas.microsoft.com/office/powerpoint/2010/main" val="3823029823"/>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F64E09-2339-4F14-90C8-49E93A657094}">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2808360-F0F8-4631-A9DC-F1055833454C}">
  <ds:schemaRefs>
    <ds:schemaRef ds:uri="http://purl.org/dc/terms/"/>
    <ds:schemaRef ds:uri="717b0226-a333-4c25-acd7-534bd000737f"/>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dcmitype/"/>
    <ds:schemaRef ds:uri="http://purl.org/dc/elements/1.1/"/>
    <ds:schemaRef ds:uri="http://schemas.openxmlformats.org/package/2006/metadata/core-properties"/>
    <ds:schemaRef ds:uri="5fa7c6fb-f4dc-42b8-b650-783ea9de0442"/>
  </ds:schemaRefs>
</ds:datastoreItem>
</file>

<file path=customXml/itemProps3.xml><?xml version="1.0" encoding="utf-8"?>
<ds:datastoreItem xmlns:ds="http://schemas.openxmlformats.org/officeDocument/2006/customXml" ds:itemID="{F564B581-3C16-4BD6-BCB4-0CBD11022C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7872</TotalTime>
  <Words>1270</Words>
  <Application>Microsoft Office PowerPoint</Application>
  <PresentationFormat>Widescreen</PresentationFormat>
  <Paragraphs>67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PebbleVTI</vt:lpstr>
      <vt:lpstr>           Vulnerability​ of Children,                           Young People, &amp; Family “The vulnerability condition in the community that leads to a different issue in the health and care field to the mediocre family is known as the family issue of health ”(Family Health Care, 2018</vt:lpstr>
      <vt:lpstr>                         Introduction</vt:lpstr>
      <vt:lpstr>This presentation sets out the nature of Youth Offending Team  in partnership with local authorities and social workers involved in a particular family case</vt:lpstr>
      <vt:lpstr>                        Risk Factors​</vt:lpstr>
      <vt:lpstr>               Impact of Risk Factors​</vt:lpstr>
      <vt:lpstr>The professional agencies working to better the future of family B, all have a history in providing a service to families who are vulnerable or in need of guidance and support.</vt:lpstr>
      <vt:lpstr>                                     Policies &amp; Professional</vt:lpstr>
      <vt:lpstr>              Analysis of Rationale​</vt:lpstr>
      <vt:lpstr>The family system intervention must be considered a professional intervention to prevent the recent scenario.​</vt:lpstr>
      <vt:lpstr>Multi-Disciplinary Services​</vt:lpstr>
      <vt:lpstr>    Outcomes​</vt:lpstr>
      <vt:lpstr>Case Management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presentation sets out the nature of Youth Offending Team  in partnership with local authorities and social workers involved in a particular family case</dc:title>
  <dc:creator>Marius Cristian Bolboceanu (1910342)</dc:creator>
  <cp:lastModifiedBy>Marius Cristian Bolboceanu</cp:lastModifiedBy>
  <cp:revision>47</cp:revision>
  <dcterms:created xsi:type="dcterms:W3CDTF">2021-06-28T09:52:29Z</dcterms:created>
  <dcterms:modified xsi:type="dcterms:W3CDTF">2021-07-15T13:01:44Z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