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4"/>
  </p:notesMasterIdLst>
  <p:sldIdLst>
    <p:sldId id="303" r:id="rId3"/>
    <p:sldId id="304" r:id="rId4"/>
    <p:sldId id="270" r:id="rId5"/>
    <p:sldId id="271" r:id="rId6"/>
    <p:sldId id="272" r:id="rId7"/>
    <p:sldId id="273" r:id="rId8"/>
    <p:sldId id="298" r:id="rId9"/>
    <p:sldId id="299" r:id="rId10"/>
    <p:sldId id="274" r:id="rId11"/>
    <p:sldId id="275" r:id="rId12"/>
    <p:sldId id="276" r:id="rId13"/>
    <p:sldId id="277" r:id="rId14"/>
    <p:sldId id="278" r:id="rId15"/>
    <p:sldId id="279" r:id="rId16"/>
    <p:sldId id="280" r:id="rId17"/>
    <p:sldId id="281" r:id="rId18"/>
    <p:sldId id="282" r:id="rId19"/>
    <p:sldId id="283" r:id="rId20"/>
    <p:sldId id="284" r:id="rId21"/>
    <p:sldId id="285" r:id="rId22"/>
    <p:sldId id="301" r:id="rId23"/>
    <p:sldId id="286" r:id="rId24"/>
    <p:sldId id="287" r:id="rId25"/>
    <p:sldId id="288" r:id="rId26"/>
    <p:sldId id="289" r:id="rId27"/>
    <p:sldId id="290" r:id="rId28"/>
    <p:sldId id="291" r:id="rId29"/>
    <p:sldId id="292" r:id="rId30"/>
    <p:sldId id="293" r:id="rId31"/>
    <p:sldId id="296" r:id="rId32"/>
    <p:sldId id="29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os Masterson" initials="R M" lastIdx="2" clrIdx="0"/>
  <p:cmAuthor id="1" name="CE1" initials="CE1"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58" autoAdjust="0"/>
    <p:restoredTop sz="94663"/>
  </p:normalViewPr>
  <p:slideViewPr>
    <p:cSldViewPr>
      <p:cViewPr varScale="1">
        <p:scale>
          <a:sx n="117" d="100"/>
          <a:sy n="117" d="100"/>
        </p:scale>
        <p:origin x="1832" y="176"/>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commentAuthors" Target="commentAuthor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7DCA9F-BA57-46E1-94AC-73B0B5E7F302}" type="datetimeFigureOut">
              <a:rPr lang="en-GB" smtClean="0"/>
              <a:pPr/>
              <a:t>25/07/2019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555A425-D319-4540-A17F-EE6A4B11F5C5}" type="slidenum">
              <a:rPr lang="en-GB" smtClean="0"/>
              <a:pPr/>
              <a:t>‹#›</a:t>
            </a:fld>
            <a:endParaRPr lang="en-GB"/>
          </a:p>
        </p:txBody>
      </p:sp>
    </p:spTree>
    <p:extLst>
      <p:ext uri="{BB962C8B-B14F-4D97-AF65-F5344CB8AC3E}">
        <p14:creationId xmlns:p14="http://schemas.microsoft.com/office/powerpoint/2010/main" val="347478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a:ln/>
        </p:spPr>
      </p:sp>
      <p:sp>
        <p:nvSpPr>
          <p:cNvPr id="21506" name="Notes Placeholder 2"/>
          <p:cNvSpPr>
            <a:spLocks noGrp="1"/>
          </p:cNvSpPr>
          <p:nvPr>
            <p:ph type="body" idx="1"/>
          </p:nvPr>
        </p:nvSpPr>
        <p:spPr>
          <a:noFill/>
          <a:ln/>
        </p:spPr>
        <p:txBody>
          <a:bodyPr/>
          <a:lstStyle/>
          <a:p>
            <a:pPr eaLnBrk="1" hangingPunct="1"/>
            <a:endParaRPr lang="en-GB" dirty="0">
              <a:ea typeface="ＭＳ Ｐゴシック" pitchFamily="34" charset="-128"/>
            </a:endParaRPr>
          </a:p>
        </p:txBody>
      </p:sp>
      <p:sp>
        <p:nvSpPr>
          <p:cNvPr id="21507" name="Slide Number Placeholder 3"/>
          <p:cNvSpPr>
            <a:spLocks noGrp="1"/>
          </p:cNvSpPr>
          <p:nvPr>
            <p:ph type="sldNum" sz="quarter" idx="5"/>
          </p:nvPr>
        </p:nvSpPr>
        <p:spPr>
          <a:noFill/>
        </p:spPr>
        <p:txBody>
          <a:bodyPr/>
          <a:lstStyle/>
          <a:p>
            <a:fld id="{2871EC77-84A3-46DD-817C-97773620AE57}" type="slidenum">
              <a:rPr lang="en-GB" smtClean="0">
                <a:ea typeface="ＭＳ Ｐゴシック" pitchFamily="34" charset="-128"/>
              </a:rPr>
              <a:pPr/>
              <a:t>6</a:t>
            </a:fld>
            <a:endParaRPr lang="en-GB">
              <a:ea typeface="ＭＳ Ｐゴシック" pitchFamily="34" charset="-128"/>
            </a:endParaRPr>
          </a:p>
        </p:txBody>
      </p:sp>
    </p:spTree>
    <p:extLst>
      <p:ext uri="{BB962C8B-B14F-4D97-AF65-F5344CB8AC3E}">
        <p14:creationId xmlns:p14="http://schemas.microsoft.com/office/powerpoint/2010/main" val="2466229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txBox="1">
            <a:spLocks noGrp="1" noChangeArrowheads="1"/>
          </p:cNvSpPr>
          <p:nvPr/>
        </p:nvSpPr>
        <p:spPr bwMode="auto">
          <a:xfrm>
            <a:off x="3886200" y="8686800"/>
            <a:ext cx="2971800" cy="457200"/>
          </a:xfrm>
          <a:prstGeom prst="rect">
            <a:avLst/>
          </a:prstGeom>
          <a:noFill/>
          <a:ln w="9525">
            <a:noFill/>
            <a:miter lim="800000"/>
            <a:headEnd/>
            <a:tailEnd/>
          </a:ln>
        </p:spPr>
        <p:txBody>
          <a:bodyPr anchor="b"/>
          <a:lstStyle/>
          <a:p>
            <a:pPr algn="r" eaLnBrk="0" hangingPunct="0"/>
            <a:fld id="{ABA404F3-E3C5-47D1-8C6D-8D7A86442461}" type="slidenum">
              <a:rPr lang="en-GB" sz="1200">
                <a:latin typeface="Times New Roman" pitchFamily="18" charset="0"/>
              </a:rPr>
              <a:pPr algn="r" eaLnBrk="0" hangingPunct="0"/>
              <a:t>7</a:t>
            </a:fld>
            <a:endParaRPr lang="en-GB" sz="1200">
              <a:latin typeface="Times New Roman" pitchFamily="18" charset="0"/>
            </a:endParaRPr>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p:spPr>
        <p:txBody>
          <a:bodyPr/>
          <a:lstStyle/>
          <a:p>
            <a:pPr eaLnBrk="1" hangingPunct="1"/>
            <a:endParaRPr lang="en-US" sz="1400" dirty="0">
              <a:ea typeface="ＭＳ Ｐゴシック" pitchFamily="34" charset="-128"/>
            </a:endParaRPr>
          </a:p>
        </p:txBody>
      </p:sp>
    </p:spTree>
    <p:extLst>
      <p:ext uri="{BB962C8B-B14F-4D97-AF65-F5344CB8AC3E}">
        <p14:creationId xmlns:p14="http://schemas.microsoft.com/office/powerpoint/2010/main" val="2507389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p:spPr>
        <p:txBody>
          <a:bodyPr/>
          <a:lstStyle/>
          <a:p>
            <a:fld id="{62DCA00C-30C6-401E-8991-93FBE7DF249B}" type="slidenum">
              <a:rPr lang="en-GB" smtClean="0">
                <a:ea typeface="ＭＳ Ｐゴシック" pitchFamily="34" charset="-128"/>
              </a:rPr>
              <a:pPr/>
              <a:t>9</a:t>
            </a:fld>
            <a:endParaRPr lang="en-GB">
              <a:ea typeface="ＭＳ Ｐゴシック" pitchFamily="34" charset="-128"/>
            </a:endParaRPr>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p:spPr>
        <p:txBody>
          <a:bodyPr/>
          <a:lstStyle/>
          <a:p>
            <a:pPr eaLnBrk="1" hangingPunct="1"/>
            <a:r>
              <a:rPr lang="en-GB" dirty="0">
                <a:ea typeface="ＭＳ Ｐゴシック" pitchFamily="34" charset="-128"/>
              </a:rPr>
              <a:t>This will need updating from time to time.</a:t>
            </a:r>
          </a:p>
          <a:p>
            <a:pPr eaLnBrk="1" hangingPunct="1"/>
            <a:r>
              <a:rPr lang="en-GB" dirty="0">
                <a:ea typeface="ＭＳ Ｐゴシック" pitchFamily="34" charset="-128"/>
              </a:rPr>
              <a:t>It could be used as the starting point for a class exercise or just use to demonstrate the wealth of information out there, and the potential muddle, and therefore the need for a framework to organise it all.</a:t>
            </a:r>
          </a:p>
        </p:txBody>
      </p:sp>
    </p:spTree>
    <p:extLst>
      <p:ext uri="{BB962C8B-B14F-4D97-AF65-F5344CB8AC3E}">
        <p14:creationId xmlns:p14="http://schemas.microsoft.com/office/powerpoint/2010/main" val="2864050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fld id="{8D914458-88FA-4181-BB28-80AA0F73AEF1}" type="slidenum">
              <a:rPr lang="en-GB" smtClean="0">
                <a:ea typeface="ＭＳ Ｐゴシック" pitchFamily="34" charset="-128"/>
              </a:rPr>
              <a:pPr/>
              <a:t>10</a:t>
            </a:fld>
            <a:endParaRPr lang="en-GB">
              <a:ea typeface="ＭＳ Ｐゴシック" pitchFamily="34" charset="-128"/>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pPr eaLnBrk="1" hangingPunct="1"/>
            <a:endParaRPr lang="en-US" dirty="0">
              <a:ea typeface="ＭＳ Ｐゴシック" pitchFamily="34" charset="-128"/>
            </a:endParaRPr>
          </a:p>
        </p:txBody>
      </p:sp>
    </p:spTree>
    <p:extLst>
      <p:ext uri="{BB962C8B-B14F-4D97-AF65-F5344CB8AC3E}">
        <p14:creationId xmlns:p14="http://schemas.microsoft.com/office/powerpoint/2010/main" val="2567207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a:ln/>
        </p:spPr>
      </p:sp>
      <p:sp>
        <p:nvSpPr>
          <p:cNvPr id="31746" name="Notes Placeholder 2"/>
          <p:cNvSpPr>
            <a:spLocks noGrp="1"/>
          </p:cNvSpPr>
          <p:nvPr>
            <p:ph type="body" idx="1"/>
          </p:nvPr>
        </p:nvSpPr>
        <p:spPr>
          <a:noFill/>
          <a:ln/>
        </p:spPr>
        <p:txBody>
          <a:bodyPr/>
          <a:lstStyle/>
          <a:p>
            <a:pPr eaLnBrk="1" hangingPunct="1"/>
            <a:endParaRPr lang="en-GB" i="1" dirty="0">
              <a:ea typeface="ＭＳ Ｐゴシック" pitchFamily="34" charset="-128"/>
            </a:endParaRPr>
          </a:p>
        </p:txBody>
      </p:sp>
      <p:sp>
        <p:nvSpPr>
          <p:cNvPr id="31747" name="Slide Number Placeholder 3"/>
          <p:cNvSpPr>
            <a:spLocks noGrp="1"/>
          </p:cNvSpPr>
          <p:nvPr>
            <p:ph type="sldNum" sz="quarter" idx="5"/>
          </p:nvPr>
        </p:nvSpPr>
        <p:spPr>
          <a:noFill/>
        </p:spPr>
        <p:txBody>
          <a:bodyPr/>
          <a:lstStyle/>
          <a:p>
            <a:fld id="{C063E8AB-4F58-4AE5-B721-FA5968B29669}" type="slidenum">
              <a:rPr lang="en-GB" smtClean="0">
                <a:ea typeface="ＭＳ Ｐゴシック" pitchFamily="34" charset="-128"/>
              </a:rPr>
              <a:pPr/>
              <a:t>15</a:t>
            </a:fld>
            <a:endParaRPr lang="en-GB">
              <a:ea typeface="ＭＳ Ｐゴシック" pitchFamily="34" charset="-128"/>
            </a:endParaRPr>
          </a:p>
        </p:txBody>
      </p:sp>
    </p:spTree>
    <p:extLst>
      <p:ext uri="{BB962C8B-B14F-4D97-AF65-F5344CB8AC3E}">
        <p14:creationId xmlns:p14="http://schemas.microsoft.com/office/powerpoint/2010/main" val="4085887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91FFD6A7-D1B6-41F1-9A9B-3912B2356E2F}" type="slidenum">
              <a:rPr lang="en-GB" smtClean="0">
                <a:ea typeface="ＭＳ Ｐゴシック" pitchFamily="34" charset="-128"/>
              </a:rPr>
              <a:pPr/>
              <a:t>24</a:t>
            </a:fld>
            <a:endParaRPr lang="en-GB">
              <a:ea typeface="ＭＳ Ｐゴシック" pitchFamily="34" charset="-128"/>
            </a:endParaRPr>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179560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p:cNvSpPr>
            <a:spLocks noGrp="1" noChangeArrowheads="1"/>
          </p:cNvSpPr>
          <p:nvPr>
            <p:ph type="sldNum" sz="quarter" idx="5"/>
          </p:nvPr>
        </p:nvSpPr>
        <p:spPr>
          <a:noFill/>
        </p:spPr>
        <p:txBody>
          <a:bodyPr/>
          <a:lstStyle/>
          <a:p>
            <a:fld id="{3C02D59C-F051-43EC-8728-4AD45CA316ED}" type="slidenum">
              <a:rPr lang="en-GB" smtClean="0">
                <a:ea typeface="ＭＳ Ｐゴシック" pitchFamily="34" charset="-128"/>
              </a:rPr>
              <a:pPr/>
              <a:t>28</a:t>
            </a:fld>
            <a:endParaRPr lang="en-GB">
              <a:ea typeface="ＭＳ Ｐゴシック" pitchFamily="34" charset="-128"/>
            </a:endParaRPr>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1341545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BF805B78-EFEE-4769-A096-9DFD30D25F57}" type="datetimeFigureOut">
              <a:rPr lang="en-GB" smtClean="0"/>
              <a:pPr/>
              <a:t>25/07/2019</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2745876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3163082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3136757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7" name="Slide Number Placeholder 6"/>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35015443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9" name="Slide Number Placeholder 8"/>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34889528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5" name="Slide Number Placeholder 4"/>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21432001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4" name="Slide Number Placeholder 3"/>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13287450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7" name="Slide Number Placeholder 6"/>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34149957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7" name="Slide Number Placeholder 6"/>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23396888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15339157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F805B78-EFEE-4769-A096-9DFD30D25F57}" type="datetimeFigureOut">
              <a:rPr lang="en-GB" smtClean="0"/>
              <a:pPr/>
              <a:t>25/07/2019</a:t>
            </a:fld>
            <a:endParaRPr lang="en-GB"/>
          </a:p>
        </p:txBody>
      </p:sp>
      <p:sp>
        <p:nvSpPr>
          <p:cNvPr id="6" name="Slide Number Placeholder 5"/>
          <p:cNvSpPr>
            <a:spLocks noGrp="1"/>
          </p:cNvSpPr>
          <p:nvPr>
            <p:ph type="sldNum" sz="quarter" idx="12"/>
          </p:nvPr>
        </p:nvSpPr>
        <p:spPr/>
        <p:txBody>
          <a:bodyPr/>
          <a:lstStyle/>
          <a:p>
            <a:fld id="{54AF1D31-2985-4E9F-96B9-0F884EA7745B}" type="slidenum">
              <a:rPr lang="en-GB" smtClean="0"/>
              <a:pPr/>
              <a:t>‹#›</a:t>
            </a:fld>
            <a:endParaRPr lang="en-GB"/>
          </a:p>
        </p:txBody>
      </p:sp>
    </p:spTree>
    <p:extLst>
      <p:ext uri="{BB962C8B-B14F-4D97-AF65-F5344CB8AC3E}">
        <p14:creationId xmlns:p14="http://schemas.microsoft.com/office/powerpoint/2010/main" val="2376796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5576" y="342107"/>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755576" y="1639094"/>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805B78-EFEE-4769-A096-9DFD30D25F57}" type="datetimeFigureOut">
              <a:rPr lang="en-GB" smtClean="0"/>
              <a:pPr/>
              <a:t>25/07/2019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AF1D31-2985-4E9F-96B9-0F884EA7745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3600" kern="1200">
          <a:solidFill>
            <a:schemeClr val="tx1"/>
          </a:solidFill>
          <a:latin typeface="+mj-lt"/>
          <a:ea typeface="+mj-ea"/>
          <a:cs typeface="+mj-cs"/>
        </a:defRPr>
      </a:lvl1pPr>
    </p:titleStyle>
    <p:bodyStyle>
      <a:lvl1pPr marL="342900" indent="-342900" algn="l" defTabSz="914400" rtl="0" eaLnBrk="1" latinLnBrk="0" hangingPunct="1">
        <a:spcBef>
          <a:spcPts val="600"/>
        </a:spcBef>
        <a:buFont typeface="Arial" pitchFamily="34" charset="0"/>
        <a:buChar char="•"/>
        <a:defRPr sz="2200" kern="1200">
          <a:solidFill>
            <a:schemeClr val="tx1"/>
          </a:solidFill>
          <a:latin typeface="+mn-lt"/>
          <a:ea typeface="+mn-ea"/>
          <a:cs typeface="+mn-cs"/>
        </a:defRPr>
      </a:lvl1pPr>
      <a:lvl2pPr marL="742950" indent="-285750" algn="l" defTabSz="914400" rtl="0" eaLnBrk="1" latinLnBrk="0" hangingPunct="1">
        <a:spcBef>
          <a:spcPts val="600"/>
        </a:spcBef>
        <a:buFont typeface="Arial" pitchFamily="34" charset="0"/>
        <a:buChar char="–"/>
        <a:defRPr sz="2200" kern="1200">
          <a:solidFill>
            <a:schemeClr val="tx1"/>
          </a:solidFill>
          <a:latin typeface="+mn-lt"/>
          <a:ea typeface="+mn-ea"/>
          <a:cs typeface="+mn-cs"/>
        </a:defRPr>
      </a:lvl2pPr>
      <a:lvl3pPr marL="1143000" indent="-228600" algn="l" defTabSz="914400" rtl="0" eaLnBrk="1" latinLnBrk="0" hangingPunct="1">
        <a:spcBef>
          <a:spcPts val="600"/>
        </a:spcBef>
        <a:buFont typeface="Arial" pitchFamily="34" charset="0"/>
        <a:buChar char="•"/>
        <a:defRPr sz="2200" kern="1200">
          <a:solidFill>
            <a:schemeClr val="tx1"/>
          </a:solidFill>
          <a:latin typeface="+mn-lt"/>
          <a:ea typeface="+mn-ea"/>
          <a:cs typeface="+mn-cs"/>
        </a:defRPr>
      </a:lvl3pPr>
      <a:lvl4pPr marL="1600200" indent="-228600" algn="l" defTabSz="914400" rtl="0" eaLnBrk="1" latinLnBrk="0" hangingPunct="1">
        <a:spcBef>
          <a:spcPts val="600"/>
        </a:spcBef>
        <a:buFont typeface="Arial" pitchFamily="34" charset="0"/>
        <a:buChar char="–"/>
        <a:defRPr sz="2200" kern="1200">
          <a:solidFill>
            <a:schemeClr val="tx1"/>
          </a:solidFill>
          <a:latin typeface="+mn-lt"/>
          <a:ea typeface="+mn-ea"/>
          <a:cs typeface="+mn-cs"/>
        </a:defRPr>
      </a:lvl4pPr>
      <a:lvl5pPr marL="2057400" indent="-228600" algn="l" defTabSz="914400" rtl="0" eaLnBrk="1" latinLnBrk="0" hangingPunct="1">
        <a:spcBef>
          <a:spcPts val="600"/>
        </a:spcBef>
        <a:buFont typeface="Arial" pitchFamily="34" charset="0"/>
        <a:buChar char="»"/>
        <a:defRPr sz="22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BF805B78-EFEE-4769-A096-9DFD30D25F57}" type="datetimeFigureOut">
              <a:rPr lang="en-GB" smtClean="0"/>
              <a:pPr/>
              <a:t>25/07/2019</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54AF1D31-2985-4E9F-96B9-0F884EA7745B}" type="slidenum">
              <a:rPr lang="en-GB" smtClean="0"/>
              <a:pPr/>
              <a:t>‹#›</a:t>
            </a:fld>
            <a:endParaRPr lang="en-GB"/>
          </a:p>
        </p:txBody>
      </p:sp>
    </p:spTree>
    <p:extLst>
      <p:ext uri="{BB962C8B-B14F-4D97-AF65-F5344CB8AC3E}">
        <p14:creationId xmlns:p14="http://schemas.microsoft.com/office/powerpoint/2010/main" val="26778988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BA489-15DA-9443-9541-E99896CE6530}"/>
              </a:ext>
            </a:extLst>
          </p:cNvPr>
          <p:cNvSpPr>
            <a:spLocks noGrp="1"/>
          </p:cNvSpPr>
          <p:nvPr>
            <p:ph type="ctrTitle"/>
          </p:nvPr>
        </p:nvSpPr>
        <p:spPr/>
        <p:txBody>
          <a:bodyPr/>
          <a:lstStyle/>
          <a:p>
            <a:r>
              <a:rPr lang="en-GB" dirty="0"/>
              <a:t>Marketing Environment</a:t>
            </a:r>
          </a:p>
        </p:txBody>
      </p:sp>
      <p:sp>
        <p:nvSpPr>
          <p:cNvPr id="3" name="Subtitle 2">
            <a:extLst>
              <a:ext uri="{FF2B5EF4-FFF2-40B4-BE49-F238E27FC236}">
                <a16:creationId xmlns:a16="http://schemas.microsoft.com/office/drawing/2014/main" id="{611D9509-5C8E-6A46-ADF7-061D1A142CC1}"/>
              </a:ext>
            </a:extLst>
          </p:cNvPr>
          <p:cNvSpPr>
            <a:spLocks noGrp="1"/>
          </p:cNvSpPr>
          <p:nvPr>
            <p:ph type="subTitle" idx="1"/>
          </p:nvPr>
        </p:nvSpPr>
        <p:spPr/>
        <p:txBody>
          <a:bodyPr/>
          <a:lstStyle/>
          <a:p>
            <a:r>
              <a:rPr lang="en-GB" dirty="0"/>
              <a:t>BMSK6002</a:t>
            </a:r>
          </a:p>
        </p:txBody>
      </p:sp>
    </p:spTree>
    <p:extLst>
      <p:ext uri="{BB962C8B-B14F-4D97-AF65-F5344CB8AC3E}">
        <p14:creationId xmlns:p14="http://schemas.microsoft.com/office/powerpoint/2010/main" val="3020674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1709682" y="1322766"/>
            <a:ext cx="3888432" cy="702079"/>
          </a:xfrm>
        </p:spPr>
        <p:txBody>
          <a:bodyPr/>
          <a:lstStyle/>
          <a:p>
            <a:pPr eaLnBrk="1" hangingPunct="1"/>
            <a:r>
              <a:rPr lang="en-US" dirty="0"/>
              <a:t>An opening challenge</a:t>
            </a:r>
          </a:p>
        </p:txBody>
      </p:sp>
      <p:sp>
        <p:nvSpPr>
          <p:cNvPr id="17410" name="Rectangle 3"/>
          <p:cNvSpPr>
            <a:spLocks noGrp="1" noChangeArrowheads="1"/>
          </p:cNvSpPr>
          <p:nvPr>
            <p:ph idx="1"/>
          </p:nvPr>
        </p:nvSpPr>
        <p:spPr>
          <a:xfrm>
            <a:off x="1705996" y="2240868"/>
            <a:ext cx="5944346" cy="2376264"/>
          </a:xfrm>
        </p:spPr>
        <p:txBody>
          <a:bodyPr>
            <a:noAutofit/>
          </a:bodyPr>
          <a:lstStyle/>
          <a:p>
            <a:pPr lvl="0"/>
            <a:r>
              <a:rPr lang="en-GB" dirty="0"/>
              <a:t>You are the manager of a small chain of cafés. Business has been a bit slower this year than it was last year, but you are better off than many of your competitors, some of whom have gone out of business. Do you know why that happened to them? Are you in danger too?</a:t>
            </a:r>
          </a:p>
        </p:txBody>
      </p:sp>
    </p:spTree>
    <p:extLst>
      <p:ext uri="{BB962C8B-B14F-4D97-AF65-F5344CB8AC3E}">
        <p14:creationId xmlns:p14="http://schemas.microsoft.com/office/powerpoint/2010/main" val="1697255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755576" y="620687"/>
            <a:ext cx="5184576" cy="936105"/>
          </a:xfrm>
        </p:spPr>
        <p:txBody>
          <a:bodyPr/>
          <a:lstStyle/>
          <a:p>
            <a:pPr eaLnBrk="1" hangingPunct="1"/>
            <a:r>
              <a:rPr lang="en-US" dirty="0"/>
              <a:t>An opening challenge</a:t>
            </a:r>
          </a:p>
        </p:txBody>
      </p:sp>
      <p:sp>
        <p:nvSpPr>
          <p:cNvPr id="17410" name="Rectangle 3"/>
          <p:cNvSpPr>
            <a:spLocks noGrp="1" noChangeArrowheads="1"/>
          </p:cNvSpPr>
          <p:nvPr>
            <p:ph idx="1"/>
          </p:nvPr>
        </p:nvSpPr>
        <p:spPr>
          <a:xfrm>
            <a:off x="750660" y="1844824"/>
            <a:ext cx="7925795" cy="3168352"/>
          </a:xfrm>
        </p:spPr>
        <p:txBody>
          <a:bodyPr>
            <a:noAutofit/>
          </a:bodyPr>
          <a:lstStyle/>
          <a:p>
            <a:pPr marL="0" indent="0" eaLnBrk="1" hangingPunct="1">
              <a:buFontTx/>
              <a:buNone/>
            </a:pPr>
            <a:r>
              <a:rPr lang="en-GB" dirty="0"/>
              <a:t>You work for an oil company and Greenpeace protesters are currently camped outside the refinery. They are protesting over a proposed new pipeline and no one at the oil company seems surprised that they are there. In fact, the counter-arguments were prepared in advance and the press release has gone to all the newspapers. </a:t>
            </a:r>
          </a:p>
          <a:p>
            <a:pPr marL="0" indent="0" eaLnBrk="1" hangingPunct="1">
              <a:buFontTx/>
              <a:buNone/>
            </a:pPr>
            <a:r>
              <a:rPr lang="en-GB" dirty="0"/>
              <a:t>Greenpeace kept its intentions a secret, so how was this possible?</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a:xfrm>
            <a:off x="755576" y="620687"/>
            <a:ext cx="2952328" cy="936105"/>
          </a:xfrm>
        </p:spPr>
        <p:txBody>
          <a:bodyPr/>
          <a:lstStyle/>
          <a:p>
            <a:pPr eaLnBrk="1" hangingPunct="1"/>
            <a:r>
              <a:rPr lang="en-GB" dirty="0"/>
              <a:t>Agenda</a:t>
            </a:r>
          </a:p>
        </p:txBody>
      </p:sp>
      <p:sp>
        <p:nvSpPr>
          <p:cNvPr id="18434" name="Content Placeholder 2"/>
          <p:cNvSpPr>
            <a:spLocks noGrp="1"/>
          </p:cNvSpPr>
          <p:nvPr>
            <p:ph idx="1"/>
          </p:nvPr>
        </p:nvSpPr>
        <p:spPr>
          <a:xfrm>
            <a:off x="755576" y="1844824"/>
            <a:ext cx="5544616" cy="1872208"/>
          </a:xfrm>
        </p:spPr>
        <p:txBody>
          <a:bodyPr/>
          <a:lstStyle/>
          <a:p>
            <a:pPr eaLnBrk="1" hangingPunct="1"/>
            <a:r>
              <a:rPr lang="en-GB" dirty="0"/>
              <a:t>market dynamics</a:t>
            </a:r>
          </a:p>
          <a:p>
            <a:r>
              <a:rPr lang="en-GB" dirty="0"/>
              <a:t>stakeholders</a:t>
            </a:r>
          </a:p>
          <a:p>
            <a:pPr eaLnBrk="1" hangingPunct="1"/>
            <a:r>
              <a:rPr lang="en-GB" dirty="0"/>
              <a:t>analysing the marketing environment</a:t>
            </a:r>
          </a:p>
          <a:p>
            <a:pPr eaLnBrk="1" hangingPunct="1"/>
            <a:r>
              <a:rPr lang="en-GB" dirty="0"/>
              <a:t>situation analysis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ounded Rectangle 9"/>
          <p:cNvSpPr>
            <a:spLocks noChangeArrowheads="1"/>
          </p:cNvSpPr>
          <p:nvPr/>
        </p:nvSpPr>
        <p:spPr bwMode="auto">
          <a:xfrm>
            <a:off x="3491880" y="1136046"/>
            <a:ext cx="2305050" cy="1368425"/>
          </a:xfrm>
          <a:prstGeom prst="roundRect">
            <a:avLst>
              <a:gd name="adj" fmla="val 16667"/>
            </a:avLst>
          </a:prstGeom>
          <a:solidFill>
            <a:schemeClr val="accent1"/>
          </a:solidFill>
          <a:ln w="9525" algn="ctr">
            <a:solidFill>
              <a:schemeClr val="tx1"/>
            </a:solidFill>
            <a:round/>
            <a:headEnd/>
            <a:tailEnd/>
          </a:ln>
        </p:spPr>
        <p:txBody>
          <a:bodyPr/>
          <a:lstStyle/>
          <a:p>
            <a:pPr algn="ctr" eaLnBrk="0" hangingPunct="0"/>
            <a:r>
              <a:rPr lang="en-GB" sz="2800" dirty="0"/>
              <a:t>market</a:t>
            </a:r>
          </a:p>
        </p:txBody>
      </p:sp>
      <p:sp>
        <p:nvSpPr>
          <p:cNvPr id="19457" name="Title 3"/>
          <p:cNvSpPr>
            <a:spLocks noGrp="1"/>
          </p:cNvSpPr>
          <p:nvPr>
            <p:ph type="title"/>
          </p:nvPr>
        </p:nvSpPr>
        <p:spPr>
          <a:xfrm>
            <a:off x="1043261" y="5864"/>
            <a:ext cx="3744416" cy="864419"/>
          </a:xfrm>
        </p:spPr>
        <p:txBody>
          <a:bodyPr>
            <a:normAutofit/>
          </a:bodyPr>
          <a:lstStyle/>
          <a:p>
            <a:pPr eaLnBrk="1" hangingPunct="1"/>
            <a:r>
              <a:rPr lang="en-GB" sz="2800" dirty="0"/>
              <a:t>Market dynamics</a:t>
            </a:r>
          </a:p>
        </p:txBody>
      </p:sp>
      <p:sp>
        <p:nvSpPr>
          <p:cNvPr id="19458" name="Rounded Rectangle 5"/>
          <p:cNvSpPr>
            <a:spLocks noChangeArrowheads="1"/>
          </p:cNvSpPr>
          <p:nvPr/>
        </p:nvSpPr>
        <p:spPr bwMode="auto">
          <a:xfrm>
            <a:off x="1331293" y="1496409"/>
            <a:ext cx="2305050" cy="1368425"/>
          </a:xfrm>
          <a:prstGeom prst="roundRect">
            <a:avLst>
              <a:gd name="adj" fmla="val 16667"/>
            </a:avLst>
          </a:prstGeom>
          <a:solidFill>
            <a:schemeClr val="accent1"/>
          </a:solidFill>
          <a:ln w="9525" algn="ctr">
            <a:solidFill>
              <a:schemeClr val="tx1"/>
            </a:solidFill>
            <a:round/>
            <a:headEnd/>
            <a:tailEnd/>
          </a:ln>
        </p:spPr>
        <p:txBody>
          <a:bodyPr/>
          <a:lstStyle/>
          <a:p>
            <a:pPr algn="ctr" eaLnBrk="0" hangingPunct="0"/>
            <a:r>
              <a:rPr lang="en-GB" sz="2800" dirty="0"/>
              <a:t>market followers</a:t>
            </a:r>
          </a:p>
        </p:txBody>
      </p:sp>
      <p:sp>
        <p:nvSpPr>
          <p:cNvPr id="19459" name="TextBox 8"/>
          <p:cNvSpPr txBox="1">
            <a:spLocks noChangeArrowheads="1"/>
          </p:cNvSpPr>
          <p:nvPr/>
        </p:nvSpPr>
        <p:spPr bwMode="auto">
          <a:xfrm>
            <a:off x="2699718" y="5168494"/>
            <a:ext cx="4351337" cy="523220"/>
          </a:xfrm>
          <a:prstGeom prst="rect">
            <a:avLst/>
          </a:prstGeom>
          <a:noFill/>
          <a:ln w="9525">
            <a:noFill/>
            <a:miter lim="800000"/>
            <a:headEnd/>
            <a:tailEnd/>
          </a:ln>
        </p:spPr>
        <p:txBody>
          <a:bodyPr wrap="square">
            <a:spAutoFit/>
          </a:bodyPr>
          <a:lstStyle/>
          <a:p>
            <a:pPr eaLnBrk="0" hangingPunct="0"/>
            <a:r>
              <a:rPr lang="en-GB" sz="2800" dirty="0"/>
              <a:t>first mover advantage?</a:t>
            </a:r>
          </a:p>
        </p:txBody>
      </p:sp>
      <p:sp>
        <p:nvSpPr>
          <p:cNvPr id="19461" name="Rounded Rectangle 10"/>
          <p:cNvSpPr>
            <a:spLocks noChangeArrowheads="1"/>
          </p:cNvSpPr>
          <p:nvPr/>
        </p:nvSpPr>
        <p:spPr bwMode="auto">
          <a:xfrm>
            <a:off x="5508005" y="1567846"/>
            <a:ext cx="2305050" cy="1368425"/>
          </a:xfrm>
          <a:prstGeom prst="roundRect">
            <a:avLst>
              <a:gd name="adj" fmla="val 16667"/>
            </a:avLst>
          </a:prstGeom>
          <a:solidFill>
            <a:schemeClr val="accent1"/>
          </a:solidFill>
          <a:ln w="9525" algn="ctr">
            <a:solidFill>
              <a:schemeClr val="tx1"/>
            </a:solidFill>
            <a:round/>
            <a:headEnd/>
            <a:tailEnd/>
          </a:ln>
        </p:spPr>
        <p:txBody>
          <a:bodyPr/>
          <a:lstStyle/>
          <a:p>
            <a:pPr algn="ctr" eaLnBrk="0" hangingPunct="0"/>
            <a:r>
              <a:rPr lang="en-GB" sz="2800" dirty="0"/>
              <a:t>market followers</a:t>
            </a:r>
          </a:p>
        </p:txBody>
      </p:sp>
      <p:sp>
        <p:nvSpPr>
          <p:cNvPr id="12" name="5-Point Star 11"/>
          <p:cNvSpPr/>
          <p:nvPr/>
        </p:nvSpPr>
        <p:spPr bwMode="auto">
          <a:xfrm>
            <a:off x="2699445" y="1712110"/>
            <a:ext cx="4176712" cy="3384550"/>
          </a:xfrm>
          <a:prstGeom prst="star5">
            <a:avLst/>
          </a:prstGeom>
          <a:solidFill>
            <a:schemeClr val="accent6">
              <a:lumMod val="60000"/>
              <a:lumOff val="40000"/>
            </a:schemeClr>
          </a:solidFill>
          <a:ln w="9525" cap="flat" cmpd="sng" algn="ctr">
            <a:solidFill>
              <a:schemeClr val="tx1"/>
            </a:solidFill>
            <a:prstDash val="solid"/>
            <a:round/>
            <a:headEnd type="none" w="med" len="med"/>
            <a:tailEnd type="none" w="med" len="med"/>
          </a:ln>
          <a:effectLst/>
        </p:spPr>
        <p:txBody>
          <a:bodyPr/>
          <a:lstStyle/>
          <a:p>
            <a:pPr algn="ctr" eaLnBrk="0" hangingPunct="0">
              <a:defRPr/>
            </a:pPr>
            <a:r>
              <a:rPr lang="en-GB" sz="2800" dirty="0">
                <a:ea typeface="ＭＳ Ｐゴシック" pitchFamily="18" charset="-128"/>
              </a:rPr>
              <a:t>market</a:t>
            </a:r>
          </a:p>
          <a:p>
            <a:pPr algn="ctr" eaLnBrk="0" hangingPunct="0">
              <a:defRPr/>
            </a:pPr>
            <a:r>
              <a:rPr lang="en-GB" sz="2800" dirty="0">
                <a:ea typeface="ＭＳ Ｐゴシック" pitchFamily="18" charset="-128"/>
              </a:rPr>
              <a:t>leader</a:t>
            </a:r>
          </a:p>
        </p:txBody>
      </p:sp>
      <p:sp>
        <p:nvSpPr>
          <p:cNvPr id="2" name="TextBox 1"/>
          <p:cNvSpPr txBox="1"/>
          <p:nvPr/>
        </p:nvSpPr>
        <p:spPr>
          <a:xfrm>
            <a:off x="3805774" y="1712110"/>
            <a:ext cx="1800448" cy="523220"/>
          </a:xfrm>
          <a:prstGeom prst="rect">
            <a:avLst/>
          </a:prstGeom>
          <a:noFill/>
        </p:spPr>
        <p:txBody>
          <a:bodyPr wrap="square" rtlCol="0">
            <a:spAutoFit/>
          </a:bodyPr>
          <a:lstStyle/>
          <a:p>
            <a:pPr lvl="0" algn="ctr" eaLnBrk="0" hangingPunct="0"/>
            <a:r>
              <a:rPr lang="en-GB" sz="2800">
                <a:solidFill>
                  <a:prstClr val="black"/>
                </a:solidFill>
              </a:rPr>
              <a:t>followers</a:t>
            </a:r>
            <a:endParaRPr lang="en-GB" sz="2800" dirty="0">
              <a:solidFill>
                <a:prstClr val="black"/>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2"/>
          <p:cNvSpPr>
            <a:spLocks noGrp="1"/>
          </p:cNvSpPr>
          <p:nvPr>
            <p:ph type="title"/>
          </p:nvPr>
        </p:nvSpPr>
        <p:spPr>
          <a:xfrm>
            <a:off x="755576" y="620687"/>
            <a:ext cx="8229600" cy="864419"/>
          </a:xfrm>
        </p:spPr>
        <p:txBody>
          <a:bodyPr>
            <a:normAutofit fontScale="90000"/>
          </a:bodyPr>
          <a:lstStyle/>
          <a:p>
            <a:pPr eaLnBrk="1" hangingPunct="1"/>
            <a:r>
              <a:rPr lang="en-GB" sz="4000" dirty="0"/>
              <a:t>Common problems for market pioneers</a:t>
            </a:r>
          </a:p>
        </p:txBody>
      </p:sp>
      <p:sp>
        <p:nvSpPr>
          <p:cNvPr id="4" name="Content Placeholder 3"/>
          <p:cNvSpPr>
            <a:spLocks noGrp="1"/>
          </p:cNvSpPr>
          <p:nvPr>
            <p:ph idx="1"/>
          </p:nvPr>
        </p:nvSpPr>
        <p:spPr>
          <a:xfrm>
            <a:off x="755576" y="1844824"/>
            <a:ext cx="6048672" cy="2293961"/>
          </a:xfrm>
        </p:spPr>
        <p:txBody>
          <a:bodyPr/>
          <a:lstStyle/>
          <a:p>
            <a:pPr eaLnBrk="1" hangingPunct="1">
              <a:defRPr/>
            </a:pPr>
            <a:r>
              <a:rPr lang="en-GB" dirty="0">
                <a:cs typeface="+mn-cs"/>
              </a:rPr>
              <a:t>categories of errors</a:t>
            </a:r>
          </a:p>
          <a:p>
            <a:pPr lvl="1" eaLnBrk="1" hangingPunct="1">
              <a:defRPr/>
            </a:pPr>
            <a:r>
              <a:rPr lang="en-GB" dirty="0">
                <a:cs typeface="+mn-cs"/>
              </a:rPr>
              <a:t>marketing mistakes</a:t>
            </a:r>
          </a:p>
          <a:p>
            <a:pPr lvl="1" eaLnBrk="1" hangingPunct="1">
              <a:defRPr/>
            </a:pPr>
            <a:r>
              <a:rPr lang="en-GB" dirty="0">
                <a:cs typeface="+mn-cs"/>
              </a:rPr>
              <a:t>product mistakes</a:t>
            </a:r>
          </a:p>
          <a:p>
            <a:pPr lvl="1" eaLnBrk="1" hangingPunct="1">
              <a:defRPr/>
            </a:pPr>
            <a:r>
              <a:rPr lang="en-GB" dirty="0">
                <a:cs typeface="+mn-cs"/>
              </a:rPr>
              <a:t>stuck with first generation technology</a:t>
            </a:r>
          </a:p>
          <a:p>
            <a:pPr lvl="1" eaLnBrk="1" hangingPunct="1">
              <a:defRPr/>
            </a:pPr>
            <a:r>
              <a:rPr lang="en-GB" dirty="0">
                <a:cs typeface="+mn-cs"/>
              </a:rPr>
              <a:t>resource limitations</a:t>
            </a:r>
            <a:endParaRPr lang="en-GB" dirty="0"/>
          </a:p>
        </p:txBody>
      </p:sp>
      <p:sp>
        <p:nvSpPr>
          <p:cNvPr id="20483" name="TextBox 4"/>
          <p:cNvSpPr txBox="1">
            <a:spLocks noChangeArrowheads="1"/>
          </p:cNvSpPr>
          <p:nvPr/>
        </p:nvSpPr>
        <p:spPr bwMode="auto">
          <a:xfrm>
            <a:off x="5220072" y="4210471"/>
            <a:ext cx="2160240" cy="430887"/>
          </a:xfrm>
          <a:prstGeom prst="rect">
            <a:avLst/>
          </a:prstGeom>
          <a:noFill/>
          <a:ln w="9525">
            <a:noFill/>
            <a:miter lim="800000"/>
            <a:headEnd/>
            <a:tailEnd/>
          </a:ln>
        </p:spPr>
        <p:txBody>
          <a:bodyPr wrap="square">
            <a:spAutoFit/>
          </a:bodyPr>
          <a:lstStyle/>
          <a:p>
            <a:pPr eaLnBrk="0" hangingPunct="0"/>
            <a:r>
              <a:rPr lang="en-GB" sz="2200" dirty="0"/>
              <a:t>Doyle (2002)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784399" y="-129535"/>
            <a:ext cx="3310136" cy="765195"/>
          </a:xfrm>
        </p:spPr>
        <p:txBody>
          <a:bodyPr anchor="b"/>
          <a:lstStyle/>
          <a:p>
            <a:pPr eaLnBrk="1" hangingPunct="1"/>
            <a:r>
              <a:rPr lang="en-GB" dirty="0"/>
              <a:t>Stakeholders</a:t>
            </a:r>
          </a:p>
        </p:txBody>
      </p:sp>
      <p:grpSp>
        <p:nvGrpSpPr>
          <p:cNvPr id="3" name="Group 2"/>
          <p:cNvGrpSpPr/>
          <p:nvPr/>
        </p:nvGrpSpPr>
        <p:grpSpPr>
          <a:xfrm>
            <a:off x="899592" y="908720"/>
            <a:ext cx="7627374" cy="4750475"/>
            <a:chOff x="655638" y="1412875"/>
            <a:chExt cx="7627374" cy="4750475"/>
          </a:xfrm>
        </p:grpSpPr>
        <p:sp>
          <p:nvSpPr>
            <p:cNvPr id="48130" name="Rectangle 3"/>
            <p:cNvSpPr>
              <a:spLocks noChangeArrowheads="1"/>
            </p:cNvSpPr>
            <p:nvPr/>
          </p:nvSpPr>
          <p:spPr bwMode="auto">
            <a:xfrm>
              <a:off x="3059113" y="3113088"/>
              <a:ext cx="3384550" cy="857250"/>
            </a:xfrm>
            <a:prstGeom prst="rect">
              <a:avLst/>
            </a:prstGeom>
            <a:solidFill>
              <a:schemeClr val="accent1">
                <a:alpha val="50195"/>
              </a:schemeClr>
            </a:solidFill>
            <a:ln w="12700">
              <a:solidFill>
                <a:schemeClr val="tx1"/>
              </a:solidFill>
              <a:miter lim="800000"/>
              <a:headEnd type="none" w="sm" len="sm"/>
              <a:tailEnd type="none" w="sm" len="sm"/>
            </a:ln>
          </p:spPr>
          <p:txBody>
            <a:bodyPr wrap="none" anchor="ctr"/>
            <a:lstStyle/>
            <a:p>
              <a:pPr algn="ctr" eaLnBrk="0" hangingPunct="0"/>
              <a:r>
                <a:rPr lang="en-GB" sz="2800">
                  <a:cs typeface="Arial" charset="0"/>
                </a:rPr>
                <a:t>the organisation</a:t>
              </a:r>
            </a:p>
          </p:txBody>
        </p:sp>
        <p:sp>
          <p:nvSpPr>
            <p:cNvPr id="48131" name="Text Box 4"/>
            <p:cNvSpPr txBox="1">
              <a:spLocks noChangeArrowheads="1"/>
            </p:cNvSpPr>
            <p:nvPr/>
          </p:nvSpPr>
          <p:spPr bwMode="auto">
            <a:xfrm>
              <a:off x="1041400" y="1731963"/>
              <a:ext cx="1566454"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consumers</a:t>
              </a:r>
            </a:p>
          </p:txBody>
        </p:sp>
        <p:sp>
          <p:nvSpPr>
            <p:cNvPr id="48132" name="Text Box 5"/>
            <p:cNvSpPr txBox="1">
              <a:spLocks noChangeArrowheads="1"/>
            </p:cNvSpPr>
            <p:nvPr/>
          </p:nvSpPr>
          <p:spPr bwMode="auto">
            <a:xfrm>
              <a:off x="1116013" y="2420938"/>
              <a:ext cx="1487908"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customers</a:t>
              </a:r>
            </a:p>
          </p:txBody>
        </p:sp>
        <p:sp>
          <p:nvSpPr>
            <p:cNvPr id="48133" name="Text Box 6"/>
            <p:cNvSpPr txBox="1">
              <a:spLocks noChangeArrowheads="1"/>
            </p:cNvSpPr>
            <p:nvPr/>
          </p:nvSpPr>
          <p:spPr bwMode="auto">
            <a:xfrm>
              <a:off x="6732588" y="3281363"/>
              <a:ext cx="1550424"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employees</a:t>
              </a:r>
            </a:p>
          </p:txBody>
        </p:sp>
        <p:sp>
          <p:nvSpPr>
            <p:cNvPr id="48134" name="Text Box 7"/>
            <p:cNvSpPr txBox="1">
              <a:spLocks noChangeArrowheads="1"/>
            </p:cNvSpPr>
            <p:nvPr/>
          </p:nvSpPr>
          <p:spPr bwMode="auto">
            <a:xfrm>
              <a:off x="4643438" y="1916113"/>
              <a:ext cx="1566454"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distributors</a:t>
              </a:r>
            </a:p>
          </p:txBody>
        </p:sp>
        <p:sp>
          <p:nvSpPr>
            <p:cNvPr id="48135" name="Text Box 8"/>
            <p:cNvSpPr txBox="1">
              <a:spLocks noChangeArrowheads="1"/>
            </p:cNvSpPr>
            <p:nvPr/>
          </p:nvSpPr>
          <p:spPr bwMode="auto">
            <a:xfrm>
              <a:off x="6227763" y="2349500"/>
              <a:ext cx="1314784"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investors</a:t>
              </a:r>
            </a:p>
          </p:txBody>
        </p:sp>
        <p:sp>
          <p:nvSpPr>
            <p:cNvPr id="48136" name="Text Box 9"/>
            <p:cNvSpPr txBox="1">
              <a:spLocks noChangeArrowheads="1"/>
            </p:cNvSpPr>
            <p:nvPr/>
          </p:nvSpPr>
          <p:spPr bwMode="auto">
            <a:xfrm>
              <a:off x="1163638" y="4197350"/>
              <a:ext cx="954107"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media</a:t>
              </a:r>
            </a:p>
          </p:txBody>
        </p:sp>
        <p:sp>
          <p:nvSpPr>
            <p:cNvPr id="48137" name="Text Box 10"/>
            <p:cNvSpPr txBox="1">
              <a:spLocks noChangeArrowheads="1"/>
            </p:cNvSpPr>
            <p:nvPr/>
          </p:nvSpPr>
          <p:spPr bwMode="auto">
            <a:xfrm>
              <a:off x="655638" y="4997450"/>
              <a:ext cx="2226892"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pressure groups</a:t>
              </a:r>
            </a:p>
          </p:txBody>
        </p:sp>
        <p:sp>
          <p:nvSpPr>
            <p:cNvPr id="48138" name="Text Box 11"/>
            <p:cNvSpPr txBox="1">
              <a:spLocks noChangeArrowheads="1"/>
            </p:cNvSpPr>
            <p:nvPr/>
          </p:nvSpPr>
          <p:spPr bwMode="auto">
            <a:xfrm>
              <a:off x="2916238" y="5732463"/>
              <a:ext cx="2209259"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local community</a:t>
              </a:r>
            </a:p>
          </p:txBody>
        </p:sp>
        <p:sp>
          <p:nvSpPr>
            <p:cNvPr id="48139" name="Text Box 12"/>
            <p:cNvSpPr txBox="1">
              <a:spLocks noChangeArrowheads="1"/>
            </p:cNvSpPr>
            <p:nvPr/>
          </p:nvSpPr>
          <p:spPr bwMode="auto">
            <a:xfrm>
              <a:off x="5940425" y="5229225"/>
              <a:ext cx="1677062"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government</a:t>
              </a:r>
            </a:p>
          </p:txBody>
        </p:sp>
        <p:sp>
          <p:nvSpPr>
            <p:cNvPr id="48140" name="Text Box 13"/>
            <p:cNvSpPr txBox="1">
              <a:spLocks noChangeArrowheads="1"/>
            </p:cNvSpPr>
            <p:nvPr/>
          </p:nvSpPr>
          <p:spPr bwMode="auto">
            <a:xfrm>
              <a:off x="6372225" y="4221163"/>
              <a:ext cx="1314784" cy="430887"/>
            </a:xfrm>
            <a:prstGeom prst="rect">
              <a:avLst/>
            </a:prstGeom>
            <a:noFill/>
            <a:ln w="12700">
              <a:noFill/>
              <a:miter lim="800000"/>
              <a:headEnd type="none" w="sm" len="sm"/>
              <a:tailEnd type="none" w="sm" len="sm"/>
            </a:ln>
          </p:spPr>
          <p:txBody>
            <a:bodyPr wrap="none">
              <a:spAutoFit/>
            </a:bodyPr>
            <a:lstStyle/>
            <a:p>
              <a:pPr eaLnBrk="0" hangingPunct="0"/>
              <a:r>
                <a:rPr lang="en-GB" sz="2200" dirty="0">
                  <a:cs typeface="Arial" charset="0"/>
                </a:rPr>
                <a:t>suppliers</a:t>
              </a:r>
            </a:p>
          </p:txBody>
        </p:sp>
        <p:sp>
          <p:nvSpPr>
            <p:cNvPr id="48141" name="Text Box 24"/>
            <p:cNvSpPr txBox="1">
              <a:spLocks noChangeArrowheads="1"/>
            </p:cNvSpPr>
            <p:nvPr/>
          </p:nvSpPr>
          <p:spPr bwMode="auto">
            <a:xfrm>
              <a:off x="971550" y="3068638"/>
              <a:ext cx="1111202" cy="769441"/>
            </a:xfrm>
            <a:prstGeom prst="rect">
              <a:avLst/>
            </a:prstGeom>
            <a:noFill/>
            <a:ln w="9525">
              <a:noFill/>
              <a:miter lim="800000"/>
              <a:headEnd/>
              <a:tailEnd/>
            </a:ln>
          </p:spPr>
          <p:txBody>
            <a:bodyPr wrap="none">
              <a:spAutoFit/>
            </a:bodyPr>
            <a:lstStyle/>
            <a:p>
              <a:pPr eaLnBrk="0" hangingPunct="0"/>
              <a:r>
                <a:rPr lang="en-GB" sz="2200" dirty="0">
                  <a:cs typeface="Arial" charset="0"/>
                </a:rPr>
                <a:t>opinion</a:t>
              </a:r>
            </a:p>
            <a:p>
              <a:pPr eaLnBrk="0" hangingPunct="0"/>
              <a:r>
                <a:rPr lang="en-GB" sz="2200" dirty="0">
                  <a:cs typeface="Arial" charset="0"/>
                </a:rPr>
                <a:t>leaders</a:t>
              </a:r>
            </a:p>
          </p:txBody>
        </p:sp>
        <p:sp>
          <p:nvSpPr>
            <p:cNvPr id="48142" name="Text Box 25"/>
            <p:cNvSpPr txBox="1">
              <a:spLocks noChangeArrowheads="1"/>
            </p:cNvSpPr>
            <p:nvPr/>
          </p:nvSpPr>
          <p:spPr bwMode="auto">
            <a:xfrm>
              <a:off x="3348038" y="1412875"/>
              <a:ext cx="1550424" cy="430887"/>
            </a:xfrm>
            <a:prstGeom prst="rect">
              <a:avLst/>
            </a:prstGeom>
            <a:noFill/>
            <a:ln w="9525">
              <a:noFill/>
              <a:miter lim="800000"/>
              <a:headEnd/>
              <a:tailEnd/>
            </a:ln>
          </p:spPr>
          <p:txBody>
            <a:bodyPr wrap="none">
              <a:spAutoFit/>
            </a:bodyPr>
            <a:lstStyle/>
            <a:p>
              <a:pPr eaLnBrk="0" hangingPunct="0"/>
              <a:r>
                <a:rPr lang="en-GB" sz="2200" dirty="0">
                  <a:cs typeface="Arial" charset="0"/>
                </a:rPr>
                <a:t>influencers</a:t>
              </a:r>
            </a:p>
          </p:txBody>
        </p:sp>
        <p:cxnSp>
          <p:nvCxnSpPr>
            <p:cNvPr id="48143" name="Straight Arrow Connector 30"/>
            <p:cNvCxnSpPr>
              <a:cxnSpLocks noChangeShapeType="1"/>
              <a:stCxn id="48130" idx="2"/>
              <a:endCxn id="48136" idx="3"/>
            </p:cNvCxnSpPr>
            <p:nvPr/>
          </p:nvCxnSpPr>
          <p:spPr bwMode="auto">
            <a:xfrm flipH="1">
              <a:off x="2117745" y="3970338"/>
              <a:ext cx="2633643" cy="442456"/>
            </a:xfrm>
            <a:prstGeom prst="straightConnector1">
              <a:avLst/>
            </a:prstGeom>
            <a:noFill/>
            <a:ln w="9525" algn="ctr">
              <a:solidFill>
                <a:schemeClr val="tx1"/>
              </a:solidFill>
              <a:round/>
              <a:headEnd type="arrow" w="med" len="med"/>
              <a:tailEnd type="arrow" w="med" len="med"/>
            </a:ln>
          </p:spPr>
        </p:cxnSp>
        <p:cxnSp>
          <p:nvCxnSpPr>
            <p:cNvPr id="48144" name="Straight Arrow Connector 32"/>
            <p:cNvCxnSpPr>
              <a:cxnSpLocks noChangeShapeType="1"/>
              <a:stCxn id="48130" idx="2"/>
            </p:cNvCxnSpPr>
            <p:nvPr/>
          </p:nvCxnSpPr>
          <p:spPr bwMode="auto">
            <a:xfrm rot="5400000">
              <a:off x="2951957" y="3213894"/>
              <a:ext cx="1042987" cy="2555875"/>
            </a:xfrm>
            <a:prstGeom prst="straightConnector1">
              <a:avLst/>
            </a:prstGeom>
            <a:noFill/>
            <a:ln w="9525" algn="ctr">
              <a:solidFill>
                <a:schemeClr val="tx1"/>
              </a:solidFill>
              <a:round/>
              <a:headEnd type="arrow" w="med" len="med"/>
              <a:tailEnd type="arrow" w="med" len="med"/>
            </a:ln>
          </p:spPr>
        </p:cxnSp>
        <p:cxnSp>
          <p:nvCxnSpPr>
            <p:cNvPr id="48145" name="Straight Arrow Connector 34"/>
            <p:cNvCxnSpPr>
              <a:cxnSpLocks noChangeShapeType="1"/>
              <a:stCxn id="48130" idx="2"/>
              <a:endCxn id="48138" idx="0"/>
            </p:cNvCxnSpPr>
            <p:nvPr/>
          </p:nvCxnSpPr>
          <p:spPr bwMode="auto">
            <a:xfrm flipH="1">
              <a:off x="4020868" y="3970338"/>
              <a:ext cx="730520" cy="1762125"/>
            </a:xfrm>
            <a:prstGeom prst="straightConnector1">
              <a:avLst/>
            </a:prstGeom>
            <a:noFill/>
            <a:ln w="9525" algn="ctr">
              <a:solidFill>
                <a:schemeClr val="tx1"/>
              </a:solidFill>
              <a:round/>
              <a:headEnd type="arrow" w="med" len="med"/>
              <a:tailEnd type="arrow" w="med" len="med"/>
            </a:ln>
          </p:spPr>
        </p:cxnSp>
        <p:cxnSp>
          <p:nvCxnSpPr>
            <p:cNvPr id="48146" name="Straight Arrow Connector 36"/>
            <p:cNvCxnSpPr>
              <a:cxnSpLocks noChangeShapeType="1"/>
              <a:stCxn id="48130" idx="2"/>
              <a:endCxn id="48139" idx="0"/>
            </p:cNvCxnSpPr>
            <p:nvPr/>
          </p:nvCxnSpPr>
          <p:spPr bwMode="auto">
            <a:xfrm>
              <a:off x="4751388" y="3970338"/>
              <a:ext cx="2027568" cy="1258887"/>
            </a:xfrm>
            <a:prstGeom prst="straightConnector1">
              <a:avLst/>
            </a:prstGeom>
            <a:noFill/>
            <a:ln w="9525" algn="ctr">
              <a:solidFill>
                <a:schemeClr val="tx1"/>
              </a:solidFill>
              <a:round/>
              <a:headEnd type="arrow" w="med" len="med"/>
              <a:tailEnd type="arrow" w="med" len="med"/>
            </a:ln>
          </p:spPr>
        </p:cxnSp>
        <p:cxnSp>
          <p:nvCxnSpPr>
            <p:cNvPr id="48147" name="Straight Arrow Connector 38"/>
            <p:cNvCxnSpPr>
              <a:cxnSpLocks noChangeShapeType="1"/>
              <a:stCxn id="48140" idx="1"/>
              <a:endCxn id="48130" idx="2"/>
            </p:cNvCxnSpPr>
            <p:nvPr/>
          </p:nvCxnSpPr>
          <p:spPr bwMode="auto">
            <a:xfrm flipH="1" flipV="1">
              <a:off x="4751388" y="3970338"/>
              <a:ext cx="1620837" cy="466269"/>
            </a:xfrm>
            <a:prstGeom prst="straightConnector1">
              <a:avLst/>
            </a:prstGeom>
            <a:noFill/>
            <a:ln w="9525" algn="ctr">
              <a:solidFill>
                <a:schemeClr val="tx1"/>
              </a:solidFill>
              <a:round/>
              <a:headEnd type="arrow" w="med" len="med"/>
              <a:tailEnd type="arrow" w="med" len="med"/>
            </a:ln>
          </p:spPr>
        </p:cxnSp>
        <p:cxnSp>
          <p:nvCxnSpPr>
            <p:cNvPr id="48148" name="Straight Arrow Connector 42"/>
            <p:cNvCxnSpPr>
              <a:cxnSpLocks noChangeShapeType="1"/>
            </p:cNvCxnSpPr>
            <p:nvPr/>
          </p:nvCxnSpPr>
          <p:spPr bwMode="auto">
            <a:xfrm rot="10800000" flipV="1">
              <a:off x="6443663" y="3527425"/>
              <a:ext cx="288925" cy="28575"/>
            </a:xfrm>
            <a:prstGeom prst="straightConnector1">
              <a:avLst/>
            </a:prstGeom>
            <a:noFill/>
            <a:ln w="9525" algn="ctr">
              <a:solidFill>
                <a:schemeClr val="tx1"/>
              </a:solidFill>
              <a:round/>
              <a:headEnd type="arrow" w="med" len="med"/>
              <a:tailEnd type="arrow" w="med" len="med"/>
            </a:ln>
          </p:spPr>
        </p:cxnSp>
        <p:cxnSp>
          <p:nvCxnSpPr>
            <p:cNvPr id="48149" name="Straight Arrow Connector 44"/>
            <p:cNvCxnSpPr>
              <a:cxnSpLocks noChangeShapeType="1"/>
            </p:cNvCxnSpPr>
            <p:nvPr/>
          </p:nvCxnSpPr>
          <p:spPr bwMode="auto">
            <a:xfrm>
              <a:off x="2325688" y="3540125"/>
              <a:ext cx="733425" cy="1588"/>
            </a:xfrm>
            <a:prstGeom prst="straightConnector1">
              <a:avLst/>
            </a:prstGeom>
            <a:noFill/>
            <a:ln w="9525" algn="ctr">
              <a:solidFill>
                <a:schemeClr val="tx1"/>
              </a:solidFill>
              <a:round/>
              <a:headEnd type="arrow" w="med" len="med"/>
              <a:tailEnd type="arrow" w="med" len="med"/>
            </a:ln>
          </p:spPr>
        </p:cxnSp>
        <p:cxnSp>
          <p:nvCxnSpPr>
            <p:cNvPr id="48150" name="Straight Arrow Connector 46"/>
            <p:cNvCxnSpPr>
              <a:cxnSpLocks noChangeShapeType="1"/>
              <a:stCxn id="48132" idx="3"/>
              <a:endCxn id="48130" idx="0"/>
            </p:cNvCxnSpPr>
            <p:nvPr/>
          </p:nvCxnSpPr>
          <p:spPr bwMode="auto">
            <a:xfrm>
              <a:off x="2603921" y="2636382"/>
              <a:ext cx="2147467" cy="476706"/>
            </a:xfrm>
            <a:prstGeom prst="straightConnector1">
              <a:avLst/>
            </a:prstGeom>
            <a:noFill/>
            <a:ln w="9525" algn="ctr">
              <a:solidFill>
                <a:schemeClr val="tx1"/>
              </a:solidFill>
              <a:round/>
              <a:headEnd type="arrow" w="med" len="med"/>
              <a:tailEnd type="arrow" w="med" len="med"/>
            </a:ln>
          </p:spPr>
        </p:cxnSp>
        <p:cxnSp>
          <p:nvCxnSpPr>
            <p:cNvPr id="48151" name="Straight Arrow Connector 48"/>
            <p:cNvCxnSpPr>
              <a:cxnSpLocks noChangeShapeType="1"/>
              <a:stCxn id="48131" idx="3"/>
              <a:endCxn id="48130" idx="0"/>
            </p:cNvCxnSpPr>
            <p:nvPr/>
          </p:nvCxnSpPr>
          <p:spPr bwMode="auto">
            <a:xfrm>
              <a:off x="2607854" y="1947407"/>
              <a:ext cx="2143534" cy="1165681"/>
            </a:xfrm>
            <a:prstGeom prst="straightConnector1">
              <a:avLst/>
            </a:prstGeom>
            <a:noFill/>
            <a:ln w="9525" algn="ctr">
              <a:solidFill>
                <a:schemeClr val="tx1"/>
              </a:solidFill>
              <a:round/>
              <a:headEnd type="arrow" w="med" len="med"/>
              <a:tailEnd type="arrow" w="med" len="med"/>
            </a:ln>
          </p:spPr>
        </p:cxnSp>
        <p:cxnSp>
          <p:nvCxnSpPr>
            <p:cNvPr id="48152" name="Straight Arrow Connector 50"/>
            <p:cNvCxnSpPr>
              <a:cxnSpLocks noChangeShapeType="1"/>
              <a:stCxn id="48142" idx="2"/>
              <a:endCxn id="48130" idx="0"/>
            </p:cNvCxnSpPr>
            <p:nvPr/>
          </p:nvCxnSpPr>
          <p:spPr bwMode="auto">
            <a:xfrm>
              <a:off x="4123250" y="1843762"/>
              <a:ext cx="628138" cy="1269326"/>
            </a:xfrm>
            <a:prstGeom prst="straightConnector1">
              <a:avLst/>
            </a:prstGeom>
            <a:noFill/>
            <a:ln w="9525" algn="ctr">
              <a:solidFill>
                <a:schemeClr val="tx1"/>
              </a:solidFill>
              <a:round/>
              <a:headEnd type="arrow" w="med" len="med"/>
              <a:tailEnd type="arrow" w="med" len="med"/>
            </a:ln>
          </p:spPr>
        </p:cxnSp>
        <p:cxnSp>
          <p:nvCxnSpPr>
            <p:cNvPr id="48153" name="Straight Arrow Connector 52"/>
            <p:cNvCxnSpPr>
              <a:cxnSpLocks noChangeShapeType="1"/>
              <a:stCxn id="48134" idx="2"/>
              <a:endCxn id="48130" idx="0"/>
            </p:cNvCxnSpPr>
            <p:nvPr/>
          </p:nvCxnSpPr>
          <p:spPr bwMode="auto">
            <a:xfrm flipH="1">
              <a:off x="4751388" y="2347000"/>
              <a:ext cx="675277" cy="766088"/>
            </a:xfrm>
            <a:prstGeom prst="straightConnector1">
              <a:avLst/>
            </a:prstGeom>
            <a:noFill/>
            <a:ln w="9525" algn="ctr">
              <a:solidFill>
                <a:schemeClr val="tx1"/>
              </a:solidFill>
              <a:round/>
              <a:headEnd type="arrow" w="med" len="med"/>
              <a:tailEnd type="arrow" w="med" len="med"/>
            </a:ln>
          </p:spPr>
        </p:cxnSp>
        <p:cxnSp>
          <p:nvCxnSpPr>
            <p:cNvPr id="48154" name="Straight Arrow Connector 54"/>
            <p:cNvCxnSpPr>
              <a:cxnSpLocks noChangeShapeType="1"/>
              <a:stCxn id="48135" idx="1"/>
              <a:endCxn id="48130" idx="0"/>
            </p:cNvCxnSpPr>
            <p:nvPr/>
          </p:nvCxnSpPr>
          <p:spPr bwMode="auto">
            <a:xfrm flipH="1">
              <a:off x="4751388" y="2564944"/>
              <a:ext cx="1476375" cy="548144"/>
            </a:xfrm>
            <a:prstGeom prst="straightConnector1">
              <a:avLst/>
            </a:prstGeom>
            <a:noFill/>
            <a:ln w="9525" algn="ctr">
              <a:solidFill>
                <a:schemeClr val="tx1"/>
              </a:solidFill>
              <a:round/>
              <a:headEnd type="arrow" w="med" len="med"/>
              <a:tailEnd type="arrow" w="med" len="med"/>
            </a:ln>
          </p:spPr>
        </p:cxnSp>
      </p:gr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4"/>
          <p:cNvSpPr>
            <a:spLocks noGrp="1"/>
          </p:cNvSpPr>
          <p:nvPr>
            <p:ph type="title"/>
          </p:nvPr>
        </p:nvSpPr>
        <p:spPr>
          <a:xfrm>
            <a:off x="923256" y="170281"/>
            <a:ext cx="5400600" cy="864419"/>
          </a:xfrm>
        </p:spPr>
        <p:txBody>
          <a:bodyPr/>
          <a:lstStyle/>
          <a:p>
            <a:pPr eaLnBrk="1" hangingPunct="1"/>
            <a:r>
              <a:rPr lang="en-GB" dirty="0"/>
              <a:t>Stakeholder mapping</a:t>
            </a:r>
          </a:p>
        </p:txBody>
      </p:sp>
      <p:graphicFrame>
        <p:nvGraphicFramePr>
          <p:cNvPr id="54484" name="Group 212"/>
          <p:cNvGraphicFramePr>
            <a:graphicFrameLocks noGrp="1"/>
          </p:cNvGraphicFramePr>
          <p:nvPr>
            <p:extLst>
              <p:ext uri="{D42A27DB-BD31-4B8C-83A1-F6EECF244321}">
                <p14:modId xmlns:p14="http://schemas.microsoft.com/office/powerpoint/2010/main" val="3473709937"/>
              </p:ext>
            </p:extLst>
          </p:nvPr>
        </p:nvGraphicFramePr>
        <p:xfrm>
          <a:off x="1691680" y="1322832"/>
          <a:ext cx="6096000" cy="4212336"/>
        </p:xfrm>
        <a:graphic>
          <a:graphicData uri="http://schemas.openxmlformats.org/drawingml/2006/table">
            <a:tbl>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1016000">
                <a:tc rowSpan="2">
                  <a:txBody>
                    <a:bodyPr/>
                    <a:lstStyle/>
                    <a:p>
                      <a:pPr marL="65088" marR="0" lvl="0" indent="0" algn="l"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endParaRPr kumimoji="0" lang="en-GB" sz="3200" b="1" i="0" u="none" strike="noStrike" cap="none" normalizeH="0" baseline="0" dirty="0">
                        <a:ln>
                          <a:noFill/>
                        </a:ln>
                        <a:solidFill>
                          <a:schemeClr val="tx1"/>
                        </a:solidFill>
                        <a:effectLst/>
                        <a:latin typeface="Century Gothic"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2">
                  <a:txBody>
                    <a:bodyPr/>
                    <a:lstStyle/>
                    <a:p>
                      <a:pPr marL="65088" marR="0" lvl="0" indent="0" algn="ctr"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r>
                        <a:rPr kumimoji="0" lang="en-GB" sz="3200" b="1" i="0" u="none" strike="noStrike" cap="none" normalizeH="0" baseline="0" dirty="0">
                          <a:ln>
                            <a:noFill/>
                          </a:ln>
                          <a:solidFill>
                            <a:schemeClr val="tx1"/>
                          </a:solidFill>
                          <a:effectLst/>
                          <a:latin typeface="Century Gothic" pitchFamily="34" charset="0"/>
                        </a:rPr>
                        <a:t>level of interest</a:t>
                      </a:r>
                    </a:p>
                  </a:txBody>
                  <a:tcPr marL="90000" marR="90000" marT="46800" marB="46800" anchor="b"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extLst>
                  <a:ext uri="{0D108BD9-81ED-4DB2-BD59-A6C34878D82A}">
                    <a16:rowId xmlns:a16="http://schemas.microsoft.com/office/drawing/2014/main" val="10000"/>
                  </a:ext>
                </a:extLst>
              </a:tr>
              <a:tr h="1016000">
                <a:tc vMerge="1">
                  <a:txBody>
                    <a:bodyPr/>
                    <a:lstStyle/>
                    <a:p>
                      <a:endParaRPr lang="en-GB"/>
                    </a:p>
                  </a:txBody>
                  <a:tcPr/>
                </a:tc>
                <a:tc>
                  <a:txBody>
                    <a:bodyPr/>
                    <a:lstStyle/>
                    <a:p>
                      <a:pPr marL="65088" marR="0" lvl="0" indent="0" algn="ctr"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r>
                        <a:rPr kumimoji="0" lang="en-GB" sz="3200" b="0" i="0" u="none" strike="noStrike" cap="none" normalizeH="0" baseline="0" dirty="0">
                          <a:ln>
                            <a:noFill/>
                          </a:ln>
                          <a:solidFill>
                            <a:schemeClr val="tx1"/>
                          </a:solidFill>
                          <a:effectLst/>
                          <a:latin typeface="Century Gothic" pitchFamily="34" charset="0"/>
                        </a:rPr>
                        <a:t>low</a:t>
                      </a:r>
                    </a:p>
                  </a:txBody>
                  <a:tcPr marL="90000" marR="90000" marT="46800" marB="46800"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65088" marR="0" lvl="0" indent="0" algn="ctr"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r>
                        <a:rPr kumimoji="0" lang="en-GB" sz="3200" b="0" i="0" u="none" strike="noStrike" cap="none" normalizeH="0" baseline="0" dirty="0">
                          <a:ln>
                            <a:noFill/>
                          </a:ln>
                          <a:solidFill>
                            <a:schemeClr val="tx1"/>
                          </a:solidFill>
                          <a:effectLst/>
                          <a:latin typeface="Century Gothic" pitchFamily="34" charset="0"/>
                        </a:rPr>
                        <a:t>high</a:t>
                      </a:r>
                    </a:p>
                  </a:txBody>
                  <a:tcPr marL="90000" marR="90000" marT="46800" marB="46800" anchor="b"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16000">
                <a:tc>
                  <a:txBody>
                    <a:bodyPr/>
                    <a:lstStyle/>
                    <a:p>
                      <a:pPr marL="65088" marR="0" lvl="0" indent="0" algn="r"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r>
                        <a:rPr kumimoji="0" lang="en-GB" sz="3200" b="0" i="0" u="none" strike="noStrike" cap="none" normalizeH="0" baseline="0" dirty="0">
                          <a:ln>
                            <a:noFill/>
                          </a:ln>
                          <a:solidFill>
                            <a:schemeClr val="tx1"/>
                          </a:solidFill>
                          <a:effectLst/>
                          <a:latin typeface="Century Gothic" pitchFamily="34" charset="0"/>
                        </a:rPr>
                        <a:t>low</a:t>
                      </a:r>
                    </a:p>
                    <a:p>
                      <a:pPr marL="65088" marR="0" lvl="0" indent="0" algn="l"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r>
                        <a:rPr kumimoji="0" lang="en-GB" sz="3200" b="1" i="0" u="none" strike="noStrike" cap="none" normalizeH="0" baseline="0" dirty="0">
                          <a:ln>
                            <a:noFill/>
                          </a:ln>
                          <a:solidFill>
                            <a:schemeClr val="tx1"/>
                          </a:solidFill>
                          <a:effectLst/>
                          <a:latin typeface="Century Gothic" pitchFamily="34" charset="0"/>
                        </a:rPr>
                        <a:t>power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65088" marR="0" lvl="0" indent="0" algn="l"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endParaRPr kumimoji="0" lang="en-GB" sz="3200" b="1" i="0" u="none" strike="noStrike" cap="none" normalizeH="0" baseline="0" dirty="0">
                        <a:ln>
                          <a:noFill/>
                        </a:ln>
                        <a:solidFill>
                          <a:schemeClr val="tx1"/>
                        </a:solidFill>
                        <a:effectLst/>
                        <a:latin typeface="Century Gothic"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alpha val="50000"/>
                      </a:schemeClr>
                    </a:solidFill>
                  </a:tcPr>
                </a:tc>
                <a:tc>
                  <a:txBody>
                    <a:bodyPr/>
                    <a:lstStyle/>
                    <a:p>
                      <a:pPr marL="65088" marR="0" lvl="0" indent="0" algn="l"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endParaRPr kumimoji="0" lang="en-GB" sz="3200" b="1" i="0" u="none" strike="noStrike" cap="none" normalizeH="0" baseline="0" dirty="0">
                        <a:ln>
                          <a:noFill/>
                        </a:ln>
                        <a:solidFill>
                          <a:schemeClr val="tx1"/>
                        </a:solidFill>
                        <a:effectLst/>
                        <a:latin typeface="Century Gothic"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alpha val="50000"/>
                      </a:schemeClr>
                    </a:solidFill>
                  </a:tcPr>
                </a:tc>
                <a:extLst>
                  <a:ext uri="{0D108BD9-81ED-4DB2-BD59-A6C34878D82A}">
                    <a16:rowId xmlns:a16="http://schemas.microsoft.com/office/drawing/2014/main" val="10002"/>
                  </a:ext>
                </a:extLst>
              </a:tr>
              <a:tr h="1016000">
                <a:tc>
                  <a:txBody>
                    <a:bodyPr/>
                    <a:lstStyle/>
                    <a:p>
                      <a:pPr marL="65088" marR="0" lvl="0" indent="0" algn="r"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r>
                        <a:rPr kumimoji="0" lang="en-GB" sz="3200" b="0" i="0" u="none" strike="noStrike" cap="none" normalizeH="0" baseline="0" dirty="0">
                          <a:ln>
                            <a:noFill/>
                          </a:ln>
                          <a:solidFill>
                            <a:schemeClr val="tx1"/>
                          </a:solidFill>
                          <a:effectLst/>
                          <a:latin typeface="Century Gothic" pitchFamily="34" charset="0"/>
                        </a:rPr>
                        <a:t>high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65088" marR="0" lvl="0" indent="0" algn="l"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endParaRPr kumimoji="0" lang="en-GB" sz="3200" b="1" i="0" u="none" strike="noStrike" cap="none" normalizeH="0" baseline="0" dirty="0">
                        <a:ln>
                          <a:noFill/>
                        </a:ln>
                        <a:solidFill>
                          <a:schemeClr val="tx1"/>
                        </a:solidFill>
                        <a:effectLst/>
                        <a:latin typeface="Century Gothic"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alpha val="50000"/>
                      </a:schemeClr>
                    </a:solidFill>
                  </a:tcPr>
                </a:tc>
                <a:tc>
                  <a:txBody>
                    <a:bodyPr/>
                    <a:lstStyle/>
                    <a:p>
                      <a:pPr marL="65088" marR="0" lvl="0" indent="0" algn="l" defTabSz="914400" rtl="0" eaLnBrk="0" fontAlgn="base" latinLnBrk="0" hangingPunct="0">
                        <a:lnSpc>
                          <a:spcPct val="100000"/>
                        </a:lnSpc>
                        <a:spcBef>
                          <a:spcPct val="20000"/>
                        </a:spcBef>
                        <a:spcAft>
                          <a:spcPct val="0"/>
                        </a:spcAft>
                        <a:buClr>
                          <a:schemeClr val="accent1"/>
                        </a:buClr>
                        <a:buSzPct val="80000"/>
                        <a:buFont typeface="Wingdings 2" pitchFamily="18" charset="2"/>
                        <a:buNone/>
                        <a:tabLst/>
                      </a:pPr>
                      <a:endParaRPr kumimoji="0" lang="en-GB" sz="3200" b="1" i="0" u="none" strike="noStrike" cap="none" normalizeH="0" baseline="0" dirty="0">
                        <a:ln>
                          <a:noFill/>
                        </a:ln>
                        <a:solidFill>
                          <a:schemeClr val="tx1"/>
                        </a:solidFill>
                        <a:effectLst/>
                        <a:latin typeface="Century Gothic"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alpha val="50000"/>
                      </a:schemeClr>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9" name="Rectangle 4"/>
          <p:cNvSpPr>
            <a:spLocks noGrp="1" noChangeArrowheads="1"/>
          </p:cNvSpPr>
          <p:nvPr>
            <p:ph type="title"/>
          </p:nvPr>
        </p:nvSpPr>
        <p:spPr>
          <a:xfrm>
            <a:off x="782112" y="0"/>
            <a:ext cx="7855074" cy="1119952"/>
          </a:xfrm>
        </p:spPr>
        <p:txBody>
          <a:bodyPr>
            <a:noAutofit/>
          </a:bodyPr>
          <a:lstStyle/>
          <a:p>
            <a:pPr eaLnBrk="1" hangingPunct="1"/>
            <a:r>
              <a:rPr lang="en-GB" sz="2800" dirty="0"/>
              <a:t>What is going on in the marketing environment?</a:t>
            </a:r>
          </a:p>
        </p:txBody>
      </p:sp>
      <p:sp>
        <p:nvSpPr>
          <p:cNvPr id="22530" name="Text Box 5"/>
          <p:cNvSpPr txBox="1">
            <a:spLocks noChangeArrowheads="1"/>
          </p:cNvSpPr>
          <p:nvPr/>
        </p:nvSpPr>
        <p:spPr bwMode="auto">
          <a:xfrm>
            <a:off x="605614" y="1424459"/>
            <a:ext cx="1183337"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gm foods</a:t>
            </a:r>
          </a:p>
        </p:txBody>
      </p:sp>
      <p:sp>
        <p:nvSpPr>
          <p:cNvPr id="22531" name="Text Box 6"/>
          <p:cNvSpPr txBox="1">
            <a:spLocks noChangeArrowheads="1"/>
          </p:cNvSpPr>
          <p:nvPr/>
        </p:nvSpPr>
        <p:spPr bwMode="auto">
          <a:xfrm>
            <a:off x="913589" y="2564284"/>
            <a:ext cx="1691489" cy="400110"/>
          </a:xfrm>
          <a:prstGeom prst="rect">
            <a:avLst/>
          </a:prstGeom>
          <a:noFill/>
          <a:ln w="9525">
            <a:noFill/>
            <a:miter lim="800000"/>
            <a:headEnd/>
            <a:tailEnd/>
          </a:ln>
        </p:spPr>
        <p:txBody>
          <a:bodyPr wrap="none">
            <a:spAutoFit/>
          </a:bodyPr>
          <a:lstStyle/>
          <a:p>
            <a:pPr eaLnBrk="0" hangingPunct="0"/>
            <a:r>
              <a:rPr lang="en-GB" sz="2000">
                <a:latin typeface="Bradley Hand ITC" pitchFamily="66" charset="0"/>
              </a:rPr>
              <a:t>rise in obesity</a:t>
            </a:r>
          </a:p>
        </p:txBody>
      </p:sp>
      <p:sp>
        <p:nvSpPr>
          <p:cNvPr id="22532" name="Text Box 7"/>
          <p:cNvSpPr txBox="1">
            <a:spLocks noChangeArrowheads="1"/>
          </p:cNvSpPr>
          <p:nvPr/>
        </p:nvSpPr>
        <p:spPr bwMode="auto">
          <a:xfrm>
            <a:off x="5234764" y="1556221"/>
            <a:ext cx="2236510" cy="400110"/>
          </a:xfrm>
          <a:prstGeom prst="rect">
            <a:avLst/>
          </a:prstGeom>
          <a:noFill/>
          <a:ln w="9525">
            <a:noFill/>
            <a:miter lim="800000"/>
            <a:headEnd/>
            <a:tailEnd/>
          </a:ln>
        </p:spPr>
        <p:txBody>
          <a:bodyPr wrap="none">
            <a:spAutoFit/>
          </a:bodyPr>
          <a:lstStyle/>
          <a:p>
            <a:pPr eaLnBrk="0" hangingPunct="0"/>
            <a:r>
              <a:rPr lang="en-GB" sz="2000">
                <a:latin typeface="Bradley Hand ITC" pitchFamily="66" charset="0"/>
              </a:rPr>
              <a:t>ageing populations</a:t>
            </a:r>
          </a:p>
        </p:txBody>
      </p:sp>
      <p:sp>
        <p:nvSpPr>
          <p:cNvPr id="22533" name="Text Box 8"/>
          <p:cNvSpPr txBox="1">
            <a:spLocks noChangeArrowheads="1"/>
          </p:cNvSpPr>
          <p:nvPr/>
        </p:nvSpPr>
        <p:spPr bwMode="auto">
          <a:xfrm>
            <a:off x="802136" y="3929284"/>
            <a:ext cx="1576072"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interest rates</a:t>
            </a:r>
          </a:p>
        </p:txBody>
      </p:sp>
      <p:sp>
        <p:nvSpPr>
          <p:cNvPr id="22534" name="Text Box 9"/>
          <p:cNvSpPr txBox="1">
            <a:spLocks noChangeArrowheads="1"/>
          </p:cNvSpPr>
          <p:nvPr/>
        </p:nvSpPr>
        <p:spPr bwMode="auto">
          <a:xfrm>
            <a:off x="3434539" y="2492846"/>
            <a:ext cx="575799" cy="400110"/>
          </a:xfrm>
          <a:prstGeom prst="rect">
            <a:avLst/>
          </a:prstGeom>
          <a:noFill/>
          <a:ln w="9525">
            <a:noFill/>
            <a:miter lim="800000"/>
            <a:headEnd/>
            <a:tailEnd/>
          </a:ln>
        </p:spPr>
        <p:txBody>
          <a:bodyPr wrap="none">
            <a:spAutoFit/>
          </a:bodyPr>
          <a:lstStyle/>
          <a:p>
            <a:pPr eaLnBrk="0" hangingPunct="0"/>
            <a:r>
              <a:rPr lang="en-GB" sz="2000">
                <a:latin typeface="Bradley Hand ITC" pitchFamily="66" charset="0"/>
              </a:rPr>
              <a:t>war</a:t>
            </a:r>
          </a:p>
        </p:txBody>
      </p:sp>
      <p:sp>
        <p:nvSpPr>
          <p:cNvPr id="22535" name="Text Box 10"/>
          <p:cNvSpPr txBox="1">
            <a:spLocks noChangeArrowheads="1"/>
          </p:cNvSpPr>
          <p:nvPr/>
        </p:nvSpPr>
        <p:spPr bwMode="auto">
          <a:xfrm>
            <a:off x="1049636" y="4524816"/>
            <a:ext cx="1170513"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terrorism</a:t>
            </a:r>
          </a:p>
        </p:txBody>
      </p:sp>
      <p:sp>
        <p:nvSpPr>
          <p:cNvPr id="22536" name="Text Box 11"/>
          <p:cNvSpPr txBox="1">
            <a:spLocks noChangeArrowheads="1"/>
          </p:cNvSpPr>
          <p:nvPr/>
        </p:nvSpPr>
        <p:spPr bwMode="auto">
          <a:xfrm>
            <a:off x="3074177" y="3069109"/>
            <a:ext cx="2178802"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transport problems</a:t>
            </a:r>
          </a:p>
        </p:txBody>
      </p:sp>
      <p:sp>
        <p:nvSpPr>
          <p:cNvPr id="22537" name="Text Box 13"/>
          <p:cNvSpPr txBox="1">
            <a:spLocks noChangeArrowheads="1"/>
          </p:cNvSpPr>
          <p:nvPr/>
        </p:nvSpPr>
        <p:spPr bwMode="auto">
          <a:xfrm>
            <a:off x="5069664" y="4737571"/>
            <a:ext cx="1879041" cy="400110"/>
          </a:xfrm>
          <a:prstGeom prst="rect">
            <a:avLst/>
          </a:prstGeom>
          <a:noFill/>
          <a:ln w="9525">
            <a:noFill/>
            <a:miter lim="800000"/>
            <a:headEnd/>
            <a:tailEnd/>
          </a:ln>
        </p:spPr>
        <p:txBody>
          <a:bodyPr wrap="none">
            <a:spAutoFit/>
          </a:bodyPr>
          <a:lstStyle/>
          <a:p>
            <a:pPr eaLnBrk="0" hangingPunct="0"/>
            <a:r>
              <a:rPr lang="en-GB" sz="2000">
                <a:latin typeface="Bradley Hand ITC" pitchFamily="66" charset="0"/>
              </a:rPr>
              <a:t>new competitors</a:t>
            </a:r>
          </a:p>
        </p:txBody>
      </p:sp>
      <p:sp>
        <p:nvSpPr>
          <p:cNvPr id="22538" name="Text Box 15"/>
          <p:cNvSpPr txBox="1">
            <a:spLocks noChangeArrowheads="1"/>
          </p:cNvSpPr>
          <p:nvPr/>
        </p:nvSpPr>
        <p:spPr bwMode="auto">
          <a:xfrm>
            <a:off x="1923239" y="3572346"/>
            <a:ext cx="1903085" cy="400110"/>
          </a:xfrm>
          <a:prstGeom prst="rect">
            <a:avLst/>
          </a:prstGeom>
          <a:noFill/>
          <a:ln w="9525">
            <a:noFill/>
            <a:miter lim="800000"/>
            <a:headEnd/>
            <a:tailEnd/>
          </a:ln>
        </p:spPr>
        <p:txBody>
          <a:bodyPr wrap="none">
            <a:spAutoFit/>
          </a:bodyPr>
          <a:lstStyle/>
          <a:p>
            <a:pPr eaLnBrk="0" hangingPunct="0"/>
            <a:r>
              <a:rPr lang="en-GB" sz="2000">
                <a:latin typeface="Bradley Hand ITC" pitchFamily="66" charset="0"/>
              </a:rPr>
              <a:t>packaging laws</a:t>
            </a:r>
          </a:p>
        </p:txBody>
      </p:sp>
      <p:sp>
        <p:nvSpPr>
          <p:cNvPr id="22539" name="Text Box 16"/>
          <p:cNvSpPr txBox="1">
            <a:spLocks noChangeArrowheads="1"/>
          </p:cNvSpPr>
          <p:nvPr/>
        </p:nvSpPr>
        <p:spPr bwMode="auto">
          <a:xfrm>
            <a:off x="5379227" y="5228109"/>
            <a:ext cx="829073"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Brexit</a:t>
            </a:r>
          </a:p>
        </p:txBody>
      </p:sp>
      <p:sp>
        <p:nvSpPr>
          <p:cNvPr id="22540" name="Text Box 18"/>
          <p:cNvSpPr txBox="1">
            <a:spLocks noChangeArrowheads="1"/>
          </p:cNvSpPr>
          <p:nvPr/>
        </p:nvSpPr>
        <p:spPr bwMode="auto">
          <a:xfrm>
            <a:off x="770714" y="5156671"/>
            <a:ext cx="1728358"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Taxes changes</a:t>
            </a:r>
          </a:p>
        </p:txBody>
      </p:sp>
      <p:sp>
        <p:nvSpPr>
          <p:cNvPr id="22541" name="Text Box 19"/>
          <p:cNvSpPr txBox="1">
            <a:spLocks noChangeArrowheads="1"/>
          </p:cNvSpPr>
          <p:nvPr/>
        </p:nvSpPr>
        <p:spPr bwMode="auto">
          <a:xfrm>
            <a:off x="4947427" y="3500909"/>
            <a:ext cx="2396810"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economic instability</a:t>
            </a:r>
          </a:p>
        </p:txBody>
      </p:sp>
      <p:sp>
        <p:nvSpPr>
          <p:cNvPr id="22542" name="Text Box 20"/>
          <p:cNvSpPr txBox="1">
            <a:spLocks noChangeArrowheads="1"/>
          </p:cNvSpPr>
          <p:nvPr/>
        </p:nvSpPr>
        <p:spPr bwMode="auto">
          <a:xfrm>
            <a:off x="1346977" y="2061046"/>
            <a:ext cx="1933543"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changing tastes</a:t>
            </a:r>
          </a:p>
        </p:txBody>
      </p:sp>
      <p:sp>
        <p:nvSpPr>
          <p:cNvPr id="22543" name="Text Box 21"/>
          <p:cNvSpPr txBox="1">
            <a:spLocks noChangeArrowheads="1"/>
          </p:cNvSpPr>
          <p:nvPr/>
        </p:nvSpPr>
        <p:spPr bwMode="auto">
          <a:xfrm>
            <a:off x="6387289" y="1052984"/>
            <a:ext cx="1616148"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new suppliers</a:t>
            </a:r>
          </a:p>
        </p:txBody>
      </p:sp>
      <p:sp>
        <p:nvSpPr>
          <p:cNvPr id="22544" name="Text Box 22"/>
          <p:cNvSpPr txBox="1">
            <a:spLocks noChangeArrowheads="1"/>
          </p:cNvSpPr>
          <p:nvPr/>
        </p:nvSpPr>
        <p:spPr bwMode="auto">
          <a:xfrm>
            <a:off x="4298139" y="4148609"/>
            <a:ext cx="2311851" cy="400110"/>
          </a:xfrm>
          <a:prstGeom prst="rect">
            <a:avLst/>
          </a:prstGeom>
          <a:noFill/>
          <a:ln w="9525">
            <a:noFill/>
            <a:miter lim="800000"/>
            <a:headEnd/>
            <a:tailEnd/>
          </a:ln>
        </p:spPr>
        <p:txBody>
          <a:bodyPr wrap="none">
            <a:spAutoFit/>
          </a:bodyPr>
          <a:lstStyle/>
          <a:p>
            <a:pPr eaLnBrk="0" hangingPunct="0"/>
            <a:r>
              <a:rPr lang="en-GB" sz="2000">
                <a:latin typeface="Bradley Hand ITC" pitchFamily="66" charset="0"/>
              </a:rPr>
              <a:t>shareholder pressure</a:t>
            </a:r>
          </a:p>
        </p:txBody>
      </p:sp>
      <p:sp>
        <p:nvSpPr>
          <p:cNvPr id="22546" name="Text Box 24"/>
          <p:cNvSpPr txBox="1">
            <a:spLocks noChangeArrowheads="1"/>
          </p:cNvSpPr>
          <p:nvPr/>
        </p:nvSpPr>
        <p:spPr bwMode="auto">
          <a:xfrm>
            <a:off x="6099952" y="2924646"/>
            <a:ext cx="2808782"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new digital technologies</a:t>
            </a:r>
          </a:p>
        </p:txBody>
      </p:sp>
      <p:sp>
        <p:nvSpPr>
          <p:cNvPr id="22547" name="Text Box 25"/>
          <p:cNvSpPr txBox="1">
            <a:spLocks noChangeArrowheads="1"/>
          </p:cNvSpPr>
          <p:nvPr/>
        </p:nvSpPr>
        <p:spPr bwMode="auto">
          <a:xfrm>
            <a:off x="3434539" y="5301134"/>
            <a:ext cx="1396536" cy="400110"/>
          </a:xfrm>
          <a:prstGeom prst="rect">
            <a:avLst/>
          </a:prstGeom>
          <a:noFill/>
          <a:ln w="9525">
            <a:noFill/>
            <a:miter lim="800000"/>
            <a:headEnd/>
            <a:tailEnd/>
          </a:ln>
        </p:spPr>
        <p:txBody>
          <a:bodyPr wrap="none">
            <a:spAutoFit/>
          </a:bodyPr>
          <a:lstStyle/>
          <a:p>
            <a:pPr eaLnBrk="0" hangingPunct="0"/>
            <a:r>
              <a:rPr lang="en-GB" sz="2000">
                <a:latin typeface="Bradley Hand ITC" pitchFamily="66" charset="0"/>
              </a:rPr>
              <a:t>staff skills</a:t>
            </a:r>
          </a:p>
        </p:txBody>
      </p:sp>
      <p:sp>
        <p:nvSpPr>
          <p:cNvPr id="22548" name="TextBox 20"/>
          <p:cNvSpPr txBox="1">
            <a:spLocks noChangeArrowheads="1"/>
          </p:cNvSpPr>
          <p:nvPr/>
        </p:nvSpPr>
        <p:spPr bwMode="auto">
          <a:xfrm>
            <a:off x="2786839" y="4653434"/>
            <a:ext cx="1588897" cy="400110"/>
          </a:xfrm>
          <a:prstGeom prst="rect">
            <a:avLst/>
          </a:prstGeom>
          <a:noFill/>
          <a:ln w="9525">
            <a:noFill/>
            <a:miter lim="800000"/>
            <a:headEnd/>
            <a:tailEnd/>
          </a:ln>
        </p:spPr>
        <p:txBody>
          <a:bodyPr wrap="none">
            <a:spAutoFit/>
          </a:bodyPr>
          <a:lstStyle/>
          <a:p>
            <a:pPr eaLnBrk="0" hangingPunct="0"/>
            <a:r>
              <a:rPr lang="en-GB" sz="2000">
                <a:latin typeface="Bradley Hand ITC" pitchFamily="66" charset="0"/>
              </a:rPr>
              <a:t>immigration</a:t>
            </a:r>
          </a:p>
        </p:txBody>
      </p:sp>
      <p:sp>
        <p:nvSpPr>
          <p:cNvPr id="22549" name="TextBox 21"/>
          <p:cNvSpPr txBox="1">
            <a:spLocks noChangeArrowheads="1"/>
          </p:cNvSpPr>
          <p:nvPr/>
        </p:nvSpPr>
        <p:spPr bwMode="auto">
          <a:xfrm>
            <a:off x="2715402" y="1484784"/>
            <a:ext cx="1856598"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climate change</a:t>
            </a:r>
          </a:p>
        </p:txBody>
      </p:sp>
      <p:sp>
        <p:nvSpPr>
          <p:cNvPr id="22550" name="TextBox 22"/>
          <p:cNvSpPr txBox="1">
            <a:spLocks noChangeArrowheads="1"/>
          </p:cNvSpPr>
          <p:nvPr/>
        </p:nvSpPr>
        <p:spPr bwMode="auto">
          <a:xfrm>
            <a:off x="699277" y="3140546"/>
            <a:ext cx="1755609" cy="400110"/>
          </a:xfrm>
          <a:prstGeom prst="rect">
            <a:avLst/>
          </a:prstGeom>
          <a:noFill/>
          <a:ln w="9525">
            <a:noFill/>
            <a:miter lim="800000"/>
            <a:headEnd/>
            <a:tailEnd/>
          </a:ln>
        </p:spPr>
        <p:txBody>
          <a:bodyPr wrap="none">
            <a:spAutoFit/>
          </a:bodyPr>
          <a:lstStyle/>
          <a:p>
            <a:pPr eaLnBrk="0" hangingPunct="0"/>
            <a:r>
              <a:rPr lang="en-GB" sz="2000">
                <a:latin typeface="Bradley Hand ITC" pitchFamily="66" charset="0"/>
              </a:rPr>
              <a:t>fashion trends</a:t>
            </a:r>
          </a:p>
        </p:txBody>
      </p:sp>
      <p:sp>
        <p:nvSpPr>
          <p:cNvPr id="22551" name="TextBox 23"/>
          <p:cNvSpPr txBox="1">
            <a:spLocks noChangeArrowheads="1"/>
          </p:cNvSpPr>
          <p:nvPr/>
        </p:nvSpPr>
        <p:spPr bwMode="auto">
          <a:xfrm>
            <a:off x="4795060" y="2148328"/>
            <a:ext cx="3922869" cy="400110"/>
          </a:xfrm>
          <a:prstGeom prst="rect">
            <a:avLst/>
          </a:prstGeom>
          <a:noFill/>
          <a:ln w="9525">
            <a:noFill/>
            <a:miter lim="800000"/>
            <a:headEnd/>
            <a:tailEnd/>
          </a:ln>
        </p:spPr>
        <p:txBody>
          <a:bodyPr wrap="none">
            <a:spAutoFit/>
          </a:bodyPr>
          <a:lstStyle/>
          <a:p>
            <a:pPr eaLnBrk="0" hangingPunct="0"/>
            <a:r>
              <a:rPr lang="en-GB" sz="2000" dirty="0">
                <a:latin typeface="Bradley Hand ITC" pitchFamily="66" charset="0"/>
              </a:rPr>
              <a:t>Increased influence of social media</a:t>
            </a:r>
          </a:p>
        </p:txBody>
      </p:sp>
      <p:sp>
        <p:nvSpPr>
          <p:cNvPr id="2" name="TextBox 1"/>
          <p:cNvSpPr txBox="1"/>
          <p:nvPr/>
        </p:nvSpPr>
        <p:spPr>
          <a:xfrm>
            <a:off x="1427408" y="984205"/>
            <a:ext cx="1858201" cy="369332"/>
          </a:xfrm>
          <a:prstGeom prst="rect">
            <a:avLst/>
          </a:prstGeom>
          <a:noFill/>
        </p:spPr>
        <p:txBody>
          <a:bodyPr wrap="none" rtlCol="0">
            <a:spAutoFit/>
          </a:bodyPr>
          <a:lstStyle/>
          <a:p>
            <a:r>
              <a:rPr lang="en-GB" dirty="0">
                <a:latin typeface="Bradley Hand ITC" panose="03070402050302030203" pitchFamily="66" charset="0"/>
              </a:rPr>
              <a:t>political upheaval</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4"/>
          <p:cNvSpPr>
            <a:spLocks noGrp="1" noChangeArrowheads="1"/>
          </p:cNvSpPr>
          <p:nvPr>
            <p:ph type="title"/>
          </p:nvPr>
        </p:nvSpPr>
        <p:spPr>
          <a:xfrm>
            <a:off x="1149512" y="75951"/>
            <a:ext cx="6768752" cy="936105"/>
          </a:xfrm>
        </p:spPr>
        <p:txBody>
          <a:bodyPr>
            <a:normAutofit/>
          </a:bodyPr>
          <a:lstStyle/>
          <a:p>
            <a:pPr eaLnBrk="1" hangingPunct="1"/>
            <a:r>
              <a:rPr lang="en-GB" dirty="0"/>
              <a:t>Analysing environmental factors</a:t>
            </a:r>
          </a:p>
        </p:txBody>
      </p:sp>
      <p:sp>
        <p:nvSpPr>
          <p:cNvPr id="4" name="Rectangle 3"/>
          <p:cNvSpPr/>
          <p:nvPr/>
        </p:nvSpPr>
        <p:spPr>
          <a:xfrm>
            <a:off x="3021720" y="1228080"/>
            <a:ext cx="548548" cy="4278094"/>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0" hangingPunct="0">
              <a:defRPr/>
            </a:pPr>
            <a:r>
              <a:rPr lang="en-US" sz="3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ＭＳ Ｐゴシック" pitchFamily="18" charset="-128"/>
              </a:rPr>
              <a:t>P</a:t>
            </a:r>
          </a:p>
          <a:p>
            <a:pPr algn="ctr" eaLnBrk="0" hangingPunct="0">
              <a:defRPr/>
            </a:pPr>
            <a:r>
              <a:rPr lang="en-US" sz="3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ＭＳ Ｐゴシック" pitchFamily="18" charset="-128"/>
              </a:rPr>
              <a:t>R</a:t>
            </a:r>
          </a:p>
          <a:p>
            <a:pPr algn="ctr" eaLnBrk="0" hangingPunct="0">
              <a:defRPr/>
            </a:pPr>
            <a:r>
              <a:rPr lang="en-US" sz="3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ＭＳ Ｐゴシック" pitchFamily="18" charset="-128"/>
              </a:rPr>
              <a:t>E</a:t>
            </a:r>
          </a:p>
          <a:p>
            <a:pPr algn="ctr" eaLnBrk="0" hangingPunct="0">
              <a:defRPr/>
            </a:pPr>
            <a:r>
              <a:rPr lang="en-US" sz="3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ＭＳ Ｐゴシック" pitchFamily="18" charset="-128"/>
              </a:rPr>
              <a:t>S</a:t>
            </a:r>
          </a:p>
          <a:p>
            <a:pPr algn="ctr" eaLnBrk="0" hangingPunct="0">
              <a:defRPr/>
            </a:pPr>
            <a:r>
              <a:rPr lang="en-US" sz="3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ＭＳ Ｐゴシック" pitchFamily="18" charset="-128"/>
              </a:rPr>
              <a:t>T</a:t>
            </a:r>
          </a:p>
          <a:p>
            <a:pPr algn="ctr" eaLnBrk="0" hangingPunct="0">
              <a:defRPr/>
            </a:pPr>
            <a:r>
              <a:rPr lang="en-US" sz="3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ＭＳ Ｐゴシック" pitchFamily="18" charset="-128"/>
              </a:rPr>
              <a:t>C</a:t>
            </a:r>
          </a:p>
          <a:p>
            <a:pPr algn="ctr" eaLnBrk="0" hangingPunct="0">
              <a:defRPr/>
            </a:pPr>
            <a:r>
              <a:rPr lang="en-US" sz="3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ＭＳ Ｐゴシック" pitchFamily="18" charset="-128"/>
              </a:rPr>
              <a:t>O</a:t>
            </a:r>
          </a:p>
          <a:p>
            <a:pPr algn="ctr" eaLnBrk="0" hangingPunct="0">
              <a:defRPr/>
            </a:pPr>
            <a:r>
              <a:rPr lang="en-US" sz="3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a typeface="ＭＳ Ｐゴシック" pitchFamily="18" charset="-128"/>
              </a:rPr>
              <a:t>M</a:t>
            </a:r>
          </a:p>
        </p:txBody>
      </p:sp>
      <p:sp>
        <p:nvSpPr>
          <p:cNvPr id="24579" name="TextBox 4"/>
          <p:cNvSpPr txBox="1">
            <a:spLocks noChangeArrowheads="1"/>
          </p:cNvSpPr>
          <p:nvPr/>
        </p:nvSpPr>
        <p:spPr bwMode="auto">
          <a:xfrm>
            <a:off x="3923928" y="1227931"/>
            <a:ext cx="3290887" cy="4402138"/>
          </a:xfrm>
          <a:prstGeom prst="rect">
            <a:avLst/>
          </a:prstGeom>
          <a:noFill/>
          <a:ln w="9525">
            <a:noFill/>
            <a:miter lim="800000"/>
            <a:headEnd/>
            <a:tailEnd/>
          </a:ln>
        </p:spPr>
        <p:txBody>
          <a:bodyPr wrap="none">
            <a:spAutoFit/>
          </a:bodyPr>
          <a:lstStyle/>
          <a:p>
            <a:pPr eaLnBrk="0" hangingPunct="0"/>
            <a:r>
              <a:rPr lang="en-GB" sz="4000"/>
              <a:t>Political</a:t>
            </a:r>
          </a:p>
          <a:p>
            <a:pPr eaLnBrk="0" hangingPunct="0"/>
            <a:r>
              <a:rPr lang="en-GB" sz="4000"/>
              <a:t>Regulatory</a:t>
            </a:r>
          </a:p>
          <a:p>
            <a:pPr eaLnBrk="0" hangingPunct="0"/>
            <a:r>
              <a:rPr lang="en-GB" sz="4000"/>
              <a:t>Economic</a:t>
            </a:r>
          </a:p>
          <a:p>
            <a:pPr eaLnBrk="0" hangingPunct="0"/>
            <a:r>
              <a:rPr lang="en-GB" sz="4000"/>
              <a:t>Social</a:t>
            </a:r>
          </a:p>
          <a:p>
            <a:pPr eaLnBrk="0" hangingPunct="0"/>
            <a:r>
              <a:rPr lang="en-GB" sz="4000"/>
              <a:t>Technological</a:t>
            </a:r>
          </a:p>
          <a:p>
            <a:pPr eaLnBrk="0" hangingPunct="0"/>
            <a:r>
              <a:rPr lang="en-GB" sz="4000"/>
              <a:t>Organisation</a:t>
            </a:r>
          </a:p>
          <a:p>
            <a:pPr eaLnBrk="0" hangingPunct="0"/>
            <a:r>
              <a:rPr lang="en-GB" sz="4000"/>
              <a:t>Market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4"/>
          <p:cNvSpPr>
            <a:spLocks noGrp="1"/>
          </p:cNvSpPr>
          <p:nvPr>
            <p:ph type="title"/>
          </p:nvPr>
        </p:nvSpPr>
        <p:spPr>
          <a:xfrm>
            <a:off x="755576" y="620688"/>
            <a:ext cx="5616624" cy="936105"/>
          </a:xfrm>
        </p:spPr>
        <p:txBody>
          <a:bodyPr/>
          <a:lstStyle/>
          <a:p>
            <a:pPr eaLnBrk="1" hangingPunct="1"/>
            <a:r>
              <a:rPr lang="en-GB" dirty="0"/>
              <a:t>The macro environment</a:t>
            </a:r>
          </a:p>
        </p:txBody>
      </p:sp>
      <p:grpSp>
        <p:nvGrpSpPr>
          <p:cNvPr id="2" name="Group 14"/>
          <p:cNvGrpSpPr>
            <a:grpSpLocks/>
          </p:cNvGrpSpPr>
          <p:nvPr/>
        </p:nvGrpSpPr>
        <p:grpSpPr bwMode="auto">
          <a:xfrm>
            <a:off x="1043782" y="3717752"/>
            <a:ext cx="7127875" cy="1800225"/>
            <a:chOff x="1043608" y="3465004"/>
            <a:chExt cx="6912768" cy="1800200"/>
          </a:xfrm>
        </p:grpSpPr>
        <p:sp>
          <p:nvSpPr>
            <p:cNvPr id="26630" name="Oval 5"/>
            <p:cNvSpPr>
              <a:spLocks noChangeArrowheads="1"/>
            </p:cNvSpPr>
            <p:nvPr/>
          </p:nvSpPr>
          <p:spPr bwMode="auto">
            <a:xfrm>
              <a:off x="1043608" y="3465004"/>
              <a:ext cx="2304256" cy="1800200"/>
            </a:xfrm>
            <a:prstGeom prst="ellipse">
              <a:avLst/>
            </a:prstGeom>
            <a:solidFill>
              <a:schemeClr val="accent1"/>
            </a:solidFill>
            <a:ln w="9525" algn="ctr">
              <a:solidFill>
                <a:schemeClr val="tx1"/>
              </a:solidFill>
              <a:round/>
              <a:headEnd/>
              <a:tailEnd/>
            </a:ln>
          </p:spPr>
          <p:txBody>
            <a:bodyPr/>
            <a:lstStyle/>
            <a:p>
              <a:pPr algn="ctr" eaLnBrk="0" hangingPunct="0"/>
              <a:endParaRPr lang="en-GB" sz="2400"/>
            </a:p>
            <a:p>
              <a:pPr algn="ctr" eaLnBrk="0" hangingPunct="0"/>
              <a:r>
                <a:rPr lang="en-GB" sz="2400"/>
                <a:t>(macro)</a:t>
              </a:r>
            </a:p>
            <a:p>
              <a:pPr algn="ctr" eaLnBrk="0" hangingPunct="0"/>
              <a:r>
                <a:rPr lang="en-GB" sz="2400"/>
                <a:t>economic</a:t>
              </a:r>
            </a:p>
          </p:txBody>
        </p:sp>
        <p:sp>
          <p:nvSpPr>
            <p:cNvPr id="26631" name="Oval 8"/>
            <p:cNvSpPr>
              <a:spLocks noChangeArrowheads="1"/>
            </p:cNvSpPr>
            <p:nvPr/>
          </p:nvSpPr>
          <p:spPr bwMode="auto">
            <a:xfrm>
              <a:off x="3347864" y="3465004"/>
              <a:ext cx="2304256" cy="1800200"/>
            </a:xfrm>
            <a:prstGeom prst="ellipse">
              <a:avLst/>
            </a:prstGeom>
            <a:solidFill>
              <a:schemeClr val="accent1"/>
            </a:solidFill>
            <a:ln w="9525" algn="ctr">
              <a:solidFill>
                <a:schemeClr val="tx1"/>
              </a:solidFill>
              <a:round/>
              <a:headEnd/>
              <a:tailEnd/>
            </a:ln>
          </p:spPr>
          <p:txBody>
            <a:bodyPr/>
            <a:lstStyle/>
            <a:p>
              <a:pPr algn="ctr" eaLnBrk="0" hangingPunct="0"/>
              <a:endParaRPr lang="en-GB" sz="2400"/>
            </a:p>
            <a:p>
              <a:pPr algn="ctr" eaLnBrk="0" hangingPunct="0"/>
              <a:r>
                <a:rPr lang="en-GB" sz="2400"/>
                <a:t>social</a:t>
              </a:r>
            </a:p>
            <a:p>
              <a:pPr algn="ctr" eaLnBrk="0" hangingPunct="0"/>
              <a:r>
                <a:rPr lang="en-GB" sz="2400"/>
                <a:t>(society)</a:t>
              </a:r>
            </a:p>
          </p:txBody>
        </p:sp>
        <p:sp>
          <p:nvSpPr>
            <p:cNvPr id="26632" name="Oval 9"/>
            <p:cNvSpPr>
              <a:spLocks noChangeArrowheads="1"/>
            </p:cNvSpPr>
            <p:nvPr/>
          </p:nvSpPr>
          <p:spPr bwMode="auto">
            <a:xfrm>
              <a:off x="5652120" y="3465004"/>
              <a:ext cx="2304256" cy="1800200"/>
            </a:xfrm>
            <a:prstGeom prst="ellipse">
              <a:avLst/>
            </a:prstGeom>
            <a:solidFill>
              <a:schemeClr val="accent1"/>
            </a:solidFill>
            <a:ln w="9525" algn="ctr">
              <a:solidFill>
                <a:schemeClr val="tx1"/>
              </a:solidFill>
              <a:round/>
              <a:headEnd/>
              <a:tailEnd/>
            </a:ln>
          </p:spPr>
          <p:txBody>
            <a:bodyPr/>
            <a:lstStyle/>
            <a:p>
              <a:pPr algn="ctr" eaLnBrk="0" hangingPunct="0"/>
              <a:endParaRPr lang="en-GB" sz="2200" dirty="0"/>
            </a:p>
            <a:p>
              <a:pPr algn="ctr" eaLnBrk="0" hangingPunct="0"/>
              <a:r>
                <a:rPr lang="en-GB" sz="2200" dirty="0"/>
                <a:t>technology</a:t>
              </a:r>
            </a:p>
          </p:txBody>
        </p:sp>
      </p:grpSp>
      <p:grpSp>
        <p:nvGrpSpPr>
          <p:cNvPr id="3" name="Group 10"/>
          <p:cNvGrpSpPr>
            <a:grpSpLocks/>
          </p:cNvGrpSpPr>
          <p:nvPr/>
        </p:nvGrpSpPr>
        <p:grpSpPr bwMode="auto">
          <a:xfrm>
            <a:off x="2267744" y="2204864"/>
            <a:ext cx="4608513" cy="1800225"/>
            <a:chOff x="2339752" y="1808820"/>
            <a:chExt cx="3600400" cy="1800200"/>
          </a:xfrm>
        </p:grpSpPr>
        <p:sp>
          <p:nvSpPr>
            <p:cNvPr id="26628" name="Oval 6"/>
            <p:cNvSpPr>
              <a:spLocks noChangeArrowheads="1"/>
            </p:cNvSpPr>
            <p:nvPr/>
          </p:nvSpPr>
          <p:spPr bwMode="auto">
            <a:xfrm>
              <a:off x="2339752" y="1808820"/>
              <a:ext cx="1800200" cy="1800200"/>
            </a:xfrm>
            <a:prstGeom prst="ellipse">
              <a:avLst/>
            </a:prstGeom>
            <a:solidFill>
              <a:schemeClr val="accent1"/>
            </a:solidFill>
            <a:ln w="9525" algn="ctr">
              <a:solidFill>
                <a:schemeClr val="tx1"/>
              </a:solidFill>
              <a:round/>
              <a:headEnd/>
              <a:tailEnd/>
            </a:ln>
          </p:spPr>
          <p:txBody>
            <a:bodyPr/>
            <a:lstStyle/>
            <a:p>
              <a:pPr algn="ctr" eaLnBrk="0" hangingPunct="0"/>
              <a:endParaRPr lang="en-GB" sz="2400"/>
            </a:p>
            <a:p>
              <a:pPr algn="ctr" eaLnBrk="0" hangingPunct="0"/>
              <a:r>
                <a:rPr lang="en-GB" sz="2400"/>
                <a:t>political</a:t>
              </a:r>
            </a:p>
            <a:p>
              <a:pPr algn="ctr" eaLnBrk="0" hangingPunct="0"/>
              <a:endParaRPr lang="en-GB" sz="2400"/>
            </a:p>
          </p:txBody>
        </p:sp>
        <p:sp>
          <p:nvSpPr>
            <p:cNvPr id="26629" name="Oval 7"/>
            <p:cNvSpPr>
              <a:spLocks noChangeArrowheads="1"/>
            </p:cNvSpPr>
            <p:nvPr/>
          </p:nvSpPr>
          <p:spPr bwMode="auto">
            <a:xfrm>
              <a:off x="4139952" y="1808820"/>
              <a:ext cx="1800200" cy="1800200"/>
            </a:xfrm>
            <a:prstGeom prst="ellipse">
              <a:avLst/>
            </a:prstGeom>
            <a:solidFill>
              <a:schemeClr val="accent1"/>
            </a:solidFill>
            <a:ln w="9525" algn="ctr">
              <a:solidFill>
                <a:schemeClr val="tx1"/>
              </a:solidFill>
              <a:round/>
              <a:headEnd/>
              <a:tailEnd/>
            </a:ln>
          </p:spPr>
          <p:txBody>
            <a:bodyPr/>
            <a:lstStyle/>
            <a:p>
              <a:pPr algn="ctr" eaLnBrk="0" hangingPunct="0"/>
              <a:endParaRPr lang="en-GB" sz="2400"/>
            </a:p>
            <a:p>
              <a:pPr algn="ctr" eaLnBrk="0" hangingPunct="0"/>
              <a:r>
                <a:rPr lang="en-GB" sz="2400"/>
                <a:t>regulatory</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899592" y="224643"/>
            <a:ext cx="4752528" cy="936651"/>
          </a:xfrm>
        </p:spPr>
        <p:txBody>
          <a:bodyPr/>
          <a:lstStyle/>
          <a:p>
            <a:pPr eaLnBrk="1" hangingPunct="1"/>
            <a:r>
              <a:rPr lang="en-GB" dirty="0"/>
              <a:t>Political environment</a:t>
            </a:r>
          </a:p>
        </p:txBody>
      </p:sp>
      <p:sp>
        <p:nvSpPr>
          <p:cNvPr id="27650" name="Content Placeholder 2"/>
          <p:cNvSpPr>
            <a:spLocks noGrp="1"/>
          </p:cNvSpPr>
          <p:nvPr>
            <p:ph idx="1"/>
          </p:nvPr>
        </p:nvSpPr>
        <p:spPr>
          <a:xfrm>
            <a:off x="899592" y="1448780"/>
            <a:ext cx="7560840" cy="3960440"/>
          </a:xfrm>
        </p:spPr>
        <p:txBody>
          <a:bodyPr>
            <a:normAutofit/>
          </a:bodyPr>
          <a:lstStyle/>
          <a:p>
            <a:pPr eaLnBrk="1" hangingPunct="1"/>
            <a:r>
              <a:rPr lang="en-GB" i="1" dirty="0"/>
              <a:t>the activities of:</a:t>
            </a:r>
          </a:p>
          <a:p>
            <a:pPr eaLnBrk="1" hangingPunct="1"/>
            <a:r>
              <a:rPr lang="en-GB" dirty="0"/>
              <a:t>government</a:t>
            </a:r>
          </a:p>
          <a:p>
            <a:pPr lvl="1" eaLnBrk="1" hangingPunct="1"/>
            <a:r>
              <a:rPr lang="en-GB" dirty="0"/>
              <a:t>central, regional, local and supranational (e.g. EU)</a:t>
            </a:r>
          </a:p>
          <a:p>
            <a:pPr eaLnBrk="1" hangingPunct="1"/>
            <a:r>
              <a:rPr lang="en-GB" dirty="0"/>
              <a:t>special interest, lobbying and pressure groups</a:t>
            </a:r>
          </a:p>
          <a:p>
            <a:pPr lvl="1" eaLnBrk="1" hangingPunct="1"/>
            <a:r>
              <a:rPr lang="en-GB" dirty="0"/>
              <a:t>e.g. Countryside Alliance, Friends of the Earth, CND, Amnesty and Stonewall</a:t>
            </a:r>
          </a:p>
          <a:p>
            <a:pPr eaLnBrk="1" hangingPunct="1"/>
            <a:r>
              <a:rPr lang="en-GB" dirty="0"/>
              <a:t>trades unions</a:t>
            </a:r>
          </a:p>
          <a:p>
            <a:pPr lvl="1" eaLnBrk="1" hangingPunct="1"/>
            <a:r>
              <a:rPr lang="en-GB" dirty="0"/>
              <a:t>e.g. Unison, UCU and NUS</a:t>
            </a:r>
          </a:p>
          <a:p>
            <a:pPr eaLnBrk="1" hangingPunct="1"/>
            <a:r>
              <a:rPr lang="en-GB" dirty="0"/>
              <a:t>political parties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755576" y="620687"/>
            <a:ext cx="5328592" cy="936105"/>
          </a:xfrm>
        </p:spPr>
        <p:txBody>
          <a:bodyPr/>
          <a:lstStyle/>
          <a:p>
            <a:pPr eaLnBrk="1" hangingPunct="1"/>
            <a:r>
              <a:rPr lang="en-GB" dirty="0"/>
              <a:t>Regulatory environment</a:t>
            </a:r>
          </a:p>
        </p:txBody>
      </p:sp>
      <p:sp>
        <p:nvSpPr>
          <p:cNvPr id="28674" name="Content Placeholder 2"/>
          <p:cNvSpPr>
            <a:spLocks noGrp="1"/>
          </p:cNvSpPr>
          <p:nvPr>
            <p:ph idx="1"/>
          </p:nvPr>
        </p:nvSpPr>
        <p:spPr>
          <a:xfrm>
            <a:off x="755576" y="1844824"/>
            <a:ext cx="5688558" cy="3312963"/>
          </a:xfrm>
        </p:spPr>
        <p:txBody>
          <a:bodyPr/>
          <a:lstStyle/>
          <a:p>
            <a:pPr eaLnBrk="1" hangingPunct="1"/>
            <a:r>
              <a:rPr lang="en-GB" dirty="0"/>
              <a:t>laws</a:t>
            </a:r>
          </a:p>
          <a:p>
            <a:pPr lvl="1" eaLnBrk="1" hangingPunct="1"/>
            <a:r>
              <a:rPr lang="en-GB" dirty="0"/>
              <a:t>criminal and civil</a:t>
            </a:r>
          </a:p>
          <a:p>
            <a:pPr lvl="1" eaLnBrk="1" hangingPunct="1"/>
            <a:r>
              <a:rPr lang="en-GB" dirty="0"/>
              <a:t>e.g. Consumer Protection Act (1987)</a:t>
            </a:r>
          </a:p>
          <a:p>
            <a:pPr lvl="1" eaLnBrk="1" hangingPunct="1"/>
            <a:r>
              <a:rPr lang="en-GB" dirty="0"/>
              <a:t>e.g. negligence (a tort)</a:t>
            </a:r>
          </a:p>
          <a:p>
            <a:pPr eaLnBrk="1" hangingPunct="1"/>
            <a:r>
              <a:rPr lang="en-GB" dirty="0"/>
              <a:t>codes of practice</a:t>
            </a:r>
          </a:p>
          <a:p>
            <a:pPr lvl="1" eaLnBrk="1" hangingPunct="1"/>
            <a:r>
              <a:rPr lang="en-GB" dirty="0"/>
              <a:t>e.g. Advertising Standards code</a:t>
            </a:r>
          </a:p>
          <a:p>
            <a:pPr eaLnBrk="1" hangingPunct="1"/>
            <a:r>
              <a:rPr lang="en-GB" dirty="0"/>
              <a:t>customary practice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755576" y="620687"/>
            <a:ext cx="5184576" cy="864097"/>
          </a:xfrm>
        </p:spPr>
        <p:txBody>
          <a:bodyPr/>
          <a:lstStyle/>
          <a:p>
            <a:pPr eaLnBrk="1" hangingPunct="1"/>
            <a:r>
              <a:rPr lang="en-GB" dirty="0"/>
              <a:t>Economic environment</a:t>
            </a:r>
          </a:p>
        </p:txBody>
      </p:sp>
      <p:sp>
        <p:nvSpPr>
          <p:cNvPr id="29698" name="Content Placeholder 2"/>
          <p:cNvSpPr>
            <a:spLocks noGrp="1"/>
          </p:cNvSpPr>
          <p:nvPr>
            <p:ph idx="1"/>
          </p:nvPr>
        </p:nvSpPr>
        <p:spPr>
          <a:xfrm>
            <a:off x="741607" y="1844824"/>
            <a:ext cx="6134649" cy="3384376"/>
          </a:xfrm>
        </p:spPr>
        <p:txBody>
          <a:bodyPr>
            <a:normAutofit/>
          </a:bodyPr>
          <a:lstStyle/>
          <a:p>
            <a:pPr eaLnBrk="1" hangingPunct="1"/>
            <a:r>
              <a:rPr lang="en-GB" dirty="0"/>
              <a:t>key economic indicators such as:</a:t>
            </a:r>
          </a:p>
          <a:p>
            <a:pPr lvl="1" eaLnBrk="1" hangingPunct="1"/>
            <a:r>
              <a:rPr lang="en-GB" dirty="0"/>
              <a:t>employment levels</a:t>
            </a:r>
          </a:p>
          <a:p>
            <a:pPr lvl="1" eaLnBrk="1" hangingPunct="1"/>
            <a:r>
              <a:rPr lang="en-GB" dirty="0"/>
              <a:t>interest rates</a:t>
            </a:r>
          </a:p>
          <a:p>
            <a:pPr lvl="1" eaLnBrk="1" hangingPunct="1"/>
            <a:r>
              <a:rPr lang="en-GB" dirty="0"/>
              <a:t>taxes</a:t>
            </a:r>
          </a:p>
          <a:p>
            <a:pPr lvl="1" eaLnBrk="1" hangingPunct="1"/>
            <a:r>
              <a:rPr lang="en-GB" dirty="0"/>
              <a:t>budget deficit</a:t>
            </a:r>
          </a:p>
          <a:p>
            <a:pPr lvl="1" eaLnBrk="1" hangingPunct="1"/>
            <a:r>
              <a:rPr lang="en-GB" dirty="0"/>
              <a:t>balance of payments</a:t>
            </a:r>
          </a:p>
          <a:p>
            <a:pPr lvl="1" eaLnBrk="1" hangingPunct="1"/>
            <a:r>
              <a:rPr lang="en-GB" dirty="0"/>
              <a:t>inflation</a:t>
            </a:r>
          </a:p>
          <a:p>
            <a:pPr lvl="1" eaLnBrk="1" hangingPunct="1"/>
            <a:r>
              <a:rPr lang="en-GB" dirty="0"/>
              <a:t>trade cycle movements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p:cNvSpPr>
            <a:spLocks noGrp="1"/>
          </p:cNvSpPr>
          <p:nvPr>
            <p:ph type="title"/>
          </p:nvPr>
        </p:nvSpPr>
        <p:spPr>
          <a:xfrm>
            <a:off x="755576" y="620687"/>
            <a:ext cx="6624736" cy="936105"/>
          </a:xfrm>
        </p:spPr>
        <p:txBody>
          <a:bodyPr/>
          <a:lstStyle/>
          <a:p>
            <a:pPr eaLnBrk="1" hangingPunct="1"/>
            <a:r>
              <a:rPr lang="en-GB" dirty="0"/>
              <a:t>Trade cycle (business cycle)</a:t>
            </a:r>
          </a:p>
        </p:txBody>
      </p:sp>
      <p:pic>
        <p:nvPicPr>
          <p:cNvPr id="30722" name="Picture 2" descr="\\server2\FIG_FILE\SAGE_LONDON\SGUK_BK\MASTERSON_4047\FIG\Ch 02\4047-EX-02x04.eps"/>
          <p:cNvPicPr>
            <a:picLocks noChangeAspect="1" noChangeArrowheads="1"/>
          </p:cNvPicPr>
          <p:nvPr/>
        </p:nvPicPr>
        <p:blipFill>
          <a:blip r:embed="rId3" cstate="print"/>
          <a:srcRect/>
          <a:stretch>
            <a:fillRect/>
          </a:stretch>
        </p:blipFill>
        <p:spPr bwMode="auto">
          <a:xfrm>
            <a:off x="1143000" y="2214563"/>
            <a:ext cx="6761163" cy="3224212"/>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2"/>
          <p:cNvSpPr>
            <a:spLocks noGrp="1"/>
          </p:cNvSpPr>
          <p:nvPr>
            <p:ph type="title"/>
          </p:nvPr>
        </p:nvSpPr>
        <p:spPr>
          <a:xfrm>
            <a:off x="755576" y="620688"/>
            <a:ext cx="4752528" cy="936105"/>
          </a:xfrm>
        </p:spPr>
        <p:txBody>
          <a:bodyPr/>
          <a:lstStyle/>
          <a:p>
            <a:pPr eaLnBrk="1" hangingPunct="1"/>
            <a:r>
              <a:rPr lang="en-GB" dirty="0"/>
              <a:t>Social environment</a:t>
            </a:r>
          </a:p>
        </p:txBody>
      </p:sp>
      <p:sp>
        <p:nvSpPr>
          <p:cNvPr id="32770" name="Content Placeholder 3"/>
          <p:cNvSpPr>
            <a:spLocks noGrp="1"/>
          </p:cNvSpPr>
          <p:nvPr>
            <p:ph idx="1"/>
          </p:nvPr>
        </p:nvSpPr>
        <p:spPr>
          <a:xfrm>
            <a:off x="759714" y="1916832"/>
            <a:ext cx="5471963" cy="3167930"/>
          </a:xfrm>
        </p:spPr>
        <p:txBody>
          <a:bodyPr/>
          <a:lstStyle/>
          <a:p>
            <a:pPr eaLnBrk="1" hangingPunct="1"/>
            <a:r>
              <a:rPr lang="en-GB" dirty="0"/>
              <a:t>population increases/decreases</a:t>
            </a:r>
          </a:p>
          <a:p>
            <a:pPr eaLnBrk="1" hangingPunct="1"/>
            <a:r>
              <a:rPr lang="en-GB" dirty="0"/>
              <a:t>demographic trends</a:t>
            </a:r>
          </a:p>
          <a:p>
            <a:pPr lvl="1" eaLnBrk="1" hangingPunct="1"/>
            <a:r>
              <a:rPr lang="en-GB" dirty="0"/>
              <a:t>e.g. more older people</a:t>
            </a:r>
          </a:p>
          <a:p>
            <a:pPr eaLnBrk="1" hangingPunct="1"/>
            <a:r>
              <a:rPr lang="en-GB" dirty="0"/>
              <a:t>attitude changes</a:t>
            </a:r>
          </a:p>
          <a:p>
            <a:pPr lvl="1" eaLnBrk="1" hangingPunct="1"/>
            <a:r>
              <a:rPr lang="en-GB" dirty="0"/>
              <a:t>e.g. acceptance of gay couples, </a:t>
            </a:r>
          </a:p>
          <a:p>
            <a:pPr eaLnBrk="1" hangingPunct="1"/>
            <a:r>
              <a:rPr lang="en-GB" dirty="0"/>
              <a:t>patterns of behaviour</a:t>
            </a:r>
          </a:p>
          <a:p>
            <a:pPr lvl="1" eaLnBrk="1" hangingPunct="1"/>
            <a:r>
              <a:rPr lang="en-GB" dirty="0"/>
              <a:t>e.g. more working mothers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a:xfrm>
            <a:off x="1223628" y="116632"/>
            <a:ext cx="6696744" cy="1019200"/>
          </a:xfrm>
        </p:spPr>
        <p:txBody>
          <a:bodyPr>
            <a:normAutofit fontScale="90000"/>
          </a:bodyPr>
          <a:lstStyle/>
          <a:p>
            <a:pPr eaLnBrk="1" hangingPunct="1"/>
            <a:r>
              <a:rPr lang="en-GB" sz="4000" dirty="0"/>
              <a:t>Advances in the technological environment</a:t>
            </a:r>
          </a:p>
        </p:txBody>
      </p:sp>
      <p:sp>
        <p:nvSpPr>
          <p:cNvPr id="33794" name="Content Placeholder 2"/>
          <p:cNvSpPr>
            <a:spLocks noGrp="1"/>
          </p:cNvSpPr>
          <p:nvPr>
            <p:ph idx="1"/>
          </p:nvPr>
        </p:nvSpPr>
        <p:spPr>
          <a:xfrm>
            <a:off x="1223628" y="1700808"/>
            <a:ext cx="7129288" cy="3889151"/>
          </a:xfrm>
        </p:spPr>
        <p:txBody>
          <a:bodyPr>
            <a:normAutofit/>
          </a:bodyPr>
          <a:lstStyle/>
          <a:p>
            <a:pPr eaLnBrk="1" hangingPunct="1">
              <a:buNone/>
            </a:pPr>
            <a:r>
              <a:rPr lang="en-GB" b="1" i="1" dirty="0"/>
              <a:t>include:</a:t>
            </a:r>
          </a:p>
          <a:p>
            <a:pPr eaLnBrk="1" hangingPunct="1"/>
            <a:r>
              <a:rPr lang="en-GB" dirty="0"/>
              <a:t>information technology (IT)</a:t>
            </a:r>
          </a:p>
          <a:p>
            <a:pPr lvl="1" eaLnBrk="1" hangingPunct="1"/>
            <a:r>
              <a:rPr lang="en-GB" dirty="0"/>
              <a:t>e.g. latest processors, storage devices, software</a:t>
            </a:r>
          </a:p>
          <a:p>
            <a:pPr eaLnBrk="1" hangingPunct="1"/>
            <a:r>
              <a:rPr lang="en-GB" dirty="0"/>
              <a:t>communications technology</a:t>
            </a:r>
          </a:p>
          <a:p>
            <a:pPr lvl="1" eaLnBrk="1" hangingPunct="1"/>
            <a:r>
              <a:rPr lang="en-GB" dirty="0"/>
              <a:t>e.g. smartphones, 4G</a:t>
            </a:r>
          </a:p>
          <a:p>
            <a:pPr eaLnBrk="1" hangingPunct="1"/>
            <a:r>
              <a:rPr lang="en-GB" dirty="0"/>
              <a:t>transport technologies</a:t>
            </a:r>
          </a:p>
          <a:p>
            <a:pPr lvl="1" eaLnBrk="1" hangingPunct="1"/>
            <a:r>
              <a:rPr lang="en-GB" dirty="0"/>
              <a:t>e.g. high speed trains, electric cars</a:t>
            </a:r>
          </a:p>
          <a:p>
            <a:pPr eaLnBrk="1" hangingPunct="1"/>
            <a:r>
              <a:rPr lang="en-GB" dirty="0"/>
              <a:t>production technology</a:t>
            </a:r>
          </a:p>
          <a:p>
            <a:pPr eaLnBrk="1" hangingPunct="1"/>
            <a:r>
              <a:rPr lang="en-GB" dirty="0"/>
              <a:t>medical technology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a:xfrm>
            <a:off x="755576" y="508001"/>
            <a:ext cx="5904656" cy="1143000"/>
          </a:xfrm>
        </p:spPr>
        <p:txBody>
          <a:bodyPr>
            <a:noAutofit/>
          </a:bodyPr>
          <a:lstStyle/>
          <a:p>
            <a:pPr eaLnBrk="1" hangingPunct="1"/>
            <a:r>
              <a:rPr lang="en-GB" dirty="0"/>
              <a:t>The micro environment</a:t>
            </a:r>
            <a:br>
              <a:rPr lang="en-GB" dirty="0"/>
            </a:br>
            <a:r>
              <a:rPr lang="en-GB" dirty="0"/>
              <a:t>(competitive and internal)</a:t>
            </a:r>
          </a:p>
        </p:txBody>
      </p:sp>
      <p:sp>
        <p:nvSpPr>
          <p:cNvPr id="34818" name="Oval 4"/>
          <p:cNvSpPr>
            <a:spLocks noChangeArrowheads="1"/>
          </p:cNvSpPr>
          <p:nvPr/>
        </p:nvSpPr>
        <p:spPr bwMode="auto">
          <a:xfrm>
            <a:off x="5219700" y="3465513"/>
            <a:ext cx="2520950" cy="1584325"/>
          </a:xfrm>
          <a:prstGeom prst="ellipse">
            <a:avLst/>
          </a:prstGeom>
          <a:solidFill>
            <a:schemeClr val="accent1"/>
          </a:solidFill>
          <a:ln w="9525" algn="ctr">
            <a:solidFill>
              <a:schemeClr val="tx1"/>
            </a:solidFill>
            <a:round/>
            <a:headEnd/>
            <a:tailEnd/>
          </a:ln>
        </p:spPr>
        <p:txBody>
          <a:bodyPr/>
          <a:lstStyle/>
          <a:p>
            <a:pPr algn="ctr" eaLnBrk="0" hangingPunct="0"/>
            <a:endParaRPr lang="en-GB" sz="2400"/>
          </a:p>
          <a:p>
            <a:pPr algn="ctr" eaLnBrk="0" hangingPunct="0"/>
            <a:r>
              <a:rPr lang="en-GB" sz="2400"/>
              <a:t>market</a:t>
            </a:r>
          </a:p>
        </p:txBody>
      </p:sp>
      <p:sp>
        <p:nvSpPr>
          <p:cNvPr id="34819" name="Oval 5"/>
          <p:cNvSpPr>
            <a:spLocks noChangeArrowheads="1"/>
          </p:cNvSpPr>
          <p:nvPr/>
        </p:nvSpPr>
        <p:spPr bwMode="auto">
          <a:xfrm>
            <a:off x="1116013" y="3465513"/>
            <a:ext cx="2519362" cy="1584325"/>
          </a:xfrm>
          <a:prstGeom prst="ellipse">
            <a:avLst/>
          </a:prstGeom>
          <a:solidFill>
            <a:schemeClr val="accent1"/>
          </a:solidFill>
          <a:ln w="9525" algn="ctr">
            <a:solidFill>
              <a:schemeClr val="tx1"/>
            </a:solidFill>
            <a:round/>
            <a:headEnd/>
            <a:tailEnd/>
          </a:ln>
        </p:spPr>
        <p:txBody>
          <a:bodyPr/>
          <a:lstStyle/>
          <a:p>
            <a:pPr algn="ctr" eaLnBrk="0" hangingPunct="0"/>
            <a:endParaRPr lang="en-GB" sz="2200" dirty="0"/>
          </a:p>
          <a:p>
            <a:pPr algn="ctr" eaLnBrk="0" hangingPunct="0"/>
            <a:r>
              <a:rPr lang="en-GB" sz="2200" dirty="0"/>
              <a:t>competition</a:t>
            </a:r>
          </a:p>
        </p:txBody>
      </p:sp>
      <p:sp>
        <p:nvSpPr>
          <p:cNvPr id="34820" name="Oval 3"/>
          <p:cNvSpPr>
            <a:spLocks noChangeArrowheads="1"/>
          </p:cNvSpPr>
          <p:nvPr/>
        </p:nvSpPr>
        <p:spPr bwMode="auto">
          <a:xfrm>
            <a:off x="3132138" y="2636838"/>
            <a:ext cx="2663825" cy="1584325"/>
          </a:xfrm>
          <a:prstGeom prst="ellipse">
            <a:avLst/>
          </a:prstGeom>
          <a:solidFill>
            <a:schemeClr val="accent1"/>
          </a:solidFill>
          <a:ln w="9525" algn="ctr">
            <a:solidFill>
              <a:schemeClr val="tx1"/>
            </a:solidFill>
            <a:round/>
            <a:headEnd/>
            <a:tailEnd/>
          </a:ln>
        </p:spPr>
        <p:txBody>
          <a:bodyPr/>
          <a:lstStyle/>
          <a:p>
            <a:pPr algn="ctr" eaLnBrk="0" hangingPunct="0"/>
            <a:endParaRPr lang="en-GB" sz="2400" dirty="0"/>
          </a:p>
          <a:p>
            <a:pPr algn="ctr" eaLnBrk="0" hangingPunct="0"/>
            <a:r>
              <a:rPr lang="en-GB" sz="2400" dirty="0"/>
              <a:t>organisation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a:xfrm>
            <a:off x="755576" y="620688"/>
            <a:ext cx="6048672" cy="936104"/>
          </a:xfrm>
        </p:spPr>
        <p:txBody>
          <a:bodyPr/>
          <a:lstStyle/>
          <a:p>
            <a:pPr eaLnBrk="1" hangingPunct="1"/>
            <a:r>
              <a:rPr lang="en-GB" dirty="0"/>
              <a:t>Competitive environment</a:t>
            </a:r>
          </a:p>
        </p:txBody>
      </p:sp>
      <p:sp>
        <p:nvSpPr>
          <p:cNvPr id="35842" name="Content Placeholder 2"/>
          <p:cNvSpPr>
            <a:spLocks noGrp="1"/>
          </p:cNvSpPr>
          <p:nvPr>
            <p:ph idx="1"/>
          </p:nvPr>
        </p:nvSpPr>
        <p:spPr>
          <a:xfrm>
            <a:off x="755576" y="1772816"/>
            <a:ext cx="7704856" cy="3960440"/>
          </a:xfrm>
        </p:spPr>
        <p:txBody>
          <a:bodyPr>
            <a:normAutofit/>
          </a:bodyPr>
          <a:lstStyle/>
          <a:p>
            <a:pPr eaLnBrk="1" hangingPunct="1"/>
            <a:r>
              <a:rPr lang="en-GB" dirty="0"/>
              <a:t>direct competitors</a:t>
            </a:r>
          </a:p>
          <a:p>
            <a:pPr lvl="1" eaLnBrk="1" hangingPunct="1"/>
            <a:r>
              <a:rPr lang="en-GB" dirty="0"/>
              <a:t>similar products in the same category</a:t>
            </a:r>
          </a:p>
          <a:p>
            <a:pPr eaLnBrk="1" hangingPunct="1"/>
            <a:r>
              <a:rPr lang="en-GB" dirty="0"/>
              <a:t>close competitors</a:t>
            </a:r>
          </a:p>
          <a:p>
            <a:pPr lvl="1" eaLnBrk="1" hangingPunct="1"/>
            <a:r>
              <a:rPr lang="en-GB" dirty="0"/>
              <a:t>alternative products in the same category</a:t>
            </a:r>
          </a:p>
          <a:p>
            <a:pPr eaLnBrk="1" hangingPunct="1"/>
            <a:r>
              <a:rPr lang="en-GB" dirty="0"/>
              <a:t>substitutes</a:t>
            </a:r>
          </a:p>
          <a:p>
            <a:pPr lvl="1" eaLnBrk="1" hangingPunct="1"/>
            <a:r>
              <a:rPr lang="en-GB" dirty="0"/>
              <a:t>a product that fulfils the same need or has the same core benefit</a:t>
            </a:r>
          </a:p>
          <a:p>
            <a:pPr eaLnBrk="1" hangingPunct="1"/>
            <a:r>
              <a:rPr lang="en-GB" dirty="0"/>
              <a:t>indirect competitors</a:t>
            </a:r>
          </a:p>
          <a:p>
            <a:pPr lvl="1" eaLnBrk="1" hangingPunct="1"/>
            <a:r>
              <a:rPr lang="en-GB" dirty="0"/>
              <a:t>any other product that may be bought instead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a:xfrm>
            <a:off x="755576" y="620687"/>
            <a:ext cx="3600400" cy="1008113"/>
          </a:xfrm>
        </p:spPr>
        <p:txBody>
          <a:bodyPr/>
          <a:lstStyle/>
          <a:p>
            <a:pPr eaLnBrk="1" hangingPunct="1"/>
            <a:r>
              <a:rPr lang="en-GB" dirty="0"/>
              <a:t>Competitors</a:t>
            </a:r>
          </a:p>
        </p:txBody>
      </p:sp>
      <p:sp>
        <p:nvSpPr>
          <p:cNvPr id="36866" name="Content Placeholder 2"/>
          <p:cNvSpPr>
            <a:spLocks noGrp="1"/>
          </p:cNvSpPr>
          <p:nvPr>
            <p:ph idx="1"/>
          </p:nvPr>
        </p:nvSpPr>
        <p:spPr>
          <a:xfrm>
            <a:off x="755576" y="2132856"/>
            <a:ext cx="5688632" cy="2736305"/>
          </a:xfrm>
        </p:spPr>
        <p:txBody>
          <a:bodyPr>
            <a:normAutofit/>
          </a:bodyPr>
          <a:lstStyle/>
          <a:p>
            <a:pPr eaLnBrk="1" hangingPunct="1">
              <a:buNone/>
            </a:pPr>
            <a:r>
              <a:rPr lang="en-GB" i="1" dirty="0"/>
              <a:t>what kind of competitors are the following?</a:t>
            </a:r>
          </a:p>
          <a:p>
            <a:pPr eaLnBrk="1" hangingPunct="1"/>
            <a:r>
              <a:rPr lang="en-GB" dirty="0" err="1"/>
              <a:t>Irn</a:t>
            </a:r>
            <a:r>
              <a:rPr lang="en-GB" dirty="0"/>
              <a:t> </a:t>
            </a:r>
            <a:r>
              <a:rPr lang="en-GB" dirty="0" err="1"/>
              <a:t>Bru</a:t>
            </a:r>
            <a:r>
              <a:rPr lang="en-GB" dirty="0"/>
              <a:t> and Pepsi Cola</a:t>
            </a:r>
          </a:p>
          <a:p>
            <a:pPr eaLnBrk="1" hangingPunct="1"/>
            <a:r>
              <a:rPr lang="en-GB" dirty="0"/>
              <a:t>Coca-Cola and Cadbury’s chocolate</a:t>
            </a:r>
          </a:p>
          <a:p>
            <a:pPr eaLnBrk="1" hangingPunct="1"/>
            <a:r>
              <a:rPr lang="en-GB" dirty="0"/>
              <a:t>a shirt and a pair of shoes</a:t>
            </a:r>
          </a:p>
          <a:p>
            <a:pPr eaLnBrk="1" hangingPunct="1"/>
            <a:r>
              <a:rPr lang="en-GB" dirty="0"/>
              <a:t>a Big Mac and a pizza</a:t>
            </a:r>
          </a:p>
          <a:p>
            <a:pPr eaLnBrk="1" hangingPunct="1"/>
            <a:r>
              <a:rPr lang="en-GB" dirty="0"/>
              <a:t>Coca-Cola and Pepsi Cola</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0364" y="116632"/>
            <a:ext cx="3965089" cy="771658"/>
          </a:xfrm>
        </p:spPr>
        <p:txBody>
          <a:bodyPr>
            <a:normAutofit/>
          </a:bodyPr>
          <a:lstStyle/>
          <a:p>
            <a:r>
              <a:rPr lang="en-GB" dirty="0"/>
              <a:t>Internal environment</a:t>
            </a:r>
          </a:p>
        </p:txBody>
      </p:sp>
      <p:pic>
        <p:nvPicPr>
          <p:cNvPr id="3" name="Picture 2"/>
          <p:cNvPicPr>
            <a:picLocks noChangeAspect="1"/>
          </p:cNvPicPr>
          <p:nvPr/>
        </p:nvPicPr>
        <p:blipFill>
          <a:blip r:embed="rId2" cstate="print"/>
          <a:stretch>
            <a:fillRect/>
          </a:stretch>
        </p:blipFill>
        <p:spPr>
          <a:xfrm>
            <a:off x="1979712" y="980728"/>
            <a:ext cx="6264696" cy="4416367"/>
          </a:xfrm>
          <a:prstGeom prst="rect">
            <a:avLst/>
          </a:prstGeom>
        </p:spPr>
      </p:pic>
    </p:spTree>
    <p:extLst>
      <p:ext uri="{BB962C8B-B14F-4D97-AF65-F5344CB8AC3E}">
        <p14:creationId xmlns:p14="http://schemas.microsoft.com/office/powerpoint/2010/main" val="2620525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a:xfrm>
            <a:off x="1115616" y="229790"/>
            <a:ext cx="7560840" cy="936105"/>
          </a:xfrm>
        </p:spPr>
        <p:txBody>
          <a:bodyPr>
            <a:normAutofit/>
          </a:bodyPr>
          <a:lstStyle/>
          <a:p>
            <a:pPr eaLnBrk="1" hangingPunct="1"/>
            <a:r>
              <a:rPr lang="en-GB" dirty="0"/>
              <a:t>Organisation (internal) environment</a:t>
            </a:r>
          </a:p>
        </p:txBody>
      </p:sp>
      <p:sp>
        <p:nvSpPr>
          <p:cNvPr id="37890" name="Content Placeholder 2"/>
          <p:cNvSpPr>
            <a:spLocks noGrp="1"/>
          </p:cNvSpPr>
          <p:nvPr>
            <p:ph idx="1"/>
          </p:nvPr>
        </p:nvSpPr>
        <p:spPr>
          <a:xfrm>
            <a:off x="1115616" y="1525935"/>
            <a:ext cx="6048672" cy="3806130"/>
          </a:xfrm>
        </p:spPr>
        <p:txBody>
          <a:bodyPr>
            <a:normAutofit lnSpcReduction="10000"/>
          </a:bodyPr>
          <a:lstStyle/>
          <a:p>
            <a:pPr eaLnBrk="1" hangingPunct="1">
              <a:buFontTx/>
              <a:buNone/>
            </a:pPr>
            <a:r>
              <a:rPr lang="en-GB" i="1" dirty="0"/>
              <a:t>strengths and weaknesses in terms of:</a:t>
            </a:r>
          </a:p>
          <a:p>
            <a:pPr eaLnBrk="1" hangingPunct="1"/>
            <a:r>
              <a:rPr lang="en-GB" dirty="0"/>
              <a:t>staff and skills</a:t>
            </a:r>
          </a:p>
          <a:p>
            <a:pPr eaLnBrk="1" hangingPunct="1"/>
            <a:r>
              <a:rPr lang="en-GB" dirty="0"/>
              <a:t>finance</a:t>
            </a:r>
          </a:p>
          <a:p>
            <a:pPr eaLnBrk="1" hangingPunct="1"/>
            <a:r>
              <a:rPr lang="en-GB" dirty="0"/>
              <a:t>product range and brands</a:t>
            </a:r>
          </a:p>
          <a:p>
            <a:pPr eaLnBrk="1" hangingPunct="1"/>
            <a:r>
              <a:rPr lang="en-GB" dirty="0"/>
              <a:t>locations, stores and distribution network</a:t>
            </a:r>
          </a:p>
          <a:p>
            <a:pPr eaLnBrk="1" hangingPunct="1"/>
            <a:r>
              <a:rPr lang="en-GB" dirty="0"/>
              <a:t>reputation and brand image</a:t>
            </a:r>
          </a:p>
          <a:p>
            <a:pPr eaLnBrk="1" hangingPunct="1"/>
            <a:r>
              <a:rPr lang="en-GB" dirty="0"/>
              <a:t>innovation</a:t>
            </a:r>
          </a:p>
          <a:p>
            <a:pPr eaLnBrk="1" hangingPunct="1"/>
            <a:r>
              <a:rPr lang="en-GB" dirty="0"/>
              <a:t>online presence</a:t>
            </a:r>
          </a:p>
          <a:p>
            <a:pPr eaLnBrk="1" hangingPunct="1"/>
            <a:r>
              <a:rPr lang="en-GB" dirty="0"/>
              <a:t>etc.</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a:xfrm>
            <a:off x="755576" y="620687"/>
            <a:ext cx="7272808" cy="936105"/>
          </a:xfrm>
        </p:spPr>
        <p:txBody>
          <a:bodyPr>
            <a:normAutofit/>
          </a:bodyPr>
          <a:lstStyle/>
          <a:p>
            <a:pPr eaLnBrk="1" hangingPunct="1"/>
            <a:r>
              <a:rPr lang="en-GB" dirty="0"/>
              <a:t>Market environment (customers)</a:t>
            </a:r>
          </a:p>
        </p:txBody>
      </p:sp>
      <p:sp>
        <p:nvSpPr>
          <p:cNvPr id="38914" name="Content Placeholder 2"/>
          <p:cNvSpPr>
            <a:spLocks noGrp="1"/>
          </p:cNvSpPr>
          <p:nvPr>
            <p:ph idx="1"/>
          </p:nvPr>
        </p:nvSpPr>
        <p:spPr>
          <a:xfrm>
            <a:off x="768768" y="1844824"/>
            <a:ext cx="5688632" cy="3672408"/>
          </a:xfrm>
        </p:spPr>
        <p:txBody>
          <a:bodyPr/>
          <a:lstStyle/>
          <a:p>
            <a:pPr eaLnBrk="1" hangingPunct="1"/>
            <a:r>
              <a:rPr lang="en-GB" dirty="0"/>
              <a:t>customers may be:</a:t>
            </a:r>
          </a:p>
          <a:p>
            <a:pPr lvl="1" eaLnBrk="1" hangingPunct="1"/>
            <a:r>
              <a:rPr lang="en-GB" dirty="0"/>
              <a:t>individuals (consumers)</a:t>
            </a:r>
          </a:p>
          <a:p>
            <a:pPr lvl="1" eaLnBrk="1" hangingPunct="1"/>
            <a:r>
              <a:rPr lang="en-GB" dirty="0"/>
              <a:t>organisations</a:t>
            </a:r>
          </a:p>
          <a:p>
            <a:pPr eaLnBrk="1" hangingPunct="1"/>
            <a:r>
              <a:rPr lang="en-GB" dirty="0"/>
              <a:t>look for:</a:t>
            </a:r>
          </a:p>
          <a:p>
            <a:pPr lvl="1" eaLnBrk="1" hangingPunct="1"/>
            <a:r>
              <a:rPr lang="en-GB" dirty="0"/>
              <a:t>changes in tastes and fashion</a:t>
            </a:r>
          </a:p>
          <a:p>
            <a:pPr lvl="1" eaLnBrk="1" hangingPunct="1"/>
            <a:r>
              <a:rPr lang="en-GB" dirty="0"/>
              <a:t>changes in purchasing behaviour</a:t>
            </a:r>
          </a:p>
          <a:p>
            <a:pPr lvl="1" eaLnBrk="1" hangingPunct="1"/>
            <a:r>
              <a:rPr lang="en-GB" dirty="0"/>
              <a:t>changes in product usage</a:t>
            </a:r>
          </a:p>
          <a:p>
            <a:pPr lvl="1" eaLnBrk="1" hangingPunct="1"/>
            <a:r>
              <a:rPr lang="en-GB" dirty="0"/>
              <a:t>etc.</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4"/>
          <p:cNvSpPr>
            <a:spLocks noGrp="1" noChangeArrowheads="1"/>
          </p:cNvSpPr>
          <p:nvPr>
            <p:ph type="title"/>
          </p:nvPr>
        </p:nvSpPr>
        <p:spPr>
          <a:xfrm>
            <a:off x="1619672" y="94906"/>
            <a:ext cx="6552158" cy="931168"/>
          </a:xfrm>
        </p:spPr>
        <p:txBody>
          <a:bodyPr/>
          <a:lstStyle/>
          <a:p>
            <a:pPr eaLnBrk="1" hangingPunct="1"/>
            <a:r>
              <a:rPr lang="en-GB" sz="4000" dirty="0"/>
              <a:t>International environment</a:t>
            </a:r>
          </a:p>
        </p:txBody>
      </p:sp>
      <p:sp>
        <p:nvSpPr>
          <p:cNvPr id="39939" name="AutoShape 5"/>
          <p:cNvSpPr>
            <a:spLocks noChangeArrowheads="1"/>
          </p:cNvSpPr>
          <p:nvPr/>
        </p:nvSpPr>
        <p:spPr bwMode="auto">
          <a:xfrm>
            <a:off x="2339752" y="1026074"/>
            <a:ext cx="4751387" cy="4464050"/>
          </a:xfrm>
          <a:custGeom>
            <a:avLst/>
            <a:gdLst>
              <a:gd name="T0" fmla="*/ 522585400 w 21600"/>
              <a:gd name="T1" fmla="*/ 0 h 21600"/>
              <a:gd name="T2" fmla="*/ 153049686 w 21600"/>
              <a:gd name="T3" fmla="*/ 135098276 h 21600"/>
              <a:gd name="T4" fmla="*/ 0 w 21600"/>
              <a:gd name="T5" fmla="*/ 461290167 h 21600"/>
              <a:gd name="T6" fmla="*/ 153049686 w 21600"/>
              <a:gd name="T7" fmla="*/ 787482315 h 21600"/>
              <a:gd name="T8" fmla="*/ 522585400 w 21600"/>
              <a:gd name="T9" fmla="*/ 922580333 h 21600"/>
              <a:gd name="T10" fmla="*/ 892120948 w 21600"/>
              <a:gd name="T11" fmla="*/ 787482315 h 21600"/>
              <a:gd name="T12" fmla="*/ 1045170799 w 21600"/>
              <a:gd name="T13" fmla="*/ 461290167 h 21600"/>
              <a:gd name="T14" fmla="*/ 892120948 w 21600"/>
              <a:gd name="T15" fmla="*/ 135098276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chemeClr val="accent1"/>
          </a:solidFill>
          <a:ln w="9525">
            <a:solidFill>
              <a:schemeClr val="tx1"/>
            </a:solidFill>
            <a:round/>
            <a:headEnd/>
            <a:tailEnd/>
          </a:ln>
        </p:spPr>
        <p:txBody>
          <a:bodyPr wrap="none" anchor="ctr"/>
          <a:lstStyle/>
          <a:p>
            <a:pPr algn="ctr"/>
            <a:endParaRPr lang="en-GB"/>
          </a:p>
        </p:txBody>
      </p:sp>
      <p:sp>
        <p:nvSpPr>
          <p:cNvPr id="39940" name="Text Box 6"/>
          <p:cNvSpPr txBox="1">
            <a:spLocks noChangeArrowheads="1"/>
          </p:cNvSpPr>
          <p:nvPr/>
        </p:nvSpPr>
        <p:spPr bwMode="auto">
          <a:xfrm>
            <a:off x="3599466" y="2826299"/>
            <a:ext cx="2231958" cy="954107"/>
          </a:xfrm>
          <a:prstGeom prst="rect">
            <a:avLst/>
          </a:prstGeom>
          <a:noFill/>
          <a:ln w="9525">
            <a:noFill/>
            <a:miter lim="800000"/>
            <a:headEnd/>
            <a:tailEnd/>
          </a:ln>
        </p:spPr>
        <p:txBody>
          <a:bodyPr wrap="none">
            <a:spAutoFit/>
          </a:bodyPr>
          <a:lstStyle/>
          <a:p>
            <a:pPr algn="ctr" eaLnBrk="0" hangingPunct="0"/>
            <a:r>
              <a:rPr lang="en-GB" sz="2800" dirty="0"/>
              <a:t>home country</a:t>
            </a:r>
          </a:p>
          <a:p>
            <a:pPr algn="ctr" eaLnBrk="0" hangingPunct="0"/>
            <a:r>
              <a:rPr lang="en-GB" sz="2800" dirty="0"/>
              <a:t>PRESTCOM</a:t>
            </a:r>
          </a:p>
        </p:txBody>
      </p:sp>
      <p:sp>
        <p:nvSpPr>
          <p:cNvPr id="39941" name="Text Box 8"/>
          <p:cNvSpPr txBox="1">
            <a:spLocks noChangeArrowheads="1"/>
          </p:cNvSpPr>
          <p:nvPr/>
        </p:nvSpPr>
        <p:spPr bwMode="auto">
          <a:xfrm>
            <a:off x="3501748" y="1457874"/>
            <a:ext cx="2427395" cy="523220"/>
          </a:xfrm>
          <a:prstGeom prst="rect">
            <a:avLst/>
          </a:prstGeom>
          <a:noFill/>
          <a:ln w="9525">
            <a:noFill/>
            <a:miter lim="800000"/>
            <a:headEnd/>
            <a:tailEnd/>
          </a:ln>
        </p:spPr>
        <p:txBody>
          <a:bodyPr wrap="none">
            <a:spAutoFit/>
          </a:bodyPr>
          <a:lstStyle/>
          <a:p>
            <a:pPr algn="ctr" eaLnBrk="0" hangingPunct="0"/>
            <a:r>
              <a:rPr lang="en-GB" sz="2800" dirty="0"/>
              <a:t>other countries</a:t>
            </a:r>
          </a:p>
        </p:txBody>
      </p:sp>
      <p:sp>
        <p:nvSpPr>
          <p:cNvPr id="39942" name="Text Box 9"/>
          <p:cNvSpPr txBox="1">
            <a:spLocks noChangeArrowheads="1"/>
          </p:cNvSpPr>
          <p:nvPr/>
        </p:nvSpPr>
        <p:spPr bwMode="auto">
          <a:xfrm>
            <a:off x="3357765" y="4405746"/>
            <a:ext cx="2715359" cy="523220"/>
          </a:xfrm>
          <a:prstGeom prst="rect">
            <a:avLst/>
          </a:prstGeom>
          <a:noFill/>
          <a:ln w="9525">
            <a:noFill/>
            <a:miter lim="800000"/>
            <a:headEnd/>
            <a:tailEnd/>
          </a:ln>
        </p:spPr>
        <p:txBody>
          <a:bodyPr wrap="none">
            <a:spAutoFit/>
          </a:bodyPr>
          <a:lstStyle/>
          <a:p>
            <a:pPr algn="ctr" eaLnBrk="0" hangingPunct="0"/>
            <a:r>
              <a:rPr lang="en-GB" sz="2800" dirty="0"/>
              <a:t>PRESTCOM + CCC</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a:xfrm>
            <a:off x="753988" y="620689"/>
            <a:ext cx="3890019" cy="936104"/>
          </a:xfrm>
        </p:spPr>
        <p:txBody>
          <a:bodyPr/>
          <a:lstStyle/>
          <a:p>
            <a:pPr eaLnBrk="1" hangingPunct="1"/>
            <a:r>
              <a:rPr lang="en-GB" dirty="0"/>
              <a:t>The three Cs</a:t>
            </a:r>
          </a:p>
        </p:txBody>
      </p:sp>
      <p:sp>
        <p:nvSpPr>
          <p:cNvPr id="41986" name="Content Placeholder 2"/>
          <p:cNvSpPr>
            <a:spLocks noGrp="1"/>
          </p:cNvSpPr>
          <p:nvPr>
            <p:ph idx="1"/>
          </p:nvPr>
        </p:nvSpPr>
        <p:spPr>
          <a:xfrm>
            <a:off x="753988" y="1916832"/>
            <a:ext cx="5687987" cy="3096344"/>
          </a:xfrm>
        </p:spPr>
        <p:txBody>
          <a:bodyPr/>
          <a:lstStyle/>
          <a:p>
            <a:pPr eaLnBrk="1" hangingPunct="1"/>
            <a:r>
              <a:rPr lang="en-GB" dirty="0"/>
              <a:t>country</a:t>
            </a:r>
          </a:p>
          <a:p>
            <a:pPr lvl="1" eaLnBrk="1" hangingPunct="1"/>
            <a:r>
              <a:rPr lang="en-GB" dirty="0"/>
              <a:t>e.g. history and geography</a:t>
            </a:r>
          </a:p>
          <a:p>
            <a:pPr lvl="1" eaLnBrk="1" hangingPunct="1"/>
            <a:r>
              <a:rPr lang="en-GB" dirty="0"/>
              <a:t>e.g. relationships between nations</a:t>
            </a:r>
          </a:p>
          <a:p>
            <a:pPr eaLnBrk="1" hangingPunct="1"/>
            <a:r>
              <a:rPr lang="en-GB" dirty="0"/>
              <a:t>currency</a:t>
            </a:r>
          </a:p>
          <a:p>
            <a:pPr lvl="1" eaLnBrk="1" hangingPunct="1"/>
            <a:r>
              <a:rPr lang="en-GB" dirty="0"/>
              <a:t>e.g. stability</a:t>
            </a:r>
          </a:p>
          <a:p>
            <a:pPr eaLnBrk="1" hangingPunct="1"/>
            <a:r>
              <a:rPr lang="en-GB" dirty="0"/>
              <a:t>culture</a:t>
            </a:r>
          </a:p>
          <a:p>
            <a:pPr lvl="1" eaLnBrk="1" hangingPunct="1"/>
            <a:r>
              <a:rPr lang="en-GB" dirty="0"/>
              <a:t>and subcultures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4"/>
          <p:cNvSpPr>
            <a:spLocks noGrp="1" noChangeArrowheads="1"/>
          </p:cNvSpPr>
          <p:nvPr>
            <p:ph type="title"/>
          </p:nvPr>
        </p:nvSpPr>
        <p:spPr>
          <a:xfrm>
            <a:off x="755576" y="620687"/>
            <a:ext cx="3960440" cy="936105"/>
          </a:xfrm>
        </p:spPr>
        <p:txBody>
          <a:bodyPr/>
          <a:lstStyle/>
          <a:p>
            <a:pPr eaLnBrk="1" hangingPunct="1"/>
            <a:r>
              <a:rPr lang="en-GB" dirty="0"/>
              <a:t>Situation analysis</a:t>
            </a:r>
          </a:p>
        </p:txBody>
      </p:sp>
      <p:sp>
        <p:nvSpPr>
          <p:cNvPr id="4" name="Rectangle 3"/>
          <p:cNvSpPr/>
          <p:nvPr/>
        </p:nvSpPr>
        <p:spPr>
          <a:xfrm>
            <a:off x="1907704" y="1988840"/>
            <a:ext cx="838691" cy="3416320"/>
          </a:xfrm>
          <a:prstGeom prst="rect">
            <a:avLst/>
          </a:prstGeom>
          <a:noFill/>
        </p:spPr>
        <p:txBody>
          <a:bodyPr wrap="none">
            <a:spAutoFit/>
          </a:bodyPr>
          <a:lstStyle/>
          <a:p>
            <a:pPr algn="ctr" eaLnBrk="0" hangingPunct="0">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a typeface="ＭＳ Ｐゴシック" pitchFamily="18" charset="-128"/>
              </a:rPr>
              <a:t>S</a:t>
            </a:r>
          </a:p>
          <a:p>
            <a:pPr algn="ctr" eaLnBrk="0" hangingPunct="0">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a typeface="ＭＳ Ｐゴシック" pitchFamily="18" charset="-128"/>
              </a:rPr>
              <a:t>W</a:t>
            </a:r>
          </a:p>
          <a:p>
            <a:pPr algn="ctr" eaLnBrk="0" hangingPunct="0">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a typeface="ＭＳ Ｐゴシック" pitchFamily="18" charset="-128"/>
              </a:rPr>
              <a:t>O</a:t>
            </a:r>
          </a:p>
          <a:p>
            <a:pPr algn="ctr" eaLnBrk="0" hangingPunct="0">
              <a:defRPr/>
            </a:pPr>
            <a:r>
              <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a typeface="ＭＳ Ｐゴシック" pitchFamily="18" charset="-128"/>
              </a:rPr>
              <a:t>T</a:t>
            </a:r>
          </a:p>
        </p:txBody>
      </p:sp>
      <p:sp>
        <p:nvSpPr>
          <p:cNvPr id="43011" name="TextBox 4"/>
          <p:cNvSpPr txBox="1">
            <a:spLocks noChangeArrowheads="1"/>
          </p:cNvSpPr>
          <p:nvPr/>
        </p:nvSpPr>
        <p:spPr bwMode="auto">
          <a:xfrm>
            <a:off x="3132386" y="2277492"/>
            <a:ext cx="1868487" cy="584200"/>
          </a:xfrm>
          <a:prstGeom prst="rect">
            <a:avLst/>
          </a:prstGeom>
          <a:noFill/>
          <a:ln w="9525">
            <a:noFill/>
            <a:miter lim="800000"/>
            <a:headEnd/>
            <a:tailEnd/>
          </a:ln>
        </p:spPr>
        <p:txBody>
          <a:bodyPr wrap="none">
            <a:spAutoFit/>
          </a:bodyPr>
          <a:lstStyle/>
          <a:p>
            <a:pPr eaLnBrk="0" hangingPunct="0"/>
            <a:r>
              <a:rPr lang="en-GB" sz="3200"/>
              <a:t>strengths</a:t>
            </a:r>
          </a:p>
        </p:txBody>
      </p:sp>
      <p:sp>
        <p:nvSpPr>
          <p:cNvPr id="43012" name="TextBox 5"/>
          <p:cNvSpPr txBox="1">
            <a:spLocks noChangeArrowheads="1"/>
          </p:cNvSpPr>
          <p:nvPr/>
        </p:nvSpPr>
        <p:spPr bwMode="auto">
          <a:xfrm>
            <a:off x="3132386" y="3093467"/>
            <a:ext cx="2439987" cy="584200"/>
          </a:xfrm>
          <a:prstGeom prst="rect">
            <a:avLst/>
          </a:prstGeom>
          <a:noFill/>
          <a:ln w="9525">
            <a:noFill/>
            <a:miter lim="800000"/>
            <a:headEnd/>
            <a:tailEnd/>
          </a:ln>
        </p:spPr>
        <p:txBody>
          <a:bodyPr wrap="none">
            <a:spAutoFit/>
          </a:bodyPr>
          <a:lstStyle/>
          <a:p>
            <a:pPr eaLnBrk="0" hangingPunct="0"/>
            <a:r>
              <a:rPr lang="en-GB" sz="3200" dirty="0"/>
              <a:t>weaknesses</a:t>
            </a:r>
          </a:p>
        </p:txBody>
      </p:sp>
      <p:sp>
        <p:nvSpPr>
          <p:cNvPr id="43013" name="TextBox 6"/>
          <p:cNvSpPr txBox="1">
            <a:spLocks noChangeArrowheads="1"/>
          </p:cNvSpPr>
          <p:nvPr/>
        </p:nvSpPr>
        <p:spPr bwMode="auto">
          <a:xfrm>
            <a:off x="3132386" y="3909442"/>
            <a:ext cx="2528887" cy="584200"/>
          </a:xfrm>
          <a:prstGeom prst="rect">
            <a:avLst/>
          </a:prstGeom>
          <a:noFill/>
          <a:ln w="9525">
            <a:noFill/>
            <a:miter lim="800000"/>
            <a:headEnd/>
            <a:tailEnd/>
          </a:ln>
        </p:spPr>
        <p:txBody>
          <a:bodyPr wrap="none">
            <a:spAutoFit/>
          </a:bodyPr>
          <a:lstStyle/>
          <a:p>
            <a:pPr eaLnBrk="0" hangingPunct="0"/>
            <a:r>
              <a:rPr lang="en-GB" sz="3200"/>
              <a:t>opportunities</a:t>
            </a:r>
          </a:p>
        </p:txBody>
      </p:sp>
      <p:sp>
        <p:nvSpPr>
          <p:cNvPr id="43014" name="TextBox 7"/>
          <p:cNvSpPr txBox="1">
            <a:spLocks noChangeArrowheads="1"/>
          </p:cNvSpPr>
          <p:nvPr/>
        </p:nvSpPr>
        <p:spPr bwMode="auto">
          <a:xfrm>
            <a:off x="3132386" y="4725417"/>
            <a:ext cx="1436687" cy="584200"/>
          </a:xfrm>
          <a:prstGeom prst="rect">
            <a:avLst/>
          </a:prstGeom>
          <a:noFill/>
          <a:ln w="9525">
            <a:noFill/>
            <a:miter lim="800000"/>
            <a:headEnd/>
            <a:tailEnd/>
          </a:ln>
        </p:spPr>
        <p:txBody>
          <a:bodyPr wrap="none">
            <a:spAutoFit/>
          </a:bodyPr>
          <a:lstStyle/>
          <a:p>
            <a:pPr eaLnBrk="0" hangingPunct="0"/>
            <a:r>
              <a:rPr lang="en-GB" sz="3200"/>
              <a:t>threats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ext Box 5"/>
          <p:cNvSpPr txBox="1">
            <a:spLocks noChangeArrowheads="1"/>
          </p:cNvSpPr>
          <p:nvPr/>
        </p:nvSpPr>
        <p:spPr bwMode="auto">
          <a:xfrm>
            <a:off x="755576" y="1628800"/>
            <a:ext cx="7344816" cy="769441"/>
          </a:xfrm>
          <a:prstGeom prst="rect">
            <a:avLst/>
          </a:prstGeom>
          <a:noFill/>
          <a:ln w="9525">
            <a:noFill/>
            <a:miter lim="800000"/>
            <a:headEnd/>
            <a:tailEnd/>
          </a:ln>
        </p:spPr>
        <p:txBody>
          <a:bodyPr wrap="square">
            <a:spAutoFit/>
          </a:bodyPr>
          <a:lstStyle/>
          <a:p>
            <a:pPr eaLnBrk="0" hangingPunct="0"/>
            <a:r>
              <a:rPr lang="en-GB" sz="2200" dirty="0"/>
              <a:t>An opportunity is the opposite of a threat.</a:t>
            </a:r>
          </a:p>
          <a:p>
            <a:pPr eaLnBrk="0" hangingPunct="0"/>
            <a:r>
              <a:rPr lang="en-GB" sz="2200" dirty="0"/>
              <a:t>It is </a:t>
            </a:r>
            <a:r>
              <a:rPr lang="en-GB" sz="2200" b="1" dirty="0"/>
              <a:t>not</a:t>
            </a:r>
            <a:r>
              <a:rPr lang="en-GB" sz="2200" dirty="0"/>
              <a:t> an action or a strategy.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1115393" y="188192"/>
            <a:ext cx="3096344" cy="936105"/>
          </a:xfrm>
        </p:spPr>
        <p:txBody>
          <a:bodyPr/>
          <a:lstStyle/>
          <a:p>
            <a:pPr eaLnBrk="1" hangingPunct="1"/>
            <a:r>
              <a:rPr lang="en-GB" dirty="0"/>
              <a:t>The analysis</a:t>
            </a:r>
          </a:p>
        </p:txBody>
      </p:sp>
      <p:sp>
        <p:nvSpPr>
          <p:cNvPr id="45058" name="WordArt 5"/>
          <p:cNvSpPr>
            <a:spLocks noChangeArrowheads="1" noChangeShapeType="1" noTextEdit="1"/>
          </p:cNvSpPr>
          <p:nvPr/>
        </p:nvSpPr>
        <p:spPr bwMode="auto">
          <a:xfrm rot="5400000">
            <a:off x="4053930" y="3298130"/>
            <a:ext cx="2171700" cy="704850"/>
          </a:xfrm>
          <a:prstGeom prst="rect">
            <a:avLst/>
          </a:prstGeom>
        </p:spPr>
        <p:txBody>
          <a:bodyPr vert="wordArtVert" wrap="none" fromWordArt="1">
            <a:prstTxWarp prst="textWave4">
              <a:avLst>
                <a:gd name="adj1" fmla="val 13005"/>
                <a:gd name="adj2" fmla="val 0"/>
              </a:avLst>
            </a:prstTxWarp>
          </a:bodyPr>
          <a:lstStyle/>
          <a:p>
            <a:pPr algn="ctr" fontAlgn="auto"/>
            <a:r>
              <a:rPr lang="en-GB" sz="4000" kern="10">
                <a:ln w="9525">
                  <a:noFill/>
                  <a:round/>
                  <a:headEnd/>
                  <a:tailEnd/>
                </a:ln>
                <a:gradFill rotWithShape="1">
                  <a:gsLst>
                    <a:gs pos="0">
                      <a:srgbClr val="00FF00"/>
                    </a:gs>
                    <a:gs pos="100000">
                      <a:srgbClr val="00CCFF"/>
                    </a:gs>
                  </a:gsLst>
                  <a:lin ang="0" scaled="1"/>
                </a:gradFill>
                <a:effectLst>
                  <a:outerShdw dist="99190" dir="7788334" algn="ctr" rotWithShape="0">
                    <a:srgbClr val="000080">
                      <a:alpha val="79999"/>
                    </a:srgbClr>
                  </a:outerShdw>
                </a:effectLst>
                <a:latin typeface="Arial Black"/>
              </a:rPr>
              <a:t>SWOT</a:t>
            </a:r>
          </a:p>
        </p:txBody>
      </p:sp>
      <p:sp>
        <p:nvSpPr>
          <p:cNvPr id="45059" name="WordArt 6"/>
          <p:cNvSpPr>
            <a:spLocks noChangeArrowheads="1" noChangeShapeType="1" noTextEdit="1"/>
          </p:cNvSpPr>
          <p:nvPr/>
        </p:nvSpPr>
        <p:spPr bwMode="auto">
          <a:xfrm rot="5400000">
            <a:off x="279648" y="3184624"/>
            <a:ext cx="3887788" cy="920750"/>
          </a:xfrm>
          <a:prstGeom prst="rect">
            <a:avLst/>
          </a:prstGeom>
        </p:spPr>
        <p:txBody>
          <a:bodyPr vert="wordArtVert" wrap="none" fromWordArt="1">
            <a:prstTxWarp prst="textWave4">
              <a:avLst>
                <a:gd name="adj1" fmla="val 13005"/>
                <a:gd name="adj2" fmla="val 0"/>
              </a:avLst>
            </a:prstTxWarp>
          </a:bodyPr>
          <a:lstStyle/>
          <a:p>
            <a:pPr algn="ctr" fontAlgn="auto"/>
            <a:r>
              <a:rPr lang="en-GB" sz="4000" kern="10" dirty="0">
                <a:ln w="9525">
                  <a:noFill/>
                  <a:round/>
                  <a:headEnd/>
                  <a:tailEnd/>
                </a:ln>
                <a:gradFill rotWithShape="1">
                  <a:gsLst>
                    <a:gs pos="0">
                      <a:srgbClr val="00FF00"/>
                    </a:gs>
                    <a:gs pos="100000">
                      <a:srgbClr val="00CCFF"/>
                    </a:gs>
                  </a:gsLst>
                  <a:lin ang="0" scaled="1"/>
                </a:gradFill>
                <a:effectLst>
                  <a:outerShdw dist="99190" dir="7788334" algn="ctr" rotWithShape="0">
                    <a:srgbClr val="000080">
                      <a:alpha val="79999"/>
                    </a:srgbClr>
                  </a:outerShdw>
                </a:effectLst>
                <a:latin typeface="Arial Black"/>
              </a:rPr>
              <a:t>PRESTCOM</a:t>
            </a:r>
          </a:p>
        </p:txBody>
      </p:sp>
      <p:grpSp>
        <p:nvGrpSpPr>
          <p:cNvPr id="2" name="Group 17"/>
          <p:cNvGrpSpPr>
            <a:grpSpLocks/>
          </p:cNvGrpSpPr>
          <p:nvPr/>
        </p:nvGrpSpPr>
        <p:grpSpPr bwMode="auto">
          <a:xfrm>
            <a:off x="5508080" y="2709168"/>
            <a:ext cx="1679575" cy="719137"/>
            <a:chOff x="3243" y="1979"/>
            <a:chExt cx="1058" cy="453"/>
          </a:xfrm>
        </p:grpSpPr>
        <p:sp>
          <p:nvSpPr>
            <p:cNvPr id="45067" name="Text Box 7"/>
            <p:cNvSpPr txBox="1">
              <a:spLocks noChangeArrowheads="1"/>
            </p:cNvSpPr>
            <p:nvPr/>
          </p:nvSpPr>
          <p:spPr bwMode="auto">
            <a:xfrm>
              <a:off x="3548" y="1986"/>
              <a:ext cx="753" cy="288"/>
            </a:xfrm>
            <a:prstGeom prst="rect">
              <a:avLst/>
            </a:prstGeom>
            <a:noFill/>
            <a:ln w="9525">
              <a:noFill/>
              <a:miter lim="800000"/>
              <a:headEnd/>
              <a:tailEnd/>
            </a:ln>
          </p:spPr>
          <p:txBody>
            <a:bodyPr wrap="none">
              <a:spAutoFit/>
            </a:bodyPr>
            <a:lstStyle/>
            <a:p>
              <a:pPr eaLnBrk="0" hangingPunct="0"/>
              <a:r>
                <a:rPr lang="en-GB"/>
                <a:t>internal</a:t>
              </a:r>
            </a:p>
          </p:txBody>
        </p:sp>
        <p:grpSp>
          <p:nvGrpSpPr>
            <p:cNvPr id="3" name="Group 15"/>
            <p:cNvGrpSpPr>
              <a:grpSpLocks/>
            </p:cNvGrpSpPr>
            <p:nvPr/>
          </p:nvGrpSpPr>
          <p:grpSpPr bwMode="auto">
            <a:xfrm>
              <a:off x="3243" y="1979"/>
              <a:ext cx="317" cy="453"/>
              <a:chOff x="3243" y="1979"/>
              <a:chExt cx="317" cy="453"/>
            </a:xfrm>
          </p:grpSpPr>
          <p:sp>
            <p:nvSpPr>
              <p:cNvPr id="45069" name="Line 9"/>
              <p:cNvSpPr>
                <a:spLocks noChangeShapeType="1"/>
              </p:cNvSpPr>
              <p:nvPr/>
            </p:nvSpPr>
            <p:spPr bwMode="auto">
              <a:xfrm>
                <a:off x="3243" y="1979"/>
                <a:ext cx="317" cy="136"/>
              </a:xfrm>
              <a:prstGeom prst="line">
                <a:avLst/>
              </a:prstGeom>
              <a:noFill/>
              <a:ln w="9525">
                <a:solidFill>
                  <a:schemeClr val="tx1"/>
                </a:solidFill>
                <a:round/>
                <a:headEnd/>
                <a:tailEnd type="triangle" w="med" len="med"/>
              </a:ln>
            </p:spPr>
            <p:txBody>
              <a:bodyPr/>
              <a:lstStyle/>
              <a:p>
                <a:endParaRPr lang="en-GB"/>
              </a:p>
            </p:txBody>
          </p:sp>
          <p:sp>
            <p:nvSpPr>
              <p:cNvPr id="45070" name="Line 12"/>
              <p:cNvSpPr>
                <a:spLocks noChangeShapeType="1"/>
              </p:cNvSpPr>
              <p:nvPr/>
            </p:nvSpPr>
            <p:spPr bwMode="auto">
              <a:xfrm rot="-3473833">
                <a:off x="3243" y="2206"/>
                <a:ext cx="317" cy="136"/>
              </a:xfrm>
              <a:prstGeom prst="line">
                <a:avLst/>
              </a:prstGeom>
              <a:noFill/>
              <a:ln w="9525">
                <a:solidFill>
                  <a:schemeClr val="tx1"/>
                </a:solidFill>
                <a:round/>
                <a:headEnd/>
                <a:tailEnd type="triangle" w="med" len="med"/>
              </a:ln>
            </p:spPr>
            <p:txBody>
              <a:bodyPr/>
              <a:lstStyle/>
              <a:p>
                <a:endParaRPr lang="en-GB"/>
              </a:p>
            </p:txBody>
          </p:sp>
        </p:grpSp>
      </p:grpSp>
      <p:grpSp>
        <p:nvGrpSpPr>
          <p:cNvPr id="4" name="Group 18"/>
          <p:cNvGrpSpPr>
            <a:grpSpLocks/>
          </p:cNvGrpSpPr>
          <p:nvPr/>
        </p:nvGrpSpPr>
        <p:grpSpPr bwMode="auto">
          <a:xfrm>
            <a:off x="5436642" y="3933130"/>
            <a:ext cx="1822450" cy="790575"/>
            <a:chOff x="3198" y="2750"/>
            <a:chExt cx="1148" cy="498"/>
          </a:xfrm>
        </p:grpSpPr>
        <p:sp>
          <p:nvSpPr>
            <p:cNvPr id="45063" name="Text Box 8"/>
            <p:cNvSpPr txBox="1">
              <a:spLocks noChangeArrowheads="1"/>
            </p:cNvSpPr>
            <p:nvPr/>
          </p:nvSpPr>
          <p:spPr bwMode="auto">
            <a:xfrm>
              <a:off x="3548" y="2757"/>
              <a:ext cx="798" cy="288"/>
            </a:xfrm>
            <a:prstGeom prst="rect">
              <a:avLst/>
            </a:prstGeom>
            <a:noFill/>
            <a:ln w="9525">
              <a:noFill/>
              <a:miter lim="800000"/>
              <a:headEnd/>
              <a:tailEnd/>
            </a:ln>
          </p:spPr>
          <p:txBody>
            <a:bodyPr wrap="none">
              <a:spAutoFit/>
            </a:bodyPr>
            <a:lstStyle/>
            <a:p>
              <a:pPr eaLnBrk="0" hangingPunct="0"/>
              <a:r>
                <a:rPr lang="en-GB"/>
                <a:t>external</a:t>
              </a:r>
            </a:p>
          </p:txBody>
        </p:sp>
        <p:grpSp>
          <p:nvGrpSpPr>
            <p:cNvPr id="5" name="Group 16"/>
            <p:cNvGrpSpPr>
              <a:grpSpLocks/>
            </p:cNvGrpSpPr>
            <p:nvPr/>
          </p:nvGrpSpPr>
          <p:grpSpPr bwMode="auto">
            <a:xfrm>
              <a:off x="3198" y="2750"/>
              <a:ext cx="317" cy="498"/>
              <a:chOff x="3198" y="2750"/>
              <a:chExt cx="317" cy="498"/>
            </a:xfrm>
          </p:grpSpPr>
          <p:sp>
            <p:nvSpPr>
              <p:cNvPr id="45065" name="Line 11"/>
              <p:cNvSpPr>
                <a:spLocks noChangeShapeType="1"/>
              </p:cNvSpPr>
              <p:nvPr/>
            </p:nvSpPr>
            <p:spPr bwMode="auto">
              <a:xfrm>
                <a:off x="3198" y="2750"/>
                <a:ext cx="317" cy="136"/>
              </a:xfrm>
              <a:prstGeom prst="line">
                <a:avLst/>
              </a:prstGeom>
              <a:noFill/>
              <a:ln w="9525">
                <a:solidFill>
                  <a:schemeClr val="tx1"/>
                </a:solidFill>
                <a:round/>
                <a:headEnd/>
                <a:tailEnd type="triangle" w="med" len="med"/>
              </a:ln>
            </p:spPr>
            <p:txBody>
              <a:bodyPr/>
              <a:lstStyle/>
              <a:p>
                <a:endParaRPr lang="en-GB"/>
              </a:p>
            </p:txBody>
          </p:sp>
          <p:sp>
            <p:nvSpPr>
              <p:cNvPr id="45066" name="Line 13"/>
              <p:cNvSpPr>
                <a:spLocks noChangeShapeType="1"/>
              </p:cNvSpPr>
              <p:nvPr/>
            </p:nvSpPr>
            <p:spPr bwMode="auto">
              <a:xfrm rot="-3473833">
                <a:off x="3197" y="3022"/>
                <a:ext cx="317" cy="136"/>
              </a:xfrm>
              <a:prstGeom prst="line">
                <a:avLst/>
              </a:prstGeom>
              <a:noFill/>
              <a:ln w="9525">
                <a:solidFill>
                  <a:schemeClr val="tx1"/>
                </a:solidFill>
                <a:round/>
                <a:headEnd/>
                <a:tailEnd type="triangle" w="med" len="med"/>
              </a:ln>
            </p:spPr>
            <p:txBody>
              <a:bodyPr/>
              <a:lstStyle/>
              <a:p>
                <a:endParaRPr lang="en-GB"/>
              </a:p>
            </p:txBody>
          </p:sp>
        </p:grpSp>
      </p:grpSp>
      <p:sp>
        <p:nvSpPr>
          <p:cNvPr id="45062" name="Line 14"/>
          <p:cNvSpPr>
            <a:spLocks noChangeShapeType="1"/>
          </p:cNvSpPr>
          <p:nvPr/>
        </p:nvSpPr>
        <p:spPr bwMode="auto">
          <a:xfrm flipV="1">
            <a:off x="2699792" y="3140968"/>
            <a:ext cx="2087563" cy="172720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a:xfrm>
            <a:off x="755576" y="620688"/>
            <a:ext cx="4032448" cy="936104"/>
          </a:xfrm>
        </p:spPr>
        <p:txBody>
          <a:bodyPr/>
          <a:lstStyle/>
          <a:p>
            <a:pPr eaLnBrk="1" hangingPunct="1"/>
            <a:r>
              <a:rPr lang="en-GB" dirty="0"/>
              <a:t>SWOT analysis</a:t>
            </a:r>
          </a:p>
        </p:txBody>
      </p:sp>
      <p:sp>
        <p:nvSpPr>
          <p:cNvPr id="47106" name="Content Placeholder 2"/>
          <p:cNvSpPr>
            <a:spLocks noGrp="1"/>
          </p:cNvSpPr>
          <p:nvPr>
            <p:ph idx="1"/>
          </p:nvPr>
        </p:nvSpPr>
        <p:spPr>
          <a:xfrm>
            <a:off x="755576" y="1916832"/>
            <a:ext cx="7632848" cy="2808312"/>
          </a:xfrm>
        </p:spPr>
        <p:txBody>
          <a:bodyPr>
            <a:normAutofit/>
          </a:bodyPr>
          <a:lstStyle/>
          <a:p>
            <a:pPr eaLnBrk="1" hangingPunct="1"/>
            <a:r>
              <a:rPr lang="en-GB" dirty="0"/>
              <a:t>organise environmental factors under SWOT headings</a:t>
            </a:r>
          </a:p>
          <a:p>
            <a:pPr eaLnBrk="1" hangingPunct="1"/>
            <a:r>
              <a:rPr lang="en-GB" dirty="0"/>
              <a:t>match them</a:t>
            </a:r>
          </a:p>
          <a:p>
            <a:pPr lvl="1" eaLnBrk="1" hangingPunct="1"/>
            <a:r>
              <a:rPr lang="en-GB" dirty="0"/>
              <a:t>opportunities that play to strengths</a:t>
            </a:r>
          </a:p>
          <a:p>
            <a:pPr lvl="1" eaLnBrk="1" hangingPunct="1"/>
            <a:r>
              <a:rPr lang="en-GB" dirty="0"/>
              <a:t>threats that play to weaknesses</a:t>
            </a:r>
          </a:p>
          <a:p>
            <a:pPr eaLnBrk="1" hangingPunct="1"/>
            <a:r>
              <a:rPr lang="en-GB" dirty="0"/>
              <a:t>rank them</a:t>
            </a:r>
          </a:p>
          <a:p>
            <a:pPr lvl="1" eaLnBrk="1" hangingPunct="1"/>
            <a:r>
              <a:rPr lang="en-GB" dirty="0"/>
              <a:t>according to importance to the organisation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a:xfrm>
            <a:off x="755576" y="620688"/>
            <a:ext cx="2520280" cy="926554"/>
          </a:xfrm>
        </p:spPr>
        <p:txBody>
          <a:bodyPr/>
          <a:lstStyle/>
          <a:p>
            <a:pPr eaLnBrk="1" hangingPunct="1"/>
            <a:r>
              <a:rPr lang="en-GB" dirty="0"/>
              <a:t>Summary</a:t>
            </a:r>
          </a:p>
        </p:txBody>
      </p:sp>
      <p:sp>
        <p:nvSpPr>
          <p:cNvPr id="51202" name="Rectangle 3"/>
          <p:cNvSpPr>
            <a:spLocks noGrp="1" noChangeArrowheads="1"/>
          </p:cNvSpPr>
          <p:nvPr>
            <p:ph idx="1"/>
          </p:nvPr>
        </p:nvSpPr>
        <p:spPr>
          <a:xfrm>
            <a:off x="750661" y="1916832"/>
            <a:ext cx="7853787" cy="2663874"/>
          </a:xfrm>
        </p:spPr>
        <p:txBody>
          <a:bodyPr/>
          <a:lstStyle/>
          <a:p>
            <a:pPr eaLnBrk="1" hangingPunct="1"/>
            <a:r>
              <a:rPr lang="en-GB" dirty="0"/>
              <a:t>importance of environmental scanning</a:t>
            </a:r>
          </a:p>
          <a:p>
            <a:pPr eaLnBrk="1" hangingPunct="1"/>
            <a:r>
              <a:rPr lang="en-GB" dirty="0"/>
              <a:t>identification of key strengths and weaknesses, opportunities and threats</a:t>
            </a:r>
          </a:p>
          <a:p>
            <a:pPr eaLnBrk="1" hangingPunct="1"/>
            <a:r>
              <a:rPr lang="en-GB" dirty="0"/>
              <a:t>understanding stakeholders and their interests</a:t>
            </a:r>
          </a:p>
          <a:p>
            <a:pPr eaLnBrk="1" hangingPunct="1"/>
            <a:r>
              <a:rPr lang="en-GB" dirty="0"/>
              <a:t>sound analysis is the basis for objective setting and marketing planning</a:t>
            </a:r>
          </a:p>
        </p:txBody>
      </p:sp>
    </p:spTree>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a:xfrm>
            <a:off x="755576" y="620687"/>
            <a:ext cx="3096344" cy="936105"/>
          </a:xfrm>
        </p:spPr>
        <p:txBody>
          <a:bodyPr/>
          <a:lstStyle/>
          <a:p>
            <a:pPr eaLnBrk="1" hangingPunct="1"/>
            <a:r>
              <a:rPr lang="en-GB" dirty="0"/>
              <a:t>Reference</a:t>
            </a:r>
          </a:p>
        </p:txBody>
      </p:sp>
      <p:sp>
        <p:nvSpPr>
          <p:cNvPr id="52226" name="Content Placeholder 2"/>
          <p:cNvSpPr>
            <a:spLocks noGrp="1"/>
          </p:cNvSpPr>
          <p:nvPr>
            <p:ph idx="1"/>
          </p:nvPr>
        </p:nvSpPr>
        <p:spPr>
          <a:xfrm>
            <a:off x="755576" y="1916832"/>
            <a:ext cx="7704856" cy="1224136"/>
          </a:xfrm>
        </p:spPr>
        <p:txBody>
          <a:bodyPr>
            <a:normAutofit fontScale="85000" lnSpcReduction="20000"/>
          </a:bodyPr>
          <a:lstStyle/>
          <a:p>
            <a:pPr eaLnBrk="1" hangingPunct="1"/>
            <a:r>
              <a:rPr lang="en-GB" dirty="0"/>
              <a:t>Doyle, P. (2002) </a:t>
            </a:r>
            <a:r>
              <a:rPr lang="en-GB" i="1" dirty="0"/>
              <a:t>Marketing Management and Strategy</a:t>
            </a:r>
            <a:r>
              <a:rPr lang="en-GB" dirty="0"/>
              <a:t> (3rd </a:t>
            </a:r>
            <a:r>
              <a:rPr lang="en-GB" dirty="0" err="1"/>
              <a:t>edn</a:t>
            </a:r>
            <a:r>
              <a:rPr lang="en-GB" dirty="0"/>
              <a:t>). Harlow: FT Prentice Hall.</a:t>
            </a:r>
          </a:p>
          <a:p>
            <a:pPr eaLnBrk="1" hangingPunct="1"/>
            <a:r>
              <a:rPr lang="en-GB" dirty="0"/>
              <a:t>Rosalind, C Phillips, N. and </a:t>
            </a:r>
            <a:r>
              <a:rPr lang="en-GB" dirty="0" err="1"/>
              <a:t>Pickton</a:t>
            </a:r>
            <a:r>
              <a:rPr lang="en-GB" dirty="0"/>
              <a:t>, D. (2017) </a:t>
            </a:r>
            <a:r>
              <a:rPr lang="en-GB" i="1" dirty="0"/>
              <a:t>Marketing: An introduction. </a:t>
            </a:r>
            <a:r>
              <a:rPr lang="en-GB" dirty="0"/>
              <a:t>London. Sage Publishing.</a:t>
            </a:r>
            <a:endParaRPr lang="en-GB" i="1" dirty="0"/>
          </a:p>
          <a:p>
            <a:pPr eaLnBrk="1" hangingPunct="1"/>
            <a:endParaRPr lang="en-GB" sz="2400" dirty="0"/>
          </a:p>
        </p:txBody>
      </p:sp>
    </p:spTree>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276</TotalTime>
  <Words>895</Words>
  <Application>Microsoft Macintosh PowerPoint</Application>
  <PresentationFormat>On-screen Show (4:3)</PresentationFormat>
  <Paragraphs>242</Paragraphs>
  <Slides>31</Slides>
  <Notes>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31</vt:i4>
      </vt:variant>
    </vt:vector>
  </HeadingPairs>
  <TitlesOfParts>
    <vt:vector size="41" baseType="lpstr">
      <vt:lpstr>Arial</vt:lpstr>
      <vt:lpstr>Arial Black</vt:lpstr>
      <vt:lpstr>Bradley Hand ITC</vt:lpstr>
      <vt:lpstr>Calibri</vt:lpstr>
      <vt:lpstr>Century Gothic</vt:lpstr>
      <vt:lpstr>Myriad Pro</vt:lpstr>
      <vt:lpstr>Times New Roman</vt:lpstr>
      <vt:lpstr>Wingdings 2</vt:lpstr>
      <vt:lpstr>Custom Design</vt:lpstr>
      <vt:lpstr>Default Theme</vt:lpstr>
      <vt:lpstr>Marketing Environment</vt:lpstr>
      <vt:lpstr>An opening challenge</vt:lpstr>
      <vt:lpstr>An opening challenge</vt:lpstr>
      <vt:lpstr>Agenda</vt:lpstr>
      <vt:lpstr>Market dynamics</vt:lpstr>
      <vt:lpstr>Common problems for market pioneers</vt:lpstr>
      <vt:lpstr>Stakeholders</vt:lpstr>
      <vt:lpstr>Stakeholder mapping</vt:lpstr>
      <vt:lpstr>What is going on in the marketing environment?</vt:lpstr>
      <vt:lpstr>Analysing environmental factors</vt:lpstr>
      <vt:lpstr>The macro environment</vt:lpstr>
      <vt:lpstr>Political environment</vt:lpstr>
      <vt:lpstr>Regulatory environment</vt:lpstr>
      <vt:lpstr>Economic environment</vt:lpstr>
      <vt:lpstr>Trade cycle (business cycle)</vt:lpstr>
      <vt:lpstr>Social environment</vt:lpstr>
      <vt:lpstr>Advances in the technological environment</vt:lpstr>
      <vt:lpstr>The micro environment (competitive and internal)</vt:lpstr>
      <vt:lpstr>Competitive environment</vt:lpstr>
      <vt:lpstr>Competitors</vt:lpstr>
      <vt:lpstr>Internal environment</vt:lpstr>
      <vt:lpstr>Organisation (internal) environment</vt:lpstr>
      <vt:lpstr>Market environment (customers)</vt:lpstr>
      <vt:lpstr>International environment</vt:lpstr>
      <vt:lpstr>The three Cs</vt:lpstr>
      <vt:lpstr>Situation analysis</vt:lpstr>
      <vt:lpstr>PowerPoint Presentation</vt:lpstr>
      <vt:lpstr>The analysis</vt:lpstr>
      <vt:lpstr>SWOT analysis</vt:lpstr>
      <vt:lpstr>Summary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Lupton, Robin</dc:creator>
  <cp:lastModifiedBy>Andrew Maund</cp:lastModifiedBy>
  <cp:revision>69</cp:revision>
  <dcterms:created xsi:type="dcterms:W3CDTF">2013-09-12T10:10:40Z</dcterms:created>
  <dcterms:modified xsi:type="dcterms:W3CDTF">2019-07-25T10:26:01Z</dcterms:modified>
</cp:coreProperties>
</file>