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8" r:id="rId4"/>
    <p:sldId id="279" r:id="rId5"/>
    <p:sldId id="258" r:id="rId6"/>
    <p:sldId id="259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135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5C059E-5D96-43CA-B997-3B413F720C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8260F-F6F0-41E0-9082-3A24BBF27236}" type="datetimeFigureOut">
              <a:rPr lang="en-US" smtClean="0"/>
              <a:t>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with Risk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to work in a way which maintains </a:t>
            </a:r>
            <a:r>
              <a:rPr lang="en-GB" dirty="0"/>
              <a:t>health and safety </a:t>
            </a:r>
            <a:r>
              <a:rPr lang="en-GB" dirty="0" smtClean="0"/>
              <a:t>in the </a:t>
            </a:r>
            <a:r>
              <a:rPr lang="en-GB" dirty="0"/>
              <a:t>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/>
          <a:lstStyle/>
          <a:p>
            <a:r>
              <a:rPr lang="en-GB" dirty="0" smtClean="0"/>
              <a:t>Working with Risk</a:t>
            </a:r>
            <a:endParaRPr lang="en-GB" dirty="0"/>
          </a:p>
        </p:txBody>
      </p:sp>
      <p:pic>
        <p:nvPicPr>
          <p:cNvPr id="7" name="Content Placeholder 6" descr="Ris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5282" y="273050"/>
            <a:ext cx="3791285" cy="5853113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543296" cy="513717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The possibility of incurring misfortune or loss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Chance of loss or other event on which a claim may be filed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The type of such an event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A person or thing considered with respect to the characteristics that may cause an insured event to occur 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To expose to danger or loss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vulnerable; likely to be lost or damaged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To expose to danger or loss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dirty="0" err="1" smtClean="0"/>
              <a:t>McKeown</a:t>
            </a:r>
            <a:r>
              <a:rPr lang="en-GB" dirty="0" smtClean="0"/>
              <a:t>,  C (2008) Collins Concise English Dictionary, Glasgow, Harper Collins.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University Health and Safety Policy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Policy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Provide </a:t>
            </a:r>
            <a:r>
              <a:rPr lang="en-GB" dirty="0"/>
              <a:t>i</a:t>
            </a:r>
            <a:r>
              <a:rPr lang="en-GB" dirty="0" smtClean="0"/>
              <a:t>nformation, instruction, training and supervision necessary to ensure the health and safety of staff, students and visitors</a:t>
            </a:r>
          </a:p>
          <a:p>
            <a:r>
              <a:rPr lang="en-GB" dirty="0" smtClean="0"/>
              <a:t>Establish and maintain a system of consultation sufficient to ensure that staff and students are able to contribute to the maintenance of a safe and healthy environment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Students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Be made aware of their responsibilities to co-operate in safe working procedures, teaching must convey the basic safety requirements in relevant areas</a:t>
            </a:r>
          </a:p>
          <a:p>
            <a:r>
              <a:rPr lang="en-GB" dirty="0" smtClean="0"/>
              <a:t>Suitable and sufficient assessments of risks are carried out and reviewed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 outside the university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School has fieldwork guidelines, fitness to practise guidelines and a code of conduct which provide guidance for behaviour of students taking part in our programme.  You must refer to these and your supervisors if you have any questions about health </a:t>
            </a:r>
            <a:r>
              <a:rPr lang="en-GB" smtClean="0"/>
              <a:t>and safety </a:t>
            </a:r>
            <a:r>
              <a:rPr lang="en-GB" dirty="0" smtClean="0"/>
              <a:t>while on placement.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1" name="Content Placeholder 10" descr="Recording%20Fieldwork%20Data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14876" y="1571612"/>
            <a:ext cx="3874046" cy="290553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a</a:t>
            </a:r>
            <a:r>
              <a:rPr lang="en-GB" dirty="0" smtClean="0"/>
              <a:t>re acceptable standards?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/>
              <a:t>Make sure your own actions reduce risks to health and </a:t>
            </a:r>
            <a:r>
              <a:rPr lang="en-GB" i="1" dirty="0" smtClean="0"/>
              <a:t>safety</a:t>
            </a:r>
          </a:p>
          <a:p>
            <a:r>
              <a:rPr lang="en-GB" i="1" dirty="0"/>
              <a:t>Ensure health and safety requirements are met in your area of </a:t>
            </a:r>
            <a:r>
              <a:rPr lang="en-GB" i="1" dirty="0" smtClean="0"/>
              <a:t>responsibility</a:t>
            </a:r>
          </a:p>
          <a:p>
            <a:r>
              <a:rPr lang="en-GB" dirty="0"/>
              <a:t>own organisation's guidelines relating to child protection, health </a:t>
            </a:r>
            <a:r>
              <a:rPr lang="en-GB" dirty="0" smtClean="0"/>
              <a:t>and safety</a:t>
            </a:r>
          </a:p>
          <a:p>
            <a:r>
              <a:rPr lang="en-GB" dirty="0"/>
              <a:t>the principal types of risks affecting young people's physical health </a:t>
            </a:r>
            <a:r>
              <a:rPr lang="en-GB" dirty="0" smtClean="0"/>
              <a:t>and safety</a:t>
            </a:r>
            <a:r>
              <a:rPr lang="en-GB" dirty="0"/>
              <a:t>, and their emotional welfare within the local </a:t>
            </a:r>
            <a:r>
              <a:rPr lang="en-GB" dirty="0" smtClean="0"/>
              <a:t>community</a:t>
            </a:r>
          </a:p>
          <a:p>
            <a:r>
              <a:rPr lang="en-GB" dirty="0" smtClean="0"/>
              <a:t>how </a:t>
            </a:r>
            <a:r>
              <a:rPr lang="en-GB" dirty="0"/>
              <a:t>to identify and take due account of health and safety issues in </a:t>
            </a:r>
            <a:r>
              <a:rPr lang="en-GB" dirty="0" smtClean="0"/>
              <a:t>the planning</a:t>
            </a:r>
            <a:r>
              <a:rPr lang="en-GB" dirty="0"/>
              <a:t>, allocation and checking of work</a:t>
            </a:r>
            <a:r>
              <a:rPr lang="en-GB" dirty="0" smtClean="0"/>
              <a:t>.</a:t>
            </a:r>
          </a:p>
          <a:p>
            <a:r>
              <a:rPr lang="en-GB" dirty="0"/>
              <a:t>The organisation’s written health and safety policy statement </a:t>
            </a:r>
            <a:r>
              <a:rPr lang="en-GB" dirty="0" smtClean="0"/>
              <a:t>and associated </a:t>
            </a:r>
            <a:r>
              <a:rPr lang="en-GB" dirty="0"/>
              <a:t>information and requirements.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Handout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en-GB" dirty="0" smtClean="0"/>
              <a:t>Scoping the terrain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sort of Youth work offers young people the opportunity to take part in potentially risky or hazardous activities </a:t>
            </a:r>
            <a:r>
              <a:rPr lang="en-GB" dirty="0"/>
              <a:t>… </a:t>
            </a:r>
            <a:r>
              <a:rPr lang="en-GB" dirty="0" smtClean="0"/>
              <a:t> according to Nicholls (1997, 98ff), these are some (not all) hazardous activities:</a:t>
            </a:r>
          </a:p>
          <a:p>
            <a:pPr>
              <a:buNone/>
            </a:pPr>
            <a:endParaRPr lang="en-GB" sz="2200" dirty="0" smtClean="0"/>
          </a:p>
          <a:p>
            <a:pPr lvl="1"/>
            <a:r>
              <a:rPr lang="en-GB" dirty="0" smtClean="0"/>
              <a:t>Camping</a:t>
            </a:r>
          </a:p>
          <a:p>
            <a:pPr lvl="1"/>
            <a:r>
              <a:rPr lang="en-GB" dirty="0" smtClean="0"/>
              <a:t>Walking in remote or mountainous areas</a:t>
            </a:r>
          </a:p>
          <a:p>
            <a:pPr lvl="1"/>
            <a:r>
              <a:rPr lang="en-GB" dirty="0" smtClean="0"/>
              <a:t>Caving</a:t>
            </a:r>
          </a:p>
          <a:p>
            <a:pPr lvl="1"/>
            <a:r>
              <a:rPr lang="en-GB" dirty="0" smtClean="0"/>
              <a:t>Cycling</a:t>
            </a:r>
          </a:p>
          <a:p>
            <a:pPr lvl="1"/>
            <a:r>
              <a:rPr lang="en-GB" dirty="0" smtClean="0"/>
              <a:t>Canoeing</a:t>
            </a:r>
          </a:p>
          <a:p>
            <a:pPr lvl="1"/>
            <a:r>
              <a:rPr lang="en-GB" dirty="0" err="1" smtClean="0"/>
              <a:t>Nightwalking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Sameness and difference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r>
              <a:rPr lang="en-GB"/>
              <a:t>Is Risk the same for me as it is for you as it is for a young person?</a:t>
            </a:r>
            <a:br>
              <a:rPr lang="en-GB"/>
            </a:br>
            <a:endParaRPr lang="en-GB"/>
          </a:p>
          <a:p>
            <a:r>
              <a:rPr lang="en-GB"/>
              <a:t>Thinking of different people, what does the level of Risk depend 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Anti oppressive practice and Risk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As practitioners we live with risk every day.  The art is in deciding what is acceptable.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Judgements are made according to our own value position, our experiences and available facts.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Our response is guided by our interpretation of the rights of young people (and others) and how people might be harmed.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Importantly, the assessment of risk is no easy task and needs to be made in </a:t>
            </a:r>
            <a:r>
              <a:rPr lang="en-GB" sz="2400" i="1"/>
              <a:t>partnership</a:t>
            </a:r>
            <a:r>
              <a:rPr lang="en-GB" sz="2400"/>
              <a:t> with all concerned.</a:t>
            </a:r>
          </a:p>
          <a:p>
            <a:pPr algn="r">
              <a:lnSpc>
                <a:spcPct val="90000"/>
              </a:lnSpc>
              <a:buFontTx/>
              <a:buNone/>
            </a:pPr>
            <a:endParaRPr lang="en-GB" sz="1600"/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sz="1600"/>
              <a:t>Dalrymple and Burke, (2001)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risk in context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There is a notion of the developed world becoming a ‘risk society’ where we’re constantly faced by ‘manufactured uncertainty’ that has been almost created by the growth of human knowledge and its impact (Beck, 1999)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 lvl="1">
              <a:lnSpc>
                <a:spcPct val="90000"/>
              </a:lnSpc>
            </a:pPr>
            <a:r>
              <a:rPr lang="en-GB"/>
              <a:t>Let’s consider whether youth work contributes to furthering this concept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Comparing Risk and Reward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Do we all regard risk in the same way?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Is Risk negative?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always negatives with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What are the potential outcomes of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any positives to Risk</a:t>
            </a:r>
            <a:r>
              <a:rPr lang="en-GB" sz="2800" dirty="0" smtClean="0"/>
              <a:t>?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What if risk was avoided </a:t>
            </a:r>
            <a:r>
              <a:rPr lang="en-GB" sz="2800" dirty="0" err="1" smtClean="0"/>
              <a:t>althoether</a:t>
            </a:r>
            <a:r>
              <a:rPr lang="en-GB" sz="2800" dirty="0" smtClean="0"/>
              <a:t>?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Young People at 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0063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How are young people at risk?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How do we know if young people are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What are young people at risk of?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When are young people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Is youth work an effective response for young people at risk?  Does Youth Work mediate risk?  Should it</a:t>
            </a:r>
            <a:r>
              <a:rPr lang="en-GB" sz="2400" dirty="0" smtClean="0"/>
              <a:t>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risk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algn="just"/>
            <a:r>
              <a:rPr lang="en-GB"/>
              <a:t>The Audit Commission defines risk as ‘the threat that an event or action will adversely affect an organisation’s ability to achieve its objectives and to successfully achieve its strategy’ </a:t>
            </a:r>
          </a:p>
          <a:p>
            <a:pPr>
              <a:buFontTx/>
              <a:buNone/>
            </a:pPr>
            <a:endParaRPr lang="en-GB"/>
          </a:p>
          <a:p>
            <a:pPr algn="r">
              <a:buFontTx/>
              <a:buNone/>
            </a:pPr>
            <a:r>
              <a:rPr lang="en-GB" sz="1800"/>
              <a:t>(Audit Commission 2001).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appropriate culture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Make sure you’re aware of good </a:t>
            </a:r>
            <a:r>
              <a:rPr lang="en-GB" sz="2800" dirty="0" smtClean="0"/>
              <a:t>practise (see Health and Safety Checklist on </a:t>
            </a:r>
            <a:r>
              <a:rPr lang="en-GB" sz="2800" dirty="0" err="1" smtClean="0"/>
              <a:t>Moodle</a:t>
            </a:r>
            <a:r>
              <a:rPr lang="en-GB" sz="2800" dirty="0" smtClean="0"/>
              <a:t>)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Thinking on your feet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Follow appropriate systems rigorously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Ensure </a:t>
            </a:r>
            <a:r>
              <a:rPr lang="en-GB" sz="2800" dirty="0" smtClean="0"/>
              <a:t>you report any accidents, incidents or near misses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Encourage innovation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Identifying Risk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means establishing what could go wrong and what might happen as a result.</a:t>
            </a:r>
          </a:p>
          <a:p>
            <a:pPr>
              <a:buFontTx/>
              <a:buNone/>
            </a:pPr>
            <a:endParaRPr lang="en-GB"/>
          </a:p>
          <a:p>
            <a:r>
              <a:rPr lang="en-GB"/>
              <a:t>Your Fieldwork Guidelines suggest the purpose of risk assessment is to identify possible causes of harm and measures needed to avoid these - before an accident occurs.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 Steps to Risk Assessment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/>
              <a:t>Step 1</a:t>
            </a:r>
            <a:r>
              <a:rPr lang="en-GB" sz="2400"/>
              <a:t>. Identify the hazards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2</a:t>
            </a:r>
            <a:r>
              <a:rPr lang="en-GB" sz="2400"/>
              <a:t>. Identify who might be harmed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3</a:t>
            </a:r>
            <a:r>
              <a:rPr lang="en-GB" sz="2400"/>
              <a:t>. Evaluate the risks (likelihood) and risk level (likelihood x severity)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4</a:t>
            </a:r>
            <a:r>
              <a:rPr lang="en-GB" sz="2400"/>
              <a:t>. Record your findings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5</a:t>
            </a:r>
            <a:r>
              <a:rPr lang="en-GB" sz="2400"/>
              <a:t>. Review and revise your assessment where necessary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Spend 5 minutes identifying the potential risks associated with your placement and who might be harmed.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approach to prioritising Risks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940425" y="1484313"/>
            <a:ext cx="2736850" cy="49244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Key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A: Immediate action needed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B: Consider action and have a contingency plan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C: Consider Action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D: Keep under review</a:t>
            </a:r>
          </a:p>
        </p:txBody>
      </p:sp>
      <p:graphicFrame>
        <p:nvGraphicFramePr>
          <p:cNvPr id="21508" name="Group 4"/>
          <p:cNvGraphicFramePr>
            <a:graphicFrameLocks noGrp="1"/>
          </p:cNvGraphicFramePr>
          <p:nvPr>
            <p:ph sz="half" idx="1"/>
          </p:nvPr>
        </p:nvGraphicFramePr>
        <p:xfrm>
          <a:off x="1547813" y="1484313"/>
          <a:ext cx="4038600" cy="4392613"/>
        </p:xfrm>
        <a:graphic>
          <a:graphicData uri="http://schemas.openxmlformats.org/drawingml/2006/table">
            <a:tbl>
              <a:tblPr/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6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25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1619250" y="1989138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3708400" y="1989138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1547813" y="4149725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3708400" y="4221163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 bwMode="auto">
          <a:xfrm>
            <a:off x="0" y="1484313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Catastrophe</a:t>
            </a:r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250825" y="5373688"/>
            <a:ext cx="12588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Minor disturbance</a:t>
            </a:r>
          </a:p>
        </p:txBody>
      </p:sp>
      <p:sp>
        <p:nvSpPr>
          <p:cNvPr id="21525" name="Text Box 21"/>
          <p:cNvSpPr txBox="1">
            <a:spLocks noChangeArrowheads="1"/>
          </p:cNvSpPr>
          <p:nvPr/>
        </p:nvSpPr>
        <p:spPr bwMode="auto">
          <a:xfrm>
            <a:off x="1547813" y="5949950"/>
            <a:ext cx="15478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Very unlikely</a:t>
            </a:r>
          </a:p>
        </p:txBody>
      </p: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4067175" y="5949950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Very likely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 working with Risk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924425"/>
          </a:xfrm>
        </p:spPr>
        <p:txBody>
          <a:bodyPr/>
          <a:lstStyle/>
          <a:p>
            <a:r>
              <a:rPr lang="en-GB" sz="2800"/>
              <a:t>Know and understand the policies</a:t>
            </a:r>
          </a:p>
          <a:p>
            <a:r>
              <a:rPr lang="en-GB" sz="2800"/>
              <a:t>Use them</a:t>
            </a:r>
          </a:p>
          <a:p>
            <a:r>
              <a:rPr lang="en-GB" sz="2800"/>
              <a:t>Manage the process</a:t>
            </a:r>
          </a:p>
          <a:p>
            <a:r>
              <a:rPr lang="en-GB" sz="2800"/>
              <a:t>Work with young people and others to assess the Risk</a:t>
            </a:r>
          </a:p>
          <a:p>
            <a:r>
              <a:rPr lang="en-GB" sz="2800"/>
              <a:t>Prioritise the Risks</a:t>
            </a:r>
          </a:p>
          <a:p>
            <a:r>
              <a:rPr lang="en-GB" sz="2800"/>
              <a:t>Develop a mature attitude – think on your feet and don’t be afraid to stop activities</a:t>
            </a:r>
          </a:p>
          <a:p>
            <a:r>
              <a:rPr lang="en-GB" sz="2800"/>
              <a:t>Develop a professional approach to risk and young people.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1800" dirty="0"/>
              <a:t>	</a:t>
            </a:r>
            <a:r>
              <a:rPr lang="en-GB" sz="2000" dirty="0"/>
              <a:t>Audit Commission, (2001) </a:t>
            </a:r>
            <a:r>
              <a:rPr lang="en-GB" sz="2000" i="1" dirty="0"/>
              <a:t>Worth the Risk</a:t>
            </a:r>
            <a:r>
              <a:rPr lang="en-GB" sz="2000" dirty="0"/>
              <a:t>, London: Audit Commission.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Beck, U. (1999) </a:t>
            </a:r>
            <a:r>
              <a:rPr lang="en-GB" sz="2000" i="1" dirty="0"/>
              <a:t>World Risk Society</a:t>
            </a:r>
            <a:r>
              <a:rPr lang="en-GB" sz="2000" dirty="0"/>
              <a:t>. Polity Press, Malden.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</a:t>
            </a:r>
            <a:r>
              <a:rPr lang="en-GB" sz="2000" dirty="0" err="1"/>
              <a:t>Dalrymple</a:t>
            </a:r>
            <a:r>
              <a:rPr lang="en-GB" sz="2000" dirty="0"/>
              <a:t>, J., and Burke, D. (2001) </a:t>
            </a:r>
            <a:r>
              <a:rPr lang="en-GB" sz="2000" i="1" dirty="0"/>
              <a:t>Anti-Oppressive Practice Social Care and the Law</a:t>
            </a:r>
            <a:r>
              <a:rPr lang="en-GB" sz="2000" dirty="0"/>
              <a:t>, Buckingham, OUP.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Ford, K., Merton, B., Hunter., and Waller, D. (2005) </a:t>
            </a:r>
            <a:r>
              <a:rPr lang="en-GB" sz="2000" i="1" dirty="0"/>
              <a:t>Leadership and Management in Youth Services, </a:t>
            </a:r>
            <a:r>
              <a:rPr lang="en-GB" sz="2000" dirty="0"/>
              <a:t>Leicester, NYA</a:t>
            </a:r>
            <a:r>
              <a:rPr lang="en-GB" sz="2000" dirty="0" smtClean="0"/>
              <a:t>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 smtClean="0"/>
              <a:t>	Nicholls, D. (1997) Health and Safety in Youth and Community Work A pocket guide, Wiltshire, Cromwell.</a:t>
            </a:r>
            <a:endParaRPr lang="en-GB" sz="2000" dirty="0"/>
          </a:p>
          <a:p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3254</TotalTime>
  <Words>974</Words>
  <Application>Microsoft Office PowerPoint</Application>
  <PresentationFormat>On-screen Show (4:3)</PresentationFormat>
  <Paragraphs>161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Working with Risk</vt:lpstr>
      <vt:lpstr>Working with Risk</vt:lpstr>
      <vt:lpstr>University Health and Safety Policy</vt:lpstr>
      <vt:lpstr>Activities outside the university</vt:lpstr>
      <vt:lpstr>What are acceptable standards?</vt:lpstr>
      <vt:lpstr>How?</vt:lpstr>
      <vt:lpstr>Scoping the terrain</vt:lpstr>
      <vt:lpstr>Sameness and difference</vt:lpstr>
      <vt:lpstr>Anti oppressive practice and Risk</vt:lpstr>
      <vt:lpstr>Understanding risk in context</vt:lpstr>
      <vt:lpstr>Comparing Risk and Reward</vt:lpstr>
      <vt:lpstr>Young People at Risk</vt:lpstr>
      <vt:lpstr>Managing risk</vt:lpstr>
      <vt:lpstr>An appropriate culture</vt:lpstr>
      <vt:lpstr>Identifying Risk</vt:lpstr>
      <vt:lpstr>5 Steps to Risk Assessment</vt:lpstr>
      <vt:lpstr>Exercise</vt:lpstr>
      <vt:lpstr>An approach to prioritising Risks</vt:lpstr>
      <vt:lpstr>Conclusion: working with Risk</vt:lpstr>
      <vt:lpstr>Reference List</vt:lpstr>
    </vt:vector>
  </TitlesOfParts>
  <Company>Coleg y Drindod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Risk</dc:title>
  <dc:creator>eduwild</dc:creator>
  <cp:lastModifiedBy>Darrel Williams</cp:lastModifiedBy>
  <cp:revision>325</cp:revision>
  <dcterms:created xsi:type="dcterms:W3CDTF">2012-09-19T09:36:13Z</dcterms:created>
  <dcterms:modified xsi:type="dcterms:W3CDTF">2019-05-10T21:20:23Z</dcterms:modified>
</cp:coreProperties>
</file>