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0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2083" autoAdjust="0"/>
    <p:restoredTop sz="95659" autoAdjust="0"/>
  </p:normalViewPr>
  <p:slideViewPr>
    <p:cSldViewPr snapToGrid="0">
      <p:cViewPr varScale="1">
        <p:scale>
          <a:sx n="43" d="100"/>
          <a:sy n="43" d="100"/>
        </p:scale>
        <p:origin x="232" y="14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09800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2481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13992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080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9503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7402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7841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1436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9485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4510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606859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79464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048983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90288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91877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6900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35920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36" r:id="rId6"/>
    <p:sldLayoutId id="2147483737" r:id="rId7"/>
    <p:sldLayoutId id="2147483738" r:id="rId8"/>
    <p:sldLayoutId id="2147483739" r:id="rId9"/>
    <p:sldLayoutId id="2147483740" r:id="rId10"/>
    <p:sldLayoutId id="2147483741" r:id="rId11"/>
    <p:sldLayoutId id="2147483742" r:id="rId12"/>
    <p:sldLayoutId id="2147483743" r:id="rId13"/>
    <p:sldLayoutId id="2147483744" r:id="rId14"/>
    <p:sldLayoutId id="2147483745" r:id="rId15"/>
    <p:sldLayoutId id="214748374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35676" y="1742302"/>
            <a:ext cx="9452919" cy="2656703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"/>
              </a:rPr>
              <a:t>MODULE NAME:PROBLEM SOLVING AND DECISION MAKING </a:t>
            </a:r>
            <a:br>
              <a:rPr lang="en-GB" sz="2800" dirty="0">
                <a:latin typeface="A"/>
              </a:rPr>
            </a:br>
            <a:r>
              <a:rPr lang="en-GB" sz="2800" dirty="0">
                <a:latin typeface="A"/>
              </a:rPr>
              <a:t>MODULE CODE :LCLM4004</a:t>
            </a:r>
            <a:br>
              <a:rPr lang="en-GB" sz="2800" dirty="0">
                <a:latin typeface="A"/>
              </a:rPr>
            </a:br>
            <a:r>
              <a:rPr lang="en-GB" sz="2800" dirty="0">
                <a:latin typeface="A"/>
              </a:rPr>
              <a:t>STUDENT NAME :GERTRUDE PUPLAMPU</a:t>
            </a:r>
            <a:br>
              <a:rPr lang="en-GB" sz="2800" dirty="0">
                <a:latin typeface="A"/>
              </a:rPr>
            </a:br>
            <a:r>
              <a:rPr lang="en-GB" sz="2800" dirty="0">
                <a:latin typeface="A"/>
              </a:rPr>
              <a:t>STUDENT ID :2531566</a:t>
            </a:r>
            <a:br>
              <a:rPr lang="en-GB" sz="2800" dirty="0">
                <a:latin typeface="A"/>
              </a:rPr>
            </a:br>
            <a:r>
              <a:rPr lang="en-GB" sz="2800" dirty="0">
                <a:latin typeface="A"/>
              </a:rPr>
              <a:t>LECTURER:DR. THOMAS ADEYEMI</a:t>
            </a:r>
            <a:br>
              <a:rPr lang="en-GB" sz="2800" dirty="0">
                <a:latin typeface="A"/>
              </a:rPr>
            </a:br>
            <a:r>
              <a:rPr lang="en-GB" sz="28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72279" y="1791730"/>
            <a:ext cx="8534401" cy="4202670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Introduction:</a:t>
            </a:r>
          </a:p>
          <a:p>
            <a:r>
              <a:rPr lang="en-GB" sz="2400" b="1" dirty="0"/>
              <a:t>Company background:</a:t>
            </a:r>
          </a:p>
          <a:p>
            <a:r>
              <a:rPr lang="en-GB" sz="2400" b="1" dirty="0"/>
              <a:t>Problem: nature and scope:</a:t>
            </a:r>
          </a:p>
          <a:p>
            <a:r>
              <a:rPr lang="en-GB" sz="2400" b="1" dirty="0"/>
              <a:t>PESTLE ANALYSIS: Basil’s Bakery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5033908"/>
          </a:xfrm>
        </p:spPr>
        <p:txBody>
          <a:bodyPr>
            <a:normAutofit/>
          </a:bodyPr>
          <a:lstStyle/>
          <a:p>
            <a:r>
              <a:rPr lang="en-GB" b="1" u="sng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What the presentation is about?</a:t>
            </a:r>
          </a:p>
          <a:p>
            <a:r>
              <a:rPr lang="en-GB" b="1" u="sng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Definitions of the concepts you are going to use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This presentation analyses why Basil’s Bakery has experienced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stagant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sales after the COVID-19 pandemic. It applies business analysis tools to identify the root causes of the problem and recommends practical strategies to improve business performance.</a:t>
            </a:r>
          </a:p>
          <a:p>
            <a:r>
              <a:rPr lang="en-GB" b="1" u="sng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DEFINITIONS</a:t>
            </a:r>
          </a:p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PESTEL </a:t>
            </a:r>
            <a:r>
              <a:rPr lang="en-GB" b="1" dirty="0" err="1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Analsis</a:t>
            </a: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: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A strategic framework used to examine the external Political, Economic, Social, Technological,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Enviromental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and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Lergal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Fectors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affecting a business.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Fishbone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Diagram:It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identifies the root causes of the business problem by grouping possible causes into different categorise.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5W2H:A problem-solving tool that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ansewers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; what, who, why, where, when, how and how much.</a:t>
            </a:r>
          </a:p>
          <a:p>
            <a:endParaRPr lang="en-GB" b="1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endParaRPr lang="en-GB" b="1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00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Basil’s Bakery is a small independent artisan bakery established in 2015.The bakery is in a retail park in </a:t>
            </a:r>
            <a:r>
              <a:rPr lang="en-GB" sz="2400" dirty="0" err="1"/>
              <a:t>conventry,UK.The</a:t>
            </a:r>
            <a:r>
              <a:rPr lang="en-GB" sz="2400" dirty="0"/>
              <a:t> is known for high-quality organic </a:t>
            </a:r>
            <a:r>
              <a:rPr lang="en-GB" sz="2400" dirty="0" err="1"/>
              <a:t>ingredients,Fresh</a:t>
            </a:r>
            <a:r>
              <a:rPr lang="en-GB" sz="2400" dirty="0"/>
              <a:t> </a:t>
            </a:r>
            <a:r>
              <a:rPr lang="en-GB" sz="2400" dirty="0" err="1"/>
              <a:t>bread,cakes</a:t>
            </a:r>
            <a:r>
              <a:rPr lang="en-GB" sz="2400" dirty="0"/>
              <a:t> and </a:t>
            </a:r>
            <a:r>
              <a:rPr lang="en-GB" sz="2400" dirty="0" err="1"/>
              <a:t>pastries.The</a:t>
            </a:r>
            <a:r>
              <a:rPr lang="en-GB" sz="2400" dirty="0"/>
              <a:t> bakery had a significant number of loyal local customers due to its convenient location.</a:t>
            </a:r>
          </a:p>
          <a:p>
            <a:r>
              <a:rPr lang="en-GB" sz="2400" dirty="0"/>
              <a:t>Basil’s Bakery experienced a significant constant growth in sales until 2020.The COVID-19 restrictions caused a sharp decline in sales. However, sales after the pandemic have been managed to 25% below the sales made in 2019.This is a threat to the future of the </a:t>
            </a:r>
            <a:r>
              <a:rPr lang="en-GB" sz="2400" dirty="0" err="1"/>
              <a:t>buisness</a:t>
            </a:r>
            <a:r>
              <a:rPr lang="en-GB" sz="2400" b="1" dirty="0"/>
              <a:t>.</a:t>
            </a:r>
          </a:p>
          <a:p>
            <a:endParaRPr lang="en-GB" sz="2400" dirty="0">
              <a:solidFill>
                <a:srgbClr val="000000"/>
              </a:solidFill>
            </a:endParaRPr>
          </a:p>
          <a:p>
            <a:endParaRPr lang="en-GB" b="1" dirty="0"/>
          </a:p>
          <a:p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00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1276" y="902043"/>
            <a:ext cx="11870723" cy="6141307"/>
          </a:xfrm>
        </p:spPr>
        <p:txBody>
          <a:bodyPr>
            <a:noAutofit/>
          </a:bodyPr>
          <a:lstStyle/>
          <a:p>
            <a:r>
              <a:rPr lang="en-GB" sz="1400" b="1" u="sng" dirty="0">
                <a:solidFill>
                  <a:schemeClr val="tx1"/>
                </a:solidFill>
              </a:rPr>
              <a:t>NATURE OF THE PROBLEM</a:t>
            </a:r>
          </a:p>
          <a:p>
            <a:r>
              <a:rPr lang="en-GB" sz="1400" dirty="0">
                <a:solidFill>
                  <a:schemeClr val="tx1"/>
                </a:solidFill>
              </a:rPr>
              <a:t>Basil bakery is experiencing:</a:t>
            </a:r>
          </a:p>
          <a:p>
            <a:r>
              <a:rPr lang="en-GB" sz="1400" dirty="0">
                <a:solidFill>
                  <a:schemeClr val="tx1"/>
                </a:solidFill>
              </a:rPr>
              <a:t>A decline in customer number</a:t>
            </a:r>
          </a:p>
          <a:p>
            <a:r>
              <a:rPr lang="en-GB" sz="1400" dirty="0">
                <a:solidFill>
                  <a:schemeClr val="tx1"/>
                </a:solidFill>
              </a:rPr>
              <a:t>Stagnation in sales</a:t>
            </a:r>
          </a:p>
          <a:p>
            <a:r>
              <a:rPr lang="en-GB" sz="1400" dirty="0">
                <a:solidFill>
                  <a:schemeClr val="tx1"/>
                </a:solidFill>
              </a:rPr>
              <a:t>A decrease in profitability</a:t>
            </a:r>
          </a:p>
          <a:p>
            <a:r>
              <a:rPr lang="en-GB" sz="1400" dirty="0">
                <a:solidFill>
                  <a:schemeClr val="tx1"/>
                </a:solidFill>
              </a:rPr>
              <a:t>The future of the business is uncertain</a:t>
            </a:r>
          </a:p>
          <a:p>
            <a:r>
              <a:rPr lang="en-GB" sz="1400" b="1" u="sng" dirty="0">
                <a:solidFill>
                  <a:schemeClr val="tx1"/>
                </a:solidFill>
              </a:rPr>
              <a:t>SCOPE OF THE PROBLEM</a:t>
            </a:r>
          </a:p>
          <a:p>
            <a:r>
              <a:rPr lang="en-GB" sz="1400" b="1" dirty="0">
                <a:solidFill>
                  <a:schemeClr val="bg1"/>
                </a:solidFill>
                <a:highlight>
                  <a:srgbClr val="000000"/>
                </a:highlight>
              </a:rPr>
              <a:t>Internal Issues                              External Issues                                                         Impact</a:t>
            </a:r>
          </a:p>
          <a:p>
            <a:r>
              <a:rPr lang="en-GB" sz="1400" dirty="0">
                <a:solidFill>
                  <a:schemeClr val="tx1"/>
                </a:solidFill>
              </a:rPr>
              <a:t>No delivery service                     Less people in town                                                 Loss of customers</a:t>
            </a:r>
          </a:p>
          <a:p>
            <a:r>
              <a:rPr lang="en-GB" sz="1400" dirty="0">
                <a:solidFill>
                  <a:schemeClr val="tx1"/>
                </a:solidFill>
              </a:rPr>
              <a:t>Long waiting time                         Closure of stores                                                      Lower sales revenue</a:t>
            </a:r>
          </a:p>
          <a:p>
            <a:r>
              <a:rPr lang="en-GB" sz="1400" dirty="0">
                <a:solidFill>
                  <a:schemeClr val="tx1"/>
                </a:solidFill>
              </a:rPr>
              <a:t>Poor telephone availability          Increased utility cost                                              Loss customer</a:t>
            </a:r>
          </a:p>
          <a:p>
            <a:r>
              <a:rPr lang="en-GB" sz="1400" dirty="0">
                <a:solidFill>
                  <a:schemeClr val="tx1"/>
                </a:solidFill>
              </a:rPr>
              <a:t>No online ordering.                        Higher utility cost of organic ingredient              Business sustainability at risk</a:t>
            </a:r>
          </a:p>
          <a:p>
            <a:endParaRPr lang="en-GB" sz="1400" dirty="0">
              <a:solidFill>
                <a:schemeClr val="tx1"/>
              </a:solidFill>
            </a:endParaRPr>
          </a:p>
          <a:p>
            <a:r>
              <a:rPr lang="en-GB" sz="1400" b="1" dirty="0">
                <a:solidFill>
                  <a:srgbClr val="FF0000"/>
                </a:solidFill>
              </a:rPr>
              <a:t>5W2H</a:t>
            </a:r>
          </a:p>
          <a:p>
            <a:r>
              <a:rPr lang="en-GB" sz="1400" dirty="0" err="1">
                <a:solidFill>
                  <a:schemeClr val="tx1"/>
                </a:solidFill>
              </a:rPr>
              <a:t>What:Sales</a:t>
            </a:r>
            <a:r>
              <a:rPr lang="en-GB" sz="1400" dirty="0">
                <a:solidFill>
                  <a:schemeClr val="tx1"/>
                </a:solidFill>
              </a:rPr>
              <a:t> have been stagnated since the COVID-19 at around 25% below 2019 levels</a:t>
            </a:r>
          </a:p>
          <a:p>
            <a:r>
              <a:rPr lang="en-GB" sz="1400" dirty="0" err="1">
                <a:solidFill>
                  <a:schemeClr val="tx1"/>
                </a:solidFill>
              </a:rPr>
              <a:t>Who:Basil’s</a:t>
            </a:r>
            <a:r>
              <a:rPr lang="en-GB" sz="1400" dirty="0">
                <a:solidFill>
                  <a:schemeClr val="tx1"/>
                </a:solidFill>
              </a:rPr>
              <a:t> </a:t>
            </a:r>
            <a:r>
              <a:rPr lang="en-GB" sz="1400" dirty="0" err="1">
                <a:solidFill>
                  <a:schemeClr val="tx1"/>
                </a:solidFill>
              </a:rPr>
              <a:t>Bakery,Customers,Employees</a:t>
            </a:r>
            <a:r>
              <a:rPr lang="en-GB" sz="1400" dirty="0">
                <a:solidFill>
                  <a:schemeClr val="tx1"/>
                </a:solidFill>
              </a:rPr>
              <a:t> and Suppliers</a:t>
            </a:r>
          </a:p>
          <a:p>
            <a:r>
              <a:rPr lang="en-GB" sz="1400" dirty="0" err="1">
                <a:solidFill>
                  <a:schemeClr val="tx1"/>
                </a:solidFill>
              </a:rPr>
              <a:t>Where:Shopping</a:t>
            </a:r>
            <a:r>
              <a:rPr lang="en-GB" sz="1400" dirty="0">
                <a:solidFill>
                  <a:schemeClr val="tx1"/>
                </a:solidFill>
              </a:rPr>
              <a:t> retail park in </a:t>
            </a:r>
            <a:r>
              <a:rPr lang="en-GB" sz="1400" dirty="0" err="1">
                <a:solidFill>
                  <a:schemeClr val="tx1"/>
                </a:solidFill>
              </a:rPr>
              <a:t>coventry,UK</a:t>
            </a:r>
            <a:r>
              <a:rPr lang="en-GB" sz="1400" dirty="0">
                <a:solidFill>
                  <a:schemeClr val="tx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38866" y="1219200"/>
            <a:ext cx="9465746" cy="5502876"/>
          </a:xfrm>
        </p:spPr>
        <p:txBody>
          <a:bodyPr>
            <a:normAutofit fontScale="92500" lnSpcReduction="10000"/>
          </a:bodyPr>
          <a:lstStyle/>
          <a:p>
            <a:r>
              <a:rPr lang="en-GB" b="1" u="sng" dirty="0"/>
              <a:t>POLITICAL</a:t>
            </a:r>
          </a:p>
          <a:p>
            <a:r>
              <a:rPr lang="en-GB" sz="1800" b="1" dirty="0"/>
              <a:t>. </a:t>
            </a:r>
            <a:r>
              <a:rPr lang="en-GB" sz="1800" dirty="0"/>
              <a:t>COVID-19 Restrictions affected trading.</a:t>
            </a:r>
          </a:p>
          <a:p>
            <a:r>
              <a:rPr lang="en-GB" sz="1800" dirty="0"/>
              <a:t>. Business rates remain high.</a:t>
            </a:r>
            <a:endParaRPr lang="en-GB" dirty="0"/>
          </a:p>
          <a:p>
            <a:r>
              <a:rPr lang="en-GB" b="1" dirty="0">
                <a:solidFill>
                  <a:srgbClr val="FF0000"/>
                </a:solidFill>
              </a:rPr>
              <a:t>2 ideas for each factor</a:t>
            </a:r>
          </a:p>
          <a:p>
            <a:endParaRPr lang="en-GB" b="1" dirty="0"/>
          </a:p>
          <a:p>
            <a:r>
              <a:rPr lang="en-GB" b="1" u="sng" dirty="0"/>
              <a:t>ECONOMIC</a:t>
            </a:r>
          </a:p>
          <a:p>
            <a:r>
              <a:rPr lang="en-GB" b="1" dirty="0"/>
              <a:t>. </a:t>
            </a:r>
            <a:r>
              <a:rPr lang="en-GB" dirty="0"/>
              <a:t>Inflation increase ingredient prices.</a:t>
            </a:r>
          </a:p>
          <a:p>
            <a:r>
              <a:rPr lang="en-GB" dirty="0"/>
              <a:t>. Rising rent.</a:t>
            </a:r>
          </a:p>
          <a:p>
            <a:r>
              <a:rPr lang="en-GB" dirty="0"/>
              <a:t>. Higher utility bills.</a:t>
            </a:r>
          </a:p>
          <a:p>
            <a:r>
              <a:rPr lang="en-GB" dirty="0"/>
              <a:t>. Customer have less disposable income.</a:t>
            </a:r>
          </a:p>
          <a:p>
            <a:r>
              <a:rPr lang="en-GB" b="1" u="sng" dirty="0"/>
              <a:t>SOCIAL</a:t>
            </a:r>
          </a:p>
          <a:p>
            <a:r>
              <a:rPr lang="en-GB" b="1" dirty="0"/>
              <a:t>. </a:t>
            </a:r>
            <a:r>
              <a:rPr lang="en-GB" dirty="0"/>
              <a:t>More employees work from home.</a:t>
            </a:r>
          </a:p>
          <a:p>
            <a:r>
              <a:rPr lang="en-GB" dirty="0"/>
              <a:t>. Fewer shoppers visit the retail park.</a:t>
            </a:r>
          </a:p>
          <a:p>
            <a:r>
              <a:rPr lang="en-GB" dirty="0"/>
              <a:t>. Customers now prefer delivery and convenience.</a:t>
            </a: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5232" y="1705138"/>
            <a:ext cx="9715777" cy="45287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u="sng" dirty="0"/>
              <a:t>TECHNOLOGICAL</a:t>
            </a:r>
          </a:p>
          <a:p>
            <a:pPr marL="0" indent="0">
              <a:buNone/>
            </a:pPr>
            <a:r>
              <a:rPr lang="en-GB" b="1" dirty="0"/>
              <a:t>.</a:t>
            </a:r>
            <a:r>
              <a:rPr lang="en-GB" dirty="0"/>
              <a:t>No online ordering.</a:t>
            </a:r>
          </a:p>
          <a:p>
            <a:pPr marL="0" indent="0">
              <a:buNone/>
            </a:pPr>
            <a:r>
              <a:rPr lang="en-GB" b="1" dirty="0"/>
              <a:t>. </a:t>
            </a:r>
            <a:r>
              <a:rPr lang="en-GB" dirty="0"/>
              <a:t>No delivery app.</a:t>
            </a:r>
          </a:p>
          <a:p>
            <a:pPr marL="0" indent="0">
              <a:buNone/>
            </a:pPr>
            <a:r>
              <a:rPr lang="en-GB" b="1" dirty="0"/>
              <a:t>. </a:t>
            </a:r>
            <a:r>
              <a:rPr lang="en-GB" dirty="0"/>
              <a:t>Limited digital marketing.</a:t>
            </a:r>
            <a:endParaRPr lang="en-GB" b="1" dirty="0"/>
          </a:p>
          <a:p>
            <a:pPr marL="0" indent="0">
              <a:buNone/>
            </a:pPr>
            <a:r>
              <a:rPr lang="en-GB" b="1" u="sng" dirty="0"/>
              <a:t>LEGAL</a:t>
            </a:r>
          </a:p>
          <a:p>
            <a:pPr marL="0" indent="0">
              <a:buNone/>
            </a:pPr>
            <a:r>
              <a:rPr lang="en-GB" dirty="0"/>
              <a:t>. Food hygiene regulations.</a:t>
            </a:r>
          </a:p>
          <a:p>
            <a:pPr marL="0" indent="0">
              <a:buNone/>
            </a:pPr>
            <a:r>
              <a:rPr lang="en-GB" b="1" dirty="0"/>
              <a:t>. </a:t>
            </a:r>
            <a:r>
              <a:rPr lang="en-GB" dirty="0"/>
              <a:t>Health and safety laws.</a:t>
            </a:r>
          </a:p>
          <a:p>
            <a:pPr marL="0" indent="0">
              <a:buNone/>
            </a:pPr>
            <a:r>
              <a:rPr lang="en-GB" b="1" dirty="0"/>
              <a:t>. </a:t>
            </a:r>
            <a:r>
              <a:rPr lang="en-GB" dirty="0"/>
              <a:t>Employment legislation.</a:t>
            </a:r>
            <a:endParaRPr lang="en-GB" b="1" dirty="0"/>
          </a:p>
          <a:p>
            <a:pPr marL="0" indent="0">
              <a:buNone/>
            </a:pPr>
            <a:r>
              <a:rPr lang="en-GB" b="1" u="sng" dirty="0"/>
              <a:t>ENVIRONMENTAL </a:t>
            </a:r>
          </a:p>
          <a:p>
            <a:pPr marL="0" indent="0">
              <a:buNone/>
            </a:pPr>
            <a:r>
              <a:rPr lang="en-GB" dirty="0"/>
              <a:t>. Organic produce is vulnerable to crop failures.</a:t>
            </a:r>
          </a:p>
          <a:p>
            <a:pPr marL="0" indent="0">
              <a:buNone/>
            </a:pPr>
            <a:r>
              <a:rPr lang="en-GB" dirty="0"/>
              <a:t>. Sustainable sourcing increases costs.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 (Fishbone diagram)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1173792"/>
            <a:ext cx="11003868" cy="4717290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1012" y="1271016"/>
            <a:ext cx="11253599" cy="5248656"/>
          </a:xfrm>
        </p:spPr>
        <p:txBody>
          <a:bodyPr/>
          <a:lstStyle/>
          <a:p>
            <a:r>
              <a:rPr lang="en-GB" dirty="0"/>
              <a:t>Economic and social factors have had the greatest impact on Basil’s Bakery.</a:t>
            </a:r>
          </a:p>
          <a:p>
            <a:r>
              <a:rPr lang="en-GB" dirty="0"/>
              <a:t>. Sales remain 25% below pre-pandemic levels.</a:t>
            </a:r>
          </a:p>
          <a:p>
            <a:r>
              <a:rPr lang="en-GB" dirty="0"/>
              <a:t>. Customers behaviour has changed significantly.</a:t>
            </a:r>
          </a:p>
          <a:p>
            <a:r>
              <a:rPr lang="en-GB" dirty="0"/>
              <a:t>. Operating costs continue to rise.</a:t>
            </a:r>
          </a:p>
          <a:p>
            <a:r>
              <a:rPr lang="en-GB" dirty="0"/>
              <a:t>. The bakery lacks digital services such as delivery and online ordering.</a:t>
            </a:r>
          </a:p>
          <a:p>
            <a:r>
              <a:rPr lang="en-GB" dirty="0"/>
              <a:t>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  <a:latin typeface="Arial"/>
                <a:ea typeface="Roboto"/>
                <a:cs typeface="Roboto"/>
              </a:rPr>
              <a:t>5 sources</a:t>
            </a:r>
          </a:p>
          <a:p>
            <a:r>
              <a:rPr lang="en-GB" b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. </a:t>
            </a:r>
            <a:r>
              <a:rPr lang="en-GB" dirty="0" err="1">
                <a:solidFill>
                  <a:schemeClr val="tx1"/>
                </a:solidFill>
                <a:latin typeface="Arial"/>
                <a:ea typeface="Roboto"/>
                <a:cs typeface="Roboto"/>
              </a:rPr>
              <a:t>Johnson,G</a:t>
            </a:r>
            <a:r>
              <a:rPr lang="en-GB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., </a:t>
            </a:r>
            <a:r>
              <a:rPr lang="en-GB" dirty="0" err="1">
                <a:solidFill>
                  <a:schemeClr val="tx1"/>
                </a:solidFill>
                <a:latin typeface="Arial"/>
                <a:ea typeface="Roboto"/>
                <a:cs typeface="Roboto"/>
              </a:rPr>
              <a:t>Scholes,K</a:t>
            </a:r>
            <a:r>
              <a:rPr lang="en-GB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.&amp; </a:t>
            </a:r>
            <a:r>
              <a:rPr lang="en-GB" dirty="0" err="1">
                <a:solidFill>
                  <a:schemeClr val="tx1"/>
                </a:solidFill>
                <a:latin typeface="Arial"/>
                <a:ea typeface="Roboto"/>
                <a:cs typeface="Roboto"/>
              </a:rPr>
              <a:t>Whittington,R</a:t>
            </a:r>
            <a:r>
              <a:rPr lang="en-GB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.(2020). Exploring Strategy.12</a:t>
            </a:r>
            <a:r>
              <a:rPr lang="en-GB" baseline="300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th</a:t>
            </a:r>
            <a:r>
              <a:rPr lang="en-GB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ea typeface="Roboto"/>
                <a:cs typeface="Roboto"/>
              </a:rPr>
              <a:t>ed.Pearson</a:t>
            </a:r>
            <a:r>
              <a:rPr lang="en-GB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.</a:t>
            </a:r>
          </a:p>
          <a:p>
            <a:r>
              <a:rPr lang="en-GB" b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. </a:t>
            </a:r>
            <a:r>
              <a:rPr lang="en-GB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Kotler,P.&amp;</a:t>
            </a:r>
            <a:r>
              <a:rPr lang="en-GB" dirty="0" err="1">
                <a:solidFill>
                  <a:schemeClr val="tx1"/>
                </a:solidFill>
                <a:latin typeface="Arial"/>
                <a:ea typeface="Roboto"/>
                <a:cs typeface="Roboto"/>
              </a:rPr>
              <a:t>Keller,K</a:t>
            </a:r>
            <a:r>
              <a:rPr lang="en-GB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.(2022).Management.16th </a:t>
            </a:r>
            <a:r>
              <a:rPr lang="en-GB" dirty="0" err="1">
                <a:solidFill>
                  <a:schemeClr val="tx1"/>
                </a:solidFill>
                <a:latin typeface="Arial"/>
                <a:ea typeface="Roboto"/>
                <a:cs typeface="Roboto"/>
              </a:rPr>
              <a:t>ed.Pearson</a:t>
            </a:r>
            <a:r>
              <a:rPr lang="en-GB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.</a:t>
            </a:r>
          </a:p>
          <a:p>
            <a:r>
              <a:rPr lang="en-GB" b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. </a:t>
            </a:r>
            <a:r>
              <a:rPr lang="en-GB" dirty="0" err="1">
                <a:solidFill>
                  <a:schemeClr val="tx1"/>
                </a:solidFill>
                <a:latin typeface="Arial"/>
                <a:ea typeface="Roboto"/>
                <a:cs typeface="Roboto"/>
              </a:rPr>
              <a:t>Porter,M.E</a:t>
            </a:r>
            <a:r>
              <a:rPr lang="en-GB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.(1985).Competitive </a:t>
            </a:r>
            <a:r>
              <a:rPr lang="en-GB" dirty="0" err="1">
                <a:solidFill>
                  <a:schemeClr val="tx1"/>
                </a:solidFill>
                <a:latin typeface="Arial"/>
                <a:ea typeface="Roboto"/>
                <a:cs typeface="Roboto"/>
              </a:rPr>
              <a:t>Advantage.Free</a:t>
            </a:r>
            <a:r>
              <a:rPr lang="en-GB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 Press.</a:t>
            </a:r>
          </a:p>
          <a:p>
            <a:r>
              <a:rPr lang="en-GB" b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. </a:t>
            </a:r>
            <a:r>
              <a:rPr lang="en-GB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Mind Tools.(2024).Fishbone Diagram(Ishikawa).</a:t>
            </a:r>
          </a:p>
          <a:p>
            <a:r>
              <a:rPr lang="en-GB" b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. </a:t>
            </a:r>
            <a:r>
              <a:rPr lang="en-GB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PESTLE Analysis(2023).PESTLE Analysis Explained.</a:t>
            </a:r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3680</TotalTime>
  <Words>686</Words>
  <Application>Microsoft Macintosh PowerPoint</Application>
  <PresentationFormat>Widescreen</PresentationFormat>
  <Paragraphs>86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</vt:lpstr>
      <vt:lpstr>Aptos</vt:lpstr>
      <vt:lpstr>Arial</vt:lpstr>
      <vt:lpstr>Century Gothic</vt:lpstr>
      <vt:lpstr>Roboto</vt:lpstr>
      <vt:lpstr>Wingdings 3</vt:lpstr>
      <vt:lpstr>Wisp</vt:lpstr>
      <vt:lpstr>MODULE NAME:PROBLEM SOLVING AND DECISION MAKING  MODULE CODE :LCLM4004 STUDENT NAME :GERTRUDE PUPLAMPU STUDENT ID :2531566 LECTURER:DR. THOMAS ADEYEMI Assignment 1: Presentation</vt:lpstr>
      <vt:lpstr>OVERVIEW</vt:lpstr>
      <vt:lpstr>Introduction</vt:lpstr>
      <vt:lpstr>Company background</vt:lpstr>
      <vt:lpstr>Problem: nature and scope</vt:lpstr>
      <vt:lpstr>PESTLE ANALYSIS: Basil’s Bakery </vt:lpstr>
      <vt:lpstr>PESTLE ANALYSIS: Basil’s Bakery </vt:lpstr>
      <vt:lpstr>Cause and effect analysis (Fishbone diagram)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Gertrude Puplampu</cp:lastModifiedBy>
  <cp:revision>97</cp:revision>
  <dcterms:created xsi:type="dcterms:W3CDTF">2024-10-08T15:58:04Z</dcterms:created>
  <dcterms:modified xsi:type="dcterms:W3CDTF">2026-07-11T10:02:48Z</dcterms:modified>
</cp:coreProperties>
</file>