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432" r:id="rId6"/>
    <p:sldId id="258" r:id="rId7"/>
    <p:sldId id="259" r:id="rId8"/>
    <p:sldId id="461" r:id="rId9"/>
    <p:sldId id="278" r:id="rId10"/>
    <p:sldId id="279" r:id="rId11"/>
    <p:sldId id="568" r:id="rId12"/>
    <p:sldId id="569" r:id="rId13"/>
    <p:sldId id="571" r:id="rId14"/>
    <p:sldId id="498" r:id="rId15"/>
    <p:sldId id="563" r:id="rId16"/>
    <p:sldId id="499" r:id="rId17"/>
    <p:sldId id="564" r:id="rId18"/>
    <p:sldId id="565" r:id="rId19"/>
    <p:sldId id="295" r:id="rId20"/>
    <p:sldId id="505" r:id="rId21"/>
    <p:sldId id="507" r:id="rId22"/>
    <p:sldId id="551" r:id="rId23"/>
    <p:sldId id="281" r:id="rId24"/>
    <p:sldId id="558" r:id="rId25"/>
    <p:sldId id="286" r:id="rId26"/>
    <p:sldId id="290" r:id="rId27"/>
    <p:sldId id="291" r:id="rId28"/>
    <p:sldId id="559" r:id="rId29"/>
    <p:sldId id="296" r:id="rId30"/>
    <p:sldId id="512" r:id="rId31"/>
    <p:sldId id="531" r:id="rId32"/>
    <p:sldId id="566" r:id="rId33"/>
    <p:sldId id="553" r:id="rId34"/>
    <p:sldId id="570" r:id="rId35"/>
    <p:sldId id="299" r:id="rId36"/>
    <p:sldId id="532"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0" autoAdjust="0"/>
    <p:restoredTop sz="71530" autoAdjust="0"/>
  </p:normalViewPr>
  <p:slideViewPr>
    <p:cSldViewPr>
      <p:cViewPr varScale="1">
        <p:scale>
          <a:sx n="82" d="100"/>
          <a:sy n="82" d="100"/>
        </p:scale>
        <p:origin x="1388" y="44"/>
      </p:cViewPr>
      <p:guideLst>
        <p:guide orient="horz" pos="2160"/>
        <p:guide pos="2880"/>
      </p:guideLst>
    </p:cSldViewPr>
  </p:slideViewPr>
  <p:outlineViewPr>
    <p:cViewPr>
      <p:scale>
        <a:sx n="33" d="100"/>
        <a:sy n="33" d="100"/>
      </p:scale>
      <p:origin x="0" y="-3596"/>
    </p:cViewPr>
  </p:outlineViewPr>
  <p:notesTextViewPr>
    <p:cViewPr>
      <p:scale>
        <a:sx n="3" d="2"/>
        <a:sy n="3" d="2"/>
      </p:scale>
      <p:origin x="0" y="0"/>
    </p:cViewPr>
  </p:notesTextViewPr>
  <p:sorterViewPr>
    <p:cViewPr>
      <p:scale>
        <a:sx n="100" d="100"/>
        <a:sy n="100" d="100"/>
      </p:scale>
      <p:origin x="0" y="-396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EEBCEC-339A-428F-9571-7DFB7365777D}" type="doc">
      <dgm:prSet loTypeId="urn:microsoft.com/office/officeart/2005/8/layout/cycle8" loCatId="cycle" qsTypeId="urn:microsoft.com/office/officeart/2005/8/quickstyle/simple1" qsCatId="simple" csTypeId="urn:microsoft.com/office/officeart/2005/8/colors/colorful4" csCatId="colorful" phldr="1"/>
      <dgm:spPr/>
    </dgm:pt>
    <dgm:pt modelId="{F15A89EA-5927-479E-9A36-8B20355D4A63}">
      <dgm:prSet phldrT="[Text]"/>
      <dgm:spPr/>
      <dgm:t>
        <a:bodyPr/>
        <a:lstStyle/>
        <a:p>
          <a:r>
            <a:rPr lang="en-US" dirty="0"/>
            <a:t>Delivery (On-site)</a:t>
          </a:r>
          <a:endParaRPr lang="en-GB" dirty="0"/>
        </a:p>
      </dgm:t>
    </dgm:pt>
    <dgm:pt modelId="{42B046E2-A2A9-431C-9D78-06F10E62D4ED}" type="parTrans" cxnId="{7A276C03-1A5A-43F0-99AF-19C653EACE75}">
      <dgm:prSet/>
      <dgm:spPr/>
      <dgm:t>
        <a:bodyPr/>
        <a:lstStyle/>
        <a:p>
          <a:endParaRPr lang="en-GB"/>
        </a:p>
      </dgm:t>
    </dgm:pt>
    <dgm:pt modelId="{3855C2BF-5F9A-4257-AC28-611195523333}" type="sibTrans" cxnId="{7A276C03-1A5A-43F0-99AF-19C653EACE75}">
      <dgm:prSet/>
      <dgm:spPr/>
      <dgm:t>
        <a:bodyPr/>
        <a:lstStyle/>
        <a:p>
          <a:endParaRPr lang="en-GB"/>
        </a:p>
      </dgm:t>
    </dgm:pt>
    <dgm:pt modelId="{C91832E8-C48F-40FF-8B18-C80E4561D2F6}">
      <dgm:prSet phldrT="[Text]"/>
      <dgm:spPr/>
      <dgm:t>
        <a:bodyPr/>
        <a:lstStyle/>
        <a:p>
          <a:r>
            <a:rPr lang="en-US" dirty="0"/>
            <a:t>Post event-Evaluation</a:t>
          </a:r>
          <a:endParaRPr lang="en-GB" dirty="0"/>
        </a:p>
      </dgm:t>
    </dgm:pt>
    <dgm:pt modelId="{4FD7BD24-C067-4F68-804F-7731D09FB821}" type="parTrans" cxnId="{D18CE0FF-082D-4588-A4E0-9E173AC31914}">
      <dgm:prSet/>
      <dgm:spPr/>
      <dgm:t>
        <a:bodyPr/>
        <a:lstStyle/>
        <a:p>
          <a:endParaRPr lang="en-GB"/>
        </a:p>
      </dgm:t>
    </dgm:pt>
    <dgm:pt modelId="{E2F8D204-7A74-4D72-A07D-DC1AD0AEA01C}" type="sibTrans" cxnId="{D18CE0FF-082D-4588-A4E0-9E173AC31914}">
      <dgm:prSet/>
      <dgm:spPr/>
      <dgm:t>
        <a:bodyPr/>
        <a:lstStyle/>
        <a:p>
          <a:endParaRPr lang="en-GB"/>
        </a:p>
      </dgm:t>
    </dgm:pt>
    <dgm:pt modelId="{7124FCB4-5B55-4852-9BC9-E601244C6E50}">
      <dgm:prSet phldrT="[Text]"/>
      <dgm:spPr/>
      <dgm:t>
        <a:bodyPr/>
        <a:lstStyle/>
        <a:p>
          <a:r>
            <a:rPr lang="en-US" dirty="0"/>
            <a:t>Planning</a:t>
          </a:r>
          <a:endParaRPr lang="en-GB" dirty="0"/>
        </a:p>
      </dgm:t>
    </dgm:pt>
    <dgm:pt modelId="{629A97F8-2D58-4C4A-883C-CFB8115A26A7}" type="parTrans" cxnId="{67B43033-BBD6-432A-B259-A8D973DABFB9}">
      <dgm:prSet/>
      <dgm:spPr/>
      <dgm:t>
        <a:bodyPr/>
        <a:lstStyle/>
        <a:p>
          <a:endParaRPr lang="en-GB"/>
        </a:p>
      </dgm:t>
    </dgm:pt>
    <dgm:pt modelId="{A103AF59-6C14-4544-8FE4-508D8EB2E1BA}" type="sibTrans" cxnId="{67B43033-BBD6-432A-B259-A8D973DABFB9}">
      <dgm:prSet/>
      <dgm:spPr/>
      <dgm:t>
        <a:bodyPr/>
        <a:lstStyle/>
        <a:p>
          <a:endParaRPr lang="en-GB"/>
        </a:p>
      </dgm:t>
    </dgm:pt>
    <dgm:pt modelId="{DB885CED-A99B-495A-90A6-178D0139CE71}" type="pres">
      <dgm:prSet presAssocID="{2FEEBCEC-339A-428F-9571-7DFB7365777D}" presName="compositeShape" presStyleCnt="0">
        <dgm:presLayoutVars>
          <dgm:chMax val="7"/>
          <dgm:dir/>
          <dgm:resizeHandles val="exact"/>
        </dgm:presLayoutVars>
      </dgm:prSet>
      <dgm:spPr/>
    </dgm:pt>
    <dgm:pt modelId="{8C0025FF-38B0-4F81-A762-39BFE761A092}" type="pres">
      <dgm:prSet presAssocID="{2FEEBCEC-339A-428F-9571-7DFB7365777D}" presName="wedge1" presStyleLbl="node1" presStyleIdx="0" presStyleCnt="3"/>
      <dgm:spPr/>
    </dgm:pt>
    <dgm:pt modelId="{656936FA-611A-40EE-8FDD-3180B1C42E07}" type="pres">
      <dgm:prSet presAssocID="{2FEEBCEC-339A-428F-9571-7DFB7365777D}" presName="dummy1a" presStyleCnt="0"/>
      <dgm:spPr/>
    </dgm:pt>
    <dgm:pt modelId="{63F7D68B-6EE4-4B91-A3C4-907D2BBA3C46}" type="pres">
      <dgm:prSet presAssocID="{2FEEBCEC-339A-428F-9571-7DFB7365777D}" presName="dummy1b" presStyleCnt="0"/>
      <dgm:spPr/>
    </dgm:pt>
    <dgm:pt modelId="{B44FDE64-C5B3-4F3B-BB71-1E0EFAC4DAB3}" type="pres">
      <dgm:prSet presAssocID="{2FEEBCEC-339A-428F-9571-7DFB7365777D}" presName="wedge1Tx" presStyleLbl="node1" presStyleIdx="0" presStyleCnt="3">
        <dgm:presLayoutVars>
          <dgm:chMax val="0"/>
          <dgm:chPref val="0"/>
          <dgm:bulletEnabled val="1"/>
        </dgm:presLayoutVars>
      </dgm:prSet>
      <dgm:spPr/>
    </dgm:pt>
    <dgm:pt modelId="{0C672E58-D336-4867-917D-68815506DFC6}" type="pres">
      <dgm:prSet presAssocID="{2FEEBCEC-339A-428F-9571-7DFB7365777D}" presName="wedge2" presStyleLbl="node1" presStyleIdx="1" presStyleCnt="3"/>
      <dgm:spPr/>
    </dgm:pt>
    <dgm:pt modelId="{05C9F3C1-5432-4C4B-8CFF-E5034C2E3AB6}" type="pres">
      <dgm:prSet presAssocID="{2FEEBCEC-339A-428F-9571-7DFB7365777D}" presName="dummy2a" presStyleCnt="0"/>
      <dgm:spPr/>
    </dgm:pt>
    <dgm:pt modelId="{B4FE574E-073C-4307-8E1A-00CAD7D0F749}" type="pres">
      <dgm:prSet presAssocID="{2FEEBCEC-339A-428F-9571-7DFB7365777D}" presName="dummy2b" presStyleCnt="0"/>
      <dgm:spPr/>
    </dgm:pt>
    <dgm:pt modelId="{9DCE800D-3696-41FE-8CFE-AD12CEB3EED4}" type="pres">
      <dgm:prSet presAssocID="{2FEEBCEC-339A-428F-9571-7DFB7365777D}" presName="wedge2Tx" presStyleLbl="node1" presStyleIdx="1" presStyleCnt="3">
        <dgm:presLayoutVars>
          <dgm:chMax val="0"/>
          <dgm:chPref val="0"/>
          <dgm:bulletEnabled val="1"/>
        </dgm:presLayoutVars>
      </dgm:prSet>
      <dgm:spPr/>
    </dgm:pt>
    <dgm:pt modelId="{B8606F58-50AF-41E8-B4D1-F42AE61A2E1F}" type="pres">
      <dgm:prSet presAssocID="{2FEEBCEC-339A-428F-9571-7DFB7365777D}" presName="wedge3" presStyleLbl="node1" presStyleIdx="2" presStyleCnt="3"/>
      <dgm:spPr/>
    </dgm:pt>
    <dgm:pt modelId="{A00522B8-C252-4A7D-8923-22FC285FEABE}" type="pres">
      <dgm:prSet presAssocID="{2FEEBCEC-339A-428F-9571-7DFB7365777D}" presName="dummy3a" presStyleCnt="0"/>
      <dgm:spPr/>
    </dgm:pt>
    <dgm:pt modelId="{7F944342-3587-4034-BD67-4AF84606AA7D}" type="pres">
      <dgm:prSet presAssocID="{2FEEBCEC-339A-428F-9571-7DFB7365777D}" presName="dummy3b" presStyleCnt="0"/>
      <dgm:spPr/>
    </dgm:pt>
    <dgm:pt modelId="{A8F2243B-1F70-4592-8593-3336419A13EF}" type="pres">
      <dgm:prSet presAssocID="{2FEEBCEC-339A-428F-9571-7DFB7365777D}" presName="wedge3Tx" presStyleLbl="node1" presStyleIdx="2" presStyleCnt="3">
        <dgm:presLayoutVars>
          <dgm:chMax val="0"/>
          <dgm:chPref val="0"/>
          <dgm:bulletEnabled val="1"/>
        </dgm:presLayoutVars>
      </dgm:prSet>
      <dgm:spPr/>
    </dgm:pt>
    <dgm:pt modelId="{D4EE9510-5985-4A9B-9ACC-77D497452939}" type="pres">
      <dgm:prSet presAssocID="{3855C2BF-5F9A-4257-AC28-611195523333}" presName="arrowWedge1" presStyleLbl="fgSibTrans2D1" presStyleIdx="0" presStyleCnt="3"/>
      <dgm:spPr/>
    </dgm:pt>
    <dgm:pt modelId="{D72C94FB-EBC6-42FD-B648-F88DF26F2273}" type="pres">
      <dgm:prSet presAssocID="{E2F8D204-7A74-4D72-A07D-DC1AD0AEA01C}" presName="arrowWedge2" presStyleLbl="fgSibTrans2D1" presStyleIdx="1" presStyleCnt="3"/>
      <dgm:spPr/>
    </dgm:pt>
    <dgm:pt modelId="{AD1CEE9F-2557-441E-AE1C-C2C05D36E9EC}" type="pres">
      <dgm:prSet presAssocID="{A103AF59-6C14-4544-8FE4-508D8EB2E1BA}" presName="arrowWedge3" presStyleLbl="fgSibTrans2D1" presStyleIdx="2" presStyleCnt="3"/>
      <dgm:spPr/>
    </dgm:pt>
  </dgm:ptLst>
  <dgm:cxnLst>
    <dgm:cxn modelId="{7A276C03-1A5A-43F0-99AF-19C653EACE75}" srcId="{2FEEBCEC-339A-428F-9571-7DFB7365777D}" destId="{F15A89EA-5927-479E-9A36-8B20355D4A63}" srcOrd="0" destOrd="0" parTransId="{42B046E2-A2A9-431C-9D78-06F10E62D4ED}" sibTransId="{3855C2BF-5F9A-4257-AC28-611195523333}"/>
    <dgm:cxn modelId="{2624A42E-8CDC-42A5-AABB-C671860C1F6F}" type="presOf" srcId="{C91832E8-C48F-40FF-8B18-C80E4561D2F6}" destId="{9DCE800D-3696-41FE-8CFE-AD12CEB3EED4}" srcOrd="1" destOrd="0" presId="urn:microsoft.com/office/officeart/2005/8/layout/cycle8"/>
    <dgm:cxn modelId="{40DB252F-BCE5-4C5F-BD3D-EAD8DBB17CDB}" type="presOf" srcId="{7124FCB4-5B55-4852-9BC9-E601244C6E50}" destId="{A8F2243B-1F70-4592-8593-3336419A13EF}" srcOrd="1" destOrd="0" presId="urn:microsoft.com/office/officeart/2005/8/layout/cycle8"/>
    <dgm:cxn modelId="{67B43033-BBD6-432A-B259-A8D973DABFB9}" srcId="{2FEEBCEC-339A-428F-9571-7DFB7365777D}" destId="{7124FCB4-5B55-4852-9BC9-E601244C6E50}" srcOrd="2" destOrd="0" parTransId="{629A97F8-2D58-4C4A-883C-CFB8115A26A7}" sibTransId="{A103AF59-6C14-4544-8FE4-508D8EB2E1BA}"/>
    <dgm:cxn modelId="{3F269E5D-D75F-4EC0-A199-56ABF48091D1}" type="presOf" srcId="{F15A89EA-5927-479E-9A36-8B20355D4A63}" destId="{B44FDE64-C5B3-4F3B-BB71-1E0EFAC4DAB3}" srcOrd="1" destOrd="0" presId="urn:microsoft.com/office/officeart/2005/8/layout/cycle8"/>
    <dgm:cxn modelId="{A406D966-46CF-4217-B839-68C155A7223F}" type="presOf" srcId="{C91832E8-C48F-40FF-8B18-C80E4561D2F6}" destId="{0C672E58-D336-4867-917D-68815506DFC6}" srcOrd="0" destOrd="0" presId="urn:microsoft.com/office/officeart/2005/8/layout/cycle8"/>
    <dgm:cxn modelId="{027B276B-BC74-4F16-8148-1A999726A6B0}" type="presOf" srcId="{F15A89EA-5927-479E-9A36-8B20355D4A63}" destId="{8C0025FF-38B0-4F81-A762-39BFE761A092}" srcOrd="0" destOrd="0" presId="urn:microsoft.com/office/officeart/2005/8/layout/cycle8"/>
    <dgm:cxn modelId="{15D19C83-5540-4F49-B65E-170FFD3ACD11}" type="presOf" srcId="{7124FCB4-5B55-4852-9BC9-E601244C6E50}" destId="{B8606F58-50AF-41E8-B4D1-F42AE61A2E1F}" srcOrd="0" destOrd="0" presId="urn:microsoft.com/office/officeart/2005/8/layout/cycle8"/>
    <dgm:cxn modelId="{AD0DC4EB-D8D3-43BC-8AE4-0B5A8E2B25AF}" type="presOf" srcId="{2FEEBCEC-339A-428F-9571-7DFB7365777D}" destId="{DB885CED-A99B-495A-90A6-178D0139CE71}" srcOrd="0" destOrd="0" presId="urn:microsoft.com/office/officeart/2005/8/layout/cycle8"/>
    <dgm:cxn modelId="{D18CE0FF-082D-4588-A4E0-9E173AC31914}" srcId="{2FEEBCEC-339A-428F-9571-7DFB7365777D}" destId="{C91832E8-C48F-40FF-8B18-C80E4561D2F6}" srcOrd="1" destOrd="0" parTransId="{4FD7BD24-C067-4F68-804F-7731D09FB821}" sibTransId="{E2F8D204-7A74-4D72-A07D-DC1AD0AEA01C}"/>
    <dgm:cxn modelId="{A255FDE1-AB78-4A19-A280-7729E2DF5E5A}" type="presParOf" srcId="{DB885CED-A99B-495A-90A6-178D0139CE71}" destId="{8C0025FF-38B0-4F81-A762-39BFE761A092}" srcOrd="0" destOrd="0" presId="urn:microsoft.com/office/officeart/2005/8/layout/cycle8"/>
    <dgm:cxn modelId="{C527A459-4753-4DE6-9FC8-815D8E043327}" type="presParOf" srcId="{DB885CED-A99B-495A-90A6-178D0139CE71}" destId="{656936FA-611A-40EE-8FDD-3180B1C42E07}" srcOrd="1" destOrd="0" presId="urn:microsoft.com/office/officeart/2005/8/layout/cycle8"/>
    <dgm:cxn modelId="{6EF42464-59C7-433F-B797-F0E206BB6D3D}" type="presParOf" srcId="{DB885CED-A99B-495A-90A6-178D0139CE71}" destId="{63F7D68B-6EE4-4B91-A3C4-907D2BBA3C46}" srcOrd="2" destOrd="0" presId="urn:microsoft.com/office/officeart/2005/8/layout/cycle8"/>
    <dgm:cxn modelId="{92D83439-2CFA-4196-8432-1E441D182F44}" type="presParOf" srcId="{DB885CED-A99B-495A-90A6-178D0139CE71}" destId="{B44FDE64-C5B3-4F3B-BB71-1E0EFAC4DAB3}" srcOrd="3" destOrd="0" presId="urn:microsoft.com/office/officeart/2005/8/layout/cycle8"/>
    <dgm:cxn modelId="{07FEE2E6-BC4F-4851-8626-E8FBBC20A99B}" type="presParOf" srcId="{DB885CED-A99B-495A-90A6-178D0139CE71}" destId="{0C672E58-D336-4867-917D-68815506DFC6}" srcOrd="4" destOrd="0" presId="urn:microsoft.com/office/officeart/2005/8/layout/cycle8"/>
    <dgm:cxn modelId="{B0809785-84B9-4DB0-AF24-3B053876556A}" type="presParOf" srcId="{DB885CED-A99B-495A-90A6-178D0139CE71}" destId="{05C9F3C1-5432-4C4B-8CFF-E5034C2E3AB6}" srcOrd="5" destOrd="0" presId="urn:microsoft.com/office/officeart/2005/8/layout/cycle8"/>
    <dgm:cxn modelId="{FC4B8450-057B-4DD2-B464-7BE80CEACE8D}" type="presParOf" srcId="{DB885CED-A99B-495A-90A6-178D0139CE71}" destId="{B4FE574E-073C-4307-8E1A-00CAD7D0F749}" srcOrd="6" destOrd="0" presId="urn:microsoft.com/office/officeart/2005/8/layout/cycle8"/>
    <dgm:cxn modelId="{3BB17246-0E07-4BE1-9252-4311BD0F045E}" type="presParOf" srcId="{DB885CED-A99B-495A-90A6-178D0139CE71}" destId="{9DCE800D-3696-41FE-8CFE-AD12CEB3EED4}" srcOrd="7" destOrd="0" presId="urn:microsoft.com/office/officeart/2005/8/layout/cycle8"/>
    <dgm:cxn modelId="{FF9E3115-A097-4B98-8D2B-DE4461F58838}" type="presParOf" srcId="{DB885CED-A99B-495A-90A6-178D0139CE71}" destId="{B8606F58-50AF-41E8-B4D1-F42AE61A2E1F}" srcOrd="8" destOrd="0" presId="urn:microsoft.com/office/officeart/2005/8/layout/cycle8"/>
    <dgm:cxn modelId="{BB518B4B-1D6B-4974-9D98-BA14B2262D7D}" type="presParOf" srcId="{DB885CED-A99B-495A-90A6-178D0139CE71}" destId="{A00522B8-C252-4A7D-8923-22FC285FEABE}" srcOrd="9" destOrd="0" presId="urn:microsoft.com/office/officeart/2005/8/layout/cycle8"/>
    <dgm:cxn modelId="{D0B3EABC-E912-40B4-941E-A74A32A49B28}" type="presParOf" srcId="{DB885CED-A99B-495A-90A6-178D0139CE71}" destId="{7F944342-3587-4034-BD67-4AF84606AA7D}" srcOrd="10" destOrd="0" presId="urn:microsoft.com/office/officeart/2005/8/layout/cycle8"/>
    <dgm:cxn modelId="{FF64C01C-2867-4A8F-93F9-93AA7FE81B93}" type="presParOf" srcId="{DB885CED-A99B-495A-90A6-178D0139CE71}" destId="{A8F2243B-1F70-4592-8593-3336419A13EF}" srcOrd="11" destOrd="0" presId="urn:microsoft.com/office/officeart/2005/8/layout/cycle8"/>
    <dgm:cxn modelId="{7DA1C7EE-FD1C-49F4-8722-1DCF3371D0F1}" type="presParOf" srcId="{DB885CED-A99B-495A-90A6-178D0139CE71}" destId="{D4EE9510-5985-4A9B-9ACC-77D497452939}" srcOrd="12" destOrd="0" presId="urn:microsoft.com/office/officeart/2005/8/layout/cycle8"/>
    <dgm:cxn modelId="{BFD5E7E4-0D06-4089-898D-A742B7B6A3FF}" type="presParOf" srcId="{DB885CED-A99B-495A-90A6-178D0139CE71}" destId="{D72C94FB-EBC6-42FD-B648-F88DF26F2273}" srcOrd="13" destOrd="0" presId="urn:microsoft.com/office/officeart/2005/8/layout/cycle8"/>
    <dgm:cxn modelId="{52A78AC3-8851-47BD-9DFA-B168380A3796}" type="presParOf" srcId="{DB885CED-A99B-495A-90A6-178D0139CE71}" destId="{AD1CEE9F-2557-441E-AE1C-C2C05D36E9EC}"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025FF-38B0-4F81-A762-39BFE761A092}">
      <dsp:nvSpPr>
        <dsp:cNvPr id="0" name=""/>
        <dsp:cNvSpPr/>
      </dsp:nvSpPr>
      <dsp:spPr>
        <a:xfrm>
          <a:off x="516009" y="259287"/>
          <a:ext cx="3350793" cy="3350793"/>
        </a:xfrm>
        <a:prstGeom prst="pie">
          <a:avLst>
            <a:gd name="adj1" fmla="val 16200000"/>
            <a:gd name="adj2" fmla="val 180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kern="1200" dirty="0"/>
            <a:t>Delivery (On-site)</a:t>
          </a:r>
          <a:endParaRPr lang="en-GB" sz="2300" kern="1200" dirty="0"/>
        </a:p>
      </dsp:txBody>
      <dsp:txXfrm>
        <a:off x="2281957" y="969336"/>
        <a:ext cx="1196712" cy="997260"/>
      </dsp:txXfrm>
    </dsp:sp>
    <dsp:sp modelId="{0C672E58-D336-4867-917D-68815506DFC6}">
      <dsp:nvSpPr>
        <dsp:cNvPr id="0" name=""/>
        <dsp:cNvSpPr/>
      </dsp:nvSpPr>
      <dsp:spPr>
        <a:xfrm>
          <a:off x="446998" y="378958"/>
          <a:ext cx="3350793" cy="3350793"/>
        </a:xfrm>
        <a:prstGeom prst="pie">
          <a:avLst>
            <a:gd name="adj1" fmla="val 1800000"/>
            <a:gd name="adj2" fmla="val 900000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kern="1200" dirty="0"/>
            <a:t>Post event-Evaluation</a:t>
          </a:r>
          <a:endParaRPr lang="en-GB" sz="2300" kern="1200" dirty="0"/>
        </a:p>
      </dsp:txBody>
      <dsp:txXfrm>
        <a:off x="1244806" y="2552985"/>
        <a:ext cx="1795068" cy="877588"/>
      </dsp:txXfrm>
    </dsp:sp>
    <dsp:sp modelId="{B8606F58-50AF-41E8-B4D1-F42AE61A2E1F}">
      <dsp:nvSpPr>
        <dsp:cNvPr id="0" name=""/>
        <dsp:cNvSpPr/>
      </dsp:nvSpPr>
      <dsp:spPr>
        <a:xfrm>
          <a:off x="377988" y="259287"/>
          <a:ext cx="3350793" cy="3350793"/>
        </a:xfrm>
        <a:prstGeom prst="pie">
          <a:avLst>
            <a:gd name="adj1" fmla="val 9000000"/>
            <a:gd name="adj2" fmla="val 1620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kern="1200" dirty="0"/>
            <a:t>Planning</a:t>
          </a:r>
          <a:endParaRPr lang="en-GB" sz="2300" kern="1200" dirty="0"/>
        </a:p>
      </dsp:txBody>
      <dsp:txXfrm>
        <a:off x="766121" y="969336"/>
        <a:ext cx="1196712" cy="997260"/>
      </dsp:txXfrm>
    </dsp:sp>
    <dsp:sp modelId="{D4EE9510-5985-4A9B-9ACC-77D497452939}">
      <dsp:nvSpPr>
        <dsp:cNvPr id="0" name=""/>
        <dsp:cNvSpPr/>
      </dsp:nvSpPr>
      <dsp:spPr>
        <a:xfrm>
          <a:off x="308855" y="51857"/>
          <a:ext cx="3765653" cy="3765653"/>
        </a:xfrm>
        <a:prstGeom prst="circularArrow">
          <a:avLst>
            <a:gd name="adj1" fmla="val 5085"/>
            <a:gd name="adj2" fmla="val 327528"/>
            <a:gd name="adj3" fmla="val 1472472"/>
            <a:gd name="adj4" fmla="val 16199432"/>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72C94FB-EBC6-42FD-B648-F88DF26F2273}">
      <dsp:nvSpPr>
        <dsp:cNvPr id="0" name=""/>
        <dsp:cNvSpPr/>
      </dsp:nvSpPr>
      <dsp:spPr>
        <a:xfrm>
          <a:off x="239568" y="171316"/>
          <a:ext cx="3765653" cy="3765653"/>
        </a:xfrm>
        <a:prstGeom prst="circularArrow">
          <a:avLst>
            <a:gd name="adj1" fmla="val 5085"/>
            <a:gd name="adj2" fmla="val 327528"/>
            <a:gd name="adj3" fmla="val 8671970"/>
            <a:gd name="adj4" fmla="val 1800502"/>
            <a:gd name="adj5" fmla="val 5932"/>
          </a:avLst>
        </a:prstGeom>
        <a:solidFill>
          <a:schemeClr val="accent4">
            <a:hueOff val="-2232385"/>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D1CEE9F-2557-441E-AE1C-C2C05D36E9EC}">
      <dsp:nvSpPr>
        <dsp:cNvPr id="0" name=""/>
        <dsp:cNvSpPr/>
      </dsp:nvSpPr>
      <dsp:spPr>
        <a:xfrm>
          <a:off x="170281" y="51857"/>
          <a:ext cx="3765653" cy="3765653"/>
        </a:xfrm>
        <a:prstGeom prst="circularArrow">
          <a:avLst>
            <a:gd name="adj1" fmla="val 5085"/>
            <a:gd name="adj2" fmla="val 327528"/>
            <a:gd name="adj3" fmla="val 15873039"/>
            <a:gd name="adj4" fmla="val 9000000"/>
            <a:gd name="adj5" fmla="val 5932"/>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D9DF18-FA57-4565-AA75-8F99D6A3E25F}"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C59DE9-006E-48D1-97A4-CBF7150443F8}" type="slidenum">
              <a:rPr lang="en-GB" smtClean="0"/>
              <a:t>‹#›</a:t>
            </a:fld>
            <a:endParaRPr lang="en-GB"/>
          </a:p>
        </p:txBody>
      </p:sp>
    </p:spTree>
    <p:extLst>
      <p:ext uri="{BB962C8B-B14F-4D97-AF65-F5344CB8AC3E}">
        <p14:creationId xmlns:p14="http://schemas.microsoft.com/office/powerpoint/2010/main" val="1580834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2</a:t>
            </a:fld>
            <a:endParaRPr lang="en-GB"/>
          </a:p>
        </p:txBody>
      </p:sp>
    </p:spTree>
    <p:extLst>
      <p:ext uri="{BB962C8B-B14F-4D97-AF65-F5344CB8AC3E}">
        <p14:creationId xmlns:p14="http://schemas.microsoft.com/office/powerpoint/2010/main" val="2725745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basic requirement at the planning phase is the need to establish a strategic plan.   The purpose of a strategic plan is to formulate the vision, and then add the required detail that is needed to achieve the stated vision.</a:t>
            </a:r>
          </a:p>
        </p:txBody>
      </p:sp>
      <p:sp>
        <p:nvSpPr>
          <p:cNvPr id="4" name="Slide Number Placeholder 3"/>
          <p:cNvSpPr>
            <a:spLocks noGrp="1"/>
          </p:cNvSpPr>
          <p:nvPr>
            <p:ph type="sldNum" sz="quarter" idx="5"/>
          </p:nvPr>
        </p:nvSpPr>
        <p:spPr/>
        <p:txBody>
          <a:bodyPr/>
          <a:lstStyle/>
          <a:p>
            <a:fld id="{5190DFDC-6363-47B0-9CDD-CD2A10B22A4B}" type="slidenum">
              <a:rPr lang="en-GB" smtClean="0"/>
              <a:t>3</a:t>
            </a:fld>
            <a:endParaRPr lang="en-GB" dirty="0"/>
          </a:p>
        </p:txBody>
      </p:sp>
    </p:spTree>
    <p:extLst>
      <p:ext uri="{BB962C8B-B14F-4D97-AF65-F5344CB8AC3E}">
        <p14:creationId xmlns:p14="http://schemas.microsoft.com/office/powerpoint/2010/main" val="265144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Bladen</a:t>
            </a:r>
            <a:r>
              <a:rPr lang="en-GB" dirty="0"/>
              <a:t> el al explain the 3 stage event design model, </a:t>
            </a:r>
          </a:p>
        </p:txBody>
      </p:sp>
      <p:sp>
        <p:nvSpPr>
          <p:cNvPr id="4" name="Slide Number Placeholder 3"/>
          <p:cNvSpPr>
            <a:spLocks noGrp="1"/>
          </p:cNvSpPr>
          <p:nvPr>
            <p:ph type="sldNum" sz="quarter" idx="5"/>
          </p:nvPr>
        </p:nvSpPr>
        <p:spPr/>
        <p:txBody>
          <a:bodyPr/>
          <a:lstStyle/>
          <a:p>
            <a:fld id="{99C59DE9-006E-48D1-97A4-CBF7150443F8}" type="slidenum">
              <a:rPr lang="en-GB" smtClean="0"/>
              <a:t>4</a:t>
            </a:fld>
            <a:endParaRPr lang="en-GB"/>
          </a:p>
        </p:txBody>
      </p:sp>
    </p:spTree>
    <p:extLst>
      <p:ext uri="{BB962C8B-B14F-4D97-AF65-F5344CB8AC3E}">
        <p14:creationId xmlns:p14="http://schemas.microsoft.com/office/powerpoint/2010/main" val="3114130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designing an event it rests on the following elements – </a:t>
            </a:r>
          </a:p>
          <a:p>
            <a:endParaRPr lang="en-GB" dirty="0"/>
          </a:p>
          <a:p>
            <a:r>
              <a:rPr lang="en-GB" dirty="0"/>
              <a:t>Therefore why is it important to carefully consider the design of events? What is the consequence of poorly designed events?</a:t>
            </a:r>
          </a:p>
        </p:txBody>
      </p:sp>
      <p:sp>
        <p:nvSpPr>
          <p:cNvPr id="4" name="Slide Number Placeholder 3"/>
          <p:cNvSpPr>
            <a:spLocks noGrp="1"/>
          </p:cNvSpPr>
          <p:nvPr>
            <p:ph type="sldNum" sz="quarter" idx="5"/>
          </p:nvPr>
        </p:nvSpPr>
        <p:spPr/>
        <p:txBody>
          <a:bodyPr/>
          <a:lstStyle/>
          <a:p>
            <a:fld id="{99C59DE9-006E-48D1-97A4-CBF7150443F8}" type="slidenum">
              <a:rPr lang="en-GB" smtClean="0"/>
              <a:t>5</a:t>
            </a:fld>
            <a:endParaRPr lang="en-GB"/>
          </a:p>
        </p:txBody>
      </p:sp>
    </p:spTree>
    <p:extLst>
      <p:ext uri="{BB962C8B-B14F-4D97-AF65-F5344CB8AC3E}">
        <p14:creationId xmlns:p14="http://schemas.microsoft.com/office/powerpoint/2010/main" val="797463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Bowdin</a:t>
            </a:r>
            <a:r>
              <a:rPr lang="en-GB" dirty="0"/>
              <a:t> et al present the elements of event theming and design – </a:t>
            </a:r>
          </a:p>
          <a:p>
            <a:endParaRPr lang="en-GB" dirty="0"/>
          </a:p>
          <a:p>
            <a:r>
              <a:rPr lang="en-GB" dirty="0"/>
              <a:t>Ask students to provide an example of a MICE Industry event and discus this model in the context of that .. </a:t>
            </a:r>
          </a:p>
        </p:txBody>
      </p:sp>
      <p:sp>
        <p:nvSpPr>
          <p:cNvPr id="4" name="Slide Number Placeholder 3"/>
          <p:cNvSpPr>
            <a:spLocks noGrp="1"/>
          </p:cNvSpPr>
          <p:nvPr>
            <p:ph type="sldNum" sz="quarter" idx="5"/>
          </p:nvPr>
        </p:nvSpPr>
        <p:spPr/>
        <p:txBody>
          <a:bodyPr/>
          <a:lstStyle/>
          <a:p>
            <a:fld id="{99C59DE9-006E-48D1-97A4-CBF7150443F8}" type="slidenum">
              <a:rPr lang="en-GB" smtClean="0"/>
              <a:t>6</a:t>
            </a:fld>
            <a:endParaRPr lang="en-GB"/>
          </a:p>
        </p:txBody>
      </p:sp>
    </p:spTree>
    <p:extLst>
      <p:ext uri="{BB962C8B-B14F-4D97-AF65-F5344CB8AC3E}">
        <p14:creationId xmlns:p14="http://schemas.microsoft.com/office/powerpoint/2010/main" val="2984301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altLang="en-US" sz="1200" dirty="0"/>
              <a:t>Ask why the </a:t>
            </a:r>
            <a:r>
              <a:rPr lang="en-AU" altLang="en-US" sz="1200" i="1" dirty="0"/>
              <a:t>- The event experience for the attendee and sponsor rests on the success of the program EG. - </a:t>
            </a:r>
          </a:p>
          <a:p>
            <a:r>
              <a:rPr lang="en-GB" i="1" dirty="0"/>
              <a:t> Attendee – </a:t>
            </a:r>
            <a:r>
              <a:rPr lang="en-GB" b="0" i="0" dirty="0">
                <a:solidFill>
                  <a:srgbClr val="333333"/>
                </a:solidFill>
                <a:effectLst/>
                <a:latin typeface="Open Sans" panose="020B0606030504020204" pitchFamily="34" charset="0"/>
              </a:rPr>
              <a:t>experiential value is co-created, </a:t>
            </a:r>
            <a:r>
              <a:rPr lang="en-GB" b="0" i="0" dirty="0">
                <a:solidFill>
                  <a:srgbClr val="000000"/>
                </a:solidFill>
                <a:effectLst/>
                <a:latin typeface="Open Sans" panose="020B0606030504020204" pitchFamily="34" charset="0"/>
              </a:rPr>
              <a:t>Participant experience design is extremely in the MICE industry as guest satisfaction </a:t>
            </a:r>
            <a:r>
              <a:rPr lang="en-GB" b="0" i="0" dirty="0">
                <a:solidFill>
                  <a:srgbClr val="2C3340"/>
                </a:solidFill>
                <a:effectLst/>
                <a:latin typeface="Nunito" pitchFamily="2" charset="0"/>
              </a:rPr>
              <a:t>because they will influence brand image in terms of customer service and attract future clients. </a:t>
            </a: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Sponsor - </a:t>
            </a:r>
            <a:r>
              <a:rPr lang="en-GB" b="0" i="0" dirty="0">
                <a:solidFill>
                  <a:srgbClr val="202124"/>
                </a:solidFill>
                <a:effectLst/>
                <a:latin typeface="arial" panose="020B0604020202020204" pitchFamily="34" charset="0"/>
              </a:rPr>
              <a:t>Increased brand exposure through the event itself, event advertising, and media coverage. </a:t>
            </a:r>
            <a:r>
              <a:rPr lang="en-GB" b="0" i="0" dirty="0">
                <a:solidFill>
                  <a:srgbClr val="000000"/>
                </a:solidFill>
                <a:effectLst/>
                <a:latin typeface="Poppins" panose="00000500000000000000" pitchFamily="2" charset="0"/>
              </a:rPr>
              <a:t>Consumer Perception</a:t>
            </a:r>
          </a:p>
          <a:p>
            <a:endParaRPr lang="en-GB" i="1" dirty="0"/>
          </a:p>
        </p:txBody>
      </p:sp>
      <p:sp>
        <p:nvSpPr>
          <p:cNvPr id="4" name="Slide Number Placeholder 3"/>
          <p:cNvSpPr>
            <a:spLocks noGrp="1"/>
          </p:cNvSpPr>
          <p:nvPr>
            <p:ph type="sldNum" sz="quarter" idx="5"/>
          </p:nvPr>
        </p:nvSpPr>
        <p:spPr/>
        <p:txBody>
          <a:bodyPr/>
          <a:lstStyle/>
          <a:p>
            <a:fld id="{99C59DE9-006E-48D1-97A4-CBF7150443F8}" type="slidenum">
              <a:rPr lang="en-GB" smtClean="0"/>
              <a:t>7</a:t>
            </a:fld>
            <a:endParaRPr lang="en-GB"/>
          </a:p>
        </p:txBody>
      </p:sp>
    </p:spTree>
    <p:extLst>
      <p:ext uri="{BB962C8B-B14F-4D97-AF65-F5344CB8AC3E}">
        <p14:creationId xmlns:p14="http://schemas.microsoft.com/office/powerpoint/2010/main" val="1338834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the EMBOK Module which is the industry planning model. The</a:t>
            </a:r>
            <a:r>
              <a:rPr lang="en-GB" b="0" i="0" dirty="0">
                <a:solidFill>
                  <a:srgbClr val="9399A1"/>
                </a:solidFill>
                <a:effectLst/>
                <a:latin typeface="Verdana" panose="020B0604030504040204" pitchFamily="34" charset="0"/>
              </a:rPr>
              <a:t> process is series of step by step tasks or activities that are repeated in the management of an event. These actions can be regarded as the components in the overall process to deliver the event. </a:t>
            </a:r>
            <a:endParaRPr lang="en-GB" dirty="0"/>
          </a:p>
          <a:p>
            <a:r>
              <a:rPr lang="en-GB" b="0" i="0" dirty="0">
                <a:solidFill>
                  <a:srgbClr val="9399A1"/>
                </a:solidFill>
                <a:effectLst/>
                <a:latin typeface="Verdana" panose="020B0604030504040204" pitchFamily="34" charset="0"/>
              </a:rPr>
              <a:t>The EMBOK is a three dimensional description of the knowledge and skills essential to create, develop and deliver an event. The term 'event' includes conferences, exhibitions, festivals, special events, civic events, sports events and the like. </a:t>
            </a:r>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8</a:t>
            </a:fld>
            <a:endParaRPr lang="en-GB"/>
          </a:p>
        </p:txBody>
      </p:sp>
    </p:spTree>
    <p:extLst>
      <p:ext uri="{BB962C8B-B14F-4D97-AF65-F5344CB8AC3E}">
        <p14:creationId xmlns:p14="http://schemas.microsoft.com/office/powerpoint/2010/main" val="3517608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9399A1"/>
                </a:solidFill>
                <a:effectLst/>
                <a:latin typeface="Verdana" panose="020B0604030504040204" pitchFamily="34" charset="0"/>
              </a:rPr>
              <a:t>Event management is made up of five areas of management:</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Design</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Administration</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Marketing</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Operations</a:t>
            </a:r>
            <a:endParaRPr lang="en-GB" b="0" i="0" dirty="0">
              <a:solidFill>
                <a:srgbClr val="9399A1"/>
              </a:solidFill>
              <a:effectLst/>
              <a:latin typeface="Helvetica" panose="020B0604020202020204" pitchFamily="34" charset="0"/>
            </a:endParaRPr>
          </a:p>
          <a:p>
            <a:pPr algn="l">
              <a:buFont typeface="Arial" panose="020B0604020202020204" pitchFamily="34" charset="0"/>
              <a:buChar char="•"/>
            </a:pPr>
            <a:r>
              <a:rPr lang="en-GB" b="0" i="0" dirty="0">
                <a:solidFill>
                  <a:srgbClr val="9399A1"/>
                </a:solidFill>
                <a:effectLst/>
                <a:latin typeface="Verdana" panose="020B0604030504040204" pitchFamily="34" charset="0"/>
              </a:rPr>
              <a:t>Risk</a:t>
            </a:r>
            <a:endParaRPr lang="en-GB" b="0" i="0" dirty="0">
              <a:solidFill>
                <a:srgbClr val="9399A1"/>
              </a:solidFill>
              <a:effectLst/>
              <a:latin typeface="Helvetica" panose="020B0604020202020204" pitchFamily="34" charset="0"/>
            </a:endParaRPr>
          </a:p>
          <a:p>
            <a:pPr algn="l"/>
            <a:r>
              <a:rPr lang="en-GB" b="0" i="0" dirty="0">
                <a:solidFill>
                  <a:srgbClr val="9399A1"/>
                </a:solidFill>
                <a:effectLst/>
                <a:latin typeface="Verdana" panose="020B0604030504040204" pitchFamily="34" charset="0"/>
              </a:rPr>
              <a:t>The EMBOK term for these areas is </a:t>
            </a:r>
            <a:r>
              <a:rPr lang="en-GB" b="0" i="1" dirty="0">
                <a:solidFill>
                  <a:srgbClr val="9399A1"/>
                </a:solidFill>
                <a:effectLst/>
                <a:latin typeface="Verdana" panose="020B0604030504040204" pitchFamily="34" charset="0"/>
              </a:rPr>
              <a:t>Knowledge Domains</a:t>
            </a:r>
            <a:r>
              <a:rPr lang="en-GB" b="0" i="0" dirty="0">
                <a:solidFill>
                  <a:srgbClr val="9399A1"/>
                </a:solidFill>
                <a:effectLst/>
                <a:latin typeface="Verdana" panose="020B0604030504040204" pitchFamily="34" charset="0"/>
              </a:rPr>
              <a:t>. Every event manager, from festival organisers to conference planners, must manage each of these areas. They represent the temporary Departments or Divisions of the event management.</a:t>
            </a:r>
            <a:endParaRPr lang="en-GB" b="0" i="0" dirty="0">
              <a:solidFill>
                <a:srgbClr val="9399A1"/>
              </a:solidFill>
              <a:effectLst/>
              <a:latin typeface="Helvetica" panose="020B0604020202020204" pitchFamily="34" charset="0"/>
            </a:endParaRPr>
          </a:p>
          <a:p>
            <a:pPr algn="l"/>
            <a:r>
              <a:rPr lang="en-GB" b="0" i="0" dirty="0">
                <a:solidFill>
                  <a:srgbClr val="9399A1"/>
                </a:solidFill>
                <a:effectLst/>
                <a:latin typeface="Verdana" panose="020B0604030504040204" pitchFamily="34" charset="0"/>
              </a:rPr>
              <a:t>The Domains can be subdivide as shown below. For the sake of symmetry the Domains are subdivided into seven Classes.</a:t>
            </a:r>
          </a:p>
          <a:p>
            <a:pPr algn="l"/>
            <a:r>
              <a:rPr lang="en-GB" b="0" i="0" dirty="0">
                <a:solidFill>
                  <a:srgbClr val="9399A1"/>
                </a:solidFill>
                <a:effectLst/>
                <a:latin typeface="Verdana" panose="020B0604030504040204" pitchFamily="34" charset="0"/>
              </a:rPr>
              <a:t>In the following slide we will investigate this model in more detail by exploring academic Julia Silvers who has developed EMBOK into a comprehensive taxonomy of event management that is used when planning and managing events. </a:t>
            </a:r>
            <a:endParaRPr lang="en-GB" b="0" i="0" dirty="0">
              <a:solidFill>
                <a:srgbClr val="9399A1"/>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9</a:t>
            </a:fld>
            <a:endParaRPr lang="en-GB"/>
          </a:p>
        </p:txBody>
      </p:sp>
    </p:spTree>
    <p:extLst>
      <p:ext uri="{BB962C8B-B14F-4D97-AF65-F5344CB8AC3E}">
        <p14:creationId xmlns:p14="http://schemas.microsoft.com/office/powerpoint/2010/main" val="2996109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10</a:t>
            </a:fld>
            <a:endParaRPr lang="en-GB"/>
          </a:p>
        </p:txBody>
      </p:sp>
    </p:spTree>
    <p:extLst>
      <p:ext uri="{BB962C8B-B14F-4D97-AF65-F5344CB8AC3E}">
        <p14:creationId xmlns:p14="http://schemas.microsoft.com/office/powerpoint/2010/main" val="1295506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11</a:t>
            </a:fld>
            <a:endParaRPr lang="en-GB"/>
          </a:p>
        </p:txBody>
      </p:sp>
    </p:spTree>
    <p:extLst>
      <p:ext uri="{BB962C8B-B14F-4D97-AF65-F5344CB8AC3E}">
        <p14:creationId xmlns:p14="http://schemas.microsoft.com/office/powerpoint/2010/main" val="1305571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Clr>
                <a:schemeClr val="tx1"/>
              </a:buClr>
              <a:buFontTx/>
              <a:buNone/>
            </a:pPr>
            <a:r>
              <a:rPr lang="en-AU" altLang="en-US" sz="1200" b="1" dirty="0"/>
              <a:t>RECAP - Events as ‘service experiences’</a:t>
            </a:r>
          </a:p>
          <a:p>
            <a:pPr>
              <a:lnSpc>
                <a:spcPct val="80000"/>
              </a:lnSpc>
              <a:buClr>
                <a:schemeClr val="tx1"/>
              </a:buClr>
            </a:pPr>
            <a:r>
              <a:rPr lang="en-AU" altLang="en-US" sz="1200" dirty="0"/>
              <a:t>The delivery and consumption of an event are </a:t>
            </a:r>
            <a:r>
              <a:rPr lang="en-AU" altLang="en-US" sz="1200" i="1" dirty="0"/>
              <a:t>inseparable</a:t>
            </a:r>
          </a:p>
          <a:p>
            <a:pPr>
              <a:lnSpc>
                <a:spcPct val="80000"/>
              </a:lnSpc>
              <a:buClr>
                <a:schemeClr val="tx1"/>
              </a:buClr>
            </a:pPr>
            <a:r>
              <a:rPr lang="en-AU" altLang="en-US" sz="1200" dirty="0"/>
              <a:t>Because of the immediacy of service consumption, event experiences can have </a:t>
            </a:r>
            <a:r>
              <a:rPr lang="en-AU" altLang="en-US" sz="1200" i="1" dirty="0"/>
              <a:t>variations in quality</a:t>
            </a:r>
            <a:r>
              <a:rPr lang="en-AU" altLang="en-US" sz="1200" dirty="0"/>
              <a:t> each time it is held</a:t>
            </a:r>
          </a:p>
          <a:p>
            <a:pPr>
              <a:lnSpc>
                <a:spcPct val="80000"/>
              </a:lnSpc>
              <a:buClr>
                <a:schemeClr val="tx1"/>
              </a:buClr>
            </a:pPr>
            <a:r>
              <a:rPr lang="en-AU" altLang="en-US" sz="1200" dirty="0"/>
              <a:t>Events are </a:t>
            </a:r>
            <a:r>
              <a:rPr lang="en-AU" altLang="en-US" sz="1200" i="1" dirty="0"/>
              <a:t>intangible</a:t>
            </a:r>
          </a:p>
          <a:p>
            <a:pPr>
              <a:lnSpc>
                <a:spcPct val="80000"/>
              </a:lnSpc>
              <a:buClr>
                <a:schemeClr val="tx1"/>
              </a:buClr>
            </a:pPr>
            <a:r>
              <a:rPr lang="en-AU" altLang="en-US" sz="1200" dirty="0"/>
              <a:t>Events have</a:t>
            </a:r>
            <a:r>
              <a:rPr lang="en-AU" altLang="en-US" sz="1200" i="1" dirty="0"/>
              <a:t> credence qualities – </a:t>
            </a:r>
            <a:r>
              <a:rPr lang="en-AU" altLang="en-US" sz="1200" dirty="0"/>
              <a:t>characteristics that consumers aren’t able to understand or evaluate</a:t>
            </a:r>
          </a:p>
          <a:p>
            <a:pPr>
              <a:lnSpc>
                <a:spcPct val="80000"/>
              </a:lnSpc>
              <a:buClr>
                <a:schemeClr val="tx1"/>
              </a:buClr>
            </a:pPr>
            <a:r>
              <a:rPr lang="en-AU" altLang="en-US" sz="1200" dirty="0"/>
              <a:t>The event experience is</a:t>
            </a:r>
            <a:r>
              <a:rPr lang="en-AU" altLang="en-US" sz="1200" i="1" dirty="0"/>
              <a:t> perishable</a:t>
            </a:r>
            <a:endParaRPr lang="en-AU" altLang="en-US" sz="1200" dirty="0"/>
          </a:p>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12</a:t>
            </a:fld>
            <a:endParaRPr lang="en-GB"/>
          </a:p>
        </p:txBody>
      </p:sp>
    </p:spTree>
    <p:extLst>
      <p:ext uri="{BB962C8B-B14F-4D97-AF65-F5344CB8AC3E}">
        <p14:creationId xmlns:p14="http://schemas.microsoft.com/office/powerpoint/2010/main" val="1247317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Event planners should be attuned to the above </a:t>
            </a:r>
          </a:p>
          <a:p>
            <a:r>
              <a:rPr lang="en-GB" dirty="0"/>
              <a:t> </a:t>
            </a:r>
          </a:p>
          <a:p>
            <a:r>
              <a:rPr lang="en-GB" dirty="0"/>
              <a:t>REFER to the UAE and Dubai Expo Saudi etc and the MICE/ business event industry</a:t>
            </a:r>
          </a:p>
        </p:txBody>
      </p:sp>
      <p:sp>
        <p:nvSpPr>
          <p:cNvPr id="4" name="Slide Number Placeholder 3"/>
          <p:cNvSpPr>
            <a:spLocks noGrp="1"/>
          </p:cNvSpPr>
          <p:nvPr>
            <p:ph type="sldNum" sz="quarter" idx="5"/>
          </p:nvPr>
        </p:nvSpPr>
        <p:spPr/>
        <p:txBody>
          <a:bodyPr/>
          <a:lstStyle/>
          <a:p>
            <a:fld id="{99C59DE9-006E-48D1-97A4-CBF7150443F8}" type="slidenum">
              <a:rPr lang="en-GB" smtClean="0"/>
              <a:t>13</a:t>
            </a:fld>
            <a:endParaRPr lang="en-GB"/>
          </a:p>
        </p:txBody>
      </p:sp>
    </p:spTree>
    <p:extLst>
      <p:ext uri="{BB962C8B-B14F-4D97-AF65-F5344CB8AC3E}">
        <p14:creationId xmlns:p14="http://schemas.microsoft.com/office/powerpoint/2010/main" val="31274781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list is taken from </a:t>
            </a:r>
            <a:r>
              <a:rPr lang="en-GB" dirty="0" err="1"/>
              <a:t>Bowdin</a:t>
            </a:r>
            <a:r>
              <a:rPr lang="en-GB" dirty="0"/>
              <a:t> et al </a:t>
            </a:r>
          </a:p>
        </p:txBody>
      </p:sp>
      <p:sp>
        <p:nvSpPr>
          <p:cNvPr id="4" name="Slide Number Placeholder 3"/>
          <p:cNvSpPr>
            <a:spLocks noGrp="1"/>
          </p:cNvSpPr>
          <p:nvPr>
            <p:ph type="sldNum" sz="quarter" idx="5"/>
          </p:nvPr>
        </p:nvSpPr>
        <p:spPr/>
        <p:txBody>
          <a:bodyPr/>
          <a:lstStyle/>
          <a:p>
            <a:fld id="{99C59DE9-006E-48D1-97A4-CBF7150443F8}" type="slidenum">
              <a:rPr lang="en-GB" smtClean="0"/>
              <a:t>15</a:t>
            </a:fld>
            <a:endParaRPr lang="en-GB"/>
          </a:p>
        </p:txBody>
      </p:sp>
    </p:spTree>
    <p:extLst>
      <p:ext uri="{BB962C8B-B14F-4D97-AF65-F5344CB8AC3E}">
        <p14:creationId xmlns:p14="http://schemas.microsoft.com/office/powerpoint/2010/main" val="2285766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16</a:t>
            </a:fld>
            <a:endParaRPr lang="en-GB"/>
          </a:p>
        </p:txBody>
      </p:sp>
    </p:spTree>
    <p:extLst>
      <p:ext uri="{BB962C8B-B14F-4D97-AF65-F5344CB8AC3E}">
        <p14:creationId xmlns:p14="http://schemas.microsoft.com/office/powerpoint/2010/main" val="3810316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buFont typeface="Wingdings" panose="05000000000000000000" pitchFamily="2" charset="2"/>
              <a:buChar char="Ø"/>
            </a:pPr>
            <a:endParaRPr lang="en-GB" dirty="0"/>
          </a:p>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17</a:t>
            </a:fld>
            <a:endParaRPr lang="en-GB"/>
          </a:p>
        </p:txBody>
      </p:sp>
    </p:spTree>
    <p:extLst>
      <p:ext uri="{BB962C8B-B14F-4D97-AF65-F5344CB8AC3E}">
        <p14:creationId xmlns:p14="http://schemas.microsoft.com/office/powerpoint/2010/main" val="13051696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chemeClr val="tx1"/>
              </a:buClr>
            </a:pPr>
            <a:r>
              <a:rPr lang="en-AU" altLang="en-US" sz="1200" dirty="0"/>
              <a:t>Different for a theatre stage</a:t>
            </a:r>
          </a:p>
          <a:p>
            <a:pPr>
              <a:buClr>
                <a:schemeClr val="tx1"/>
              </a:buClr>
            </a:pPr>
            <a:r>
              <a:rPr lang="en-AU" altLang="en-US" sz="1200" dirty="0"/>
              <a:t>Stage plan</a:t>
            </a:r>
          </a:p>
          <a:p>
            <a:pPr>
              <a:buClr>
                <a:schemeClr val="tx1"/>
              </a:buClr>
            </a:pPr>
            <a:r>
              <a:rPr lang="en-AU" altLang="en-US" sz="1200" dirty="0"/>
              <a:t>Stage manager </a:t>
            </a:r>
          </a:p>
          <a:p>
            <a:pPr>
              <a:buClr>
                <a:schemeClr val="tx1"/>
              </a:buClr>
            </a:pPr>
            <a:r>
              <a:rPr lang="en-AU" altLang="en-US" sz="1200" dirty="0"/>
              <a:t>Stage safety issues</a:t>
            </a:r>
          </a:p>
          <a:p>
            <a:r>
              <a:rPr lang="en-GB" dirty="0"/>
              <a:t>(</a:t>
            </a:r>
            <a:r>
              <a:rPr lang="en-GB" dirty="0" err="1"/>
              <a:t>Bowdin</a:t>
            </a:r>
            <a:r>
              <a:rPr lang="en-GB" dirty="0"/>
              <a:t> et al)</a:t>
            </a:r>
          </a:p>
        </p:txBody>
      </p:sp>
      <p:sp>
        <p:nvSpPr>
          <p:cNvPr id="4" name="Slide Number Placeholder 3"/>
          <p:cNvSpPr>
            <a:spLocks noGrp="1"/>
          </p:cNvSpPr>
          <p:nvPr>
            <p:ph type="sldNum" sz="quarter" idx="5"/>
          </p:nvPr>
        </p:nvSpPr>
        <p:spPr/>
        <p:txBody>
          <a:bodyPr/>
          <a:lstStyle/>
          <a:p>
            <a:fld id="{99C59DE9-006E-48D1-97A4-CBF7150443F8}" type="slidenum">
              <a:rPr lang="en-GB" smtClean="0"/>
              <a:t>21</a:t>
            </a:fld>
            <a:endParaRPr lang="en-GB"/>
          </a:p>
        </p:txBody>
      </p:sp>
    </p:spTree>
    <p:extLst>
      <p:ext uri="{BB962C8B-B14F-4D97-AF65-F5344CB8AC3E}">
        <p14:creationId xmlns:p14="http://schemas.microsoft.com/office/powerpoint/2010/main" val="37985679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 music events currently generate 50.1% of the events industry revenue </a:t>
            </a:r>
          </a:p>
          <a:p>
            <a:r>
              <a:rPr lang="en-GB" dirty="0"/>
              <a:t>Have been the fastest growing sector of the events industry </a:t>
            </a:r>
            <a:r>
              <a:rPr lang="en-GB" sz="800" dirty="0"/>
              <a:t>(</a:t>
            </a:r>
            <a:r>
              <a:rPr lang="en-GB" sz="800" dirty="0" err="1"/>
              <a:t>Ibisworld</a:t>
            </a:r>
            <a:r>
              <a:rPr lang="en-GB" sz="800" dirty="0"/>
              <a:t>, 2016)</a:t>
            </a:r>
          </a:p>
          <a:p>
            <a:r>
              <a:rPr lang="en-GB" dirty="0"/>
              <a:t>Sound and visual effects and the staging and special effects are considered as major factors in the overall guest experience</a:t>
            </a:r>
          </a:p>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22</a:t>
            </a:fld>
            <a:endParaRPr lang="en-GB"/>
          </a:p>
        </p:txBody>
      </p:sp>
    </p:spTree>
    <p:extLst>
      <p:ext uri="{BB962C8B-B14F-4D97-AF65-F5344CB8AC3E}">
        <p14:creationId xmlns:p14="http://schemas.microsoft.com/office/powerpoint/2010/main" val="9601829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design of the catering is an important part of event design</a:t>
            </a:r>
          </a:p>
          <a:p>
            <a:r>
              <a:rPr lang="en-GB" dirty="0"/>
              <a:t>A poor dining experience will detract hugely from the positive memories of the occasion and reputation </a:t>
            </a:r>
          </a:p>
          <a:p>
            <a:r>
              <a:rPr lang="en-GB" dirty="0"/>
              <a:t>Create menus and a food concept that is going to help sell the event</a:t>
            </a:r>
          </a:p>
          <a:p>
            <a:r>
              <a:rPr lang="en-GB" dirty="0"/>
              <a:t>The production and service of food allows for creativity, as it engages all the senses</a:t>
            </a:r>
          </a:p>
          <a:p>
            <a:pPr>
              <a:buClr>
                <a:schemeClr val="tx1"/>
              </a:buClr>
            </a:pPr>
            <a:r>
              <a:rPr lang="en-AU" altLang="en-US" sz="1200" dirty="0"/>
              <a:t>In-house or contracted</a:t>
            </a:r>
          </a:p>
          <a:p>
            <a:pPr>
              <a:buClr>
                <a:schemeClr val="tx1"/>
              </a:buClr>
            </a:pPr>
            <a:r>
              <a:rPr lang="en-AU" altLang="en-US" sz="1200" dirty="0"/>
              <a:t>Quality</a:t>
            </a:r>
          </a:p>
          <a:p>
            <a:pPr>
              <a:buClr>
                <a:schemeClr val="tx1"/>
              </a:buClr>
            </a:pPr>
            <a:r>
              <a:rPr lang="en-AU" altLang="en-US" sz="1200" dirty="0"/>
              <a:t>Costs</a:t>
            </a:r>
          </a:p>
          <a:p>
            <a:pPr>
              <a:buClr>
                <a:schemeClr val="tx1"/>
              </a:buClr>
            </a:pPr>
            <a:r>
              <a:rPr lang="en-AU" altLang="en-US" sz="1200" dirty="0"/>
              <a:t>Waste management</a:t>
            </a:r>
          </a:p>
          <a:p>
            <a:pPr>
              <a:buClr>
                <a:schemeClr val="tx1"/>
              </a:buClr>
            </a:pPr>
            <a:r>
              <a:rPr lang="en-AU" altLang="en-US" sz="1200" dirty="0"/>
              <a:t>Alcohol</a:t>
            </a:r>
          </a:p>
          <a:p>
            <a:pPr>
              <a:buClr>
                <a:schemeClr val="tx1"/>
              </a:buClr>
            </a:pPr>
            <a:r>
              <a:rPr lang="en-AU" altLang="en-US" sz="1200" dirty="0"/>
              <a:t>Design/theme/type</a:t>
            </a:r>
          </a:p>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25</a:t>
            </a:fld>
            <a:endParaRPr lang="en-GB"/>
          </a:p>
        </p:txBody>
      </p:sp>
    </p:spTree>
    <p:extLst>
      <p:ext uri="{BB962C8B-B14F-4D97-AF65-F5344CB8AC3E}">
        <p14:creationId xmlns:p14="http://schemas.microsoft.com/office/powerpoint/2010/main" val="11234368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wow factor’ for the audience, events can create memorable, or event life-changing experiences</a:t>
            </a:r>
          </a:p>
          <a:p>
            <a:r>
              <a:rPr lang="en-GB" dirty="0"/>
              <a:t>A positive experience has benefits for the all stakeholders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C59DE9-006E-48D1-97A4-CBF7150443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121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28</a:t>
            </a:fld>
            <a:endParaRPr lang="en-GB"/>
          </a:p>
        </p:txBody>
      </p:sp>
    </p:spTree>
    <p:extLst>
      <p:ext uri="{BB962C8B-B14F-4D97-AF65-F5344CB8AC3E}">
        <p14:creationId xmlns:p14="http://schemas.microsoft.com/office/powerpoint/2010/main" val="35036395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this National Gallery video and carry our Research using the links provided</a:t>
            </a:r>
          </a:p>
          <a:p>
            <a:r>
              <a:rPr lang="en-GB" dirty="0"/>
              <a:t>Consider holding an event of your choice at the N.G. </a:t>
            </a:r>
          </a:p>
          <a:p>
            <a:r>
              <a:rPr lang="en-GB" dirty="0"/>
              <a:t>Make comprehensive notes to explain what would you need to carefully plan in the following areas -  </a:t>
            </a:r>
          </a:p>
          <a:p>
            <a:pPr marL="228600" indent="-228600">
              <a:buFont typeface="+mj-lt"/>
              <a:buAutoNum type="arabicPeriod"/>
            </a:pPr>
            <a:r>
              <a:rPr lang="en-GB" dirty="0"/>
              <a:t>Design </a:t>
            </a:r>
          </a:p>
          <a:p>
            <a:pPr marL="228600" indent="-228600">
              <a:buFont typeface="+mj-lt"/>
              <a:buAutoNum type="arabicPeriod"/>
            </a:pPr>
            <a:r>
              <a:rPr lang="en-GB" dirty="0"/>
              <a:t>Production </a:t>
            </a:r>
          </a:p>
          <a:p>
            <a:pPr marL="228600" indent="-228600">
              <a:buFont typeface="+mj-lt"/>
              <a:buAutoNum type="arabicPeriod"/>
            </a:pPr>
            <a:r>
              <a:rPr lang="en-GB" dirty="0"/>
              <a:t>Contingency?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C59DE9-006E-48D1-97A4-CBF7150443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1672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ing.com/videos/search?view=detail&amp;mid=82DF164BF01233ED3FB982DF164BF01233ED3FB9&amp;q=event+staging&amp;shtp=GetUrl&amp;shid=48681232-fd51-4ae6-b04e-02d6dae91578&amp;shtk=U3RhZ2luZyBDb25uZWN0aW9ucyAtIEF1ZGlvIFZpc3VhbCBFdmVudCBTaG93cmVlbA%3D%3D&amp;shdk=U3RhZ2luZyBDb25uZWN0aW9ucyBoYXMgYmVlbiBjcmVhdGluZyB1bmZvcmdldHRhYmxlIGF1ZGlvIHZpc3VhbCBldmVudHMgZm9yIG5lYXJseSAzMCB5ZWFycy4gQXMgdGhlIGxlYWRlciBpbiBldmVudCBzdGFnaW5nIHdlIG9mZmVyIGEgdG90YWwgZXZlbnQgbWFuYWdlbWVudCBzb2x1dGlvbnMgaW5jbHVkaW5nIGF1ZGlvIHZpc3VhbCwgc3R5bGluZyBhbmQgdGhlbWluZywgc2V0IGRlc2lnbiBhbmQgc3RhZ2luZywgbXVsdGltZWRpYSBhbmQgZGlnaXRhbCBjb250ZW50LiBTb21lIG9mIG91ciBtb3N0IHJlY2VudCB3b3JrIGZyb20gYWNyb3NzIHRoZSBjb3VudHJ5IGlzIGhpZ2hsaWdodGVkIGluIHRoaXMgLi4u&amp;shhk=CaGXmvoimVvoG537pt7TYmk0WwS6yd%2BoJG2bksl7IRs%3D&amp;form=VDSHOT&amp;shth=OSH.fIWuwUQUKqoFkYxfmUC1dg</a:t>
            </a:r>
          </a:p>
        </p:txBody>
      </p:sp>
      <p:sp>
        <p:nvSpPr>
          <p:cNvPr id="4" name="Slide Number Placeholder 3"/>
          <p:cNvSpPr>
            <a:spLocks noGrp="1"/>
          </p:cNvSpPr>
          <p:nvPr>
            <p:ph type="sldNum" sz="quarter" idx="5"/>
          </p:nvPr>
        </p:nvSpPr>
        <p:spPr/>
        <p:txBody>
          <a:bodyPr/>
          <a:lstStyle/>
          <a:p>
            <a:fld id="{99C59DE9-006E-48D1-97A4-CBF7150443F8}" type="slidenum">
              <a:rPr lang="en-GB" smtClean="0"/>
              <a:t>30</a:t>
            </a:fld>
            <a:endParaRPr lang="en-GB"/>
          </a:p>
        </p:txBody>
      </p:sp>
    </p:spTree>
    <p:extLst>
      <p:ext uri="{BB962C8B-B14F-4D97-AF65-F5344CB8AC3E}">
        <p14:creationId xmlns:p14="http://schemas.microsoft.com/office/powerpoint/2010/main" val="5988696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mbok.org/juliasilvers/embok.htm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8yRm7beXbKo?start=44&amp;feature=oembed" TargetMode="External"/><Relationship Id="rId6" Type="http://schemas.openxmlformats.org/officeDocument/2006/relationships/image" Target="../media/image10.jpeg"/><Relationship Id="rId5" Type="http://schemas.openxmlformats.org/officeDocument/2006/relationships/hyperlink" Target="https://www.nationalgallery.org.uk/media/d1hl0cwy/accredited-suppliers-the-national-gallery-2021.pdf" TargetMode="External"/><Relationship Id="rId4" Type="http://schemas.openxmlformats.org/officeDocument/2006/relationships/hyperlink" Target="https://www.nationalgallery.org.uk/media/qfudvjad/entertaining-brochure-national-gallery-2022-v2.pdf" TargetMode="Externa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ideo" Target="https://www.youtube.com/embed/Mk3QBtrprZc?feature=oembed" TargetMode="External"/><Relationship Id="rId4" Type="http://schemas.openxmlformats.org/officeDocument/2006/relationships/image" Target="../media/image11.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a:solidFill>
                  <a:schemeClr val="bg1"/>
                </a:solidFill>
              </a:rPr>
              <a:t>Event Design &amp; Production</a:t>
            </a:r>
          </a:p>
        </p:txBody>
      </p:sp>
      <p:sp>
        <p:nvSpPr>
          <p:cNvPr id="3" name="TextBox 9">
            <a:extLst>
              <a:ext uri="{FF2B5EF4-FFF2-40B4-BE49-F238E27FC236}">
                <a16:creationId xmlns:a16="http://schemas.microsoft.com/office/drawing/2014/main" id="{AEAA591F-B6F3-4945-9068-B2E6A9C20B94}"/>
              </a:ext>
            </a:extLst>
          </p:cNvPr>
          <p:cNvSpPr txBox="1"/>
          <p:nvPr/>
        </p:nvSpPr>
        <p:spPr>
          <a:xfrm>
            <a:off x="514350" y="5373053"/>
            <a:ext cx="3827219" cy="198581"/>
          </a:xfrm>
          <a:prstGeom prst="rect">
            <a:avLst/>
          </a:prstGeom>
        </p:spPr>
        <p:txBody>
          <a:bodyPr lIns="0" tIns="0" rIns="0" bIns="0" rtlCol="0" anchor="t">
            <a:spAutoFit/>
          </a:bodyPr>
          <a:lstStyle/>
          <a:p>
            <a:pPr>
              <a:lnSpc>
                <a:spcPts val="1680"/>
              </a:lnSpc>
            </a:pPr>
            <a:r>
              <a:rPr lang="en-US" sz="1200" spc="36" dirty="0">
                <a:solidFill>
                  <a:srgbClr val="FAFDFF"/>
                </a:solidFill>
                <a:latin typeface="Assistant Regular"/>
              </a:rPr>
              <a:t>Lecturer: Jennifer Keen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85000" lnSpcReduction="20000"/>
          </a:bodyPr>
          <a:lstStyle/>
          <a:p>
            <a:pPr marL="609600" indent="-609600">
              <a:buClr>
                <a:schemeClr val="tx1"/>
              </a:buClr>
              <a:buFontTx/>
              <a:buAutoNum type="arabicPeriod"/>
            </a:pPr>
            <a:r>
              <a:rPr lang="en-AU" altLang="en-US" sz="2800" dirty="0"/>
              <a:t>Analyse the staging of an event according to its constituent elements.</a:t>
            </a:r>
          </a:p>
          <a:p>
            <a:pPr marL="609600" indent="-609600">
              <a:buClr>
                <a:schemeClr val="tx1"/>
              </a:buClr>
              <a:buFontTx/>
              <a:buAutoNum type="arabicPeriod"/>
            </a:pPr>
            <a:r>
              <a:rPr lang="en-AU" altLang="en-US" sz="2800" dirty="0"/>
              <a:t>Demonstrate how these elements relate to each other and to the theme of the event.</a:t>
            </a:r>
          </a:p>
          <a:p>
            <a:pPr marL="609600" indent="-609600">
              <a:buClr>
                <a:schemeClr val="tx1"/>
              </a:buClr>
              <a:buFontTx/>
              <a:buAutoNum type="arabicPeriod"/>
            </a:pPr>
            <a:r>
              <a:rPr lang="en-AU" altLang="en-US" sz="2800" dirty="0"/>
              <a:t>Understand the safety elements of each aspect of staging.</a:t>
            </a:r>
          </a:p>
          <a:p>
            <a:pPr marL="609600" indent="-609600">
              <a:buClr>
                <a:schemeClr val="tx1"/>
              </a:buClr>
              <a:buFontTx/>
              <a:buAutoNum type="arabicPeriod"/>
            </a:pPr>
            <a:r>
              <a:rPr lang="en-AU" altLang="en-US" sz="2800" dirty="0"/>
              <a:t>Identify the relative importance of each aspect of staging.</a:t>
            </a:r>
          </a:p>
          <a:p>
            <a:pPr marL="609600" indent="-609600">
              <a:buClr>
                <a:schemeClr val="tx1"/>
              </a:buClr>
              <a:buFontTx/>
              <a:buAutoNum type="arabicPeriod"/>
            </a:pPr>
            <a:r>
              <a:rPr lang="en-AU" altLang="en-US" sz="2800" dirty="0"/>
              <a:t>Use the tools of staging.</a:t>
            </a:r>
          </a:p>
          <a:p>
            <a:pPr marL="609600" indent="-609600">
              <a:buClr>
                <a:schemeClr val="tx1"/>
              </a:buClr>
              <a:buFontTx/>
              <a:buAutoNum type="arabicPeriod"/>
            </a:pPr>
            <a:r>
              <a:rPr lang="en-AU" altLang="en-US" sz="2800" dirty="0"/>
              <a:t>The event experience </a:t>
            </a:r>
          </a:p>
          <a:p>
            <a:pPr marL="609600" indent="-609600">
              <a:buClr>
                <a:schemeClr val="tx1"/>
              </a:buClr>
              <a:buFontTx/>
              <a:buAutoNum type="arabicPeriod"/>
            </a:pPr>
            <a:r>
              <a:rPr lang="en-AU" altLang="en-US" sz="2800" dirty="0"/>
              <a:t>EMBOK </a:t>
            </a:r>
          </a:p>
          <a:p>
            <a:pPr lvl="1"/>
            <a:endParaRPr lang="en-GB" dirty="0"/>
          </a:p>
        </p:txBody>
      </p:sp>
      <p:sp>
        <p:nvSpPr>
          <p:cNvPr id="9" name="Slide Number Placeholder 8"/>
          <p:cNvSpPr>
            <a:spLocks noGrp="1"/>
          </p:cNvSpPr>
          <p:nvPr>
            <p:ph type="sldNum" sz="quarter" idx="12"/>
          </p:nvPr>
        </p:nvSpPr>
        <p:spPr/>
        <p:txBody>
          <a:bodyPr/>
          <a:lstStyle/>
          <a:p>
            <a:fld id="{C439CF85-8457-400C-A4F9-DC61A400AE11}" type="slidenum">
              <a:rPr lang="en-US" smtClean="0"/>
              <a:pPr/>
              <a:t>2</a:t>
            </a:fld>
            <a:endParaRPr lang="en-US"/>
          </a:p>
        </p:txBody>
      </p:sp>
      <p:sp>
        <p:nvSpPr>
          <p:cNvPr id="4" name="Title 1">
            <a:extLst>
              <a:ext uri="{FF2B5EF4-FFF2-40B4-BE49-F238E27FC236}">
                <a16:creationId xmlns:a16="http://schemas.microsoft.com/office/drawing/2014/main" id="{ABAB1184-0EF6-4862-8395-47B570A860C0}"/>
              </a:ext>
            </a:extLst>
          </p:cNvPr>
          <p:cNvSpPr>
            <a:spLocks noGrp="1"/>
          </p:cNvSpPr>
          <p:nvPr>
            <p:ph type="title"/>
          </p:nvPr>
        </p:nvSpPr>
        <p:spPr>
          <a:xfrm>
            <a:off x="457200" y="274638"/>
            <a:ext cx="8229600" cy="1143000"/>
          </a:xfrm>
        </p:spPr>
        <p:txBody>
          <a:bodyPr/>
          <a:lstStyle/>
          <a:p>
            <a:r>
              <a:rPr lang="en-GB" dirty="0"/>
              <a:t>Todays Aims</a:t>
            </a:r>
          </a:p>
        </p:txBody>
      </p:sp>
    </p:spTree>
    <p:extLst>
      <p:ext uri="{BB962C8B-B14F-4D97-AF65-F5344CB8AC3E}">
        <p14:creationId xmlns:p14="http://schemas.microsoft.com/office/powerpoint/2010/main" val="4207535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dirty="0"/>
              <a:t>The 3 Phases of the Event Cycle</a:t>
            </a:r>
          </a:p>
        </p:txBody>
      </p:sp>
      <p:sp>
        <p:nvSpPr>
          <p:cNvPr id="4" name="Content Placeholder 2">
            <a:extLst>
              <a:ext uri="{FF2B5EF4-FFF2-40B4-BE49-F238E27FC236}">
                <a16:creationId xmlns:a16="http://schemas.microsoft.com/office/drawing/2014/main" id="{1E61C98B-842B-44D7-B417-A28C6A18B1DF}"/>
              </a:ext>
            </a:extLst>
          </p:cNvPr>
          <p:cNvSpPr>
            <a:spLocks noGrp="1"/>
          </p:cNvSpPr>
          <p:nvPr>
            <p:ph sz="half" idx="2"/>
          </p:nvPr>
        </p:nvSpPr>
        <p:spPr>
          <a:xfrm>
            <a:off x="5786400" y="1488880"/>
            <a:ext cx="3178696" cy="3989040"/>
          </a:xfrm>
        </p:spPr>
        <p:txBody>
          <a:bodyPr>
            <a:normAutofit/>
          </a:bodyPr>
          <a:lstStyle/>
          <a:p>
            <a:r>
              <a:rPr lang="en-ZA" dirty="0"/>
              <a:t>The planning phase (feasibility)</a:t>
            </a:r>
          </a:p>
          <a:p>
            <a:r>
              <a:rPr lang="en-ZA" dirty="0"/>
              <a:t>The delivery phase..?</a:t>
            </a:r>
          </a:p>
          <a:p>
            <a:r>
              <a:rPr lang="en-ZA" dirty="0"/>
              <a:t>The evaluation phase (3 stages)</a:t>
            </a:r>
            <a:endParaRPr lang="en-GB" dirty="0"/>
          </a:p>
        </p:txBody>
      </p:sp>
      <p:graphicFrame>
        <p:nvGraphicFramePr>
          <p:cNvPr id="3" name="Diagram 2">
            <a:extLst>
              <a:ext uri="{FF2B5EF4-FFF2-40B4-BE49-F238E27FC236}">
                <a16:creationId xmlns:a16="http://schemas.microsoft.com/office/drawing/2014/main" id="{3FEF0431-1685-4728-BAB4-AFDCE4412CE3}"/>
              </a:ext>
            </a:extLst>
          </p:cNvPr>
          <p:cNvGraphicFramePr/>
          <p:nvPr/>
        </p:nvGraphicFramePr>
        <p:xfrm>
          <a:off x="543233" y="1268759"/>
          <a:ext cx="4244791" cy="3989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Arrow: Curved Left 11">
            <a:extLst>
              <a:ext uri="{FF2B5EF4-FFF2-40B4-BE49-F238E27FC236}">
                <a16:creationId xmlns:a16="http://schemas.microsoft.com/office/drawing/2014/main" id="{33B3C19F-8092-43F0-8CF4-A48F8FB81482}"/>
              </a:ext>
            </a:extLst>
          </p:cNvPr>
          <p:cNvSpPr/>
          <p:nvPr/>
        </p:nvSpPr>
        <p:spPr>
          <a:xfrm rot="3144415">
            <a:off x="4355976" y="2228536"/>
            <a:ext cx="581784" cy="127247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FC8B1658-62EE-4AEE-BE99-B18AB2F48274}"/>
              </a:ext>
            </a:extLst>
          </p:cNvPr>
          <p:cNvSpPr txBox="1"/>
          <p:nvPr/>
        </p:nvSpPr>
        <p:spPr>
          <a:xfrm>
            <a:off x="3977509" y="1381867"/>
            <a:ext cx="1363178" cy="923330"/>
          </a:xfrm>
          <a:prstGeom prst="rect">
            <a:avLst/>
          </a:prstGeom>
          <a:noFill/>
        </p:spPr>
        <p:txBody>
          <a:bodyPr wrap="square" rtlCol="0">
            <a:spAutoFit/>
          </a:bodyPr>
          <a:lstStyle/>
          <a:p>
            <a:r>
              <a:rPr lang="en-GB" dirty="0"/>
              <a:t>Are we delivering an event …</a:t>
            </a:r>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4" descr="Events fig 03"/>
          <p:cNvPicPr>
            <a:picLocks noChangeAspect="1" noChangeArrowheads="1"/>
          </p:cNvPicPr>
          <p:nvPr/>
        </p:nvPicPr>
        <p:blipFill>
          <a:blip r:embed="rId3"/>
          <a:srcRect/>
          <a:stretch>
            <a:fillRect/>
          </a:stretch>
        </p:blipFill>
        <p:spPr bwMode="auto">
          <a:xfrm>
            <a:off x="1485900" y="1295400"/>
            <a:ext cx="6172200" cy="3549650"/>
          </a:xfrm>
          <a:prstGeom prst="rect">
            <a:avLst/>
          </a:prstGeom>
          <a:noFill/>
          <a:ln w="9525">
            <a:noFill/>
            <a:miter lim="800000"/>
            <a:headEnd/>
            <a:tailEnd/>
          </a:ln>
        </p:spPr>
      </p:pic>
      <p:sp>
        <p:nvSpPr>
          <p:cNvPr id="18434" name="Title 3"/>
          <p:cNvSpPr>
            <a:spLocks/>
          </p:cNvSpPr>
          <p:nvPr/>
        </p:nvSpPr>
        <p:spPr bwMode="auto">
          <a:xfrm>
            <a:off x="1619672" y="4860892"/>
            <a:ext cx="7013575" cy="461962"/>
          </a:xfrm>
          <a:prstGeom prst="rect">
            <a:avLst/>
          </a:prstGeom>
          <a:noFill/>
          <a:ln w="9525">
            <a:noFill/>
            <a:miter lim="800000"/>
            <a:headEnd/>
            <a:tailEnd/>
          </a:ln>
        </p:spPr>
        <p:txBody>
          <a:bodyPr anchor="ctr">
            <a:spAutoFit/>
          </a:bodyPr>
          <a:lstStyle/>
          <a:p>
            <a:pPr marL="1430338" indent="-1430338" defTabSz="457200">
              <a:tabLst>
                <a:tab pos="1430338" algn="l"/>
              </a:tabLst>
            </a:pPr>
            <a:r>
              <a:rPr lang="en-GB" sz="2400" b="1" dirty="0">
                <a:latin typeface="Calibri" pitchFamily="34" charset="0"/>
              </a:rPr>
              <a:t>Figure 3.2	</a:t>
            </a:r>
            <a:r>
              <a:rPr lang="en-US" sz="2400" dirty="0">
                <a:latin typeface="Calibri" pitchFamily="34" charset="0"/>
              </a:rPr>
              <a:t>The three-stage event design model</a:t>
            </a:r>
            <a:endParaRPr lang="en-GB" sz="2400" dirty="0">
              <a:latin typeface="Calibri"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EC535-4A82-468C-BE52-945741C39596}"/>
              </a:ext>
            </a:extLst>
          </p:cNvPr>
          <p:cNvSpPr>
            <a:spLocks noGrp="1"/>
          </p:cNvSpPr>
          <p:nvPr>
            <p:ph type="title"/>
          </p:nvPr>
        </p:nvSpPr>
        <p:spPr/>
        <p:txBody>
          <a:bodyPr/>
          <a:lstStyle/>
          <a:p>
            <a:r>
              <a:rPr lang="en-GB" dirty="0"/>
              <a:t>Event design</a:t>
            </a:r>
          </a:p>
        </p:txBody>
      </p:sp>
      <p:sp>
        <p:nvSpPr>
          <p:cNvPr id="3" name="Content Placeholder 2">
            <a:extLst>
              <a:ext uri="{FF2B5EF4-FFF2-40B4-BE49-F238E27FC236}">
                <a16:creationId xmlns:a16="http://schemas.microsoft.com/office/drawing/2014/main" id="{10D55671-A760-4DAB-AB9F-1CCF0B3B1793}"/>
              </a:ext>
            </a:extLst>
          </p:cNvPr>
          <p:cNvSpPr>
            <a:spLocks noGrp="1"/>
          </p:cNvSpPr>
          <p:nvPr>
            <p:ph idx="1"/>
          </p:nvPr>
        </p:nvSpPr>
        <p:spPr/>
        <p:txBody>
          <a:bodyPr/>
          <a:lstStyle/>
          <a:p>
            <a:r>
              <a:rPr lang="en-ZA" dirty="0"/>
              <a:t>The study of event design rests on three premises:</a:t>
            </a:r>
            <a:endParaRPr lang="en-GB" dirty="0"/>
          </a:p>
          <a:p>
            <a:pPr lvl="1">
              <a:buFont typeface="Wingdings" panose="05000000000000000000" pitchFamily="2" charset="2"/>
              <a:buChar char="ü"/>
            </a:pPr>
            <a:r>
              <a:rPr lang="en-ZA" dirty="0"/>
              <a:t>All event environments are created </a:t>
            </a:r>
            <a:endParaRPr lang="en-GB" dirty="0"/>
          </a:p>
          <a:p>
            <a:pPr lvl="1">
              <a:buFont typeface="Wingdings" panose="05000000000000000000" pitchFamily="2" charset="2"/>
              <a:buChar char="ü"/>
            </a:pPr>
            <a:r>
              <a:rPr lang="en-ZA" dirty="0"/>
              <a:t>All experiences within event environments are purposefully designed </a:t>
            </a:r>
            <a:endParaRPr lang="en-GB" dirty="0"/>
          </a:p>
          <a:p>
            <a:pPr lvl="1">
              <a:buFont typeface="Wingdings" panose="05000000000000000000" pitchFamily="2" charset="2"/>
              <a:buChar char="ü"/>
            </a:pPr>
            <a:r>
              <a:rPr lang="en-ZA" dirty="0"/>
              <a:t>All stakeholders are the direct recipients of the designed experiences</a:t>
            </a:r>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5</a:t>
            </a:fld>
            <a:endParaRPr lang="en-US"/>
          </a:p>
        </p:txBody>
      </p:sp>
    </p:spTree>
    <p:extLst>
      <p:ext uri="{BB962C8B-B14F-4D97-AF65-F5344CB8AC3E}">
        <p14:creationId xmlns:p14="http://schemas.microsoft.com/office/powerpoint/2010/main" val="3169498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0509B39-6085-42C9-B55E-A36DC345CE9E}"/>
              </a:ext>
            </a:extLst>
          </p:cNvPr>
          <p:cNvSpPr>
            <a:spLocks noGrp="1" noChangeArrowheads="1"/>
          </p:cNvSpPr>
          <p:nvPr>
            <p:ph type="title"/>
          </p:nvPr>
        </p:nvSpPr>
        <p:spPr>
          <a:xfrm>
            <a:off x="685800" y="332656"/>
            <a:ext cx="7772400" cy="1143000"/>
          </a:xfrm>
        </p:spPr>
        <p:txBody>
          <a:bodyPr/>
          <a:lstStyle/>
          <a:p>
            <a:r>
              <a:rPr lang="en-AU" altLang="en-US" sz="3600" b="1" dirty="0"/>
              <a:t>Theming and event design</a:t>
            </a:r>
          </a:p>
        </p:txBody>
      </p:sp>
      <p:pic>
        <p:nvPicPr>
          <p:cNvPr id="7171" name="Picture 23" descr="f14-01-9781856178181">
            <a:extLst>
              <a:ext uri="{FF2B5EF4-FFF2-40B4-BE49-F238E27FC236}">
                <a16:creationId xmlns:a16="http://schemas.microsoft.com/office/drawing/2014/main" id="{E65E12F8-979C-483F-81A8-53D37E7463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340768"/>
            <a:ext cx="5916352" cy="3309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Text Box 24">
            <a:extLst>
              <a:ext uri="{FF2B5EF4-FFF2-40B4-BE49-F238E27FC236}">
                <a16:creationId xmlns:a16="http://schemas.microsoft.com/office/drawing/2014/main" id="{91F37BBE-1CE6-49DD-97D6-173C8B2CB3BE}"/>
              </a:ext>
            </a:extLst>
          </p:cNvPr>
          <p:cNvSpPr txBox="1">
            <a:spLocks noChangeArrowheads="1"/>
          </p:cNvSpPr>
          <p:nvPr/>
        </p:nvSpPr>
        <p:spPr bwMode="auto">
          <a:xfrm>
            <a:off x="1801439" y="4869160"/>
            <a:ext cx="51847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400" b="1" dirty="0"/>
              <a:t>Figure 14.1 </a:t>
            </a:r>
            <a:r>
              <a:rPr lang="en-US" altLang="en-US" sz="1400" dirty="0"/>
              <a:t>The elements of staging revolve around the theme</a:t>
            </a:r>
            <a:r>
              <a:rPr lang="en-US" altLang="en-US" sz="1400" b="1" dirty="0"/>
              <a:t> </a:t>
            </a:r>
            <a:endParaRPr lang="en-GB" altLang="en-US" dirty="0"/>
          </a:p>
        </p:txBody>
      </p:sp>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0B662237-130E-4946-8F23-38D331EF6D4D}"/>
              </a:ext>
            </a:extLst>
          </p:cNvPr>
          <p:cNvSpPr>
            <a:spLocks noGrp="1" noChangeArrowheads="1"/>
          </p:cNvSpPr>
          <p:nvPr>
            <p:ph type="title"/>
          </p:nvPr>
        </p:nvSpPr>
        <p:spPr>
          <a:xfrm>
            <a:off x="616024" y="353675"/>
            <a:ext cx="7772400" cy="1143000"/>
          </a:xfrm>
        </p:spPr>
        <p:txBody>
          <a:bodyPr/>
          <a:lstStyle/>
          <a:p>
            <a:r>
              <a:rPr lang="en-AU" altLang="en-US" sz="3600" dirty="0"/>
              <a:t>Programming</a:t>
            </a:r>
          </a:p>
        </p:txBody>
      </p:sp>
      <p:sp>
        <p:nvSpPr>
          <p:cNvPr id="8195" name="Rectangle 3">
            <a:extLst>
              <a:ext uri="{FF2B5EF4-FFF2-40B4-BE49-F238E27FC236}">
                <a16:creationId xmlns:a16="http://schemas.microsoft.com/office/drawing/2014/main" id="{13E061FB-3B22-4E4E-B919-4E156EB38EA8}"/>
              </a:ext>
            </a:extLst>
          </p:cNvPr>
          <p:cNvSpPr>
            <a:spLocks noGrp="1" noChangeArrowheads="1"/>
          </p:cNvSpPr>
          <p:nvPr>
            <p:ph type="body" idx="1"/>
          </p:nvPr>
        </p:nvSpPr>
        <p:spPr>
          <a:xfrm>
            <a:off x="755576" y="1496675"/>
            <a:ext cx="7308850" cy="4464050"/>
          </a:xfrm>
        </p:spPr>
        <p:txBody>
          <a:bodyPr/>
          <a:lstStyle/>
          <a:p>
            <a:pPr marL="536575" indent="-536575">
              <a:buClr>
                <a:schemeClr val="tx1"/>
              </a:buClr>
            </a:pPr>
            <a:r>
              <a:rPr lang="en-AU" altLang="en-US" sz="2300" dirty="0"/>
              <a:t>The event experience for the attendee and sponsor rests on the success of the program</a:t>
            </a:r>
          </a:p>
          <a:p>
            <a:pPr marL="536575" indent="-536575">
              <a:buClr>
                <a:schemeClr val="tx1"/>
              </a:buClr>
            </a:pPr>
            <a:r>
              <a:rPr lang="en-AU" altLang="en-US" sz="2300" dirty="0"/>
              <a:t>The program depends on:</a:t>
            </a:r>
          </a:p>
          <a:p>
            <a:pPr marL="1073150" lvl="1" indent="-357188">
              <a:buClr>
                <a:schemeClr val="tx1"/>
              </a:buClr>
            </a:pPr>
            <a:r>
              <a:rPr lang="en-AU" altLang="en-US" sz="2300" dirty="0"/>
              <a:t>Audience expectations</a:t>
            </a:r>
          </a:p>
          <a:p>
            <a:pPr marL="1073150" lvl="1" indent="-357188">
              <a:buClr>
                <a:schemeClr val="tx1"/>
              </a:buClr>
            </a:pPr>
            <a:r>
              <a:rPr lang="en-AU" altLang="en-US" sz="2300" dirty="0"/>
              <a:t>Constraints of the venue</a:t>
            </a:r>
          </a:p>
          <a:p>
            <a:pPr marL="1073150" lvl="1" indent="-357188">
              <a:buClr>
                <a:schemeClr val="tx1"/>
              </a:buClr>
            </a:pPr>
            <a:r>
              <a:rPr lang="en-AU" altLang="en-US" sz="2300" dirty="0"/>
              <a:t>The culture of the client and sponsors</a:t>
            </a:r>
          </a:p>
          <a:p>
            <a:pPr marL="1073150" lvl="1" indent="-357188">
              <a:buClr>
                <a:schemeClr val="tx1"/>
              </a:buClr>
            </a:pPr>
            <a:r>
              <a:rPr lang="en-AU" altLang="en-US" sz="2300" dirty="0"/>
              <a:t>The availability of elements of the staging</a:t>
            </a:r>
          </a:p>
          <a:p>
            <a:pPr marL="1073150" lvl="1" indent="-357188">
              <a:buClr>
                <a:schemeClr val="tx1"/>
              </a:buClr>
            </a:pPr>
            <a:r>
              <a:rPr lang="en-AU" altLang="en-US" sz="2300" dirty="0"/>
              <a:t>The logistics</a:t>
            </a:r>
          </a:p>
          <a:p>
            <a:pPr marL="1073150" lvl="1" indent="-357188">
              <a:buClr>
                <a:schemeClr val="tx1"/>
              </a:buClr>
            </a:pPr>
            <a:r>
              <a:rPr lang="en-AU" altLang="en-US" sz="2300" dirty="0"/>
              <a:t>The creative intent of the event team</a:t>
            </a:r>
          </a:p>
          <a:p>
            <a:pPr marL="536575" indent="-536575">
              <a:buClr>
                <a:schemeClr val="tx1"/>
              </a:buClr>
            </a:pPr>
            <a:endParaRPr lang="en-AU" altLang="en-US" sz="2500" dirty="0"/>
          </a:p>
        </p:txBody>
      </p:sp>
    </p:spTree>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F6095-3A1F-437A-94C2-E4AA1E7E45BB}"/>
              </a:ext>
            </a:extLst>
          </p:cNvPr>
          <p:cNvSpPr>
            <a:spLocks noGrp="1"/>
          </p:cNvSpPr>
          <p:nvPr>
            <p:ph type="title"/>
          </p:nvPr>
        </p:nvSpPr>
        <p:spPr>
          <a:xfrm>
            <a:off x="457200" y="274638"/>
            <a:ext cx="8229600" cy="1143000"/>
          </a:xfrm>
        </p:spPr>
        <p:txBody>
          <a:bodyPr anchor="ctr">
            <a:normAutofit/>
          </a:bodyPr>
          <a:lstStyle/>
          <a:p>
            <a:r>
              <a:rPr lang="en-GB" dirty="0"/>
              <a:t>EMBOK </a:t>
            </a:r>
          </a:p>
        </p:txBody>
      </p:sp>
      <p:pic>
        <p:nvPicPr>
          <p:cNvPr id="4" name="Content Placeholder 3" descr="Diagram&#10;&#10;Description automatically generated">
            <a:extLst>
              <a:ext uri="{FF2B5EF4-FFF2-40B4-BE49-F238E27FC236}">
                <a16:creationId xmlns:a16="http://schemas.microsoft.com/office/drawing/2014/main" id="{697383D1-740A-4C58-9525-7D8D460E219B}"/>
              </a:ext>
            </a:extLst>
          </p:cNvPr>
          <p:cNvPicPr>
            <a:picLocks noGrp="1" noChangeAspect="1"/>
          </p:cNvPicPr>
          <p:nvPr>
            <p:ph idx="1"/>
          </p:nvPr>
        </p:nvPicPr>
        <p:blipFill>
          <a:blip r:embed="rId3"/>
          <a:stretch>
            <a:fillRect/>
          </a:stretch>
        </p:blipFill>
        <p:spPr>
          <a:xfrm>
            <a:off x="2483768" y="1085356"/>
            <a:ext cx="5222709" cy="3917032"/>
          </a:xfrm>
          <a:prstGeom prst="rect">
            <a:avLst/>
          </a:prstGeom>
          <a:noFill/>
        </p:spPr>
      </p:pic>
      <p:sp>
        <p:nvSpPr>
          <p:cNvPr id="6" name="TextBox 5">
            <a:extLst>
              <a:ext uri="{FF2B5EF4-FFF2-40B4-BE49-F238E27FC236}">
                <a16:creationId xmlns:a16="http://schemas.microsoft.com/office/drawing/2014/main" id="{1E78A0C9-0BBF-4A21-A7BF-6765409F6FF4}"/>
              </a:ext>
            </a:extLst>
          </p:cNvPr>
          <p:cNvSpPr txBox="1"/>
          <p:nvPr/>
        </p:nvSpPr>
        <p:spPr>
          <a:xfrm>
            <a:off x="2987824" y="5013176"/>
            <a:ext cx="5868144" cy="369332"/>
          </a:xfrm>
          <a:prstGeom prst="rect">
            <a:avLst/>
          </a:prstGeom>
          <a:noFill/>
        </p:spPr>
        <p:txBody>
          <a:bodyPr wrap="square">
            <a:spAutoFit/>
          </a:bodyPr>
          <a:lstStyle/>
          <a:p>
            <a:r>
              <a:rPr lang="en-GB" dirty="0"/>
              <a:t>https://embok.org/index.php/embok-model-page</a:t>
            </a:r>
          </a:p>
        </p:txBody>
      </p:sp>
    </p:spTree>
    <p:extLst>
      <p:ext uri="{BB962C8B-B14F-4D97-AF65-F5344CB8AC3E}">
        <p14:creationId xmlns:p14="http://schemas.microsoft.com/office/powerpoint/2010/main" val="3831660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E3D90-1E8C-442D-AF6E-ECDE875EF07D}"/>
              </a:ext>
            </a:extLst>
          </p:cNvPr>
          <p:cNvSpPr>
            <a:spLocks noGrp="1"/>
          </p:cNvSpPr>
          <p:nvPr>
            <p:ph type="title"/>
          </p:nvPr>
        </p:nvSpPr>
        <p:spPr/>
        <p:txBody>
          <a:bodyPr/>
          <a:lstStyle/>
          <a:p>
            <a:r>
              <a:rPr lang="en-GB" dirty="0"/>
              <a:t>EMBOK Resources </a:t>
            </a:r>
          </a:p>
        </p:txBody>
      </p:sp>
      <p:sp>
        <p:nvSpPr>
          <p:cNvPr id="3" name="Content Placeholder 2">
            <a:extLst>
              <a:ext uri="{FF2B5EF4-FFF2-40B4-BE49-F238E27FC236}">
                <a16:creationId xmlns:a16="http://schemas.microsoft.com/office/drawing/2014/main" id="{D66A7851-6BB4-4152-8C85-E2051A745080}"/>
              </a:ext>
            </a:extLst>
          </p:cNvPr>
          <p:cNvSpPr>
            <a:spLocks noGrp="1"/>
          </p:cNvSpPr>
          <p:nvPr>
            <p:ph idx="1"/>
          </p:nvPr>
        </p:nvSpPr>
        <p:spPr/>
        <p:txBody>
          <a:bodyPr/>
          <a:lstStyle/>
          <a:p>
            <a:r>
              <a:rPr lang="en-GB" dirty="0">
                <a:hlinkClick r:id="rId3"/>
              </a:rPr>
              <a:t>Event Management Body of Knowledge Project (embok.org)</a:t>
            </a:r>
            <a:endParaRPr lang="en-GB" dirty="0"/>
          </a:p>
          <a:p>
            <a:endParaRPr lang="en-GB" dirty="0"/>
          </a:p>
        </p:txBody>
      </p:sp>
      <p:pic>
        <p:nvPicPr>
          <p:cNvPr id="4" name="Picture 3">
            <a:extLst>
              <a:ext uri="{FF2B5EF4-FFF2-40B4-BE49-F238E27FC236}">
                <a16:creationId xmlns:a16="http://schemas.microsoft.com/office/drawing/2014/main" id="{DF252DCE-AAA1-4D5B-BFA6-2398322C1A49}"/>
              </a:ext>
            </a:extLst>
          </p:cNvPr>
          <p:cNvPicPr>
            <a:picLocks noChangeAspect="1"/>
          </p:cNvPicPr>
          <p:nvPr/>
        </p:nvPicPr>
        <p:blipFill>
          <a:blip r:embed="rId4"/>
          <a:stretch>
            <a:fillRect/>
          </a:stretch>
        </p:blipFill>
        <p:spPr>
          <a:xfrm>
            <a:off x="960519" y="2996952"/>
            <a:ext cx="7222962" cy="1722487"/>
          </a:xfrm>
          <a:prstGeom prst="rect">
            <a:avLst/>
          </a:prstGeom>
        </p:spPr>
      </p:pic>
    </p:spTree>
    <p:extLst>
      <p:ext uri="{BB962C8B-B14F-4D97-AF65-F5344CB8AC3E}">
        <p14:creationId xmlns:p14="http://schemas.microsoft.com/office/powerpoint/2010/main" val="1868228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E2107-3A20-45BD-B503-55FE253345FD}"/>
              </a:ext>
            </a:extLst>
          </p:cNvPr>
          <p:cNvSpPr>
            <a:spLocks noGrp="1"/>
          </p:cNvSpPr>
          <p:nvPr>
            <p:ph type="title"/>
          </p:nvPr>
        </p:nvSpPr>
        <p:spPr/>
        <p:txBody>
          <a:bodyPr/>
          <a:lstStyle/>
          <a:p>
            <a:r>
              <a:rPr lang="en-GB"/>
              <a:t>Assignment prep task </a:t>
            </a:r>
            <a:endParaRPr lang="en-GB" dirty="0"/>
          </a:p>
        </p:txBody>
      </p:sp>
      <p:sp>
        <p:nvSpPr>
          <p:cNvPr id="3" name="Content Placeholder 2">
            <a:extLst>
              <a:ext uri="{FF2B5EF4-FFF2-40B4-BE49-F238E27FC236}">
                <a16:creationId xmlns:a16="http://schemas.microsoft.com/office/drawing/2014/main" id="{DE0CB42B-4BC8-45E5-BBAF-BC4879F1DE2D}"/>
              </a:ext>
            </a:extLst>
          </p:cNvPr>
          <p:cNvSpPr>
            <a:spLocks noGrp="1"/>
          </p:cNvSpPr>
          <p:nvPr>
            <p:ph idx="1"/>
          </p:nvPr>
        </p:nvSpPr>
        <p:spPr/>
        <p:txBody>
          <a:bodyPr>
            <a:normAutofit fontScale="47500" lnSpcReduction="20000"/>
          </a:bodyPr>
          <a:lstStyle/>
          <a:p>
            <a:r>
              <a:rPr lang="en-GB" dirty="0"/>
              <a:t>As part of designing your event you will need to consider the operational planning. </a:t>
            </a:r>
          </a:p>
          <a:p>
            <a:endParaRPr lang="en-GB" dirty="0"/>
          </a:p>
          <a:p>
            <a:r>
              <a:rPr lang="en-GB" dirty="0"/>
              <a:t>Click on the link to access Julia Rutherford Silvers taxonomy.</a:t>
            </a:r>
          </a:p>
          <a:p>
            <a:r>
              <a:rPr lang="en-GB" dirty="0"/>
              <a:t>Examine each of the EMBOK </a:t>
            </a:r>
            <a:r>
              <a:rPr lang="en-GB" sz="2400" b="1" i="1" dirty="0">
                <a:effectLst/>
                <a:latin typeface="Verdana" panose="020B0604030504040204" pitchFamily="34" charset="0"/>
              </a:rPr>
              <a:t>Knowledge Domains </a:t>
            </a:r>
            <a:endParaRPr lang="en-GB" b="1" i="1" dirty="0">
              <a:effectLst/>
              <a:latin typeface="Verdana" panose="020B0604030504040204" pitchFamily="34" charset="0"/>
            </a:endParaRPr>
          </a:p>
          <a:p>
            <a:pPr lvl="1"/>
            <a:r>
              <a:rPr lang="en-GB" sz="2600" b="0" i="1" dirty="0">
                <a:effectLst/>
                <a:latin typeface="Verdana" panose="020B0604030504040204" pitchFamily="34" charset="0"/>
              </a:rPr>
              <a:t>Design </a:t>
            </a:r>
          </a:p>
          <a:p>
            <a:pPr lvl="1"/>
            <a:r>
              <a:rPr lang="en-GB" sz="2600" b="0" i="1" dirty="0">
                <a:effectLst/>
                <a:latin typeface="Verdana" panose="020B0604030504040204" pitchFamily="34" charset="0"/>
              </a:rPr>
              <a:t>Administration</a:t>
            </a:r>
          </a:p>
          <a:p>
            <a:pPr lvl="1"/>
            <a:r>
              <a:rPr lang="en-GB" sz="2600" b="0" i="1" dirty="0">
                <a:effectLst/>
                <a:latin typeface="Verdana" panose="020B0604030504040204" pitchFamily="34" charset="0"/>
              </a:rPr>
              <a:t>Marketing</a:t>
            </a:r>
          </a:p>
          <a:p>
            <a:pPr lvl="1"/>
            <a:r>
              <a:rPr lang="en-GB" sz="2600" b="0" i="1" dirty="0">
                <a:effectLst/>
                <a:latin typeface="Verdana" panose="020B0604030504040204" pitchFamily="34" charset="0"/>
              </a:rPr>
              <a:t>Operations</a:t>
            </a:r>
          </a:p>
          <a:p>
            <a:pPr lvl="1"/>
            <a:r>
              <a:rPr lang="en-GB" sz="2600" b="0" i="1" dirty="0">
                <a:effectLst/>
                <a:latin typeface="Verdana" panose="020B0604030504040204" pitchFamily="34" charset="0"/>
              </a:rPr>
              <a:t>Risk</a:t>
            </a:r>
          </a:p>
          <a:p>
            <a:endParaRPr lang="en-GB" dirty="0"/>
          </a:p>
          <a:p>
            <a:r>
              <a:rPr lang="en-GB" dirty="0"/>
              <a:t>From the above choose </a:t>
            </a:r>
            <a:r>
              <a:rPr lang="en-GB" b="1" dirty="0"/>
              <a:t>2 knowledge domains. </a:t>
            </a:r>
            <a:r>
              <a:rPr lang="en-GB" dirty="0"/>
              <a:t>Next</a:t>
            </a:r>
            <a:r>
              <a:rPr lang="en-GB" dirty="0">
                <a:latin typeface="+mj-lt"/>
              </a:rPr>
              <a:t> from the extensive taxonomy chose and list the detailed elements that you will need to consider to </a:t>
            </a:r>
            <a:r>
              <a:rPr lang="en-GB" b="0" i="0" dirty="0">
                <a:effectLst/>
                <a:latin typeface="+mj-lt"/>
              </a:rPr>
              <a:t>manage/operate each of your Domains. </a:t>
            </a:r>
          </a:p>
          <a:p>
            <a:pPr marL="0" indent="0">
              <a:buNone/>
            </a:pPr>
            <a:endParaRPr lang="en-GB" b="0" i="0" dirty="0">
              <a:effectLst/>
              <a:latin typeface="+mj-lt"/>
            </a:endParaRPr>
          </a:p>
          <a:p>
            <a:r>
              <a:rPr lang="en-GB" b="0" i="0" dirty="0">
                <a:effectLst/>
                <a:latin typeface="+mj-lt"/>
              </a:rPr>
              <a:t>They must link to your proposed event and you should be able to explain why they are needed and understand their relevance to your event  …</a:t>
            </a:r>
            <a:endParaRPr lang="en-GB" dirty="0">
              <a:latin typeface="+mj-lt"/>
            </a:endParaRPr>
          </a:p>
        </p:txBody>
      </p:sp>
    </p:spTree>
    <p:extLst>
      <p:ext uri="{BB962C8B-B14F-4D97-AF65-F5344CB8AC3E}">
        <p14:creationId xmlns:p14="http://schemas.microsoft.com/office/powerpoint/2010/main" val="143782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39378-2D80-4624-A6C6-97B14C58DAD3}"/>
              </a:ext>
            </a:extLst>
          </p:cNvPr>
          <p:cNvSpPr>
            <a:spLocks noGrp="1"/>
          </p:cNvSpPr>
          <p:nvPr>
            <p:ph type="title"/>
          </p:nvPr>
        </p:nvSpPr>
        <p:spPr/>
        <p:txBody>
          <a:bodyPr/>
          <a:lstStyle/>
          <a:p>
            <a:r>
              <a:rPr lang="en-GB" dirty="0"/>
              <a:t>Design of marketing</a:t>
            </a:r>
          </a:p>
        </p:txBody>
      </p:sp>
      <p:sp>
        <p:nvSpPr>
          <p:cNvPr id="3" name="Content Placeholder 2">
            <a:extLst>
              <a:ext uri="{FF2B5EF4-FFF2-40B4-BE49-F238E27FC236}">
                <a16:creationId xmlns:a16="http://schemas.microsoft.com/office/drawing/2014/main" id="{0A9D08C0-92CD-4FC3-ABB4-DBAA8807307A}"/>
              </a:ext>
            </a:extLst>
          </p:cNvPr>
          <p:cNvSpPr>
            <a:spLocks noGrp="1"/>
          </p:cNvSpPr>
          <p:nvPr>
            <p:ph idx="1"/>
          </p:nvPr>
        </p:nvSpPr>
        <p:spPr/>
        <p:txBody>
          <a:bodyPr>
            <a:normAutofit fontScale="92500" lnSpcReduction="20000"/>
          </a:bodyPr>
          <a:lstStyle/>
          <a:p>
            <a:r>
              <a:rPr lang="en-GB" dirty="0"/>
              <a:t>This needs to be strategic and designed well in advance</a:t>
            </a:r>
          </a:p>
          <a:p>
            <a:r>
              <a:rPr lang="en-GB" dirty="0"/>
              <a:t>Supports sales of a product or service</a:t>
            </a:r>
          </a:p>
          <a:p>
            <a:r>
              <a:rPr lang="en-GB" dirty="0"/>
              <a:t>Outsources designed by creative agencies </a:t>
            </a:r>
          </a:p>
          <a:p>
            <a:r>
              <a:rPr lang="en-GB" dirty="0"/>
              <a:t>Traditional methods - brochures and flyers</a:t>
            </a:r>
          </a:p>
          <a:p>
            <a:r>
              <a:rPr lang="en-GB" dirty="0"/>
              <a:t>Website or Social media platform to promote the event and sell tickets at the same time</a:t>
            </a:r>
          </a:p>
          <a:p>
            <a:r>
              <a:rPr lang="en-GB" dirty="0"/>
              <a:t>Teasers’ are often used, social media and influencers … </a:t>
            </a:r>
          </a:p>
          <a:p>
            <a:endParaRPr lang="en-GB" dirty="0"/>
          </a:p>
          <a:p>
            <a:endParaRPr lang="en-GB" dirty="0"/>
          </a:p>
          <a:p>
            <a:endParaRPr lang="en-GB" dirty="0"/>
          </a:p>
          <a:p>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11</a:t>
            </a:fld>
            <a:endParaRPr lang="en-US"/>
          </a:p>
        </p:txBody>
      </p:sp>
    </p:spTree>
    <p:extLst>
      <p:ext uri="{BB962C8B-B14F-4D97-AF65-F5344CB8AC3E}">
        <p14:creationId xmlns:p14="http://schemas.microsoft.com/office/powerpoint/2010/main" val="815646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A3A81174-CF7D-4E02-9B75-71CB95D29443}"/>
              </a:ext>
            </a:extLst>
          </p:cNvPr>
          <p:cNvSpPr>
            <a:spLocks noGrp="1" noChangeArrowheads="1"/>
          </p:cNvSpPr>
          <p:nvPr>
            <p:ph type="title"/>
          </p:nvPr>
        </p:nvSpPr>
        <p:spPr>
          <a:xfrm>
            <a:off x="0" y="341784"/>
            <a:ext cx="8926513" cy="1143000"/>
          </a:xfrm>
        </p:spPr>
        <p:txBody>
          <a:bodyPr>
            <a:normAutofit/>
          </a:bodyPr>
          <a:lstStyle/>
          <a:p>
            <a:r>
              <a:rPr lang="en-AU" altLang="en-US" sz="3600" b="1" dirty="0"/>
              <a:t>Planning event ‘product’ experiences</a:t>
            </a:r>
          </a:p>
        </p:txBody>
      </p:sp>
      <p:sp>
        <p:nvSpPr>
          <p:cNvPr id="30723" name="Rectangle 3">
            <a:extLst>
              <a:ext uri="{FF2B5EF4-FFF2-40B4-BE49-F238E27FC236}">
                <a16:creationId xmlns:a16="http://schemas.microsoft.com/office/drawing/2014/main" id="{90026BE8-B6AF-4A19-87CF-A28BE1936F38}"/>
              </a:ext>
            </a:extLst>
          </p:cNvPr>
          <p:cNvSpPr>
            <a:spLocks noGrp="1" noChangeArrowheads="1"/>
          </p:cNvSpPr>
          <p:nvPr>
            <p:ph type="body" idx="1"/>
          </p:nvPr>
        </p:nvSpPr>
        <p:spPr>
          <a:xfrm>
            <a:off x="179513" y="1412875"/>
            <a:ext cx="8964488" cy="4895850"/>
          </a:xfrm>
        </p:spPr>
        <p:txBody>
          <a:bodyPr/>
          <a:lstStyle/>
          <a:p>
            <a:pPr marL="354013" indent="-354013">
              <a:spcBef>
                <a:spcPts val="300"/>
              </a:spcBef>
              <a:buClr>
                <a:schemeClr val="tx1"/>
              </a:buClr>
            </a:pPr>
            <a:r>
              <a:rPr lang="en-US" altLang="en-US" sz="2300" dirty="0"/>
              <a:t>Events contain three elements:</a:t>
            </a:r>
          </a:p>
          <a:p>
            <a:pPr marL="901700" lvl="1" indent="-368300">
              <a:spcBef>
                <a:spcPts val="300"/>
              </a:spcBef>
              <a:buClr>
                <a:schemeClr val="tx1"/>
              </a:buClr>
            </a:pPr>
            <a:r>
              <a:rPr lang="en-US" altLang="en-US" sz="2300" dirty="0"/>
              <a:t>The </a:t>
            </a:r>
            <a:r>
              <a:rPr lang="en-US" altLang="en-US" sz="2300" b="1" i="1" dirty="0"/>
              <a:t>core</a:t>
            </a:r>
            <a:r>
              <a:rPr lang="en-US" altLang="en-US" sz="2300" dirty="0"/>
              <a:t> service and benefits that the customer experiences</a:t>
            </a:r>
          </a:p>
          <a:p>
            <a:pPr marL="901700" lvl="1" indent="-368300">
              <a:spcBef>
                <a:spcPts val="300"/>
              </a:spcBef>
              <a:buClr>
                <a:schemeClr val="tx1"/>
              </a:buClr>
            </a:pPr>
            <a:r>
              <a:rPr lang="en-US" altLang="en-US" sz="2300" dirty="0"/>
              <a:t>The </a:t>
            </a:r>
            <a:r>
              <a:rPr lang="en-US" altLang="en-US" sz="2300" b="1" i="1" dirty="0"/>
              <a:t>tangible</a:t>
            </a:r>
            <a:r>
              <a:rPr lang="en-US" altLang="en-US" sz="2300" dirty="0"/>
              <a:t> ‘expected’ product (e.g. venue)</a:t>
            </a:r>
          </a:p>
          <a:p>
            <a:pPr marL="901700" lvl="1" indent="-368300">
              <a:spcBef>
                <a:spcPts val="300"/>
              </a:spcBef>
              <a:buClr>
                <a:schemeClr val="tx1"/>
              </a:buClr>
            </a:pPr>
            <a:r>
              <a:rPr lang="en-US" altLang="en-US" sz="2300" dirty="0"/>
              <a:t>The </a:t>
            </a:r>
            <a:r>
              <a:rPr lang="en-US" altLang="en-US" sz="2300" b="1" i="1" dirty="0"/>
              <a:t>augmented</a:t>
            </a:r>
            <a:r>
              <a:rPr lang="en-US" altLang="en-US" sz="2300" dirty="0"/>
              <a:t> product – what differentiates it from other events</a:t>
            </a:r>
          </a:p>
          <a:p>
            <a:pPr marL="354013" indent="-354013">
              <a:spcBef>
                <a:spcPts val="300"/>
              </a:spcBef>
              <a:buClr>
                <a:schemeClr val="tx1"/>
              </a:buClr>
            </a:pPr>
            <a:r>
              <a:rPr lang="en-US" altLang="en-US" sz="2300" dirty="0"/>
              <a:t>Interactions with people are also part of the product, so marketers need to:</a:t>
            </a:r>
          </a:p>
          <a:p>
            <a:pPr marL="901700" lvl="1" indent="-368300">
              <a:spcBef>
                <a:spcPts val="300"/>
              </a:spcBef>
              <a:buClr>
                <a:schemeClr val="tx1"/>
              </a:buClr>
            </a:pPr>
            <a:r>
              <a:rPr lang="en-US" altLang="en-US" sz="2300" dirty="0"/>
              <a:t>Ensure visitor segments within audience are compatible</a:t>
            </a:r>
          </a:p>
          <a:p>
            <a:pPr marL="901700" lvl="1" indent="-368300">
              <a:spcBef>
                <a:spcPts val="300"/>
              </a:spcBef>
              <a:buClr>
                <a:schemeClr val="tx1"/>
              </a:buClr>
            </a:pPr>
            <a:r>
              <a:rPr lang="en-US" altLang="en-US" sz="2300" dirty="0"/>
              <a:t>Ensure an ease of interaction at the event</a:t>
            </a:r>
          </a:p>
          <a:p>
            <a:pPr marL="901700" lvl="1" indent="-368300">
              <a:buClr>
                <a:schemeClr val="tx1"/>
              </a:buClr>
            </a:pPr>
            <a:endParaRPr lang="en-US" altLang="en-US" sz="2400" dirty="0"/>
          </a:p>
          <a:p>
            <a:pPr marL="901700" lvl="1" indent="-368300">
              <a:buClr>
                <a:schemeClr val="tx1"/>
              </a:buClr>
            </a:pPr>
            <a:endParaRPr lang="en-US" altLang="en-US" sz="2300" dirty="0"/>
          </a:p>
        </p:txBody>
      </p:sp>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3C6-F8A4-4E12-969A-D1044B876C7C}"/>
              </a:ext>
            </a:extLst>
          </p:cNvPr>
          <p:cNvSpPr>
            <a:spLocks noGrp="1"/>
          </p:cNvSpPr>
          <p:nvPr>
            <p:ph type="title"/>
          </p:nvPr>
        </p:nvSpPr>
        <p:spPr/>
        <p:txBody>
          <a:bodyPr/>
          <a:lstStyle/>
          <a:p>
            <a:r>
              <a:rPr lang="en-GB" dirty="0"/>
              <a:t>Cultural influences on design</a:t>
            </a:r>
          </a:p>
        </p:txBody>
      </p:sp>
      <p:sp>
        <p:nvSpPr>
          <p:cNvPr id="3" name="Content Placeholder 2">
            <a:extLst>
              <a:ext uri="{FF2B5EF4-FFF2-40B4-BE49-F238E27FC236}">
                <a16:creationId xmlns:a16="http://schemas.microsoft.com/office/drawing/2014/main" id="{374C39C0-6C05-4D04-AC71-AB57F7D9DA54}"/>
              </a:ext>
            </a:extLst>
          </p:cNvPr>
          <p:cNvSpPr>
            <a:spLocks noGrp="1"/>
          </p:cNvSpPr>
          <p:nvPr>
            <p:ph idx="1"/>
          </p:nvPr>
        </p:nvSpPr>
        <p:spPr/>
        <p:txBody>
          <a:bodyPr>
            <a:normAutofit fontScale="92500" lnSpcReduction="20000"/>
          </a:bodyPr>
          <a:lstStyle/>
          <a:p>
            <a:r>
              <a:rPr lang="en-GB" dirty="0"/>
              <a:t>Cultural sensitivity required </a:t>
            </a:r>
          </a:p>
          <a:p>
            <a:r>
              <a:rPr lang="en-GB" dirty="0"/>
              <a:t>Cultural norms vary in different parts of the world, </a:t>
            </a:r>
          </a:p>
          <a:p>
            <a:r>
              <a:rPr lang="en-GB" dirty="0"/>
              <a:t>People who are open to different cultures are more likely to recollect and remember experiences (Kim and Jang 2016) </a:t>
            </a:r>
          </a:p>
          <a:p>
            <a:r>
              <a:rPr lang="en-GB" dirty="0"/>
              <a:t>Although event concepts often have a global appeal, the way they are staged may differ, depending on the host country</a:t>
            </a:r>
          </a:p>
          <a:p>
            <a:endParaRPr lang="en-GB" dirty="0"/>
          </a:p>
          <a:p>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13</a:t>
            </a:fld>
            <a:endParaRPr lang="en-US"/>
          </a:p>
        </p:txBody>
      </p:sp>
    </p:spTree>
    <p:extLst>
      <p:ext uri="{BB962C8B-B14F-4D97-AF65-F5344CB8AC3E}">
        <p14:creationId xmlns:p14="http://schemas.microsoft.com/office/powerpoint/2010/main" val="3205891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6F5F213-C930-403C-B941-CF7615EF831C}"/>
              </a:ext>
            </a:extLst>
          </p:cNvPr>
          <p:cNvSpPr>
            <a:spLocks noGrp="1" noChangeArrowheads="1"/>
          </p:cNvSpPr>
          <p:nvPr>
            <p:ph type="title"/>
          </p:nvPr>
        </p:nvSpPr>
        <p:spPr>
          <a:xfrm>
            <a:off x="775990" y="260648"/>
            <a:ext cx="7088187" cy="1143000"/>
          </a:xfrm>
        </p:spPr>
        <p:txBody>
          <a:bodyPr/>
          <a:lstStyle/>
          <a:p>
            <a:r>
              <a:rPr lang="en-AU" altLang="en-US" sz="3600" b="1" dirty="0"/>
              <a:t>Choice of venue</a:t>
            </a:r>
          </a:p>
        </p:txBody>
      </p:sp>
      <p:sp>
        <p:nvSpPr>
          <p:cNvPr id="9219" name="Rectangle 3">
            <a:extLst>
              <a:ext uri="{FF2B5EF4-FFF2-40B4-BE49-F238E27FC236}">
                <a16:creationId xmlns:a16="http://schemas.microsoft.com/office/drawing/2014/main" id="{C8DEC8B1-3515-411B-BFC5-F8EA752BD492}"/>
              </a:ext>
            </a:extLst>
          </p:cNvPr>
          <p:cNvSpPr>
            <a:spLocks noGrp="1" noChangeArrowheads="1"/>
          </p:cNvSpPr>
          <p:nvPr>
            <p:ph type="body" idx="1"/>
          </p:nvPr>
        </p:nvSpPr>
        <p:spPr>
          <a:xfrm>
            <a:off x="827584" y="1628800"/>
            <a:ext cx="6985000" cy="4114800"/>
          </a:xfrm>
        </p:spPr>
        <p:txBody>
          <a:bodyPr/>
          <a:lstStyle/>
          <a:p>
            <a:pPr>
              <a:buClr>
                <a:schemeClr val="tx1"/>
              </a:buClr>
            </a:pPr>
            <a:r>
              <a:rPr lang="en-AU" altLang="en-US" sz="2700" dirty="0"/>
              <a:t>Crucial decision</a:t>
            </a:r>
          </a:p>
          <a:p>
            <a:pPr>
              <a:buClr>
                <a:schemeClr val="tx1"/>
              </a:buClr>
            </a:pPr>
            <a:r>
              <a:rPr lang="en-AU" altLang="en-US" sz="2700" dirty="0"/>
              <a:t>Factors in venue selection</a:t>
            </a:r>
          </a:p>
          <a:p>
            <a:pPr marL="966788" lvl="1" indent="-509588">
              <a:buClr>
                <a:schemeClr val="tx1"/>
              </a:buClr>
            </a:pPr>
            <a:r>
              <a:rPr lang="en-AU" altLang="en-US" sz="2700" dirty="0"/>
              <a:t>Size of event</a:t>
            </a:r>
          </a:p>
          <a:p>
            <a:pPr marL="966788" lvl="1" indent="-509588">
              <a:buClr>
                <a:schemeClr val="tx1"/>
              </a:buClr>
            </a:pPr>
            <a:r>
              <a:rPr lang="en-AU" altLang="en-US" sz="2700" dirty="0"/>
              <a:t>Location and history</a:t>
            </a:r>
          </a:p>
          <a:p>
            <a:pPr marL="966788" lvl="1" indent="-509588">
              <a:buClr>
                <a:schemeClr val="tx1"/>
              </a:buClr>
            </a:pPr>
            <a:r>
              <a:rPr lang="en-AU" altLang="en-US" sz="2700" dirty="0"/>
              <a:t>Infrastructure</a:t>
            </a:r>
          </a:p>
          <a:p>
            <a:pPr marL="966788" lvl="1" indent="-509588">
              <a:buClr>
                <a:schemeClr val="tx1"/>
              </a:buClr>
            </a:pPr>
            <a:r>
              <a:rPr lang="en-AU" altLang="en-US" sz="2700" dirty="0"/>
              <a:t>Access </a:t>
            </a:r>
          </a:p>
          <a:p>
            <a:endParaRPr lang="en-AU" altLang="en-US" sz="2700" dirty="0"/>
          </a:p>
        </p:txBody>
      </p:sp>
    </p:spTree>
    <p:extLst>
      <p:ext uri="{BB962C8B-B14F-4D97-AF65-F5344CB8AC3E}">
        <p14:creationId xmlns:p14="http://schemas.microsoft.com/office/powerpoint/2010/main" val="4003943300"/>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40B1108-DBD2-BCAB-36E0-256CE1320B40}"/>
              </a:ext>
            </a:extLst>
          </p:cNvPr>
          <p:cNvSpPr>
            <a:spLocks noGrp="1"/>
          </p:cNvSpPr>
          <p:nvPr>
            <p:ph type="title"/>
          </p:nvPr>
        </p:nvSpPr>
        <p:spPr>
          <a:xfrm>
            <a:off x="457200" y="274638"/>
            <a:ext cx="8229600" cy="1143000"/>
          </a:xfrm>
        </p:spPr>
        <p:txBody>
          <a:bodyPr>
            <a:normAutofit fontScale="90000"/>
          </a:bodyPr>
          <a:lstStyle/>
          <a:p>
            <a:r>
              <a:rPr lang="en-US" altLang="en-US" sz="4400" dirty="0"/>
              <a:t>Factors to consider in venue selection</a:t>
            </a:r>
            <a:endParaRPr lang="en-US" dirty="0"/>
          </a:p>
        </p:txBody>
      </p:sp>
      <p:pic>
        <p:nvPicPr>
          <p:cNvPr id="4" name="Picture 22" descr="f14-02-9781856178181">
            <a:extLst>
              <a:ext uri="{FF2B5EF4-FFF2-40B4-BE49-F238E27FC236}">
                <a16:creationId xmlns:a16="http://schemas.microsoft.com/office/drawing/2014/main" id="{7AB07C1C-2B4B-4070-8FCD-BD60A524978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876687" y="1600201"/>
            <a:ext cx="7390626" cy="391703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9588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8D739B79-1680-48B7-B6F5-6E9CF50CD33C}"/>
              </a:ext>
            </a:extLst>
          </p:cNvPr>
          <p:cNvSpPr>
            <a:spLocks noGrp="1" noChangeArrowheads="1"/>
          </p:cNvSpPr>
          <p:nvPr>
            <p:ph type="title"/>
          </p:nvPr>
        </p:nvSpPr>
        <p:spPr>
          <a:xfrm>
            <a:off x="548334" y="260648"/>
            <a:ext cx="7772400" cy="1143000"/>
          </a:xfrm>
        </p:spPr>
        <p:txBody>
          <a:bodyPr/>
          <a:lstStyle/>
          <a:p>
            <a:r>
              <a:rPr lang="en-AU" altLang="en-US" sz="3600" dirty="0"/>
              <a:t>Hospitality</a:t>
            </a:r>
          </a:p>
        </p:txBody>
      </p:sp>
      <p:sp>
        <p:nvSpPr>
          <p:cNvPr id="28675" name="Rectangle 3">
            <a:extLst>
              <a:ext uri="{FF2B5EF4-FFF2-40B4-BE49-F238E27FC236}">
                <a16:creationId xmlns:a16="http://schemas.microsoft.com/office/drawing/2014/main" id="{92A52A16-D795-40C6-9569-8D8EDA09D389}"/>
              </a:ext>
            </a:extLst>
          </p:cNvPr>
          <p:cNvSpPr>
            <a:spLocks noGrp="1" noChangeArrowheads="1"/>
          </p:cNvSpPr>
          <p:nvPr>
            <p:ph type="body" idx="1"/>
          </p:nvPr>
        </p:nvSpPr>
        <p:spPr>
          <a:xfrm>
            <a:off x="539552" y="1628800"/>
            <a:ext cx="7632626" cy="4114800"/>
          </a:xfrm>
        </p:spPr>
        <p:txBody>
          <a:bodyPr/>
          <a:lstStyle/>
          <a:p>
            <a:pPr>
              <a:buClr>
                <a:schemeClr val="tx1"/>
              </a:buClr>
            </a:pPr>
            <a:r>
              <a:rPr lang="en-AU" altLang="en-US" sz="2500" dirty="0"/>
              <a:t>Hospitality is a major part of the package offered to sponsors and may include tickets, food and beverages, souvenirs and gifts</a:t>
            </a:r>
          </a:p>
          <a:p>
            <a:pPr>
              <a:buClr>
                <a:schemeClr val="tx1"/>
              </a:buClr>
            </a:pPr>
            <a:r>
              <a:rPr lang="en-AU" altLang="en-US" sz="2500" dirty="0"/>
              <a:t>The invitation is important and needs to convey the theme of the event</a:t>
            </a:r>
          </a:p>
          <a:p>
            <a:pPr>
              <a:buClr>
                <a:schemeClr val="tx1"/>
              </a:buClr>
            </a:pPr>
            <a:r>
              <a:rPr lang="en-AU" altLang="en-US" sz="2500" dirty="0"/>
              <a:t>Networking opportunities</a:t>
            </a:r>
          </a:p>
          <a:p>
            <a:pPr>
              <a:buClr>
                <a:schemeClr val="tx1"/>
              </a:buClr>
            </a:pPr>
            <a:r>
              <a:rPr lang="en-AU" altLang="en-US" sz="2500" dirty="0"/>
              <a:t>Corporate events – the hospitality experience is fundamental to the event experience</a:t>
            </a:r>
          </a:p>
          <a:p>
            <a:endParaRPr lang="en-AU" altLang="en-US" sz="2700" dirty="0"/>
          </a:p>
          <a:p>
            <a:endParaRPr lang="en-AU" altLang="en-US" dirty="0"/>
          </a:p>
        </p:txBody>
      </p:sp>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C2F9F-C3BA-41BA-B73F-102B1BEC39FC}"/>
              </a:ext>
            </a:extLst>
          </p:cNvPr>
          <p:cNvSpPr>
            <a:spLocks noGrp="1"/>
          </p:cNvSpPr>
          <p:nvPr>
            <p:ph type="title"/>
          </p:nvPr>
        </p:nvSpPr>
        <p:spPr>
          <a:xfrm>
            <a:off x="457200" y="274638"/>
            <a:ext cx="8579296" cy="1143000"/>
          </a:xfrm>
        </p:spPr>
        <p:txBody>
          <a:bodyPr>
            <a:normAutofit fontScale="90000"/>
          </a:bodyPr>
          <a:lstStyle/>
          <a:p>
            <a:r>
              <a:rPr lang="en-GB" dirty="0"/>
              <a:t>Design of the venue and environment</a:t>
            </a:r>
          </a:p>
        </p:txBody>
      </p:sp>
      <p:sp>
        <p:nvSpPr>
          <p:cNvPr id="3" name="Content Placeholder 2">
            <a:extLst>
              <a:ext uri="{FF2B5EF4-FFF2-40B4-BE49-F238E27FC236}">
                <a16:creationId xmlns:a16="http://schemas.microsoft.com/office/drawing/2014/main" id="{2B15F716-1B57-4B39-A5AB-7993317C9A53}"/>
              </a:ext>
            </a:extLst>
          </p:cNvPr>
          <p:cNvSpPr>
            <a:spLocks noGrp="1"/>
          </p:cNvSpPr>
          <p:nvPr>
            <p:ph idx="1"/>
          </p:nvPr>
        </p:nvSpPr>
        <p:spPr>
          <a:xfrm>
            <a:off x="167982" y="1604168"/>
            <a:ext cx="8868514" cy="4590274"/>
          </a:xfrm>
        </p:spPr>
        <p:txBody>
          <a:bodyPr>
            <a:noAutofit/>
          </a:bodyPr>
          <a:lstStyle/>
          <a:p>
            <a:pPr>
              <a:lnSpc>
                <a:spcPct val="110000"/>
              </a:lnSpc>
              <a:buFont typeface="Wingdings" panose="05000000000000000000" pitchFamily="2" charset="2"/>
              <a:buChar char="Ø"/>
            </a:pPr>
            <a:r>
              <a:rPr lang="en-GB" sz="2400" dirty="0"/>
              <a:t>The design of the event environment should allow for space and flow</a:t>
            </a:r>
          </a:p>
          <a:p>
            <a:pPr>
              <a:lnSpc>
                <a:spcPct val="110000"/>
              </a:lnSpc>
              <a:buFont typeface="Wingdings" panose="05000000000000000000" pitchFamily="2" charset="2"/>
              <a:buChar char="Ø"/>
            </a:pPr>
            <a:r>
              <a:rPr lang="en-GB" sz="2400" dirty="0"/>
              <a:t>Understand the best use of the environment / Space </a:t>
            </a:r>
          </a:p>
          <a:p>
            <a:pPr>
              <a:lnSpc>
                <a:spcPct val="110000"/>
              </a:lnSpc>
              <a:buFont typeface="Wingdings" panose="05000000000000000000" pitchFamily="2" charset="2"/>
              <a:buChar char="Ø"/>
            </a:pPr>
            <a:r>
              <a:rPr lang="en-GB" sz="2400" dirty="0"/>
              <a:t>Understanding demand patterns</a:t>
            </a:r>
          </a:p>
          <a:p>
            <a:pPr>
              <a:lnSpc>
                <a:spcPct val="110000"/>
              </a:lnSpc>
              <a:buFont typeface="Wingdings" panose="05000000000000000000" pitchFamily="2" charset="2"/>
              <a:buChar char="Ø"/>
            </a:pPr>
            <a:r>
              <a:rPr lang="en-GB" sz="2400" dirty="0"/>
              <a:t>The site or venue should be designed to cope with peak traffic </a:t>
            </a:r>
          </a:p>
          <a:p>
            <a:pPr>
              <a:buFont typeface="Wingdings" panose="05000000000000000000" pitchFamily="2" charset="2"/>
              <a:buChar char="Ø"/>
            </a:pPr>
            <a:r>
              <a:rPr lang="en-GB" sz="2400" dirty="0"/>
              <a:t>Crowd/audience prediction </a:t>
            </a:r>
          </a:p>
          <a:p>
            <a:pPr>
              <a:buFont typeface="Wingdings" panose="05000000000000000000" pitchFamily="2" charset="2"/>
              <a:buChar char="Ø"/>
            </a:pPr>
            <a:r>
              <a:rPr lang="en-GB" sz="2400" dirty="0"/>
              <a:t>Consider traffic movement in Health &amp; Safety risk assessments</a:t>
            </a:r>
          </a:p>
          <a:p>
            <a:pPr>
              <a:lnSpc>
                <a:spcPct val="110000"/>
              </a:lnSpc>
              <a:buFont typeface="Wingdings" panose="05000000000000000000" pitchFamily="2" charset="2"/>
              <a:buChar char="Ø"/>
            </a:pPr>
            <a:endParaRPr lang="en-GB" sz="2400" dirty="0"/>
          </a:p>
          <a:p>
            <a:pPr>
              <a:lnSpc>
                <a:spcPct val="110000"/>
              </a:lnSpc>
              <a:buFont typeface="Wingdings" panose="05000000000000000000" pitchFamily="2" charset="2"/>
              <a:buChar char="Ø"/>
            </a:pPr>
            <a:endParaRPr lang="en-GB" sz="2400" dirty="0"/>
          </a:p>
          <a:p>
            <a:pPr>
              <a:lnSpc>
                <a:spcPct val="110000"/>
              </a:lnSpc>
              <a:buFont typeface="Wingdings" panose="05000000000000000000" pitchFamily="2" charset="2"/>
              <a:buChar char="Ø"/>
            </a:pPr>
            <a:endParaRPr lang="en-GB" sz="2400" dirty="0"/>
          </a:p>
          <a:p>
            <a:pPr>
              <a:lnSpc>
                <a:spcPct val="110000"/>
              </a:lnSpc>
            </a:pPr>
            <a:endParaRPr lang="en-GB" sz="2400"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17</a:t>
            </a:fld>
            <a:endParaRPr lang="en-US"/>
          </a:p>
        </p:txBody>
      </p:sp>
    </p:spTree>
    <p:extLst>
      <p:ext uri="{BB962C8B-B14F-4D97-AF65-F5344CB8AC3E}">
        <p14:creationId xmlns:p14="http://schemas.microsoft.com/office/powerpoint/2010/main" val="2099179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AA47-715F-4D20-A471-15A545BFB214}"/>
              </a:ext>
            </a:extLst>
          </p:cNvPr>
          <p:cNvSpPr>
            <a:spLocks noGrp="1"/>
          </p:cNvSpPr>
          <p:nvPr>
            <p:ph type="title"/>
          </p:nvPr>
        </p:nvSpPr>
        <p:spPr>
          <a:xfrm>
            <a:off x="403173" y="260648"/>
            <a:ext cx="7886700" cy="1257411"/>
          </a:xfrm>
        </p:spPr>
        <p:txBody>
          <a:bodyPr>
            <a:normAutofit fontScale="90000"/>
          </a:bodyPr>
          <a:lstStyle/>
          <a:p>
            <a:r>
              <a:rPr lang="en-GB" dirty="0"/>
              <a:t>Design considerations for the lay-out of meeting rooms/conference </a:t>
            </a:r>
          </a:p>
        </p:txBody>
      </p:sp>
      <p:sp>
        <p:nvSpPr>
          <p:cNvPr id="3" name="Content Placeholder 2">
            <a:extLst>
              <a:ext uri="{FF2B5EF4-FFF2-40B4-BE49-F238E27FC236}">
                <a16:creationId xmlns:a16="http://schemas.microsoft.com/office/drawing/2014/main" id="{7069CC6E-462F-430F-84F0-B971DDD5CFD7}"/>
              </a:ext>
            </a:extLst>
          </p:cNvPr>
          <p:cNvSpPr>
            <a:spLocks noGrp="1"/>
          </p:cNvSpPr>
          <p:nvPr>
            <p:ph idx="1"/>
          </p:nvPr>
        </p:nvSpPr>
        <p:spPr>
          <a:xfrm>
            <a:off x="79310" y="1916832"/>
            <a:ext cx="8229600" cy="3917032"/>
          </a:xfrm>
        </p:spPr>
        <p:txBody>
          <a:bodyPr>
            <a:normAutofit/>
          </a:bodyPr>
          <a:lstStyle/>
          <a:p>
            <a:r>
              <a:rPr lang="en-GB" sz="2400" dirty="0"/>
              <a:t>Work-stations /stands                              </a:t>
            </a:r>
          </a:p>
          <a:p>
            <a:r>
              <a:rPr lang="en-GB" sz="2400" dirty="0"/>
              <a:t>Props and Décor	</a:t>
            </a:r>
          </a:p>
          <a:p>
            <a:r>
              <a:rPr lang="en-GB" sz="2400" dirty="0"/>
              <a:t>VIP or green rooms</a:t>
            </a:r>
          </a:p>
          <a:p>
            <a:r>
              <a:rPr lang="en-GB" sz="2400" dirty="0"/>
              <a:t>The event or cash office              </a:t>
            </a:r>
          </a:p>
          <a:p>
            <a:r>
              <a:rPr lang="en-GB" sz="2400" dirty="0"/>
              <a:t>Merchandise points of sale           </a:t>
            </a:r>
          </a:p>
          <a:p>
            <a:r>
              <a:rPr lang="en-GB" sz="2400" dirty="0"/>
              <a:t>Provision of disabled facilities       </a:t>
            </a:r>
          </a:p>
          <a:p>
            <a:r>
              <a:rPr lang="en-GB" sz="2400" dirty="0"/>
              <a:t>Food stations or serving areas</a:t>
            </a:r>
          </a:p>
          <a:p>
            <a:pPr marL="0" lvl="0" indent="0">
              <a:buNone/>
            </a:pPr>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18</a:t>
            </a:fld>
            <a:endParaRPr lang="en-US"/>
          </a:p>
        </p:txBody>
      </p:sp>
    </p:spTree>
    <p:extLst>
      <p:ext uri="{BB962C8B-B14F-4D97-AF65-F5344CB8AC3E}">
        <p14:creationId xmlns:p14="http://schemas.microsoft.com/office/powerpoint/2010/main" val="3080739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AA47-715F-4D20-A471-15A545BFB214}"/>
              </a:ext>
            </a:extLst>
          </p:cNvPr>
          <p:cNvSpPr>
            <a:spLocks noGrp="1"/>
          </p:cNvSpPr>
          <p:nvPr>
            <p:ph type="title"/>
          </p:nvPr>
        </p:nvSpPr>
        <p:spPr>
          <a:xfrm>
            <a:off x="628650" y="510290"/>
            <a:ext cx="7886700" cy="1257411"/>
          </a:xfrm>
        </p:spPr>
        <p:txBody>
          <a:bodyPr>
            <a:normAutofit fontScale="90000"/>
          </a:bodyPr>
          <a:lstStyle/>
          <a:p>
            <a:r>
              <a:rPr lang="en-GB" dirty="0"/>
              <a:t>Design considerations for the lay-out of meeting /conference</a:t>
            </a:r>
          </a:p>
        </p:txBody>
      </p:sp>
      <p:sp>
        <p:nvSpPr>
          <p:cNvPr id="3" name="Content Placeholder 2">
            <a:extLst>
              <a:ext uri="{FF2B5EF4-FFF2-40B4-BE49-F238E27FC236}">
                <a16:creationId xmlns:a16="http://schemas.microsoft.com/office/drawing/2014/main" id="{7069CC6E-462F-430F-84F0-B971DDD5CFD7}"/>
              </a:ext>
            </a:extLst>
          </p:cNvPr>
          <p:cNvSpPr>
            <a:spLocks noGrp="1"/>
          </p:cNvSpPr>
          <p:nvPr>
            <p:ph idx="1"/>
          </p:nvPr>
        </p:nvSpPr>
        <p:spPr>
          <a:xfrm>
            <a:off x="179512" y="1844824"/>
            <a:ext cx="8229600" cy="3917032"/>
          </a:xfrm>
        </p:spPr>
        <p:txBody>
          <a:bodyPr>
            <a:normAutofit/>
          </a:bodyPr>
          <a:lstStyle/>
          <a:p>
            <a:r>
              <a:rPr lang="en-GB" sz="2800" dirty="0"/>
              <a:t>Staging and lecterns </a:t>
            </a:r>
          </a:p>
          <a:p>
            <a:r>
              <a:rPr lang="en-GB" sz="2800" dirty="0"/>
              <a:t>Security </a:t>
            </a:r>
          </a:p>
          <a:p>
            <a:r>
              <a:rPr lang="en-GB" sz="2800" dirty="0"/>
              <a:t>Waiting areas</a:t>
            </a:r>
          </a:p>
          <a:p>
            <a:r>
              <a:rPr lang="en-GB" sz="2800" dirty="0"/>
              <a:t>Signage or sign posts</a:t>
            </a:r>
          </a:p>
          <a:p>
            <a:r>
              <a:rPr lang="en-GB" sz="2800" dirty="0"/>
              <a:t>Queuing or waiting space</a:t>
            </a:r>
          </a:p>
          <a:p>
            <a:r>
              <a:rPr lang="en-GB" sz="2800" dirty="0"/>
              <a:t>Reception, foyer or main area</a:t>
            </a:r>
          </a:p>
          <a:p>
            <a:pPr marL="0" lvl="0" indent="0">
              <a:buNone/>
            </a:pPr>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19</a:t>
            </a:fld>
            <a:endParaRPr lang="en-US"/>
          </a:p>
        </p:txBody>
      </p:sp>
    </p:spTree>
    <p:extLst>
      <p:ext uri="{BB962C8B-B14F-4D97-AF65-F5344CB8AC3E}">
        <p14:creationId xmlns:p14="http://schemas.microsoft.com/office/powerpoint/2010/main" val="411495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099A9EF0-297B-46EE-B94E-0EAE5E8563BF}"/>
              </a:ext>
            </a:extLst>
          </p:cNvPr>
          <p:cNvSpPr>
            <a:spLocks noGrp="1" noChangeArrowheads="1"/>
          </p:cNvSpPr>
          <p:nvPr>
            <p:ph type="title"/>
          </p:nvPr>
        </p:nvSpPr>
        <p:spPr>
          <a:xfrm>
            <a:off x="1371600" y="260350"/>
            <a:ext cx="7772400" cy="1143000"/>
          </a:xfrm>
        </p:spPr>
        <p:txBody>
          <a:bodyPr/>
          <a:lstStyle/>
          <a:p>
            <a:r>
              <a:rPr lang="en-AU" altLang="en-US" sz="3600" b="1" dirty="0"/>
              <a:t>Audience and guests</a:t>
            </a:r>
          </a:p>
        </p:txBody>
      </p:sp>
      <p:sp>
        <p:nvSpPr>
          <p:cNvPr id="12291" name="Rectangle 3">
            <a:extLst>
              <a:ext uri="{FF2B5EF4-FFF2-40B4-BE49-F238E27FC236}">
                <a16:creationId xmlns:a16="http://schemas.microsoft.com/office/drawing/2014/main" id="{84C4F496-7782-447C-B899-6AAC66EB39D2}"/>
              </a:ext>
            </a:extLst>
          </p:cNvPr>
          <p:cNvSpPr>
            <a:spLocks noGrp="1" noChangeArrowheads="1"/>
          </p:cNvSpPr>
          <p:nvPr>
            <p:ph type="body" idx="1"/>
          </p:nvPr>
        </p:nvSpPr>
        <p:spPr>
          <a:xfrm>
            <a:off x="899592" y="1844824"/>
            <a:ext cx="6480175" cy="4114800"/>
          </a:xfrm>
        </p:spPr>
        <p:txBody>
          <a:bodyPr/>
          <a:lstStyle/>
          <a:p>
            <a:pPr>
              <a:buClr>
                <a:schemeClr val="tx1"/>
              </a:buClr>
            </a:pPr>
            <a:r>
              <a:rPr lang="en-AU" altLang="en-US" sz="2700" dirty="0"/>
              <a:t>Staging issues:</a:t>
            </a:r>
          </a:p>
          <a:p>
            <a:pPr lvl="1">
              <a:buClr>
                <a:schemeClr val="tx1"/>
              </a:buClr>
            </a:pPr>
            <a:r>
              <a:rPr lang="en-AU" altLang="en-US" sz="2700" dirty="0"/>
              <a:t>Position of entrances and exits</a:t>
            </a:r>
          </a:p>
          <a:p>
            <a:pPr lvl="1">
              <a:buClr>
                <a:schemeClr val="tx1"/>
              </a:buClr>
            </a:pPr>
            <a:r>
              <a:rPr lang="en-AU" altLang="en-US" sz="2700" dirty="0"/>
              <a:t>Arrival times – dump or trickle</a:t>
            </a:r>
          </a:p>
          <a:p>
            <a:pPr lvl="1">
              <a:buClr>
                <a:schemeClr val="tx1"/>
              </a:buClr>
            </a:pPr>
            <a:r>
              <a:rPr lang="en-AU" altLang="en-US" sz="2700" dirty="0"/>
              <a:t>Seating and site lines</a:t>
            </a:r>
          </a:p>
          <a:p>
            <a:pPr lvl="1">
              <a:buClr>
                <a:schemeClr val="tx1"/>
              </a:buClr>
            </a:pPr>
            <a:r>
              <a:rPr lang="en-AU" altLang="en-US" sz="2700" dirty="0"/>
              <a:t>Facilities</a:t>
            </a:r>
          </a:p>
          <a:p>
            <a:endParaRPr lang="en-AU" altLang="en-US" sz="2700" dirty="0"/>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21DC7B1-0EFD-9B52-2CB3-D2C11C01B9F4}"/>
              </a:ext>
            </a:extLst>
          </p:cNvPr>
          <p:cNvSpPr>
            <a:spLocks noGrp="1"/>
          </p:cNvSpPr>
          <p:nvPr>
            <p:ph type="title"/>
          </p:nvPr>
        </p:nvSpPr>
        <p:spPr>
          <a:xfrm>
            <a:off x="457200" y="274638"/>
            <a:ext cx="8229600" cy="1143000"/>
          </a:xfrm>
        </p:spPr>
        <p:txBody>
          <a:bodyPr>
            <a:normAutofit fontScale="90000"/>
          </a:bodyPr>
          <a:lstStyle/>
          <a:p>
            <a:r>
              <a:rPr lang="en-US" altLang="en-US" sz="4400" dirty="0"/>
              <a:t>Factors to consider in stage safety</a:t>
            </a:r>
            <a:endParaRPr lang="en-US" dirty="0"/>
          </a:p>
        </p:txBody>
      </p:sp>
      <p:pic>
        <p:nvPicPr>
          <p:cNvPr id="4" name="Picture 18" descr="f14-06-9781856178181">
            <a:extLst>
              <a:ext uri="{FF2B5EF4-FFF2-40B4-BE49-F238E27FC236}">
                <a16:creationId xmlns:a16="http://schemas.microsoft.com/office/drawing/2014/main" id="{98A043B7-07C1-465B-8EC2-A1379E5E6B2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7200" y="1953945"/>
            <a:ext cx="8229600" cy="320954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3200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1423132-0D75-4A25-A4CA-4243764888B6}"/>
              </a:ext>
            </a:extLst>
          </p:cNvPr>
          <p:cNvSpPr>
            <a:spLocks noGrp="1" noChangeArrowheads="1"/>
          </p:cNvSpPr>
          <p:nvPr>
            <p:ph type="title"/>
          </p:nvPr>
        </p:nvSpPr>
        <p:spPr/>
        <p:txBody>
          <a:bodyPr/>
          <a:lstStyle/>
          <a:p>
            <a:r>
              <a:rPr lang="en-AU" altLang="en-US" sz="3600" b="1" dirty="0"/>
              <a:t>Lights &amp; Sound </a:t>
            </a:r>
          </a:p>
        </p:txBody>
      </p:sp>
      <p:sp>
        <p:nvSpPr>
          <p:cNvPr id="18435" name="Rectangle 3">
            <a:extLst>
              <a:ext uri="{FF2B5EF4-FFF2-40B4-BE49-F238E27FC236}">
                <a16:creationId xmlns:a16="http://schemas.microsoft.com/office/drawing/2014/main" id="{4EB671C8-365D-4ACA-B23E-6EB4AAC2336B}"/>
              </a:ext>
            </a:extLst>
          </p:cNvPr>
          <p:cNvSpPr>
            <a:spLocks noGrp="1" noChangeArrowheads="1"/>
          </p:cNvSpPr>
          <p:nvPr>
            <p:ph sz="half" idx="1"/>
          </p:nvPr>
        </p:nvSpPr>
        <p:spPr/>
        <p:txBody>
          <a:bodyPr>
            <a:normAutofit fontScale="77500" lnSpcReduction="20000"/>
          </a:bodyPr>
          <a:lstStyle/>
          <a:p>
            <a:pPr>
              <a:lnSpc>
                <a:spcPct val="90000"/>
              </a:lnSpc>
              <a:buClr>
                <a:schemeClr val="tx1"/>
              </a:buClr>
            </a:pPr>
            <a:r>
              <a:rPr lang="en-AU" altLang="en-US" sz="2700"/>
              <a:t>Two functions</a:t>
            </a:r>
          </a:p>
          <a:p>
            <a:pPr lvl="1">
              <a:lnSpc>
                <a:spcPct val="90000"/>
              </a:lnSpc>
              <a:buClr>
                <a:schemeClr val="tx1"/>
              </a:buClr>
            </a:pPr>
            <a:r>
              <a:rPr lang="en-AU" altLang="en-US" sz="2700"/>
              <a:t>Practical</a:t>
            </a:r>
          </a:p>
          <a:p>
            <a:pPr lvl="1">
              <a:lnSpc>
                <a:spcPct val="90000"/>
              </a:lnSpc>
              <a:buClr>
                <a:schemeClr val="tx1"/>
              </a:buClr>
            </a:pPr>
            <a:r>
              <a:rPr lang="en-AU" altLang="en-US" sz="2700"/>
              <a:t>Artistic</a:t>
            </a:r>
          </a:p>
          <a:p>
            <a:pPr>
              <a:lnSpc>
                <a:spcPct val="90000"/>
              </a:lnSpc>
              <a:buClr>
                <a:schemeClr val="tx1"/>
              </a:buClr>
            </a:pPr>
            <a:r>
              <a:rPr lang="en-AU" altLang="en-US" sz="2700"/>
              <a:t>Lighting design</a:t>
            </a:r>
          </a:p>
          <a:p>
            <a:pPr>
              <a:lnSpc>
                <a:spcPct val="90000"/>
              </a:lnSpc>
              <a:buClr>
                <a:schemeClr val="tx1"/>
              </a:buClr>
            </a:pPr>
            <a:r>
              <a:rPr lang="en-AU" altLang="en-US" sz="2700"/>
              <a:t>Lighting Plot</a:t>
            </a:r>
          </a:p>
          <a:p>
            <a:pPr lvl="1">
              <a:lnSpc>
                <a:spcPct val="90000"/>
              </a:lnSpc>
              <a:buClr>
                <a:schemeClr val="tx1"/>
              </a:buClr>
            </a:pPr>
            <a:r>
              <a:rPr lang="en-AU" altLang="en-US" sz="2700"/>
              <a:t>placement, type, focus, colours</a:t>
            </a:r>
          </a:p>
        </p:txBody>
      </p:sp>
      <p:sp>
        <p:nvSpPr>
          <p:cNvPr id="2" name="Content Placeholder 1">
            <a:extLst>
              <a:ext uri="{FF2B5EF4-FFF2-40B4-BE49-F238E27FC236}">
                <a16:creationId xmlns:a16="http://schemas.microsoft.com/office/drawing/2014/main" id="{8D88502E-FC22-4226-A92F-169CB51166EB}"/>
              </a:ext>
            </a:extLst>
          </p:cNvPr>
          <p:cNvSpPr>
            <a:spLocks noGrp="1"/>
          </p:cNvSpPr>
          <p:nvPr>
            <p:ph sz="half" idx="2"/>
          </p:nvPr>
        </p:nvSpPr>
        <p:spPr/>
        <p:txBody>
          <a:bodyPr>
            <a:normAutofit fontScale="77500" lnSpcReduction="20000"/>
          </a:bodyPr>
          <a:lstStyle/>
          <a:p>
            <a:pPr marL="450850" indent="-450850">
              <a:buClr>
                <a:schemeClr val="tx1"/>
              </a:buClr>
            </a:pPr>
            <a:r>
              <a:rPr lang="en-AU" altLang="en-US" sz="2800" dirty="0"/>
              <a:t>Audience members must clearly hear music, speeches and audio effects </a:t>
            </a:r>
          </a:p>
          <a:p>
            <a:pPr marL="450850" indent="-450850">
              <a:buClr>
                <a:schemeClr val="tx1"/>
              </a:buClr>
            </a:pPr>
            <a:r>
              <a:rPr lang="en-AU" altLang="en-US" sz="2800" dirty="0"/>
              <a:t>Many factors are considered in design</a:t>
            </a:r>
          </a:p>
          <a:p>
            <a:pPr marL="450850" indent="-450850">
              <a:buClr>
                <a:schemeClr val="tx1"/>
              </a:buClr>
            </a:pPr>
            <a:r>
              <a:rPr lang="en-AU" altLang="en-US" sz="2800" dirty="0"/>
              <a:t>The choice of size, type and location of sound speakers can affect audience’s experience of the sound</a:t>
            </a:r>
          </a:p>
          <a:p>
            <a:pPr marL="450850" indent="-450850">
              <a:buClr>
                <a:schemeClr val="tx1"/>
              </a:buClr>
            </a:pPr>
            <a:r>
              <a:rPr lang="en-AU" altLang="en-US" sz="2800" dirty="0"/>
              <a:t>Schedule for set up – sound engineer</a:t>
            </a:r>
          </a:p>
          <a:p>
            <a:pPr marL="450850" indent="-450850">
              <a:buClr>
                <a:schemeClr val="tx1"/>
              </a:buClr>
            </a:pPr>
            <a:r>
              <a:rPr lang="en-AU" altLang="en-US" sz="2800" dirty="0"/>
              <a:t>Sound leakage/echo</a:t>
            </a:r>
          </a:p>
          <a:p>
            <a:endParaRPr lang="en-GB" dirty="0"/>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D18B9B36-588C-4D80-B396-F3AFF6359E33}"/>
              </a:ext>
            </a:extLst>
          </p:cNvPr>
          <p:cNvSpPr>
            <a:spLocks noGrp="1" noChangeArrowheads="1"/>
          </p:cNvSpPr>
          <p:nvPr>
            <p:ph type="title"/>
          </p:nvPr>
        </p:nvSpPr>
        <p:spPr>
          <a:xfrm>
            <a:off x="395536" y="188640"/>
            <a:ext cx="7772400" cy="1143000"/>
          </a:xfrm>
        </p:spPr>
        <p:txBody>
          <a:bodyPr/>
          <a:lstStyle/>
          <a:p>
            <a:r>
              <a:rPr lang="en-AU" altLang="en-US" sz="3600" dirty="0"/>
              <a:t>Audio-visual and special effects</a:t>
            </a:r>
          </a:p>
        </p:txBody>
      </p:sp>
      <p:sp>
        <p:nvSpPr>
          <p:cNvPr id="22531" name="Rectangle 3">
            <a:extLst>
              <a:ext uri="{FF2B5EF4-FFF2-40B4-BE49-F238E27FC236}">
                <a16:creationId xmlns:a16="http://schemas.microsoft.com/office/drawing/2014/main" id="{64C0B9D3-5B31-42B9-83BF-216D0A44AF0B}"/>
              </a:ext>
            </a:extLst>
          </p:cNvPr>
          <p:cNvSpPr>
            <a:spLocks noGrp="1" noChangeArrowheads="1"/>
          </p:cNvSpPr>
          <p:nvPr>
            <p:ph type="body" idx="1"/>
          </p:nvPr>
        </p:nvSpPr>
        <p:spPr>
          <a:xfrm>
            <a:off x="467544" y="1484784"/>
            <a:ext cx="7235825" cy="4968875"/>
          </a:xfrm>
        </p:spPr>
        <p:txBody>
          <a:bodyPr/>
          <a:lstStyle/>
          <a:p>
            <a:pPr>
              <a:spcBef>
                <a:spcPts val="300"/>
              </a:spcBef>
              <a:buClr>
                <a:schemeClr val="tx1"/>
              </a:buClr>
              <a:buFont typeface="Arial" charset="0"/>
              <a:buChar char="•"/>
              <a:defRPr/>
            </a:pPr>
            <a:r>
              <a:rPr lang="en-AU" sz="2250" dirty="0"/>
              <a:t>An event producer is used when many different specialists are involved in the event</a:t>
            </a:r>
          </a:p>
          <a:p>
            <a:pPr>
              <a:spcBef>
                <a:spcPts val="300"/>
              </a:spcBef>
              <a:buClr>
                <a:schemeClr val="tx1"/>
              </a:buClr>
              <a:buFont typeface="Arial" charset="0"/>
              <a:buChar char="•"/>
              <a:defRPr/>
            </a:pPr>
            <a:r>
              <a:rPr lang="en-AU" sz="2250" dirty="0"/>
              <a:t>A decision to use an AV company is based on:</a:t>
            </a:r>
          </a:p>
          <a:p>
            <a:pPr lvl="1">
              <a:spcBef>
                <a:spcPts val="300"/>
              </a:spcBef>
              <a:buClr>
                <a:schemeClr val="tx1"/>
              </a:buClr>
              <a:buFont typeface="Arial" charset="0"/>
              <a:buChar char="–"/>
              <a:defRPr/>
            </a:pPr>
            <a:r>
              <a:rPr lang="en-AU" sz="2250" dirty="0"/>
              <a:t>How the audiovisual presentation fits in with the overall event design</a:t>
            </a:r>
          </a:p>
          <a:p>
            <a:pPr lvl="1">
              <a:spcBef>
                <a:spcPts val="300"/>
              </a:spcBef>
              <a:buClr>
                <a:schemeClr val="tx1"/>
              </a:buClr>
              <a:buFont typeface="Arial" charset="0"/>
              <a:buChar char="–"/>
              <a:defRPr/>
            </a:pPr>
            <a:r>
              <a:rPr lang="en-AU" sz="2250" dirty="0"/>
              <a:t>The budget </a:t>
            </a:r>
          </a:p>
          <a:p>
            <a:pPr lvl="1">
              <a:spcBef>
                <a:spcPts val="300"/>
              </a:spcBef>
              <a:buClr>
                <a:schemeClr val="tx1"/>
              </a:buClr>
              <a:buFont typeface="Arial" charset="0"/>
              <a:buChar char="–"/>
              <a:defRPr/>
            </a:pPr>
            <a:r>
              <a:rPr lang="en-AU" sz="2250" dirty="0"/>
              <a:t>The skills of the audiovisual company</a:t>
            </a:r>
          </a:p>
          <a:p>
            <a:pPr>
              <a:spcBef>
                <a:spcPts val="300"/>
              </a:spcBef>
              <a:buClr>
                <a:schemeClr val="tx1"/>
              </a:buClr>
              <a:buFont typeface="Arial" charset="0"/>
              <a:buChar char="•"/>
              <a:defRPr/>
            </a:pPr>
            <a:r>
              <a:rPr lang="en-AU" sz="2250" dirty="0"/>
              <a:t>Special effects are used to attract attention, generate excitement and sustain interest</a:t>
            </a:r>
          </a:p>
          <a:p>
            <a:pPr>
              <a:spcBef>
                <a:spcPts val="300"/>
              </a:spcBef>
              <a:buClr>
                <a:schemeClr val="tx1"/>
              </a:buClr>
              <a:buFont typeface="Arial" charset="0"/>
              <a:buChar char="•"/>
              <a:defRPr/>
            </a:pPr>
            <a:r>
              <a:rPr lang="en-AU" sz="2250" dirty="0"/>
              <a:t>Audiovisual and special effects technology is often pre-programmed</a:t>
            </a:r>
          </a:p>
          <a:p>
            <a:pPr>
              <a:buFont typeface="Arial" charset="0"/>
              <a:buChar char="•"/>
              <a:defRPr/>
            </a:pPr>
            <a:endParaRPr lang="en-AU" sz="2500" dirty="0"/>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67DAD7E0-9CCB-41A4-AFB4-22CF04E02007}"/>
              </a:ext>
            </a:extLst>
          </p:cNvPr>
          <p:cNvSpPr>
            <a:spLocks noGrp="1" noChangeArrowheads="1"/>
          </p:cNvSpPr>
          <p:nvPr>
            <p:ph type="title"/>
          </p:nvPr>
        </p:nvSpPr>
        <p:spPr>
          <a:xfrm>
            <a:off x="719447" y="332656"/>
            <a:ext cx="7772400" cy="1143000"/>
          </a:xfrm>
        </p:spPr>
        <p:txBody>
          <a:bodyPr/>
          <a:lstStyle/>
          <a:p>
            <a:r>
              <a:rPr lang="en-AU" altLang="en-US" sz="3600" dirty="0"/>
              <a:t>Props and decoration</a:t>
            </a:r>
          </a:p>
        </p:txBody>
      </p:sp>
      <p:sp>
        <p:nvSpPr>
          <p:cNvPr id="23555" name="Rectangle 3">
            <a:extLst>
              <a:ext uri="{FF2B5EF4-FFF2-40B4-BE49-F238E27FC236}">
                <a16:creationId xmlns:a16="http://schemas.microsoft.com/office/drawing/2014/main" id="{0FABA58C-9D7F-4865-A963-F59999DA9EA9}"/>
              </a:ext>
            </a:extLst>
          </p:cNvPr>
          <p:cNvSpPr>
            <a:spLocks noGrp="1" noChangeArrowheads="1"/>
          </p:cNvSpPr>
          <p:nvPr>
            <p:ph type="body" idx="1"/>
          </p:nvPr>
        </p:nvSpPr>
        <p:spPr>
          <a:xfrm>
            <a:off x="719447" y="1808162"/>
            <a:ext cx="7705105" cy="3241675"/>
          </a:xfrm>
        </p:spPr>
        <p:txBody>
          <a:bodyPr/>
          <a:lstStyle/>
          <a:p>
            <a:pPr>
              <a:buClr>
                <a:schemeClr val="tx1"/>
              </a:buClr>
            </a:pPr>
            <a:r>
              <a:rPr lang="en-AU" altLang="en-US" sz="2700" dirty="0"/>
              <a:t>Some events use scenery, stage properties (props) and decoration to make the audience feel they are in an imaginary world </a:t>
            </a:r>
          </a:p>
          <a:p>
            <a:pPr>
              <a:buClr>
                <a:schemeClr val="tx1"/>
              </a:buClr>
            </a:pPr>
            <a:r>
              <a:rPr lang="en-AU" altLang="en-US" sz="2700" dirty="0"/>
              <a:t>The way these stage elements are combined often reflects the personal style of the event company</a:t>
            </a:r>
          </a:p>
          <a:p>
            <a:endParaRPr lang="en-AU" altLang="en-US" sz="2700" dirty="0"/>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478A573-A53B-0AA7-8A98-ADE2D6A8CC9B}"/>
              </a:ext>
            </a:extLst>
          </p:cNvPr>
          <p:cNvSpPr>
            <a:spLocks noGrp="1"/>
          </p:cNvSpPr>
          <p:nvPr>
            <p:ph type="title"/>
          </p:nvPr>
        </p:nvSpPr>
        <p:spPr>
          <a:xfrm>
            <a:off x="457200" y="274638"/>
            <a:ext cx="8229600" cy="1143000"/>
          </a:xfrm>
        </p:spPr>
        <p:txBody>
          <a:bodyPr>
            <a:normAutofit fontScale="90000"/>
          </a:bodyPr>
          <a:lstStyle/>
          <a:p>
            <a:r>
              <a:rPr lang="en-US" altLang="en-US" sz="4400" dirty="0"/>
              <a:t>Issues to be considered when arranging catering for an event</a:t>
            </a:r>
            <a:endParaRPr lang="en-US" dirty="0"/>
          </a:p>
        </p:txBody>
      </p:sp>
      <p:pic>
        <p:nvPicPr>
          <p:cNvPr id="4" name="Content Placeholder 3">
            <a:extLst>
              <a:ext uri="{FF2B5EF4-FFF2-40B4-BE49-F238E27FC236}">
                <a16:creationId xmlns:a16="http://schemas.microsoft.com/office/drawing/2014/main" id="{456735F9-08A2-4FB3-8363-1A61527B5FB7}"/>
              </a:ext>
            </a:extLst>
          </p:cNvPr>
          <p:cNvPicPr>
            <a:picLocks noGrp="1" noChangeAspect="1"/>
          </p:cNvPicPr>
          <p:nvPr>
            <p:ph idx="1"/>
          </p:nvPr>
        </p:nvPicPr>
        <p:blipFill>
          <a:blip r:embed="rId3"/>
          <a:stretch>
            <a:fillRect/>
          </a:stretch>
        </p:blipFill>
        <p:spPr>
          <a:xfrm>
            <a:off x="1547664" y="1600200"/>
            <a:ext cx="5616624" cy="4107711"/>
          </a:xfrm>
          <a:prstGeom prst="rect">
            <a:avLst/>
          </a:prstGeom>
          <a:noFill/>
        </p:spPr>
      </p:pic>
    </p:spTree>
    <p:extLst>
      <p:ext uri="{BB962C8B-B14F-4D97-AF65-F5344CB8AC3E}">
        <p14:creationId xmlns:p14="http://schemas.microsoft.com/office/powerpoint/2010/main" val="24898753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F7754294-9085-4CC8-B064-20CCCD1814A3}"/>
              </a:ext>
            </a:extLst>
          </p:cNvPr>
          <p:cNvSpPr>
            <a:spLocks noGrp="1" noChangeArrowheads="1"/>
          </p:cNvSpPr>
          <p:nvPr>
            <p:ph type="title"/>
          </p:nvPr>
        </p:nvSpPr>
        <p:spPr>
          <a:xfrm>
            <a:off x="539552" y="188640"/>
            <a:ext cx="7772400" cy="1143000"/>
          </a:xfrm>
        </p:spPr>
        <p:txBody>
          <a:bodyPr/>
          <a:lstStyle/>
          <a:p>
            <a:r>
              <a:rPr lang="en-AU" altLang="en-US" sz="3600" dirty="0"/>
              <a:t>The production schedule</a:t>
            </a:r>
          </a:p>
        </p:txBody>
      </p:sp>
      <p:sp>
        <p:nvSpPr>
          <p:cNvPr id="30723" name="Rectangle 3">
            <a:extLst>
              <a:ext uri="{FF2B5EF4-FFF2-40B4-BE49-F238E27FC236}">
                <a16:creationId xmlns:a16="http://schemas.microsoft.com/office/drawing/2014/main" id="{03D0855F-739B-4279-BA59-74C53D0D7A39}"/>
              </a:ext>
            </a:extLst>
          </p:cNvPr>
          <p:cNvSpPr>
            <a:spLocks noGrp="1" noChangeArrowheads="1"/>
          </p:cNvSpPr>
          <p:nvPr>
            <p:ph type="body" idx="1"/>
          </p:nvPr>
        </p:nvSpPr>
        <p:spPr>
          <a:xfrm>
            <a:off x="755576" y="1556792"/>
            <a:ext cx="6589713" cy="4114800"/>
          </a:xfrm>
        </p:spPr>
        <p:txBody>
          <a:bodyPr/>
          <a:lstStyle/>
          <a:p>
            <a:pPr>
              <a:buClr>
                <a:schemeClr val="tx1"/>
              </a:buClr>
            </a:pPr>
            <a:r>
              <a:rPr lang="en-AU" altLang="en-US" sz="2500" dirty="0"/>
              <a:t>Rehearsal</a:t>
            </a:r>
          </a:p>
          <a:p>
            <a:pPr>
              <a:buClr>
                <a:schemeClr val="tx1"/>
              </a:buClr>
            </a:pPr>
            <a:r>
              <a:rPr lang="en-AU" altLang="en-US" sz="2500" dirty="0"/>
              <a:t>Production meeting</a:t>
            </a:r>
          </a:p>
          <a:p>
            <a:pPr>
              <a:buClr>
                <a:schemeClr val="tx1"/>
              </a:buClr>
            </a:pPr>
            <a:r>
              <a:rPr lang="en-AU" altLang="en-US" sz="2500" dirty="0"/>
              <a:t>The production schedule is the master document for staging</a:t>
            </a:r>
          </a:p>
          <a:p>
            <a:pPr lvl="1">
              <a:buClr>
                <a:schemeClr val="tx1"/>
              </a:buClr>
            </a:pPr>
            <a:r>
              <a:rPr lang="en-AU" altLang="en-US" sz="2500" dirty="0"/>
              <a:t>Run sheets and prompt sheets are created from this</a:t>
            </a:r>
          </a:p>
          <a:p>
            <a:pPr lvl="1">
              <a:buClr>
                <a:schemeClr val="tx1"/>
              </a:buClr>
            </a:pPr>
            <a:r>
              <a:rPr lang="en-AU" altLang="en-US" sz="2500" dirty="0"/>
              <a:t>Recording the event </a:t>
            </a:r>
          </a:p>
          <a:p>
            <a:pPr>
              <a:buClr>
                <a:schemeClr val="tx1"/>
              </a:buClr>
            </a:pPr>
            <a:r>
              <a:rPr lang="en-AU" altLang="en-US" sz="2500" dirty="0"/>
              <a:t>Load in/Bump-in and load out/bump-out times</a:t>
            </a:r>
          </a:p>
        </p:txBody>
      </p:sp>
    </p:spTree>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3699-2661-4BF0-9F4E-A6E7BACD270F}"/>
              </a:ext>
            </a:extLst>
          </p:cNvPr>
          <p:cNvSpPr>
            <a:spLocks noGrp="1"/>
          </p:cNvSpPr>
          <p:nvPr>
            <p:ph type="title"/>
          </p:nvPr>
        </p:nvSpPr>
        <p:spPr/>
        <p:txBody>
          <a:bodyPr/>
          <a:lstStyle/>
          <a:p>
            <a:r>
              <a:rPr lang="en-GB" dirty="0"/>
              <a:t>The event experience</a:t>
            </a:r>
          </a:p>
        </p:txBody>
      </p:sp>
      <p:sp>
        <p:nvSpPr>
          <p:cNvPr id="3" name="Content Placeholder 2">
            <a:extLst>
              <a:ext uri="{FF2B5EF4-FFF2-40B4-BE49-F238E27FC236}">
                <a16:creationId xmlns:a16="http://schemas.microsoft.com/office/drawing/2014/main" id="{E54BFFBC-5710-41AC-84EA-7F97F1E6A384}"/>
              </a:ext>
            </a:extLst>
          </p:cNvPr>
          <p:cNvSpPr>
            <a:spLocks noGrp="1"/>
          </p:cNvSpPr>
          <p:nvPr>
            <p:ph idx="1"/>
          </p:nvPr>
        </p:nvSpPr>
        <p:spPr/>
        <p:txBody>
          <a:bodyPr>
            <a:normAutofit fontScale="92500" lnSpcReduction="20000"/>
          </a:bodyPr>
          <a:lstStyle/>
          <a:p>
            <a:r>
              <a:rPr lang="en-ZA" dirty="0"/>
              <a:t>Event designers aim to create an experience</a:t>
            </a:r>
          </a:p>
          <a:p>
            <a:endParaRPr lang="en-ZA" dirty="0"/>
          </a:p>
          <a:p>
            <a:r>
              <a:rPr lang="en-GB" dirty="0"/>
              <a:t>Getz (2012) discusses two dimensions of experience: </a:t>
            </a:r>
            <a:r>
              <a:rPr lang="en-GB" dirty="0" err="1"/>
              <a:t>cognative</a:t>
            </a:r>
            <a:r>
              <a:rPr lang="en-GB" dirty="0"/>
              <a:t>, influencing behaviour and physical activities; and affective, focusing on feelings, preferences and personal values</a:t>
            </a:r>
          </a:p>
          <a:p>
            <a:r>
              <a:rPr lang="en-GB" dirty="0"/>
              <a:t>Wow factor’ </a:t>
            </a:r>
          </a:p>
          <a:p>
            <a:r>
              <a:rPr lang="en-GB" dirty="0"/>
              <a:t>A positive experience has benefits for the all stakeholders </a:t>
            </a:r>
          </a:p>
          <a:p>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a:solidFill>
                  <a:prstClr val="black">
                    <a:tint val="75000"/>
                  </a:prstClr>
                </a:solidFill>
                <a:latin typeface="Myriad Pro"/>
              </a:rPr>
              <a:pPr/>
              <a:t>27</a:t>
            </a:fld>
            <a:endParaRPr lang="en-US">
              <a:solidFill>
                <a:prstClr val="black">
                  <a:tint val="75000"/>
                </a:prstClr>
              </a:solidFill>
              <a:latin typeface="Myriad Pro"/>
            </a:endParaRPr>
          </a:p>
        </p:txBody>
      </p:sp>
    </p:spTree>
    <p:extLst>
      <p:ext uri="{BB962C8B-B14F-4D97-AF65-F5344CB8AC3E}">
        <p14:creationId xmlns:p14="http://schemas.microsoft.com/office/powerpoint/2010/main" val="99655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8DDFA-80E1-4564-9252-86BBD5D2E406}"/>
              </a:ext>
            </a:extLst>
          </p:cNvPr>
          <p:cNvSpPr>
            <a:spLocks noGrp="1"/>
          </p:cNvSpPr>
          <p:nvPr>
            <p:ph type="title"/>
          </p:nvPr>
        </p:nvSpPr>
        <p:spPr/>
        <p:txBody>
          <a:bodyPr/>
          <a:lstStyle/>
          <a:p>
            <a:r>
              <a:rPr lang="en-GB" dirty="0"/>
              <a:t>3 Levels of Event Experience</a:t>
            </a:r>
          </a:p>
        </p:txBody>
      </p:sp>
      <p:sp>
        <p:nvSpPr>
          <p:cNvPr id="3" name="Content Placeholder 2">
            <a:extLst>
              <a:ext uri="{FF2B5EF4-FFF2-40B4-BE49-F238E27FC236}">
                <a16:creationId xmlns:a16="http://schemas.microsoft.com/office/drawing/2014/main" id="{126729E5-E99F-4F71-B0E9-94090A17DAFA}"/>
              </a:ext>
            </a:extLst>
          </p:cNvPr>
          <p:cNvSpPr>
            <a:spLocks noGrp="1"/>
          </p:cNvSpPr>
          <p:nvPr>
            <p:ph idx="1"/>
          </p:nvPr>
        </p:nvSpPr>
        <p:spPr>
          <a:xfrm>
            <a:off x="1259632" y="1628800"/>
            <a:ext cx="6359471" cy="3564764"/>
          </a:xfrm>
        </p:spPr>
        <p:txBody>
          <a:bodyPr>
            <a:normAutofit fontScale="70000" lnSpcReduction="20000"/>
          </a:bodyPr>
          <a:lstStyle/>
          <a:p>
            <a:r>
              <a:rPr lang="en-GB" dirty="0"/>
              <a:t>The three levels of experience have been identified by Hover and Van </a:t>
            </a:r>
            <a:r>
              <a:rPr lang="en-GB" dirty="0" err="1"/>
              <a:t>Mierlo</a:t>
            </a:r>
            <a:r>
              <a:rPr lang="en-GB" dirty="0"/>
              <a:t>, (2006), and adapted from an Experience model by van Gool and van </a:t>
            </a:r>
            <a:r>
              <a:rPr lang="en-GB" dirty="0" err="1"/>
              <a:t>Wingaarden</a:t>
            </a:r>
            <a:r>
              <a:rPr lang="en-GB" dirty="0"/>
              <a:t>, (2005):</a:t>
            </a:r>
          </a:p>
          <a:p>
            <a:pPr lvl="1"/>
            <a:r>
              <a:rPr lang="en-GB" i="1" dirty="0"/>
              <a:t>Basal Experiences </a:t>
            </a:r>
            <a:r>
              <a:rPr lang="en-GB" dirty="0"/>
              <a:t>– an emotional reaction to a stimulus, but with insufficient impact to stay long in one’s memory</a:t>
            </a:r>
          </a:p>
          <a:p>
            <a:pPr lvl="1"/>
            <a:r>
              <a:rPr lang="en-GB" i="1" dirty="0"/>
              <a:t>Memorable Experiences </a:t>
            </a:r>
            <a:r>
              <a:rPr lang="en-GB" dirty="0"/>
              <a:t>– the emotion created can be recalled at a later time</a:t>
            </a:r>
          </a:p>
          <a:p>
            <a:pPr lvl="1"/>
            <a:r>
              <a:rPr lang="en-GB" i="1" dirty="0"/>
              <a:t>Transforming Experiences </a:t>
            </a:r>
            <a:r>
              <a:rPr lang="en-GB" dirty="0"/>
              <a:t>– these emotions result in durable changes on an attitudinal or behavioural level</a:t>
            </a:r>
          </a:p>
        </p:txBody>
      </p:sp>
      <p:sp>
        <p:nvSpPr>
          <p:cNvPr id="6" name="Slide Number Placeholder 5"/>
          <p:cNvSpPr>
            <a:spLocks noGrp="1"/>
          </p:cNvSpPr>
          <p:nvPr>
            <p:ph type="sldNum" sz="quarter" idx="12"/>
          </p:nvPr>
        </p:nvSpPr>
        <p:spPr/>
        <p:txBody>
          <a:bodyPr/>
          <a:lstStyle/>
          <a:p>
            <a:fld id="{C439CF85-8457-400C-A4F9-DC61A400AE11}" type="slidenum">
              <a:rPr lang="en-US">
                <a:solidFill>
                  <a:prstClr val="black">
                    <a:tint val="75000"/>
                  </a:prstClr>
                </a:solidFill>
                <a:latin typeface="Myriad Pro"/>
              </a:rPr>
              <a:pPr/>
              <a:t>28</a:t>
            </a:fld>
            <a:endParaRPr lang="en-US">
              <a:solidFill>
                <a:prstClr val="black">
                  <a:tint val="75000"/>
                </a:prstClr>
              </a:solidFill>
              <a:latin typeface="Myriad Pro"/>
            </a:endParaRPr>
          </a:p>
        </p:txBody>
      </p:sp>
    </p:spTree>
    <p:extLst>
      <p:ext uri="{BB962C8B-B14F-4D97-AF65-F5344CB8AC3E}">
        <p14:creationId xmlns:p14="http://schemas.microsoft.com/office/powerpoint/2010/main" val="227509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D584-2C0B-4DEB-9D5F-C9727AE788AE}"/>
              </a:ext>
            </a:extLst>
          </p:cNvPr>
          <p:cNvSpPr>
            <a:spLocks noGrp="1"/>
          </p:cNvSpPr>
          <p:nvPr>
            <p:ph type="title"/>
          </p:nvPr>
        </p:nvSpPr>
        <p:spPr/>
        <p:txBody>
          <a:bodyPr>
            <a:normAutofit fontScale="90000"/>
          </a:bodyPr>
          <a:lstStyle/>
          <a:p>
            <a:r>
              <a:rPr lang="en-GB" dirty="0"/>
              <a:t>Case Study the National Gallery London </a:t>
            </a:r>
          </a:p>
        </p:txBody>
      </p:sp>
      <p:sp>
        <p:nvSpPr>
          <p:cNvPr id="3" name="Content Placeholder 2">
            <a:extLst>
              <a:ext uri="{FF2B5EF4-FFF2-40B4-BE49-F238E27FC236}">
                <a16:creationId xmlns:a16="http://schemas.microsoft.com/office/drawing/2014/main" id="{93A241F8-3D35-4126-B5DB-4207C80C630E}"/>
              </a:ext>
            </a:extLst>
          </p:cNvPr>
          <p:cNvSpPr>
            <a:spLocks noGrp="1"/>
          </p:cNvSpPr>
          <p:nvPr>
            <p:ph idx="1"/>
          </p:nvPr>
        </p:nvSpPr>
        <p:spPr>
          <a:xfrm>
            <a:off x="1458897" y="2312842"/>
            <a:ext cx="6172200" cy="2937774"/>
          </a:xfrm>
        </p:spPr>
        <p:txBody>
          <a:bodyPr>
            <a:normAutofit fontScale="85000" lnSpcReduction="20000"/>
          </a:bodyPr>
          <a:lstStyle/>
          <a:p>
            <a:endParaRPr lang="en-GB" dirty="0"/>
          </a:p>
          <a:p>
            <a:endParaRPr lang="en-GB" dirty="0"/>
          </a:p>
          <a:p>
            <a:endParaRPr lang="en-GB" dirty="0"/>
          </a:p>
          <a:p>
            <a:endParaRPr lang="en-GB" dirty="0"/>
          </a:p>
          <a:p>
            <a:endParaRPr lang="en-GB" dirty="0"/>
          </a:p>
          <a:p>
            <a:endParaRPr lang="en-GB" dirty="0"/>
          </a:p>
          <a:p>
            <a:r>
              <a:rPr lang="en-GB" sz="1050" dirty="0">
                <a:hlinkClick r:id="rId4"/>
              </a:rPr>
              <a:t>https://www.nationalgallery.org.uk/media/qfudvjad/entertaining-brochure-national-gallery-2022-v2.pdf</a:t>
            </a:r>
            <a:r>
              <a:rPr lang="en-GB" sz="1050" dirty="0"/>
              <a:t> </a:t>
            </a:r>
          </a:p>
          <a:p>
            <a:r>
              <a:rPr lang="en-GB" sz="1050" dirty="0">
                <a:hlinkClick r:id="rId5"/>
              </a:rPr>
              <a:t>accredited-suppliers-the-national-gallery-2021.pdf (nationalgallery.org.uk)</a:t>
            </a:r>
            <a:r>
              <a:rPr lang="en-GB" sz="1050" dirty="0"/>
              <a:t> </a:t>
            </a:r>
          </a:p>
        </p:txBody>
      </p:sp>
      <p:sp>
        <p:nvSpPr>
          <p:cNvPr id="4" name="Slide Number Placeholder 3"/>
          <p:cNvSpPr>
            <a:spLocks noGrp="1"/>
          </p:cNvSpPr>
          <p:nvPr>
            <p:ph type="sldNum" sz="quarter" idx="12"/>
          </p:nvPr>
        </p:nvSpPr>
        <p:spPr/>
        <p:txBody>
          <a:bodyPr/>
          <a:lstStyle/>
          <a:p>
            <a:fld id="{C439CF85-8457-400C-A4F9-DC61A400AE11}" type="slidenum">
              <a:rPr lang="en-US">
                <a:solidFill>
                  <a:prstClr val="black">
                    <a:tint val="75000"/>
                  </a:prstClr>
                </a:solidFill>
                <a:latin typeface="Myriad Pro"/>
              </a:rPr>
              <a:pPr/>
              <a:t>29</a:t>
            </a:fld>
            <a:endParaRPr lang="en-US">
              <a:solidFill>
                <a:prstClr val="black">
                  <a:tint val="75000"/>
                </a:prstClr>
              </a:solidFill>
              <a:latin typeface="Myriad Pro"/>
            </a:endParaRPr>
          </a:p>
        </p:txBody>
      </p:sp>
      <p:pic>
        <p:nvPicPr>
          <p:cNvPr id="5" name="Online Media 4" title="Entertaining at the National Gallery">
            <a:hlinkClick r:id="" action="ppaction://media"/>
            <a:extLst>
              <a:ext uri="{FF2B5EF4-FFF2-40B4-BE49-F238E27FC236}">
                <a16:creationId xmlns:a16="http://schemas.microsoft.com/office/drawing/2014/main" id="{3D8A0486-489A-4DBC-A3A9-4D3F3087491F}"/>
              </a:ext>
            </a:extLst>
          </p:cNvPr>
          <p:cNvPicPr>
            <a:picLocks noRot="1" noChangeAspect="1"/>
          </p:cNvPicPr>
          <p:nvPr>
            <a:videoFile r:link="rId1"/>
          </p:nvPr>
        </p:nvPicPr>
        <p:blipFill>
          <a:blip r:embed="rId6"/>
          <a:stretch>
            <a:fillRect/>
          </a:stretch>
        </p:blipFill>
        <p:spPr>
          <a:xfrm>
            <a:off x="1979712" y="1587124"/>
            <a:ext cx="4482498" cy="2532611"/>
          </a:xfrm>
          <a:prstGeom prst="rect">
            <a:avLst/>
          </a:prstGeom>
        </p:spPr>
      </p:pic>
    </p:spTree>
    <p:extLst>
      <p:ext uri="{BB962C8B-B14F-4D97-AF65-F5344CB8AC3E}">
        <p14:creationId xmlns:p14="http://schemas.microsoft.com/office/powerpoint/2010/main" val="230145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98E60-05EB-4BA7-B5E5-AF086545CB31}"/>
              </a:ext>
            </a:extLst>
          </p:cNvPr>
          <p:cNvSpPr>
            <a:spLocks noGrp="1"/>
          </p:cNvSpPr>
          <p:nvPr>
            <p:ph type="title"/>
          </p:nvPr>
        </p:nvSpPr>
        <p:spPr/>
        <p:txBody>
          <a:bodyPr/>
          <a:lstStyle/>
          <a:p>
            <a:endParaRPr lang="en-GB"/>
          </a:p>
        </p:txBody>
      </p:sp>
      <p:pic>
        <p:nvPicPr>
          <p:cNvPr id="4" name="Online Media 3" title="Staging Connections - Audio Visual Event Showreel">
            <a:hlinkClick r:id="" action="ppaction://media"/>
            <a:extLst>
              <a:ext uri="{FF2B5EF4-FFF2-40B4-BE49-F238E27FC236}">
                <a16:creationId xmlns:a16="http://schemas.microsoft.com/office/drawing/2014/main" id="{F2F5E4B1-32CF-4609-95A3-11D22E24B20C}"/>
              </a:ext>
            </a:extLst>
          </p:cNvPr>
          <p:cNvPicPr>
            <a:picLocks noGrp="1" noRot="1" noChangeAspect="1"/>
          </p:cNvPicPr>
          <p:nvPr>
            <p:ph idx="1"/>
            <a:videoFile r:link="rId1"/>
          </p:nvPr>
        </p:nvPicPr>
        <p:blipFill>
          <a:blip r:embed="rId4"/>
          <a:stretch>
            <a:fillRect/>
          </a:stretch>
        </p:blipFill>
        <p:spPr>
          <a:xfrm>
            <a:off x="558329" y="274638"/>
            <a:ext cx="8027342" cy="4535835"/>
          </a:xfrm>
          <a:prstGeom prst="rect">
            <a:avLst/>
          </a:prstGeom>
        </p:spPr>
      </p:pic>
    </p:spTree>
    <p:extLst>
      <p:ext uri="{BB962C8B-B14F-4D97-AF65-F5344CB8AC3E}">
        <p14:creationId xmlns:p14="http://schemas.microsoft.com/office/powerpoint/2010/main" val="293796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819B5-5D26-4C6F-89B6-5F46AB51E22A}"/>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8B836301-A4E3-4163-B3BA-F43FAEF4CA9C}"/>
              </a:ext>
            </a:extLst>
          </p:cNvPr>
          <p:cNvSpPr>
            <a:spLocks noGrp="1"/>
          </p:cNvSpPr>
          <p:nvPr>
            <p:ph idx="1"/>
          </p:nvPr>
        </p:nvSpPr>
        <p:spPr>
          <a:xfrm>
            <a:off x="457200" y="1556792"/>
            <a:ext cx="8229600" cy="4104456"/>
          </a:xfrm>
        </p:spPr>
        <p:txBody>
          <a:bodyPr>
            <a:normAutofit fontScale="77500" lnSpcReduction="20000"/>
          </a:bodyPr>
          <a:lstStyle/>
          <a:p>
            <a:r>
              <a:rPr lang="en-GB" dirty="0"/>
              <a:t>Consider holding an event in a venue of your choice </a:t>
            </a:r>
          </a:p>
          <a:p>
            <a:r>
              <a:rPr lang="en-GB" dirty="0"/>
              <a:t>Make comprehensive notes to explain what would you need to strategically plan in the following areas -  </a:t>
            </a:r>
          </a:p>
          <a:p>
            <a:pPr marL="1028700" lvl="2">
              <a:buFont typeface="+mj-lt"/>
              <a:buAutoNum type="arabicPeriod"/>
            </a:pPr>
            <a:r>
              <a:rPr lang="en-GB" dirty="0"/>
              <a:t>Design </a:t>
            </a:r>
          </a:p>
          <a:p>
            <a:pPr marL="1028700" lvl="2">
              <a:buFont typeface="+mj-lt"/>
              <a:buAutoNum type="arabicPeriod"/>
            </a:pPr>
            <a:r>
              <a:rPr lang="en-GB" dirty="0"/>
              <a:t>Production </a:t>
            </a:r>
          </a:p>
          <a:p>
            <a:pPr marL="1028700" lvl="2">
              <a:buFont typeface="+mj-lt"/>
              <a:buAutoNum type="arabicPeriod"/>
            </a:pPr>
            <a:r>
              <a:rPr lang="en-GB" dirty="0"/>
              <a:t>Attendee experience </a:t>
            </a:r>
          </a:p>
          <a:p>
            <a:pPr marL="1028700" lvl="2">
              <a:buFont typeface="+mj-lt"/>
              <a:buAutoNum type="arabicPeriod"/>
            </a:pPr>
            <a:r>
              <a:rPr lang="en-GB" dirty="0"/>
              <a:t>Stakeholder value from staging the event  </a:t>
            </a:r>
          </a:p>
          <a:p>
            <a:pPr marL="800100" lvl="2" indent="0">
              <a:buNone/>
            </a:pPr>
            <a:endParaRPr lang="en-GB" dirty="0"/>
          </a:p>
          <a:p>
            <a:pPr marL="457200" lvl="1" indent="0">
              <a:buNone/>
            </a:pPr>
            <a:r>
              <a:rPr lang="en-GB" sz="2300" dirty="0">
                <a:solidFill>
                  <a:schemeClr val="accent1">
                    <a:lumMod val="75000"/>
                  </a:schemeClr>
                </a:solidFill>
              </a:rPr>
              <a:t>Room 1 -Large Meeting</a:t>
            </a:r>
          </a:p>
          <a:p>
            <a:pPr marL="457200" lvl="1" indent="0">
              <a:buNone/>
            </a:pPr>
            <a:r>
              <a:rPr lang="en-GB" sz="2300" dirty="0">
                <a:solidFill>
                  <a:schemeClr val="accent1">
                    <a:lumMod val="75000"/>
                  </a:schemeClr>
                </a:solidFill>
              </a:rPr>
              <a:t>Room 2- Corporate Expo</a:t>
            </a:r>
          </a:p>
          <a:p>
            <a:pPr marL="457200" lvl="1" indent="0">
              <a:buNone/>
            </a:pPr>
            <a:r>
              <a:rPr lang="en-GB" sz="2300" dirty="0">
                <a:solidFill>
                  <a:schemeClr val="accent1">
                    <a:lumMod val="75000"/>
                  </a:schemeClr>
                </a:solidFill>
              </a:rPr>
              <a:t>Room 3 –Corporate Christmas party</a:t>
            </a:r>
          </a:p>
          <a:p>
            <a:pPr marL="457200" lvl="1" indent="0">
              <a:buNone/>
            </a:pPr>
            <a:r>
              <a:rPr lang="en-GB" sz="2300" dirty="0">
                <a:solidFill>
                  <a:schemeClr val="accent1">
                    <a:lumMod val="75000"/>
                  </a:schemeClr>
                </a:solidFill>
              </a:rPr>
              <a:t>Room 4- Product Launch </a:t>
            </a:r>
          </a:p>
          <a:p>
            <a:pPr marL="457200" lvl="1" indent="0">
              <a:buNone/>
            </a:pPr>
            <a:r>
              <a:rPr lang="en-GB" sz="2300" dirty="0">
                <a:solidFill>
                  <a:schemeClr val="accent1">
                    <a:lumMod val="75000"/>
                  </a:schemeClr>
                </a:solidFill>
              </a:rPr>
              <a:t>Room 5-  Conference </a:t>
            </a:r>
          </a:p>
          <a:p>
            <a:pPr marL="800100" lvl="2" indent="0">
              <a:buNone/>
            </a:pPr>
            <a:endParaRPr lang="en-GB" dirty="0"/>
          </a:p>
          <a:p>
            <a:endParaRPr lang="en-GB" dirty="0"/>
          </a:p>
        </p:txBody>
      </p:sp>
    </p:spTree>
    <p:extLst>
      <p:ext uri="{BB962C8B-B14F-4D97-AF65-F5344CB8AC3E}">
        <p14:creationId xmlns:p14="http://schemas.microsoft.com/office/powerpoint/2010/main" val="1467977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E2E574A-66AB-4352-B1B3-668867D62B18}"/>
              </a:ext>
            </a:extLst>
          </p:cNvPr>
          <p:cNvSpPr>
            <a:spLocks noGrp="1"/>
          </p:cNvSpPr>
          <p:nvPr>
            <p:ph type="title"/>
          </p:nvPr>
        </p:nvSpPr>
        <p:spPr>
          <a:xfrm>
            <a:off x="683568" y="260648"/>
            <a:ext cx="6994525" cy="1143000"/>
          </a:xfrm>
        </p:spPr>
        <p:txBody>
          <a:bodyPr/>
          <a:lstStyle/>
          <a:p>
            <a:r>
              <a:rPr lang="en-GB" altLang="en-US" sz="3600" dirty="0"/>
              <a:t>Summary</a:t>
            </a:r>
          </a:p>
        </p:txBody>
      </p:sp>
      <p:sp>
        <p:nvSpPr>
          <p:cNvPr id="33795" name="Content Placeholder 2">
            <a:extLst>
              <a:ext uri="{FF2B5EF4-FFF2-40B4-BE49-F238E27FC236}">
                <a16:creationId xmlns:a16="http://schemas.microsoft.com/office/drawing/2014/main" id="{53FDC85F-15C4-4284-A5D8-5AB3C3EB861B}"/>
              </a:ext>
            </a:extLst>
          </p:cNvPr>
          <p:cNvSpPr>
            <a:spLocks noGrp="1"/>
          </p:cNvSpPr>
          <p:nvPr>
            <p:ph idx="1"/>
          </p:nvPr>
        </p:nvSpPr>
        <p:spPr>
          <a:xfrm>
            <a:off x="971600" y="1556792"/>
            <a:ext cx="6842125" cy="4060825"/>
          </a:xfrm>
        </p:spPr>
        <p:txBody>
          <a:bodyPr/>
          <a:lstStyle/>
          <a:p>
            <a:pPr>
              <a:buFont typeface="Arial" charset="0"/>
              <a:buChar char="•"/>
              <a:defRPr/>
            </a:pPr>
            <a:r>
              <a:rPr lang="en-US" sz="2250" dirty="0"/>
              <a:t>The staging of an event is wide ranging  </a:t>
            </a:r>
          </a:p>
          <a:p>
            <a:pPr>
              <a:buFont typeface="Arial" charset="0"/>
              <a:buChar char="•"/>
              <a:defRPr/>
            </a:pPr>
            <a:r>
              <a:rPr lang="en-US" sz="2250" dirty="0"/>
              <a:t>All events share common staging elements, including sound, lights, food and beverage, performers and special effects. </a:t>
            </a:r>
          </a:p>
          <a:p>
            <a:pPr>
              <a:buFont typeface="Arial" charset="0"/>
              <a:buChar char="•"/>
              <a:defRPr/>
            </a:pPr>
            <a:r>
              <a:rPr lang="en-US" sz="2250" dirty="0"/>
              <a:t>All these elements need to create and enhance the event theme and overall event experience.</a:t>
            </a:r>
          </a:p>
          <a:p>
            <a:r>
              <a:rPr lang="en-US" altLang="en-US" sz="2000" dirty="0"/>
              <a:t>The importance of each element depends on the type of event. </a:t>
            </a:r>
          </a:p>
          <a:p>
            <a:r>
              <a:rPr lang="en-US" altLang="en-US" sz="2000" dirty="0"/>
              <a:t>To stage an event successfully several tools are used: the production schedule, the stage plan and the contact and responsibility list.</a:t>
            </a:r>
            <a:endParaRPr lang="en-GB" altLang="en-US" sz="2000" dirty="0"/>
          </a:p>
          <a:p>
            <a:pPr>
              <a:buFont typeface="Arial" charset="0"/>
              <a:buChar char="•"/>
              <a:defRPr/>
            </a:pPr>
            <a:endParaRPr lang="en-US" sz="2250" dirty="0"/>
          </a:p>
        </p:txBody>
      </p:sp>
    </p:spTree>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284A3-4C38-4C14-B32D-214A1A2F13E6}"/>
              </a:ext>
            </a:extLst>
          </p:cNvPr>
          <p:cNvSpPr>
            <a:spLocks noGrp="1"/>
          </p:cNvSpPr>
          <p:nvPr>
            <p:ph type="title"/>
          </p:nvPr>
        </p:nvSpPr>
        <p:spPr/>
        <p:txBody>
          <a:bodyPr/>
          <a:lstStyle/>
          <a:p>
            <a:r>
              <a:rPr lang="en-GB" dirty="0"/>
              <a:t>Session</a:t>
            </a:r>
          </a:p>
        </p:txBody>
      </p:sp>
      <p:sp>
        <p:nvSpPr>
          <p:cNvPr id="3" name="Content Placeholder 2">
            <a:extLst>
              <a:ext uri="{FF2B5EF4-FFF2-40B4-BE49-F238E27FC236}">
                <a16:creationId xmlns:a16="http://schemas.microsoft.com/office/drawing/2014/main" id="{AB7D2061-93BC-4269-89F3-86809A645756}"/>
              </a:ext>
            </a:extLst>
          </p:cNvPr>
          <p:cNvSpPr>
            <a:spLocks noGrp="1"/>
          </p:cNvSpPr>
          <p:nvPr>
            <p:ph idx="1"/>
          </p:nvPr>
        </p:nvSpPr>
        <p:spPr/>
        <p:txBody>
          <a:bodyPr>
            <a:normAutofit fontScale="55000" lnSpcReduction="20000"/>
          </a:bodyPr>
          <a:lstStyle/>
          <a:p>
            <a:pPr>
              <a:buFont typeface="Wingdings" panose="05000000000000000000" pitchFamily="2" charset="2"/>
              <a:buChar char="ü"/>
              <a:defRPr/>
            </a:pPr>
            <a:r>
              <a:rPr lang="en-GB" dirty="0" err="1"/>
              <a:t>Bladen</a:t>
            </a:r>
            <a:r>
              <a:rPr lang="en-GB" dirty="0"/>
              <a:t>, C. et al (2012) </a:t>
            </a:r>
            <a:r>
              <a:rPr lang="en-GB" u="sng" dirty="0"/>
              <a:t>‘Events Management: An </a:t>
            </a:r>
            <a:r>
              <a:rPr lang="en-GB" dirty="0"/>
              <a:t>Introduction’ Abingdon: Routledge Seven</a:t>
            </a:r>
          </a:p>
          <a:p>
            <a:pPr>
              <a:buFont typeface="Wingdings" panose="05000000000000000000" pitchFamily="2" charset="2"/>
              <a:buChar char="ü"/>
              <a:defRPr/>
            </a:pPr>
            <a:r>
              <a:rPr lang="en-GB" dirty="0" err="1"/>
              <a:t>Bowdin</a:t>
            </a:r>
            <a:r>
              <a:rPr lang="en-GB" dirty="0"/>
              <a:t>, G., Allen, J., O’Toole, W., Harris, R. and McDonnell, I. (2011) </a:t>
            </a:r>
            <a:r>
              <a:rPr lang="en-GB" u="sng" dirty="0"/>
              <a:t>Events Management</a:t>
            </a:r>
            <a:r>
              <a:rPr lang="en-GB" dirty="0"/>
              <a:t>  Elsevier, Oxford – Chapter Eleven</a:t>
            </a:r>
          </a:p>
          <a:p>
            <a:r>
              <a:rPr lang="en-GB" dirty="0" err="1"/>
              <a:t>Berridge</a:t>
            </a:r>
            <a:r>
              <a:rPr lang="en-GB" dirty="0"/>
              <a:t>, G. (2010) Event design. In: </a:t>
            </a:r>
            <a:r>
              <a:rPr lang="en-GB" dirty="0" err="1"/>
              <a:t>Tassioupolos</a:t>
            </a:r>
            <a:r>
              <a:rPr lang="en-GB" dirty="0"/>
              <a:t>, D. (ed.) </a:t>
            </a:r>
            <a:r>
              <a:rPr lang="en-GB" i="1" dirty="0"/>
              <a:t>Events Management</a:t>
            </a:r>
            <a:r>
              <a:rPr lang="en-GB" dirty="0"/>
              <a:t>, 3rd ed. Claremont: </a:t>
            </a:r>
            <a:r>
              <a:rPr lang="en-GB" dirty="0" err="1"/>
              <a:t>Juta</a:t>
            </a:r>
            <a:r>
              <a:rPr lang="en-GB" dirty="0"/>
              <a:t>, pp.185-206. </a:t>
            </a:r>
          </a:p>
          <a:p>
            <a:r>
              <a:rPr lang="en-GB" dirty="0"/>
              <a:t>Getz, D. (2012) </a:t>
            </a:r>
            <a:r>
              <a:rPr lang="en-GB" i="1" dirty="0"/>
              <a:t>Event Management &amp; Event Tourism</a:t>
            </a:r>
            <a:r>
              <a:rPr lang="en-GB" dirty="0"/>
              <a:t>, 2nd ed. New York, Cognizant Communication.</a:t>
            </a:r>
          </a:p>
          <a:p>
            <a:r>
              <a:rPr lang="en-GB" dirty="0"/>
              <a:t>Hover, M. and van </a:t>
            </a:r>
            <a:r>
              <a:rPr lang="en-GB" dirty="0" err="1"/>
              <a:t>Mierlo</a:t>
            </a:r>
            <a:r>
              <a:rPr lang="en-GB" dirty="0"/>
              <a:t>, J. (2006) Imagine your event: Imagineering for the event industry. Unpublished manuscript, Bread University of Applied Sciences and NHTV Expertise, Event Management Centre, Netherlands.</a:t>
            </a:r>
          </a:p>
          <a:p>
            <a:r>
              <a:rPr lang="en-GB" dirty="0"/>
              <a:t>Quick, L (2020) Managing Events, Real Challenges Real Outcomes, Sage </a:t>
            </a:r>
          </a:p>
          <a:p>
            <a:r>
              <a:rPr lang="en-GB" dirty="0"/>
              <a:t>Kim, J. H. and Jang, S. (2016) Memory Retrieval of Cultural Event Experiences, Examining Internal and External Influences, </a:t>
            </a:r>
            <a:r>
              <a:rPr lang="en-GB" i="1" dirty="0"/>
              <a:t>Journal of Travel Research  </a:t>
            </a:r>
            <a:r>
              <a:rPr lang="en-GB" dirty="0"/>
              <a:t>55(3).</a:t>
            </a:r>
          </a:p>
          <a:p>
            <a:endParaRPr lang="en-GB" dirty="0"/>
          </a:p>
          <a:p>
            <a:endParaRPr lang="en-GB" dirty="0"/>
          </a:p>
          <a:p>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a:solidFill>
                  <a:prstClr val="black">
                    <a:tint val="75000"/>
                  </a:prstClr>
                </a:solidFill>
                <a:latin typeface="Myriad Pro"/>
              </a:rPr>
              <a:pPr/>
              <a:t>33</a:t>
            </a:fld>
            <a:endParaRPr lang="en-US">
              <a:solidFill>
                <a:prstClr val="black">
                  <a:tint val="75000"/>
                </a:prstClr>
              </a:solidFill>
              <a:latin typeface="Myriad Pro"/>
            </a:endParaRPr>
          </a:p>
        </p:txBody>
      </p:sp>
    </p:spTree>
    <p:extLst>
      <p:ext uri="{BB962C8B-B14F-4D97-AF65-F5344CB8AC3E}">
        <p14:creationId xmlns:p14="http://schemas.microsoft.com/office/powerpoint/2010/main" val="119318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2288</Words>
  <Application>Microsoft Office PowerPoint</Application>
  <PresentationFormat>On-screen Show (4:3)</PresentationFormat>
  <Paragraphs>292</Paragraphs>
  <Slides>33</Slides>
  <Notes>22</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33</vt:i4>
      </vt:variant>
    </vt:vector>
  </HeadingPairs>
  <TitlesOfParts>
    <vt:vector size="45" baseType="lpstr">
      <vt:lpstr>Myriad Pro</vt:lpstr>
      <vt:lpstr>Arial</vt:lpstr>
      <vt:lpstr>Arial</vt:lpstr>
      <vt:lpstr>Assistant Regular</vt:lpstr>
      <vt:lpstr>Calibri</vt:lpstr>
      <vt:lpstr>Helvetica</vt:lpstr>
      <vt:lpstr>Nunito</vt:lpstr>
      <vt:lpstr>Open Sans</vt:lpstr>
      <vt:lpstr>Poppins</vt:lpstr>
      <vt:lpstr>Verdana</vt:lpstr>
      <vt:lpstr>Wingdings</vt:lpstr>
      <vt:lpstr>20140311PresentationUWTSDTemplate</vt:lpstr>
      <vt:lpstr>Event Design &amp; Production</vt:lpstr>
      <vt:lpstr>Todays Aims</vt:lpstr>
      <vt:lpstr>The 3 Phases of the Event Cycle</vt:lpstr>
      <vt:lpstr>PowerPoint Presentation</vt:lpstr>
      <vt:lpstr>Event design</vt:lpstr>
      <vt:lpstr>Theming and event design</vt:lpstr>
      <vt:lpstr>Programming</vt:lpstr>
      <vt:lpstr>EMBOK </vt:lpstr>
      <vt:lpstr>EMBOK Resources </vt:lpstr>
      <vt:lpstr>Assignment prep task </vt:lpstr>
      <vt:lpstr>Design of marketing</vt:lpstr>
      <vt:lpstr>Planning event ‘product’ experiences</vt:lpstr>
      <vt:lpstr>Cultural influences on design</vt:lpstr>
      <vt:lpstr>Choice of venue</vt:lpstr>
      <vt:lpstr>Factors to consider in venue selection</vt:lpstr>
      <vt:lpstr>Hospitality</vt:lpstr>
      <vt:lpstr>Design of the venue and environment</vt:lpstr>
      <vt:lpstr>Design considerations for the lay-out of meeting rooms/conference </vt:lpstr>
      <vt:lpstr>Design considerations for the lay-out of meeting /conference</vt:lpstr>
      <vt:lpstr>Audience and guests</vt:lpstr>
      <vt:lpstr>Factors to consider in stage safety</vt:lpstr>
      <vt:lpstr>Lights &amp; Sound </vt:lpstr>
      <vt:lpstr>Audio-visual and special effects</vt:lpstr>
      <vt:lpstr>Props and decoration</vt:lpstr>
      <vt:lpstr>Issues to be considered when arranging catering for an event</vt:lpstr>
      <vt:lpstr>The production schedule</vt:lpstr>
      <vt:lpstr>The event experience</vt:lpstr>
      <vt:lpstr>3 Levels of Event Experience</vt:lpstr>
      <vt:lpstr>Case Study the National Gallery London </vt:lpstr>
      <vt:lpstr>PowerPoint Presentation</vt:lpstr>
      <vt:lpstr>Task </vt:lpstr>
      <vt:lpstr>Summary</vt:lpstr>
      <vt:lpstr>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Design &amp; Production</dc:title>
  <dc:creator>Helen Evans (Institute of Management and Health)</dc:creator>
  <cp:lastModifiedBy>Helen Evans (Institute of Management and Health)</cp:lastModifiedBy>
  <cp:revision>12</cp:revision>
  <dcterms:created xsi:type="dcterms:W3CDTF">2022-10-10T09:56:46Z</dcterms:created>
  <dcterms:modified xsi:type="dcterms:W3CDTF">2023-01-16T15:43:08Z</dcterms:modified>
</cp:coreProperties>
</file>