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62" r:id="rId3"/>
    <p:sldId id="267" r:id="rId4"/>
    <p:sldId id="268" r:id="rId5"/>
    <p:sldId id="279" r:id="rId6"/>
    <p:sldId id="278" r:id="rId7"/>
    <p:sldId id="277" r:id="rId8"/>
    <p:sldId id="258" r:id="rId9"/>
    <p:sldId id="256" r:id="rId10"/>
    <p:sldId id="257" r:id="rId11"/>
    <p:sldId id="269" r:id="rId12"/>
    <p:sldId id="270" r:id="rId13"/>
    <p:sldId id="271" r:id="rId14"/>
    <p:sldId id="272" r:id="rId15"/>
    <p:sldId id="273" r:id="rId16"/>
    <p:sldId id="274" r:id="rId17"/>
    <p:sldId id="275" r:id="rId18"/>
    <p:sldId id="276" r:id="rId19"/>
    <p:sldId id="264" r:id="rId20"/>
    <p:sldId id="265" r:id="rId21"/>
    <p:sldId id="266" r:id="rId22"/>
    <p:sldId id="26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snapToGrid="0">
      <p:cViewPr>
        <p:scale>
          <a:sx n="92" d="100"/>
          <a:sy n="92" d="100"/>
        </p:scale>
        <p:origin x="102"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353206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60076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8C8CE8-764C-4E04-B84D-DF41C7C7974F}"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88817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E8C8CE8-764C-4E04-B84D-DF41C7C7974F}"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53821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E8C8CE8-764C-4E04-B84D-DF41C7C7974F}" type="datetimeFigureOut">
              <a:rPr lang="en-GB" smtClean="0"/>
              <a:t>20/10/2025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4112374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E8C8CE8-764C-4E04-B84D-DF41C7C7974F}" type="datetimeFigureOut">
              <a:rPr lang="en-GB" smtClean="0"/>
              <a:t>20/10/2025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2586339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8C8CE8-764C-4E04-B84D-DF41C7C7974F}" type="datetimeFigureOut">
              <a:rPr lang="en-GB" smtClean="0"/>
              <a:t>20/10/2025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948507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8C8CE8-764C-4E04-B84D-DF41C7C7974F}"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58000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8C8CE8-764C-4E04-B84D-DF41C7C7974F}"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511246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916659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313448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8750"/>
            <a:ext cx="10972800" cy="1258888"/>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527652E7-52A9-43D7-AFC9-FCAFAAA530C5}" type="slidenum">
              <a:rPr lang="en-GB" altLang="en-US"/>
              <a:pPr/>
              <a:t>‹#›</a:t>
            </a:fld>
            <a:endParaRPr lang="en-GB" altLang="en-US"/>
          </a:p>
        </p:txBody>
      </p:sp>
    </p:spTree>
    <p:extLst>
      <p:ext uri="{BB962C8B-B14F-4D97-AF65-F5344CB8AC3E}">
        <p14:creationId xmlns:p14="http://schemas.microsoft.com/office/powerpoint/2010/main" val="8221812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8" name="Rectangle 6"/>
          <p:cNvSpPr>
            <a:spLocks noGrp="1" noChangeArrowheads="1"/>
          </p:cNvSpPr>
          <p:nvPr>
            <p:ph type="sldNum" sz="quarter" idx="12"/>
          </p:nvPr>
        </p:nvSpPr>
        <p:spPr>
          <a:ln/>
        </p:spPr>
        <p:txBody>
          <a:bodyPr/>
          <a:lstStyle>
            <a:lvl1pPr>
              <a:defRPr/>
            </a:lvl1pPr>
          </a:lstStyle>
          <a:p>
            <a:pPr>
              <a:defRPr/>
            </a:pPr>
            <a:fld id="{F4823450-20AF-4A09-9E0A-BA17B96F8607}" type="slidenum">
              <a:rPr lang="en-GB" altLang="en-US"/>
              <a:pPr>
                <a:defRPr/>
              </a:pPr>
              <a:t>‹#›</a:t>
            </a:fld>
            <a:endParaRPr lang="en-GB" altLang="en-US"/>
          </a:p>
        </p:txBody>
      </p:sp>
    </p:spTree>
    <p:extLst>
      <p:ext uri="{BB962C8B-B14F-4D97-AF65-F5344CB8AC3E}">
        <p14:creationId xmlns:p14="http://schemas.microsoft.com/office/powerpoint/2010/main" val="4085298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8C8CE8-764C-4E04-B84D-DF41C7C7974F}" type="datetimeFigureOut">
              <a:rPr lang="en-GB" smtClean="0"/>
              <a:t>20/10/2025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DF18BD-72CB-48DF-8202-DC1FA8C77F7E}" type="slidenum">
              <a:rPr lang="en-GB" smtClean="0"/>
              <a:t>‹#›</a:t>
            </a:fld>
            <a:endParaRPr lang="en-GB"/>
          </a:p>
        </p:txBody>
      </p:sp>
    </p:spTree>
    <p:extLst>
      <p:ext uri="{BB962C8B-B14F-4D97-AF65-F5344CB8AC3E}">
        <p14:creationId xmlns:p14="http://schemas.microsoft.com/office/powerpoint/2010/main" val="1076436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66073"/>
            <a:ext cx="10515600" cy="959920"/>
          </a:xfrm>
        </p:spPr>
        <p:txBody>
          <a:bodyPr/>
          <a:lstStyle/>
          <a:p>
            <a:pPr algn="ctr"/>
            <a:r>
              <a:rPr lang="en-GB" dirty="0"/>
              <a:t>Skeletal Muscle</a:t>
            </a:r>
          </a:p>
        </p:txBody>
      </p:sp>
      <p:sp>
        <p:nvSpPr>
          <p:cNvPr id="4" name="Content Placeholder 3"/>
          <p:cNvSpPr>
            <a:spLocks noGrp="1"/>
          </p:cNvSpPr>
          <p:nvPr>
            <p:ph sz="half" idx="1"/>
          </p:nvPr>
        </p:nvSpPr>
        <p:spPr>
          <a:xfrm>
            <a:off x="321906" y="1396415"/>
            <a:ext cx="5313784" cy="5228319"/>
          </a:xfrm>
        </p:spPr>
        <p:txBody>
          <a:bodyPr>
            <a:normAutofit fontScale="62500" lnSpcReduction="20000"/>
          </a:bodyPr>
          <a:lstStyle/>
          <a:p>
            <a:pPr marL="514350" indent="-514350">
              <a:lnSpc>
                <a:spcPct val="150000"/>
              </a:lnSpc>
              <a:buFontTx/>
              <a:buAutoNum type="arabicPeriod"/>
            </a:pPr>
            <a:r>
              <a:rPr lang="en-US" altLang="en-US" sz="3800" dirty="0">
                <a:solidFill>
                  <a:srgbClr val="0070C0"/>
                </a:solidFill>
              </a:rPr>
              <a:t>Produce movement</a:t>
            </a:r>
          </a:p>
          <a:p>
            <a:pPr marL="514350" indent="-514350">
              <a:lnSpc>
                <a:spcPct val="150000"/>
              </a:lnSpc>
              <a:buFontTx/>
              <a:buAutoNum type="arabicPeriod"/>
            </a:pPr>
            <a:r>
              <a:rPr lang="en-US" altLang="en-US" sz="3800" dirty="0">
                <a:solidFill>
                  <a:srgbClr val="FF0000"/>
                </a:solidFill>
              </a:rPr>
              <a:t>Maintain postures and positions </a:t>
            </a:r>
          </a:p>
          <a:p>
            <a:pPr marL="514350" indent="-514350">
              <a:lnSpc>
                <a:spcPct val="150000"/>
              </a:lnSpc>
              <a:buFontTx/>
              <a:buAutoNum type="arabicPeriod"/>
            </a:pPr>
            <a:r>
              <a:rPr lang="en-US" altLang="en-US" sz="3800" dirty="0" err="1">
                <a:solidFill>
                  <a:srgbClr val="0070C0"/>
                </a:solidFill>
              </a:rPr>
              <a:t>Stabilises</a:t>
            </a:r>
            <a:r>
              <a:rPr lang="en-US" altLang="en-US" sz="3800" dirty="0">
                <a:solidFill>
                  <a:srgbClr val="0070C0"/>
                </a:solidFill>
              </a:rPr>
              <a:t> joints - </a:t>
            </a:r>
            <a:r>
              <a:rPr lang="en-US" altLang="en-US" sz="2900" dirty="0">
                <a:solidFill>
                  <a:srgbClr val="0070C0"/>
                </a:solidFill>
              </a:rPr>
              <a:t>Usually for other muscle activity</a:t>
            </a:r>
          </a:p>
          <a:p>
            <a:pPr marL="514350" indent="-514350">
              <a:lnSpc>
                <a:spcPct val="150000"/>
              </a:lnSpc>
              <a:buFontTx/>
              <a:buAutoNum type="arabicPeriod"/>
            </a:pPr>
            <a:r>
              <a:rPr lang="en-US" altLang="en-US" sz="3800" dirty="0">
                <a:solidFill>
                  <a:srgbClr val="FF0000"/>
                </a:solidFill>
              </a:rPr>
              <a:t>Support and protect viscera</a:t>
            </a:r>
          </a:p>
          <a:p>
            <a:pPr marL="514350" indent="-514350">
              <a:lnSpc>
                <a:spcPct val="150000"/>
              </a:lnSpc>
              <a:buFontTx/>
              <a:buAutoNum type="arabicPeriod"/>
            </a:pPr>
            <a:r>
              <a:rPr lang="en-US" altLang="en-US" sz="3800" dirty="0">
                <a:solidFill>
                  <a:srgbClr val="0070C0"/>
                </a:solidFill>
              </a:rPr>
              <a:t>Control cavity pressures</a:t>
            </a:r>
          </a:p>
          <a:p>
            <a:pPr marL="514350" indent="-514350">
              <a:lnSpc>
                <a:spcPct val="150000"/>
              </a:lnSpc>
              <a:buFontTx/>
              <a:buAutoNum type="arabicPeriod"/>
            </a:pPr>
            <a:r>
              <a:rPr lang="en-US" altLang="en-US" sz="3800" dirty="0">
                <a:solidFill>
                  <a:srgbClr val="FF0000"/>
                </a:solidFill>
              </a:rPr>
              <a:t>Produce heat to maintain body temperature</a:t>
            </a:r>
          </a:p>
          <a:p>
            <a:pPr marL="514350" indent="-514350">
              <a:lnSpc>
                <a:spcPct val="150000"/>
              </a:lnSpc>
              <a:buFontTx/>
              <a:buAutoNum type="arabicPeriod"/>
            </a:pPr>
            <a:r>
              <a:rPr lang="en-US" altLang="en-US" sz="3800" dirty="0">
                <a:solidFill>
                  <a:srgbClr val="0070C0"/>
                </a:solidFill>
              </a:rPr>
              <a:t>Energy Storage</a:t>
            </a:r>
          </a:p>
          <a:p>
            <a:endParaRPr lang="en-GB" dirty="0"/>
          </a:p>
        </p:txBody>
      </p:sp>
      <p:sp>
        <p:nvSpPr>
          <p:cNvPr id="5" name="Content Placeholder 4"/>
          <p:cNvSpPr>
            <a:spLocks noGrp="1"/>
          </p:cNvSpPr>
          <p:nvPr>
            <p:ph sz="half" idx="2"/>
          </p:nvPr>
        </p:nvSpPr>
        <p:spPr/>
        <p:txBody>
          <a:bodyPr>
            <a:normAutofit fontScale="62500" lnSpcReduction="20000"/>
          </a:bodyPr>
          <a:lstStyle/>
          <a:p>
            <a:endParaRPr lang="en-GB"/>
          </a:p>
        </p:txBody>
      </p:sp>
      <p:pic>
        <p:nvPicPr>
          <p:cNvPr id="6" name="Picture 5"/>
          <p:cNvPicPr>
            <a:picLocks noChangeAspect="1"/>
          </p:cNvPicPr>
          <p:nvPr/>
        </p:nvPicPr>
        <p:blipFill>
          <a:blip r:embed="rId2"/>
          <a:stretch>
            <a:fillRect/>
          </a:stretch>
        </p:blipFill>
        <p:spPr>
          <a:xfrm>
            <a:off x="5692837" y="1536441"/>
            <a:ext cx="6518607" cy="4851918"/>
          </a:xfrm>
          <a:prstGeom prst="rect">
            <a:avLst/>
          </a:prstGeom>
        </p:spPr>
      </p:pic>
    </p:spTree>
    <p:extLst>
      <p:ext uri="{BB962C8B-B14F-4D97-AF65-F5344CB8AC3E}">
        <p14:creationId xmlns:p14="http://schemas.microsoft.com/office/powerpoint/2010/main" val="26002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a:t>Abilities of Muscle tissue</a:t>
            </a:r>
          </a:p>
        </p:txBody>
      </p:sp>
      <p:sp>
        <p:nvSpPr>
          <p:cNvPr id="4099" name="Rectangle 3"/>
          <p:cNvSpPr>
            <a:spLocks noGrp="1" noChangeArrowheads="1"/>
          </p:cNvSpPr>
          <p:nvPr>
            <p:ph type="body" idx="1"/>
          </p:nvPr>
        </p:nvSpPr>
        <p:spPr/>
        <p:txBody>
          <a:bodyPr/>
          <a:lstStyle/>
          <a:p>
            <a:pPr eaLnBrk="1" hangingPunct="1"/>
            <a:r>
              <a:rPr lang="en-US" altLang="en-US">
                <a:solidFill>
                  <a:srgbClr val="FF0000"/>
                </a:solidFill>
              </a:rPr>
              <a:t>Excitability</a:t>
            </a:r>
            <a:r>
              <a:rPr lang="en-US" altLang="en-US"/>
              <a:t>– the ability to respond to a stimulus</a:t>
            </a:r>
          </a:p>
          <a:p>
            <a:pPr eaLnBrk="1" hangingPunct="1"/>
            <a:endParaRPr lang="en-US" altLang="en-US"/>
          </a:p>
          <a:p>
            <a:pPr eaLnBrk="1" hangingPunct="1"/>
            <a:r>
              <a:rPr lang="en-US" altLang="en-US">
                <a:solidFill>
                  <a:srgbClr val="7030A0"/>
                </a:solidFill>
              </a:rPr>
              <a:t>Contractility</a:t>
            </a:r>
            <a:r>
              <a:rPr lang="en-US" altLang="en-US"/>
              <a:t> – the ability to contact and create a tension</a:t>
            </a:r>
          </a:p>
          <a:p>
            <a:pPr eaLnBrk="1" hangingPunct="1"/>
            <a:endParaRPr lang="en-US" altLang="en-US"/>
          </a:p>
          <a:p>
            <a:pPr eaLnBrk="1" hangingPunct="1"/>
            <a:r>
              <a:rPr lang="en-US" altLang="en-US">
                <a:solidFill>
                  <a:srgbClr val="002060"/>
                </a:solidFill>
              </a:rPr>
              <a:t>Extensibility</a:t>
            </a:r>
            <a:r>
              <a:rPr lang="en-US" altLang="en-US"/>
              <a:t> – the ability to be stretched</a:t>
            </a:r>
          </a:p>
          <a:p>
            <a:pPr eaLnBrk="1" hangingPunct="1"/>
            <a:endParaRPr lang="en-US" altLang="en-US"/>
          </a:p>
          <a:p>
            <a:pPr eaLnBrk="1" hangingPunct="1"/>
            <a:r>
              <a:rPr lang="en-US" altLang="en-US">
                <a:solidFill>
                  <a:srgbClr val="C00000"/>
                </a:solidFill>
              </a:rPr>
              <a:t>Elasticity</a:t>
            </a:r>
            <a:r>
              <a:rPr lang="en-US" altLang="en-US"/>
              <a:t> – the ability to resume its resting length after it has been stretched or contracted.</a:t>
            </a:r>
            <a:endParaRPr lang="en-GB" altLang="en-US"/>
          </a:p>
        </p:txBody>
      </p:sp>
    </p:spTree>
    <p:extLst>
      <p:ext uri="{BB962C8B-B14F-4D97-AF65-F5344CB8AC3E}">
        <p14:creationId xmlns:p14="http://schemas.microsoft.com/office/powerpoint/2010/main" val="2369667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Contraction</a:t>
            </a:r>
          </a:p>
        </p:txBody>
      </p:sp>
      <p:sp>
        <p:nvSpPr>
          <p:cNvPr id="4" name="Text Placeholder 3"/>
          <p:cNvSpPr>
            <a:spLocks noGrp="1"/>
          </p:cNvSpPr>
          <p:nvPr>
            <p:ph type="body" idx="1"/>
          </p:nvPr>
        </p:nvSpPr>
        <p:spPr>
          <a:xfrm>
            <a:off x="628773" y="1476981"/>
            <a:ext cx="5157787" cy="408364"/>
          </a:xfrm>
        </p:spPr>
        <p:txBody>
          <a:bodyPr>
            <a:normAutofit lnSpcReduction="10000"/>
          </a:bodyPr>
          <a:lstStyle/>
          <a:p>
            <a:pPr algn="ctr"/>
            <a:r>
              <a:rPr lang="en-GB" dirty="0"/>
              <a:t>Concentric</a:t>
            </a:r>
          </a:p>
        </p:txBody>
      </p:sp>
      <p:sp>
        <p:nvSpPr>
          <p:cNvPr id="5" name="Content Placeholder 4"/>
          <p:cNvSpPr>
            <a:spLocks noGrp="1"/>
          </p:cNvSpPr>
          <p:nvPr>
            <p:ph sz="half" idx="2"/>
          </p:nvPr>
        </p:nvSpPr>
        <p:spPr>
          <a:xfrm>
            <a:off x="746002" y="1885345"/>
            <a:ext cx="5157787" cy="3684588"/>
          </a:xfrm>
        </p:spPr>
        <p:txBody>
          <a:bodyPr/>
          <a:lstStyle/>
          <a:p>
            <a:pPr marL="0" indent="0">
              <a:buNone/>
            </a:pPr>
            <a:r>
              <a:rPr lang="en-GB" dirty="0"/>
              <a:t>The muscle length is shortening under contraction.</a:t>
            </a:r>
          </a:p>
          <a:p>
            <a:pPr marL="0" indent="0">
              <a:buNone/>
            </a:pPr>
            <a:endParaRPr lang="en-GB" dirty="0"/>
          </a:p>
          <a:p>
            <a:pPr marL="0" indent="0">
              <a:buNone/>
            </a:pPr>
            <a:r>
              <a:rPr lang="en-GB" dirty="0" err="1"/>
              <a:t>i.e</a:t>
            </a:r>
            <a:r>
              <a:rPr lang="en-GB" dirty="0"/>
              <a:t> the biceps action during the up phase of an arm curl.</a:t>
            </a:r>
          </a:p>
        </p:txBody>
      </p:sp>
      <p:sp>
        <p:nvSpPr>
          <p:cNvPr id="6" name="Text Placeholder 5"/>
          <p:cNvSpPr>
            <a:spLocks noGrp="1"/>
          </p:cNvSpPr>
          <p:nvPr>
            <p:ph type="body" sz="quarter" idx="3"/>
          </p:nvPr>
        </p:nvSpPr>
        <p:spPr>
          <a:xfrm>
            <a:off x="6172200" y="1485335"/>
            <a:ext cx="5183188" cy="408364"/>
          </a:xfrm>
        </p:spPr>
        <p:txBody>
          <a:bodyPr>
            <a:normAutofit lnSpcReduction="10000"/>
          </a:bodyPr>
          <a:lstStyle/>
          <a:p>
            <a:pPr algn="ctr"/>
            <a:r>
              <a:rPr lang="en-GB" dirty="0"/>
              <a:t>Eccentric</a:t>
            </a:r>
          </a:p>
        </p:txBody>
      </p:sp>
      <p:sp>
        <p:nvSpPr>
          <p:cNvPr id="7" name="Content Placeholder 6"/>
          <p:cNvSpPr>
            <a:spLocks noGrp="1"/>
          </p:cNvSpPr>
          <p:nvPr>
            <p:ph sz="quarter" idx="4"/>
          </p:nvPr>
        </p:nvSpPr>
        <p:spPr>
          <a:xfrm>
            <a:off x="6097588" y="1893699"/>
            <a:ext cx="5183188" cy="3684588"/>
          </a:xfrm>
        </p:spPr>
        <p:txBody>
          <a:bodyPr/>
          <a:lstStyle/>
          <a:p>
            <a:pPr marL="0" indent="0">
              <a:buNone/>
            </a:pPr>
            <a:r>
              <a:rPr lang="en-GB" dirty="0"/>
              <a:t>The muscle length is lengthening under contraction.</a:t>
            </a:r>
          </a:p>
          <a:p>
            <a:pPr marL="0" indent="0">
              <a:buNone/>
            </a:pPr>
            <a:endParaRPr lang="en-GB" dirty="0"/>
          </a:p>
          <a:p>
            <a:pPr marL="0" indent="0">
              <a:buNone/>
            </a:pPr>
            <a:r>
              <a:rPr lang="en-GB" dirty="0" err="1"/>
              <a:t>i.e</a:t>
            </a:r>
            <a:r>
              <a:rPr lang="en-GB" dirty="0"/>
              <a:t> the biceps action during the down phase of an arm curl.</a:t>
            </a:r>
          </a:p>
        </p:txBody>
      </p:sp>
      <p:pic>
        <p:nvPicPr>
          <p:cNvPr id="8" name="Picture 7"/>
          <p:cNvPicPr>
            <a:picLocks noChangeAspect="1"/>
          </p:cNvPicPr>
          <p:nvPr/>
        </p:nvPicPr>
        <p:blipFill>
          <a:blip r:embed="rId2"/>
          <a:stretch>
            <a:fillRect/>
          </a:stretch>
        </p:blipFill>
        <p:spPr>
          <a:xfrm>
            <a:off x="3523584" y="4181230"/>
            <a:ext cx="4183879" cy="2382192"/>
          </a:xfrm>
          <a:prstGeom prst="rect">
            <a:avLst/>
          </a:prstGeom>
        </p:spPr>
      </p:pic>
    </p:spTree>
    <p:extLst>
      <p:ext uri="{BB962C8B-B14F-4D97-AF65-F5344CB8AC3E}">
        <p14:creationId xmlns:p14="http://schemas.microsoft.com/office/powerpoint/2010/main" val="186842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contraction</a:t>
            </a:r>
          </a:p>
        </p:txBody>
      </p:sp>
      <p:sp>
        <p:nvSpPr>
          <p:cNvPr id="7" name="TextBox 6"/>
          <p:cNvSpPr txBox="1"/>
          <p:nvPr/>
        </p:nvSpPr>
        <p:spPr>
          <a:xfrm>
            <a:off x="8221784" y="2066964"/>
            <a:ext cx="3665416" cy="3108543"/>
          </a:xfrm>
          <a:prstGeom prst="rect">
            <a:avLst/>
          </a:prstGeom>
          <a:noFill/>
          <a:ln>
            <a:solidFill>
              <a:schemeClr val="accent1"/>
            </a:solidFill>
          </a:ln>
        </p:spPr>
        <p:txBody>
          <a:bodyPr wrap="square" rtlCol="0">
            <a:spAutoFit/>
          </a:bodyPr>
          <a:lstStyle/>
          <a:p>
            <a:pPr algn="ctr"/>
            <a:r>
              <a:rPr lang="en-GB" sz="2800" dirty="0">
                <a:solidFill>
                  <a:srgbClr val="00B050"/>
                </a:solidFill>
              </a:rPr>
              <a:t>Isokinetic</a:t>
            </a:r>
          </a:p>
          <a:p>
            <a:pPr algn="ctr"/>
            <a:endParaRPr lang="en-GB" sz="2800" dirty="0"/>
          </a:p>
          <a:p>
            <a:pPr algn="ctr"/>
            <a:r>
              <a:rPr lang="en-GB" sz="2800" dirty="0"/>
              <a:t>The speed of movement remains constant during contraction irrespective of the effort put in</a:t>
            </a:r>
          </a:p>
        </p:txBody>
      </p:sp>
      <p:sp>
        <p:nvSpPr>
          <p:cNvPr id="8" name="TextBox 7"/>
          <p:cNvSpPr txBox="1"/>
          <p:nvPr/>
        </p:nvSpPr>
        <p:spPr>
          <a:xfrm>
            <a:off x="4251569" y="2047631"/>
            <a:ext cx="3641969" cy="3108543"/>
          </a:xfrm>
          <a:prstGeom prst="rect">
            <a:avLst/>
          </a:prstGeom>
          <a:noFill/>
          <a:ln>
            <a:solidFill>
              <a:schemeClr val="accent1"/>
            </a:solidFill>
          </a:ln>
        </p:spPr>
        <p:txBody>
          <a:bodyPr wrap="square" rtlCol="0">
            <a:spAutoFit/>
          </a:bodyPr>
          <a:lstStyle/>
          <a:p>
            <a:pPr algn="ctr"/>
            <a:r>
              <a:rPr lang="en-GB" sz="2800" dirty="0">
                <a:solidFill>
                  <a:srgbClr val="FF0000"/>
                </a:solidFill>
              </a:rPr>
              <a:t>Isometric</a:t>
            </a:r>
          </a:p>
          <a:p>
            <a:pPr algn="ctr"/>
            <a:endParaRPr lang="en-GB" sz="2800" dirty="0"/>
          </a:p>
          <a:p>
            <a:pPr algn="ctr"/>
            <a:r>
              <a:rPr lang="en-GB" sz="2800" dirty="0"/>
              <a:t>The muscle length remains constant during contraction irrespective of the effort put in</a:t>
            </a:r>
          </a:p>
        </p:txBody>
      </p:sp>
      <p:sp>
        <p:nvSpPr>
          <p:cNvPr id="9" name="TextBox 8"/>
          <p:cNvSpPr txBox="1"/>
          <p:nvPr/>
        </p:nvSpPr>
        <p:spPr>
          <a:xfrm>
            <a:off x="0" y="2066964"/>
            <a:ext cx="3923323" cy="3108543"/>
          </a:xfrm>
          <a:prstGeom prst="rect">
            <a:avLst/>
          </a:prstGeom>
          <a:noFill/>
          <a:ln>
            <a:solidFill>
              <a:schemeClr val="accent1"/>
            </a:solidFill>
          </a:ln>
        </p:spPr>
        <p:txBody>
          <a:bodyPr wrap="square" rtlCol="0">
            <a:spAutoFit/>
          </a:bodyPr>
          <a:lstStyle/>
          <a:p>
            <a:pPr algn="ctr"/>
            <a:r>
              <a:rPr lang="en-GB" sz="2800" dirty="0">
                <a:solidFill>
                  <a:srgbClr val="7030A0"/>
                </a:solidFill>
              </a:rPr>
              <a:t>Isotonic</a:t>
            </a:r>
          </a:p>
          <a:p>
            <a:pPr algn="ctr"/>
            <a:endParaRPr lang="en-GB" sz="2800" dirty="0"/>
          </a:p>
          <a:p>
            <a:pPr algn="ctr"/>
            <a:r>
              <a:rPr lang="en-GB" sz="2800" dirty="0"/>
              <a:t>The muscle tension remains the same during contraction means the movement speed changes  </a:t>
            </a:r>
          </a:p>
        </p:txBody>
      </p:sp>
    </p:spTree>
    <p:extLst>
      <p:ext uri="{BB962C8B-B14F-4D97-AF65-F5344CB8AC3E}">
        <p14:creationId xmlns:p14="http://schemas.microsoft.com/office/powerpoint/2010/main" val="952572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F8891-53C0-1BDE-40AE-B268E68924B7}"/>
              </a:ext>
            </a:extLst>
          </p:cNvPr>
          <p:cNvSpPr>
            <a:spLocks noGrp="1"/>
          </p:cNvSpPr>
          <p:nvPr>
            <p:ph type="title"/>
          </p:nvPr>
        </p:nvSpPr>
        <p:spPr/>
        <p:txBody>
          <a:bodyPr>
            <a:normAutofit/>
          </a:bodyPr>
          <a:lstStyle/>
          <a:p>
            <a:r>
              <a:rPr lang="en-GB" sz="6000" b="1" dirty="0">
                <a:solidFill>
                  <a:srgbClr val="7030A0"/>
                </a:solidFill>
              </a:rPr>
              <a:t>Isotonic</a:t>
            </a:r>
          </a:p>
        </p:txBody>
      </p:sp>
      <p:sp>
        <p:nvSpPr>
          <p:cNvPr id="4" name="TextBox 3">
            <a:extLst>
              <a:ext uri="{FF2B5EF4-FFF2-40B4-BE49-F238E27FC236}">
                <a16:creationId xmlns:a16="http://schemas.microsoft.com/office/drawing/2014/main" id="{37CCC039-3CDB-66B6-39E8-2165EF04FAAA}"/>
              </a:ext>
            </a:extLst>
          </p:cNvPr>
          <p:cNvSpPr txBox="1"/>
          <p:nvPr/>
        </p:nvSpPr>
        <p:spPr>
          <a:xfrm>
            <a:off x="914400" y="1818409"/>
            <a:ext cx="8227002" cy="2585323"/>
          </a:xfrm>
          <a:prstGeom prst="rect">
            <a:avLst/>
          </a:prstGeom>
          <a:noFill/>
        </p:spPr>
        <p:txBody>
          <a:bodyPr wrap="square">
            <a:spAutoFit/>
          </a:bodyPr>
          <a:lstStyle/>
          <a:p>
            <a:endParaRPr lang="en-GB" dirty="0"/>
          </a:p>
          <a:p>
            <a:r>
              <a:rPr lang="en-GB" b="1" dirty="0"/>
              <a:t>Definition:</a:t>
            </a:r>
            <a:r>
              <a:rPr lang="en-GB" dirty="0"/>
              <a:t> "Same tension" exercise, where a consistent amount of tension is applied to a muscle as it moves through a range of motion.</a:t>
            </a:r>
          </a:p>
          <a:p>
            <a:endParaRPr lang="en-GB" dirty="0"/>
          </a:p>
          <a:p>
            <a:r>
              <a:rPr lang="en-GB" b="1" dirty="0"/>
              <a:t>How it works: </a:t>
            </a:r>
            <a:r>
              <a:rPr lang="en-GB" dirty="0"/>
              <a:t>Muscles lengthen (eccentric contraction) and shorten (concentric contraction) against a constant resistance.</a:t>
            </a:r>
          </a:p>
          <a:p>
            <a:endParaRPr lang="en-GB" dirty="0"/>
          </a:p>
          <a:p>
            <a:r>
              <a:rPr lang="en-GB" b="1" dirty="0"/>
              <a:t>Examples: </a:t>
            </a:r>
            <a:r>
              <a:rPr lang="en-GB" dirty="0"/>
              <a:t>Traditional strength training exercises like dumbbell curls, squats, and push-ups are isotonic.</a:t>
            </a:r>
          </a:p>
        </p:txBody>
      </p:sp>
    </p:spTree>
    <p:extLst>
      <p:ext uri="{BB962C8B-B14F-4D97-AF65-F5344CB8AC3E}">
        <p14:creationId xmlns:p14="http://schemas.microsoft.com/office/powerpoint/2010/main" val="3905311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DC82-1680-DC80-C26B-167F837A62DD}"/>
              </a:ext>
            </a:extLst>
          </p:cNvPr>
          <p:cNvSpPr>
            <a:spLocks noGrp="1"/>
          </p:cNvSpPr>
          <p:nvPr>
            <p:ph type="title"/>
          </p:nvPr>
        </p:nvSpPr>
        <p:spPr/>
        <p:txBody>
          <a:bodyPr>
            <a:normAutofit/>
          </a:bodyPr>
          <a:lstStyle/>
          <a:p>
            <a:r>
              <a:rPr lang="en-GB" sz="6000" b="1" dirty="0">
                <a:solidFill>
                  <a:srgbClr val="FF0000"/>
                </a:solidFill>
              </a:rPr>
              <a:t>Isometric</a:t>
            </a:r>
          </a:p>
        </p:txBody>
      </p:sp>
      <p:sp>
        <p:nvSpPr>
          <p:cNvPr id="4" name="TextBox 3">
            <a:extLst>
              <a:ext uri="{FF2B5EF4-FFF2-40B4-BE49-F238E27FC236}">
                <a16:creationId xmlns:a16="http://schemas.microsoft.com/office/drawing/2014/main" id="{9723E5FF-FC49-DDB8-2CC8-6C68C036012D}"/>
              </a:ext>
            </a:extLst>
          </p:cNvPr>
          <p:cNvSpPr txBox="1"/>
          <p:nvPr/>
        </p:nvSpPr>
        <p:spPr>
          <a:xfrm>
            <a:off x="838200" y="1690688"/>
            <a:ext cx="8303202" cy="3416320"/>
          </a:xfrm>
          <a:prstGeom prst="rect">
            <a:avLst/>
          </a:prstGeom>
          <a:noFill/>
        </p:spPr>
        <p:txBody>
          <a:bodyPr wrap="square">
            <a:spAutoFit/>
          </a:bodyPr>
          <a:lstStyle/>
          <a:p>
            <a:endParaRPr lang="en-GB" dirty="0"/>
          </a:p>
          <a:p>
            <a:r>
              <a:rPr lang="en-GB" b="1" dirty="0"/>
              <a:t>Static contraction: </a:t>
            </a:r>
            <a:r>
              <a:rPr lang="en-GB" dirty="0"/>
              <a:t>The muscle contracts, but its length remains the same.</a:t>
            </a:r>
          </a:p>
          <a:p>
            <a:endParaRPr lang="en-GB" dirty="0"/>
          </a:p>
          <a:p>
            <a:r>
              <a:rPr lang="en-GB" b="1" dirty="0"/>
              <a:t>No joint movement: </a:t>
            </a:r>
            <a:r>
              <a:rPr lang="en-GB" dirty="0"/>
              <a:t>Unlike traditional exercises, there is no visible change in the angle of the joint during the movement although force or load can be variable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Resistance: </a:t>
            </a: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The contraction typically occurs against some form of resistance, such as your body weight or an external object</a:t>
            </a:r>
          </a:p>
          <a:p>
            <a:endParaRPr lang="en-GB" dirty="0"/>
          </a:p>
          <a:p>
            <a:endParaRPr lang="en-GB" dirty="0"/>
          </a:p>
          <a:p>
            <a:r>
              <a:rPr lang="en-GB" b="1" dirty="0"/>
              <a:t>Injury rehabilitation: </a:t>
            </a:r>
            <a:r>
              <a:rPr lang="en-GB" dirty="0"/>
              <a:t>Can be used early to help rehab after an injury or surgery due to its being a low-impact form of exercise</a:t>
            </a:r>
          </a:p>
        </p:txBody>
      </p:sp>
    </p:spTree>
    <p:extLst>
      <p:ext uri="{BB962C8B-B14F-4D97-AF65-F5344CB8AC3E}">
        <p14:creationId xmlns:p14="http://schemas.microsoft.com/office/powerpoint/2010/main" val="96668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2049F-6A6D-6FF3-AAC6-65049DEBF011}"/>
              </a:ext>
            </a:extLst>
          </p:cNvPr>
          <p:cNvSpPr>
            <a:spLocks noGrp="1"/>
          </p:cNvSpPr>
          <p:nvPr>
            <p:ph type="title"/>
          </p:nvPr>
        </p:nvSpPr>
        <p:spPr/>
        <p:txBody>
          <a:bodyPr>
            <a:normAutofit/>
          </a:bodyPr>
          <a:lstStyle/>
          <a:p>
            <a:r>
              <a:rPr lang="en-GB" sz="6000" b="1" dirty="0">
                <a:solidFill>
                  <a:srgbClr val="00B050"/>
                </a:solidFill>
              </a:rPr>
              <a:t>Isokinetic</a:t>
            </a:r>
          </a:p>
        </p:txBody>
      </p:sp>
      <p:sp>
        <p:nvSpPr>
          <p:cNvPr id="4" name="TextBox 3">
            <a:extLst>
              <a:ext uri="{FF2B5EF4-FFF2-40B4-BE49-F238E27FC236}">
                <a16:creationId xmlns:a16="http://schemas.microsoft.com/office/drawing/2014/main" id="{3DFE5E9B-935B-75F7-AB7F-A8BD68E3C192}"/>
              </a:ext>
            </a:extLst>
          </p:cNvPr>
          <p:cNvSpPr txBox="1"/>
          <p:nvPr/>
        </p:nvSpPr>
        <p:spPr>
          <a:xfrm>
            <a:off x="976745" y="1690688"/>
            <a:ext cx="8164657" cy="3139321"/>
          </a:xfrm>
          <a:prstGeom prst="rect">
            <a:avLst/>
          </a:prstGeom>
          <a:noFill/>
        </p:spPr>
        <p:txBody>
          <a:bodyPr wrap="square">
            <a:spAutoFit/>
          </a:bodyPr>
          <a:lstStyle/>
          <a:p>
            <a:r>
              <a:rPr lang="en-GB" b="1" dirty="0"/>
              <a:t>Definition: </a:t>
            </a:r>
            <a:r>
              <a:rPr lang="en-GB" dirty="0"/>
              <a:t>"Same speed" exercise, where the muscle contracts at a constant speed throughout the entire range of motion.</a:t>
            </a:r>
          </a:p>
          <a:p>
            <a:endParaRPr lang="en-GB" dirty="0"/>
          </a:p>
          <a:p>
            <a:r>
              <a:rPr lang="en-GB" b="1" dirty="0"/>
              <a:t>How it works</a:t>
            </a:r>
            <a:r>
              <a:rPr lang="en-GB" dirty="0"/>
              <a:t>: Requires specialized, computer-controlled equipment to maintain a constant velocity, regardless of the force the person is exerting.</a:t>
            </a:r>
          </a:p>
          <a:p>
            <a:endParaRPr lang="en-GB" dirty="0"/>
          </a:p>
          <a:p>
            <a:r>
              <a:rPr lang="en-GB" b="1" dirty="0"/>
              <a:t>Examples: </a:t>
            </a:r>
            <a:r>
              <a:rPr lang="en-GB" dirty="0"/>
              <a:t>Can be used to measure and evaluate muscle and joint function in a controlled environment.</a:t>
            </a:r>
          </a:p>
          <a:p>
            <a:endParaRPr lang="en-GB" dirty="0"/>
          </a:p>
          <a:p>
            <a:r>
              <a:rPr lang="en-GB" b="1" dirty="0"/>
              <a:t>Uses: </a:t>
            </a:r>
            <a:r>
              <a:rPr lang="en-GB" dirty="0"/>
              <a:t>Often used in rehabilitation and for sports performance evaluation because it allows for consistent resistance at a controlled speed</a:t>
            </a:r>
          </a:p>
        </p:txBody>
      </p:sp>
    </p:spTree>
    <p:extLst>
      <p:ext uri="{BB962C8B-B14F-4D97-AF65-F5344CB8AC3E}">
        <p14:creationId xmlns:p14="http://schemas.microsoft.com/office/powerpoint/2010/main" val="366952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9788" y="365126"/>
            <a:ext cx="10515600" cy="499512"/>
          </a:xfrm>
        </p:spPr>
        <p:txBody>
          <a:bodyPr>
            <a:normAutofit fontScale="90000"/>
          </a:bodyPr>
          <a:lstStyle/>
          <a:p>
            <a:pPr algn="ctr"/>
            <a:r>
              <a:rPr lang="en-GB" dirty="0"/>
              <a:t>Movements</a:t>
            </a:r>
          </a:p>
        </p:txBody>
      </p:sp>
      <p:sp>
        <p:nvSpPr>
          <p:cNvPr id="8" name="Text Placeholder 7"/>
          <p:cNvSpPr>
            <a:spLocks noGrp="1"/>
          </p:cNvSpPr>
          <p:nvPr>
            <p:ph type="body" idx="1"/>
          </p:nvPr>
        </p:nvSpPr>
        <p:spPr>
          <a:xfrm>
            <a:off x="-74612" y="981212"/>
            <a:ext cx="5157787" cy="477319"/>
          </a:xfrm>
        </p:spPr>
        <p:txBody>
          <a:bodyPr/>
          <a:lstStyle/>
          <a:p>
            <a:pPr algn="ctr"/>
            <a:r>
              <a:rPr lang="en-GB" dirty="0">
                <a:solidFill>
                  <a:srgbClr val="FF0000"/>
                </a:solidFill>
              </a:rPr>
              <a:t>Prime Movers</a:t>
            </a:r>
            <a:r>
              <a:rPr lang="en-GB" dirty="0"/>
              <a:t> (agonists)</a:t>
            </a:r>
            <a:endParaRPr lang="en-GB" dirty="0">
              <a:solidFill>
                <a:srgbClr val="FF0000"/>
              </a:solidFill>
            </a:endParaRPr>
          </a:p>
        </p:txBody>
      </p:sp>
      <p:sp>
        <p:nvSpPr>
          <p:cNvPr id="9" name="Content Placeholder 8"/>
          <p:cNvSpPr>
            <a:spLocks noGrp="1"/>
          </p:cNvSpPr>
          <p:nvPr>
            <p:ph sz="half" idx="2"/>
          </p:nvPr>
        </p:nvSpPr>
        <p:spPr>
          <a:xfrm>
            <a:off x="125670" y="1575105"/>
            <a:ext cx="4321922" cy="4838136"/>
          </a:xfrm>
        </p:spPr>
        <p:txBody>
          <a:bodyPr>
            <a:normAutofit/>
          </a:bodyPr>
          <a:lstStyle/>
          <a:p>
            <a:pPr marL="0" indent="0">
              <a:buNone/>
            </a:pPr>
            <a:r>
              <a:rPr lang="en-GB" dirty="0"/>
              <a:t>Bring about the desired movement</a:t>
            </a:r>
            <a:r>
              <a:rPr lang="en-GB" i="1" dirty="0"/>
              <a:t>. </a:t>
            </a:r>
            <a:endParaRPr lang="en-GB" dirty="0"/>
          </a:p>
        </p:txBody>
      </p:sp>
      <p:sp>
        <p:nvSpPr>
          <p:cNvPr id="10" name="Text Placeholder 9"/>
          <p:cNvSpPr>
            <a:spLocks noGrp="1"/>
          </p:cNvSpPr>
          <p:nvPr>
            <p:ph type="body" sz="quarter" idx="3"/>
          </p:nvPr>
        </p:nvSpPr>
        <p:spPr>
          <a:xfrm>
            <a:off x="6893800" y="981212"/>
            <a:ext cx="5183188" cy="499513"/>
          </a:xfrm>
        </p:spPr>
        <p:txBody>
          <a:bodyPr/>
          <a:lstStyle/>
          <a:p>
            <a:pPr algn="ctr"/>
            <a:r>
              <a:rPr lang="en-GB" dirty="0">
                <a:solidFill>
                  <a:srgbClr val="0070C0"/>
                </a:solidFill>
                <a:latin typeface="Fira Sans"/>
              </a:rPr>
              <a:t>Antagonists</a:t>
            </a:r>
          </a:p>
        </p:txBody>
      </p:sp>
      <p:sp>
        <p:nvSpPr>
          <p:cNvPr id="11" name="Content Placeholder 10"/>
          <p:cNvSpPr>
            <a:spLocks noGrp="1"/>
          </p:cNvSpPr>
          <p:nvPr>
            <p:ph sz="quarter" idx="4"/>
          </p:nvPr>
        </p:nvSpPr>
        <p:spPr>
          <a:xfrm>
            <a:off x="7439608" y="1597299"/>
            <a:ext cx="4441372" cy="4996334"/>
          </a:xfrm>
        </p:spPr>
        <p:txBody>
          <a:bodyPr>
            <a:normAutofit lnSpcReduction="10000"/>
          </a:bodyPr>
          <a:lstStyle/>
          <a:p>
            <a:pPr marL="0" indent="0">
              <a:buNone/>
            </a:pPr>
            <a:r>
              <a:rPr lang="en-GB" dirty="0">
                <a:solidFill>
                  <a:srgbClr val="000000"/>
                </a:solidFill>
                <a:latin typeface="Open Sans"/>
              </a:rPr>
              <a:t>O</a:t>
            </a:r>
            <a:r>
              <a:rPr lang="en-GB" b="0" i="0" dirty="0">
                <a:solidFill>
                  <a:srgbClr val="000000"/>
                </a:solidFill>
                <a:effectLst/>
                <a:latin typeface="Open Sans"/>
              </a:rPr>
              <a:t>ppose the prime movers. They help the prime movers by active controlled relaxation, so that the desired movement is smooth and precise. Thus, the antagonists cooperate rather than oppose the prime movers. </a:t>
            </a:r>
            <a:r>
              <a:rPr lang="en-GB" b="0" i="0" dirty="0">
                <a:solidFill>
                  <a:srgbClr val="FF0000"/>
                </a:solidFill>
                <a:effectLst/>
                <a:latin typeface="Open Sans"/>
              </a:rPr>
              <a:t>This is due to reciprocal innervation of the opposite groups of muscles, regulated by the spinal cord through stretch reflex.</a:t>
            </a:r>
          </a:p>
        </p:txBody>
      </p:sp>
      <p:pic>
        <p:nvPicPr>
          <p:cNvPr id="2050" name="Picture 2" descr="Bicpeps and Tricepts: The best example of antagonist musc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3355" y="2095724"/>
            <a:ext cx="3657599" cy="4434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075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i="0" dirty="0">
                <a:solidFill>
                  <a:srgbClr val="000000"/>
                </a:solidFill>
                <a:effectLst/>
                <a:latin typeface="Fira Sans"/>
              </a:rPr>
              <a:t>Synergists</a:t>
            </a:r>
            <a:endParaRPr lang="en-GB" dirty="0"/>
          </a:p>
        </p:txBody>
      </p:sp>
      <p:sp>
        <p:nvSpPr>
          <p:cNvPr id="7" name="Rectangle 6"/>
          <p:cNvSpPr/>
          <p:nvPr/>
        </p:nvSpPr>
        <p:spPr>
          <a:xfrm>
            <a:off x="298580" y="1424473"/>
            <a:ext cx="11383345" cy="2308324"/>
          </a:xfrm>
          <a:prstGeom prst="rect">
            <a:avLst/>
          </a:prstGeom>
        </p:spPr>
        <p:txBody>
          <a:bodyPr wrap="square">
            <a:spAutoFit/>
          </a:bodyPr>
          <a:lstStyle/>
          <a:p>
            <a:r>
              <a:rPr lang="en-GB" sz="2400" b="0" i="0" dirty="0">
                <a:solidFill>
                  <a:srgbClr val="000000"/>
                </a:solidFill>
                <a:effectLst/>
                <a:latin typeface="Open Sans"/>
              </a:rPr>
              <a:t>When the prime movers cross more than one joint, the undesired actions at the proximal joints are prevented by certain muscles known as synergists. For example, during making a tight fist by long digital flexors the wrist is kept fixed in extension by the synergists (extensors of wrist). Thus, the synergists are special fixators and partial antagonists to the prime movers. Two or more muscles causing one movement are synergist</a:t>
            </a:r>
          </a:p>
        </p:txBody>
      </p:sp>
      <p:pic>
        <p:nvPicPr>
          <p:cNvPr id="8" name="Picture 7"/>
          <p:cNvPicPr>
            <a:picLocks noChangeAspect="1"/>
          </p:cNvPicPr>
          <p:nvPr/>
        </p:nvPicPr>
        <p:blipFill>
          <a:blip r:embed="rId2"/>
          <a:stretch>
            <a:fillRect/>
          </a:stretch>
        </p:blipFill>
        <p:spPr>
          <a:xfrm>
            <a:off x="3768936" y="4013185"/>
            <a:ext cx="3895238" cy="2352381"/>
          </a:xfrm>
          <a:prstGeom prst="rect">
            <a:avLst/>
          </a:prstGeom>
        </p:spPr>
      </p:pic>
    </p:spTree>
    <p:extLst>
      <p:ext uri="{BB962C8B-B14F-4D97-AF65-F5344CB8AC3E}">
        <p14:creationId xmlns:p14="http://schemas.microsoft.com/office/powerpoint/2010/main" val="211584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60295"/>
          </a:xfrm>
        </p:spPr>
        <p:txBody>
          <a:bodyPr/>
          <a:lstStyle/>
          <a:p>
            <a:pPr algn="ctr"/>
            <a:r>
              <a:rPr lang="en-GB" b="1" i="0" dirty="0">
                <a:solidFill>
                  <a:srgbClr val="000000"/>
                </a:solidFill>
                <a:effectLst/>
                <a:latin typeface="Fira Sans"/>
              </a:rPr>
              <a:t>Fixators</a:t>
            </a:r>
            <a:endParaRPr lang="en-GB" dirty="0"/>
          </a:p>
        </p:txBody>
      </p:sp>
      <p:sp>
        <p:nvSpPr>
          <p:cNvPr id="3" name="Content Placeholder 2"/>
          <p:cNvSpPr>
            <a:spLocks noGrp="1"/>
          </p:cNvSpPr>
          <p:nvPr>
            <p:ph idx="1"/>
          </p:nvPr>
        </p:nvSpPr>
        <p:spPr>
          <a:xfrm>
            <a:off x="775996" y="2575248"/>
            <a:ext cx="4511351" cy="3390123"/>
          </a:xfrm>
        </p:spPr>
        <p:txBody>
          <a:bodyPr>
            <a:normAutofit/>
          </a:bodyPr>
          <a:lstStyle/>
          <a:p>
            <a:pPr marL="0" indent="0">
              <a:buNone/>
            </a:pPr>
            <a:r>
              <a:rPr lang="en-GB" sz="3200" dirty="0">
                <a:solidFill>
                  <a:srgbClr val="0070C0"/>
                </a:solidFill>
              </a:rPr>
              <a:t>In abduction at the shoulder the deltoid is the prime mover and the </a:t>
            </a:r>
            <a:r>
              <a:rPr lang="en-GB" sz="3200" dirty="0" err="1">
                <a:solidFill>
                  <a:srgbClr val="0070C0"/>
                </a:solidFill>
              </a:rPr>
              <a:t>levator</a:t>
            </a:r>
            <a:r>
              <a:rPr lang="en-GB" sz="3200" dirty="0">
                <a:solidFill>
                  <a:srgbClr val="0070C0"/>
                </a:solidFill>
              </a:rPr>
              <a:t> scapulae, rhomboids and trapezius are fixators</a:t>
            </a:r>
          </a:p>
        </p:txBody>
      </p:sp>
      <p:sp>
        <p:nvSpPr>
          <p:cNvPr id="4" name="Rectangle 3"/>
          <p:cNvSpPr/>
          <p:nvPr/>
        </p:nvSpPr>
        <p:spPr>
          <a:xfrm>
            <a:off x="690464" y="1489797"/>
            <a:ext cx="11041225" cy="923330"/>
          </a:xfrm>
          <a:prstGeom prst="rect">
            <a:avLst/>
          </a:prstGeom>
        </p:spPr>
        <p:txBody>
          <a:bodyPr wrap="square">
            <a:spAutoFit/>
          </a:bodyPr>
          <a:lstStyle/>
          <a:p>
            <a:r>
              <a:rPr lang="en-GB" b="0" i="0" dirty="0">
                <a:solidFill>
                  <a:srgbClr val="FF0000"/>
                </a:solidFill>
                <a:effectLst/>
                <a:latin typeface="Open Sans"/>
              </a:rPr>
              <a:t>Fixators are the groups of muscles which stabilise the proximal joints of a limb, so that the desired movement at the distal joint may occur on a fixed base. Muscles acting on shoulder joint fix it for better movement of fingers.</a:t>
            </a:r>
          </a:p>
        </p:txBody>
      </p:sp>
      <p:pic>
        <p:nvPicPr>
          <p:cNvPr id="5" name="Picture 4"/>
          <p:cNvPicPr>
            <a:picLocks noChangeAspect="1"/>
          </p:cNvPicPr>
          <p:nvPr/>
        </p:nvPicPr>
        <p:blipFill>
          <a:blip r:embed="rId2"/>
          <a:stretch>
            <a:fillRect/>
          </a:stretch>
        </p:blipFill>
        <p:spPr>
          <a:xfrm>
            <a:off x="6725718" y="2295331"/>
            <a:ext cx="4211882" cy="4173622"/>
          </a:xfrm>
          <a:prstGeom prst="rect">
            <a:avLst/>
          </a:prstGeom>
        </p:spPr>
      </p:pic>
    </p:spTree>
    <p:extLst>
      <p:ext uri="{BB962C8B-B14F-4D97-AF65-F5344CB8AC3E}">
        <p14:creationId xmlns:p14="http://schemas.microsoft.com/office/powerpoint/2010/main" val="2926858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algn="ctr" eaLnBrk="1" hangingPunct="1"/>
            <a:br>
              <a:rPr lang="en-GB" altLang="en-US" sz="4000" dirty="0"/>
            </a:br>
            <a:r>
              <a:rPr lang="en-GB" altLang="en-US" sz="4900" dirty="0">
                <a:solidFill>
                  <a:schemeClr val="accent5"/>
                </a:solidFill>
              </a:rPr>
              <a:t>Muscle Morphology (Basic structure &amp; Shape)</a:t>
            </a:r>
            <a:br>
              <a:rPr lang="en-GB" altLang="en-US" sz="4000" dirty="0"/>
            </a:br>
            <a:endParaRPr lang="en-GB" altLang="en-US" sz="4000" dirty="0"/>
          </a:p>
        </p:txBody>
      </p:sp>
      <p:sp>
        <p:nvSpPr>
          <p:cNvPr id="5123" name="Rectangle 3"/>
          <p:cNvSpPr>
            <a:spLocks noGrp="1" noChangeArrowheads="1"/>
          </p:cNvSpPr>
          <p:nvPr>
            <p:ph type="body" idx="1"/>
          </p:nvPr>
        </p:nvSpPr>
        <p:spPr/>
        <p:txBody>
          <a:bodyPr>
            <a:normAutofit lnSpcReduction="10000"/>
          </a:bodyPr>
          <a:lstStyle/>
          <a:p>
            <a:pPr marL="0" indent="0" algn="ctr">
              <a:buNone/>
              <a:defRPr/>
            </a:pPr>
            <a:r>
              <a:rPr lang="en-GB" altLang="en-US" dirty="0"/>
              <a:t>The arrangement of muscle fibre is dependent upon the line of action of pull required. As such muscle fibres can be arranged as;</a:t>
            </a:r>
          </a:p>
          <a:p>
            <a:pPr marL="609600" indent="-609600">
              <a:defRPr/>
            </a:pPr>
            <a:endParaRPr lang="en-GB" altLang="en-US" dirty="0"/>
          </a:p>
          <a:p>
            <a:pPr marL="838200" lvl="1" indent="-381000">
              <a:buFontTx/>
              <a:buAutoNum type="arabicPeriod"/>
              <a:defRPr/>
            </a:pPr>
            <a:r>
              <a:rPr lang="en-GB" altLang="en-US" sz="3000" dirty="0"/>
              <a:t>Longitudinal</a:t>
            </a:r>
          </a:p>
          <a:p>
            <a:pPr marL="838200" lvl="1" indent="-381000">
              <a:buFontTx/>
              <a:buAutoNum type="arabicPeriod"/>
              <a:defRPr/>
            </a:pPr>
            <a:r>
              <a:rPr lang="en-GB" altLang="en-US" sz="3000" dirty="0"/>
              <a:t>Fusiform or spindles</a:t>
            </a:r>
          </a:p>
          <a:p>
            <a:pPr marL="838200" lvl="1" indent="-381000">
              <a:buFontTx/>
              <a:buAutoNum type="arabicPeriod"/>
              <a:defRPr/>
            </a:pPr>
            <a:r>
              <a:rPr lang="en-GB" altLang="en-US" sz="3000" dirty="0" err="1"/>
              <a:t>Pennifrom</a:t>
            </a:r>
            <a:endParaRPr lang="en-GB" altLang="en-US" sz="3000" dirty="0"/>
          </a:p>
          <a:p>
            <a:pPr marL="838200" lvl="1" indent="-381000">
              <a:buFontTx/>
              <a:buAutoNum type="arabicPeriod"/>
              <a:defRPr/>
            </a:pPr>
            <a:r>
              <a:rPr lang="en-GB" altLang="en-US" sz="3000" dirty="0" err="1"/>
              <a:t>Bipenniform</a:t>
            </a:r>
            <a:endParaRPr lang="en-GB" altLang="en-US" sz="3000" dirty="0"/>
          </a:p>
          <a:p>
            <a:pPr marL="838200" lvl="1" indent="-381000">
              <a:buFontTx/>
              <a:buAutoNum type="arabicPeriod"/>
              <a:defRPr/>
            </a:pPr>
            <a:r>
              <a:rPr lang="en-GB" altLang="en-US" sz="3000" dirty="0" err="1"/>
              <a:t>Tiangular</a:t>
            </a:r>
            <a:r>
              <a:rPr lang="en-GB" altLang="en-US" sz="3000" dirty="0"/>
              <a:t> or fan shaped</a:t>
            </a:r>
          </a:p>
          <a:p>
            <a:pPr marL="838200" lvl="1" indent="-381000">
              <a:buFontTx/>
              <a:buAutoNum type="arabicPeriod"/>
              <a:defRPr/>
            </a:pPr>
            <a:r>
              <a:rPr lang="en-GB" altLang="en-US" sz="3000" dirty="0" err="1"/>
              <a:t>Multipenniform</a:t>
            </a:r>
            <a:endParaRPr lang="en-GB" altLang="en-US" sz="3000" dirty="0"/>
          </a:p>
          <a:p>
            <a:pPr marL="838200" lvl="1" indent="-381000">
              <a:buFontTx/>
              <a:buAutoNum type="arabicPeriod"/>
              <a:defRPr/>
            </a:pPr>
            <a:r>
              <a:rPr lang="en-GB" altLang="en-US" sz="3000" dirty="0"/>
              <a:t>Rhomboidal and Rectangular</a:t>
            </a:r>
          </a:p>
        </p:txBody>
      </p:sp>
      <p:pic>
        <p:nvPicPr>
          <p:cNvPr id="2" name="Picture 1"/>
          <p:cNvPicPr>
            <a:picLocks noChangeAspect="1"/>
          </p:cNvPicPr>
          <p:nvPr/>
        </p:nvPicPr>
        <p:blipFill>
          <a:blip r:embed="rId2"/>
          <a:stretch>
            <a:fillRect/>
          </a:stretch>
        </p:blipFill>
        <p:spPr>
          <a:xfrm>
            <a:off x="7422479" y="2610338"/>
            <a:ext cx="3487494" cy="3950677"/>
          </a:xfrm>
          <a:prstGeom prst="rect">
            <a:avLst/>
          </a:prstGeom>
        </p:spPr>
      </p:pic>
    </p:spTree>
    <p:extLst>
      <p:ext uri="{BB962C8B-B14F-4D97-AF65-F5344CB8AC3E}">
        <p14:creationId xmlns:p14="http://schemas.microsoft.com/office/powerpoint/2010/main" val="419977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93969" y="342384"/>
            <a:ext cx="10972800" cy="804343"/>
          </a:xfrm>
        </p:spPr>
        <p:txBody>
          <a:bodyPr>
            <a:normAutofit/>
          </a:bodyPr>
          <a:lstStyle/>
          <a:p>
            <a:pPr algn="ctr" eaLnBrk="1" hangingPunct="1"/>
            <a:r>
              <a:rPr lang="en-GB" altLang="en-US" sz="4000" dirty="0"/>
              <a:t>Longitudinal</a:t>
            </a:r>
          </a:p>
        </p:txBody>
      </p:sp>
      <p:sp>
        <p:nvSpPr>
          <p:cNvPr id="15363" name="Rectangle 3"/>
          <p:cNvSpPr>
            <a:spLocks noGrp="1" noChangeArrowheads="1"/>
          </p:cNvSpPr>
          <p:nvPr>
            <p:ph type="body" sz="half" idx="1"/>
          </p:nvPr>
        </p:nvSpPr>
        <p:spPr>
          <a:xfrm>
            <a:off x="1644650" y="1146727"/>
            <a:ext cx="8496300" cy="1376849"/>
          </a:xfrm>
        </p:spPr>
        <p:txBody>
          <a:bodyPr/>
          <a:lstStyle/>
          <a:p>
            <a:pPr marL="0" indent="0" algn="ctr">
              <a:buNone/>
            </a:pPr>
            <a:r>
              <a:rPr lang="en-GB" altLang="en-US" dirty="0"/>
              <a:t>Long strap like muscle whose fibres lie </a:t>
            </a:r>
            <a:r>
              <a:rPr lang="en-GB" altLang="en-US" dirty="0">
                <a:solidFill>
                  <a:schemeClr val="accent5"/>
                </a:solidFill>
              </a:rPr>
              <a:t>parallel</a:t>
            </a:r>
            <a:r>
              <a:rPr lang="en-GB" altLang="en-US" dirty="0"/>
              <a:t> to its long axis provided a long range of contraction (40-60%) and the wide attachment provide good strength. </a:t>
            </a:r>
          </a:p>
        </p:txBody>
      </p:sp>
      <p:pic>
        <p:nvPicPr>
          <p:cNvPr id="15364" name="Picture 4" descr="reca"/>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2216150" y="2487613"/>
            <a:ext cx="2305050" cy="4233862"/>
          </a:xfrm>
        </p:spPr>
      </p:pic>
      <p:pic>
        <p:nvPicPr>
          <p:cNvPr id="15365" name="Picture 5" descr="sart"/>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375769" y="2660286"/>
            <a:ext cx="1873250" cy="39338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366" name="Text Box 6"/>
          <p:cNvSpPr txBox="1">
            <a:spLocks noChangeArrowheads="1"/>
          </p:cNvSpPr>
          <p:nvPr/>
        </p:nvSpPr>
        <p:spPr bwMode="auto">
          <a:xfrm>
            <a:off x="4224339" y="2989263"/>
            <a:ext cx="23764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Rectus </a:t>
            </a:r>
            <a:r>
              <a:rPr lang="en-GB" altLang="en-US" sz="1800" dirty="0" err="1"/>
              <a:t>abdominus</a:t>
            </a:r>
            <a:endParaRPr lang="en-GB" altLang="en-US" sz="1800" dirty="0"/>
          </a:p>
        </p:txBody>
      </p:sp>
      <p:sp>
        <p:nvSpPr>
          <p:cNvPr id="15367" name="Text Box 7"/>
          <p:cNvSpPr txBox="1">
            <a:spLocks noChangeArrowheads="1"/>
          </p:cNvSpPr>
          <p:nvPr/>
        </p:nvSpPr>
        <p:spPr bwMode="auto">
          <a:xfrm>
            <a:off x="9121775" y="3021013"/>
            <a:ext cx="12954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Sartorius</a:t>
            </a:r>
          </a:p>
        </p:txBody>
      </p:sp>
    </p:spTree>
    <p:extLst>
      <p:ext uri="{BB962C8B-B14F-4D97-AF65-F5344CB8AC3E}">
        <p14:creationId xmlns:p14="http://schemas.microsoft.com/office/powerpoint/2010/main" val="2384590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81200" y="274639"/>
            <a:ext cx="8229600" cy="490537"/>
          </a:xfrm>
        </p:spPr>
        <p:txBody>
          <a:bodyPr>
            <a:normAutofit fontScale="90000"/>
          </a:bodyPr>
          <a:lstStyle/>
          <a:p>
            <a:pPr algn="ctr" eaLnBrk="1" hangingPunct="1"/>
            <a:r>
              <a:rPr lang="en-GB" altLang="en-US" sz="4000" dirty="0"/>
              <a:t>Fusiform (Spindle) Muscles</a:t>
            </a:r>
          </a:p>
        </p:txBody>
      </p:sp>
      <p:sp>
        <p:nvSpPr>
          <p:cNvPr id="16387" name="Rectangle 3"/>
          <p:cNvSpPr>
            <a:spLocks noGrp="1" noChangeArrowheads="1"/>
          </p:cNvSpPr>
          <p:nvPr>
            <p:ph type="body" sz="half" idx="1"/>
          </p:nvPr>
        </p:nvSpPr>
        <p:spPr>
          <a:xfrm>
            <a:off x="1631950" y="1068388"/>
            <a:ext cx="8928100" cy="1828800"/>
          </a:xfrm>
        </p:spPr>
        <p:txBody>
          <a:bodyPr/>
          <a:lstStyle/>
          <a:p>
            <a:pPr marL="0" indent="0" algn="ctr">
              <a:buNone/>
            </a:pPr>
            <a:r>
              <a:rPr lang="en-GB" altLang="en-US" sz="2400"/>
              <a:t>A rounded muscle whose fibres taper at either end. It may be long or short providing a great range of shortening and therefore a wide range of motion. The small tendon attachment areas means these muscles are not very strong.</a:t>
            </a:r>
          </a:p>
        </p:txBody>
      </p:sp>
      <p:pic>
        <p:nvPicPr>
          <p:cNvPr id="16388" name="Picture 4" descr="brds"/>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608888" y="2889251"/>
            <a:ext cx="2101850" cy="3503613"/>
          </a:xfrm>
        </p:spPr>
      </p:pic>
      <p:pic>
        <p:nvPicPr>
          <p:cNvPr id="16389" name="Picture 5" descr="brac"/>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2197100" y="2781301"/>
            <a:ext cx="2095500" cy="37433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90" name="Text Box 6"/>
          <p:cNvSpPr txBox="1">
            <a:spLocks noChangeArrowheads="1"/>
          </p:cNvSpPr>
          <p:nvPr/>
        </p:nvSpPr>
        <p:spPr bwMode="auto">
          <a:xfrm>
            <a:off x="3503613" y="4610101"/>
            <a:ext cx="15113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Brachialis</a:t>
            </a:r>
          </a:p>
        </p:txBody>
      </p:sp>
      <p:sp>
        <p:nvSpPr>
          <p:cNvPr id="16391" name="Text Box 7"/>
          <p:cNvSpPr txBox="1">
            <a:spLocks noChangeArrowheads="1"/>
          </p:cNvSpPr>
          <p:nvPr/>
        </p:nvSpPr>
        <p:spPr bwMode="auto">
          <a:xfrm>
            <a:off x="6454775" y="4235451"/>
            <a:ext cx="19431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Brachioradialis</a:t>
            </a:r>
          </a:p>
        </p:txBody>
      </p:sp>
    </p:spTree>
    <p:extLst>
      <p:ext uri="{BB962C8B-B14F-4D97-AF65-F5344CB8AC3E}">
        <p14:creationId xmlns:p14="http://schemas.microsoft.com/office/powerpoint/2010/main" val="2724828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algn="ctr" eaLnBrk="1" hangingPunct="1"/>
            <a:r>
              <a:rPr lang="en-GB" altLang="en-US" sz="4000" dirty="0"/>
              <a:t>Penniform</a:t>
            </a:r>
            <a:br>
              <a:rPr lang="en-GB" altLang="en-US" sz="4000" dirty="0"/>
            </a:br>
            <a:endParaRPr lang="en-GB" altLang="en-US" sz="4000" dirty="0"/>
          </a:p>
        </p:txBody>
      </p:sp>
      <p:sp>
        <p:nvSpPr>
          <p:cNvPr id="17411" name="Rectangle 3"/>
          <p:cNvSpPr>
            <a:spLocks noGrp="1" noChangeArrowheads="1"/>
          </p:cNvSpPr>
          <p:nvPr>
            <p:ph type="body" sz="half" idx="1"/>
          </p:nvPr>
        </p:nvSpPr>
        <p:spPr>
          <a:xfrm>
            <a:off x="609600" y="1417638"/>
            <a:ext cx="4026878" cy="4241007"/>
          </a:xfrm>
        </p:spPr>
        <p:txBody>
          <a:bodyPr/>
          <a:lstStyle/>
          <a:p>
            <a:pPr marL="0" indent="0">
              <a:buNone/>
            </a:pPr>
            <a:r>
              <a:rPr lang="en-GB" altLang="en-US" dirty="0"/>
              <a:t>Fibres are short, parallel and featherlike extending diagonally along the side of a tendon. </a:t>
            </a:r>
          </a:p>
          <a:p>
            <a:pPr marL="0" indent="0">
              <a:buNone/>
            </a:pPr>
            <a:endParaRPr lang="en-GB" altLang="en-US" dirty="0"/>
          </a:p>
          <a:p>
            <a:pPr marL="0" indent="0">
              <a:buNone/>
            </a:pPr>
            <a:r>
              <a:rPr lang="en-GB" altLang="en-US" dirty="0"/>
              <a:t>The fibres are short and so contractile length is reduced but muscle have a greater number of fibres and so are stronger.</a:t>
            </a:r>
          </a:p>
        </p:txBody>
      </p:sp>
      <p:pic>
        <p:nvPicPr>
          <p:cNvPr id="17412" name="Picture 4" descr="tibp"/>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400923" y="1688855"/>
            <a:ext cx="1441450" cy="3816350"/>
          </a:xfrm>
        </p:spPr>
      </p:pic>
      <p:pic>
        <p:nvPicPr>
          <p:cNvPr id="17413" name="Picture 5" descr="exdl"/>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8950327" y="2349499"/>
            <a:ext cx="2185987" cy="3671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4" name="Text Box 6"/>
          <p:cNvSpPr txBox="1">
            <a:spLocks noChangeArrowheads="1"/>
          </p:cNvSpPr>
          <p:nvPr/>
        </p:nvSpPr>
        <p:spPr bwMode="auto">
          <a:xfrm>
            <a:off x="5357141" y="5776422"/>
            <a:ext cx="20875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err="1"/>
              <a:t>Tibialis</a:t>
            </a:r>
            <a:r>
              <a:rPr lang="en-GB" altLang="en-US" sz="1800" dirty="0"/>
              <a:t> posterior</a:t>
            </a:r>
          </a:p>
        </p:txBody>
      </p:sp>
      <p:sp>
        <p:nvSpPr>
          <p:cNvPr id="17415" name="Text Box 7"/>
          <p:cNvSpPr txBox="1">
            <a:spLocks noChangeArrowheads="1"/>
          </p:cNvSpPr>
          <p:nvPr/>
        </p:nvSpPr>
        <p:spPr bwMode="auto">
          <a:xfrm>
            <a:off x="8256588" y="1688855"/>
            <a:ext cx="29511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Extensor </a:t>
            </a:r>
            <a:r>
              <a:rPr lang="en-GB" altLang="en-US" sz="1800" dirty="0" err="1"/>
              <a:t>digitorum</a:t>
            </a:r>
            <a:r>
              <a:rPr lang="en-GB" altLang="en-US" sz="1800" dirty="0"/>
              <a:t> longus</a:t>
            </a:r>
          </a:p>
        </p:txBody>
      </p:sp>
    </p:spTree>
    <p:extLst>
      <p:ext uri="{BB962C8B-B14F-4D97-AF65-F5344CB8AC3E}">
        <p14:creationId xmlns:p14="http://schemas.microsoft.com/office/powerpoint/2010/main" val="4075907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algn="ctr" eaLnBrk="1" hangingPunct="1"/>
            <a:br>
              <a:rPr lang="en-GB" altLang="en-US" sz="4000" dirty="0"/>
            </a:br>
            <a:r>
              <a:rPr lang="en-GB" altLang="en-US" sz="4000" dirty="0"/>
              <a:t>Bipennate</a:t>
            </a:r>
            <a:br>
              <a:rPr lang="en-GB" altLang="en-US" sz="4000" dirty="0"/>
            </a:br>
            <a:endParaRPr lang="en-GB" altLang="en-US" sz="4000" dirty="0"/>
          </a:p>
        </p:txBody>
      </p:sp>
      <p:sp>
        <p:nvSpPr>
          <p:cNvPr id="18435" name="Rectangle 3"/>
          <p:cNvSpPr>
            <a:spLocks noGrp="1" noChangeArrowheads="1"/>
          </p:cNvSpPr>
          <p:nvPr>
            <p:ph type="body" sz="half" idx="1"/>
          </p:nvPr>
        </p:nvSpPr>
        <p:spPr>
          <a:xfrm>
            <a:off x="445477" y="1787772"/>
            <a:ext cx="5384800" cy="4525963"/>
          </a:xfrm>
        </p:spPr>
        <p:txBody>
          <a:bodyPr/>
          <a:lstStyle/>
          <a:p>
            <a:pPr marL="0" indent="0">
              <a:buNone/>
            </a:pPr>
            <a:r>
              <a:rPr lang="en-GB" altLang="en-US" dirty="0"/>
              <a:t>A double </a:t>
            </a:r>
            <a:r>
              <a:rPr lang="en-GB" altLang="en-US" dirty="0" err="1"/>
              <a:t>penniform</a:t>
            </a:r>
            <a:r>
              <a:rPr lang="en-GB" altLang="en-US" dirty="0"/>
              <a:t> arrangement with fibres extending in pairs either side of the tendon a long central tendon.</a:t>
            </a:r>
          </a:p>
        </p:txBody>
      </p:sp>
      <p:pic>
        <p:nvPicPr>
          <p:cNvPr id="18436" name="Picture 4" descr="fhl"/>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509544" y="2383572"/>
            <a:ext cx="2058987" cy="3455987"/>
          </a:xfrm>
        </p:spPr>
      </p:pic>
      <p:sp>
        <p:nvSpPr>
          <p:cNvPr id="18437" name="Text Box 6"/>
          <p:cNvSpPr txBox="1">
            <a:spLocks noChangeArrowheads="1"/>
          </p:cNvSpPr>
          <p:nvPr/>
        </p:nvSpPr>
        <p:spPr bwMode="auto">
          <a:xfrm>
            <a:off x="6788882" y="6042027"/>
            <a:ext cx="2520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Flexor </a:t>
            </a:r>
            <a:r>
              <a:rPr lang="en-GB" altLang="en-US" sz="1800" dirty="0" err="1"/>
              <a:t>hallicus</a:t>
            </a:r>
            <a:r>
              <a:rPr lang="en-GB" altLang="en-US" sz="1800" dirty="0"/>
              <a:t> longus</a:t>
            </a:r>
          </a:p>
        </p:txBody>
      </p:sp>
      <p:sp>
        <p:nvSpPr>
          <p:cNvPr id="18438" name="Text Box 7"/>
          <p:cNvSpPr txBox="1">
            <a:spLocks noChangeArrowheads="1"/>
          </p:cNvSpPr>
          <p:nvPr/>
        </p:nvSpPr>
        <p:spPr bwMode="auto">
          <a:xfrm>
            <a:off x="9467851" y="1431316"/>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Rectus </a:t>
            </a:r>
            <a:r>
              <a:rPr lang="en-GB" altLang="en-US" sz="1800" dirty="0" err="1"/>
              <a:t>femoris</a:t>
            </a:r>
            <a:endParaRPr lang="en-GB" altLang="en-US" sz="1800" dirty="0"/>
          </a:p>
        </p:txBody>
      </p:sp>
      <p:pic>
        <p:nvPicPr>
          <p:cNvPr id="18439" name="Picture 10" descr="lower_extremity_muscles%201"/>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9083676" y="2073276"/>
            <a:ext cx="2184400" cy="3313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29653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495550" y="457200"/>
            <a:ext cx="8229600" cy="1143000"/>
          </a:xfrm>
        </p:spPr>
        <p:txBody>
          <a:bodyPr/>
          <a:lstStyle/>
          <a:p>
            <a:pPr eaLnBrk="1" hangingPunct="1"/>
            <a:r>
              <a:rPr lang="en-GB" altLang="en-US" dirty="0"/>
              <a:t>Multipennate</a:t>
            </a:r>
          </a:p>
        </p:txBody>
      </p:sp>
      <p:sp>
        <p:nvSpPr>
          <p:cNvPr id="20483" name="Rectangle 3"/>
          <p:cNvSpPr>
            <a:spLocks noGrp="1" noChangeArrowheads="1"/>
          </p:cNvSpPr>
          <p:nvPr>
            <p:ph type="body" sz="half" idx="1"/>
          </p:nvPr>
        </p:nvSpPr>
        <p:spPr>
          <a:xfrm>
            <a:off x="937846" y="1600201"/>
            <a:ext cx="5445492" cy="4525963"/>
          </a:xfrm>
        </p:spPr>
        <p:txBody>
          <a:bodyPr/>
          <a:lstStyle/>
          <a:p>
            <a:pPr marL="609600" indent="-609600">
              <a:defRPr/>
            </a:pPr>
            <a:endParaRPr lang="en-GB" altLang="en-US" dirty="0"/>
          </a:p>
          <a:p>
            <a:pPr marL="0" indent="0">
              <a:buNone/>
              <a:defRPr/>
            </a:pPr>
            <a:r>
              <a:rPr lang="en-GB" altLang="en-US" dirty="0"/>
              <a:t>Several tendons are present with muscle fibres running diagonally between them. </a:t>
            </a:r>
          </a:p>
        </p:txBody>
      </p:sp>
      <p:pic>
        <p:nvPicPr>
          <p:cNvPr id="19460" name="Picture 5" descr="de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2514" y="2695575"/>
            <a:ext cx="2808287"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Rectangle 1"/>
          <p:cNvSpPr>
            <a:spLocks noChangeArrowheads="1"/>
          </p:cNvSpPr>
          <p:nvPr/>
        </p:nvSpPr>
        <p:spPr bwMode="auto">
          <a:xfrm>
            <a:off x="7104064" y="1644651"/>
            <a:ext cx="280828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609600" indent="-6096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752600" indent="-3810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Deltoid   </a:t>
            </a:r>
            <a:r>
              <a:rPr lang="en-GB" altLang="en-US" sz="1800"/>
              <a:t>medial</a:t>
            </a:r>
          </a:p>
          <a:p>
            <a:pPr lvl="3" eaLnBrk="1" hangingPunct="1">
              <a:spcBef>
                <a:spcPct val="0"/>
              </a:spcBef>
              <a:buFontTx/>
              <a:buNone/>
            </a:pPr>
            <a:r>
              <a:rPr lang="en-GB" altLang="en-US" sz="1800"/>
              <a:t>anterior</a:t>
            </a:r>
          </a:p>
          <a:p>
            <a:pPr lvl="3" eaLnBrk="1" hangingPunct="1">
              <a:spcBef>
                <a:spcPct val="0"/>
              </a:spcBef>
              <a:buFontTx/>
              <a:buNone/>
            </a:pPr>
            <a:r>
              <a:rPr lang="en-GB" altLang="en-US" sz="1800"/>
              <a:t>posterior</a:t>
            </a:r>
          </a:p>
        </p:txBody>
      </p:sp>
    </p:spTree>
    <p:extLst>
      <p:ext uri="{BB962C8B-B14F-4D97-AF65-F5344CB8AC3E}">
        <p14:creationId xmlns:p14="http://schemas.microsoft.com/office/powerpoint/2010/main" val="1938428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158750"/>
            <a:ext cx="10972800" cy="1083896"/>
          </a:xfrm>
        </p:spPr>
        <p:txBody>
          <a:bodyPr>
            <a:normAutofit fontScale="90000"/>
          </a:bodyPr>
          <a:lstStyle/>
          <a:p>
            <a:pPr algn="ctr" eaLnBrk="1" hangingPunct="1"/>
            <a:br>
              <a:rPr lang="en-GB" altLang="en-US" sz="3600" dirty="0"/>
            </a:br>
            <a:r>
              <a:rPr lang="en-GB" altLang="en-US" sz="3600" dirty="0" err="1"/>
              <a:t>Tiangular</a:t>
            </a:r>
            <a:r>
              <a:rPr lang="en-GB" altLang="en-US" sz="3600" dirty="0"/>
              <a:t>, fan shaped or Convergent Muscles</a:t>
            </a:r>
            <a:br>
              <a:rPr lang="en-GB" altLang="en-US" dirty="0"/>
            </a:br>
            <a:endParaRPr lang="en-GB" altLang="en-US" dirty="0"/>
          </a:p>
        </p:txBody>
      </p:sp>
      <p:sp>
        <p:nvSpPr>
          <p:cNvPr id="19459" name="Rectangle 3"/>
          <p:cNvSpPr>
            <a:spLocks noGrp="1" noChangeArrowheads="1"/>
          </p:cNvSpPr>
          <p:nvPr>
            <p:ph type="body" sz="half" idx="1"/>
          </p:nvPr>
        </p:nvSpPr>
        <p:spPr/>
        <p:txBody>
          <a:bodyPr/>
          <a:lstStyle/>
          <a:p>
            <a:pPr marL="0" indent="0">
              <a:buNone/>
              <a:defRPr/>
            </a:pPr>
            <a:r>
              <a:rPr lang="en-GB" altLang="en-US" dirty="0"/>
              <a:t>Trapezius</a:t>
            </a:r>
          </a:p>
          <a:p>
            <a:pPr marL="609600" indent="-609600">
              <a:buNone/>
              <a:defRPr/>
            </a:pPr>
            <a:endParaRPr lang="en-GB" altLang="en-US" dirty="0"/>
          </a:p>
        </p:txBody>
      </p:sp>
      <p:sp>
        <p:nvSpPr>
          <p:cNvPr id="20484" name="Rectangle 4"/>
          <p:cNvSpPr>
            <a:spLocks noGrp="1" noChangeArrowheads="1"/>
          </p:cNvSpPr>
          <p:nvPr>
            <p:ph sz="half" idx="2"/>
          </p:nvPr>
        </p:nvSpPr>
        <p:spPr/>
        <p:txBody>
          <a:bodyPr/>
          <a:lstStyle/>
          <a:p>
            <a:pPr marL="0" indent="0">
              <a:buNone/>
            </a:pPr>
            <a:r>
              <a:rPr lang="en-US" altLang="en-US"/>
              <a:t>These fibres converge at one end and have large or multiple attachments at the other.</a:t>
            </a:r>
          </a:p>
          <a:p>
            <a:pPr marL="0" indent="0">
              <a:buNone/>
            </a:pPr>
            <a:r>
              <a:rPr lang="en-US" altLang="en-US"/>
              <a:t>These muscle are generally weaker but have multiple functions and multiple directions of pull.</a:t>
            </a:r>
          </a:p>
        </p:txBody>
      </p:sp>
      <p:pic>
        <p:nvPicPr>
          <p:cNvPr id="20485" name="Picture 5" descr="tr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2276476"/>
            <a:ext cx="294005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272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pPr algn="ctr" eaLnBrk="1" hangingPunct="1"/>
            <a:br>
              <a:rPr lang="en-GB" altLang="en-US" sz="4000" dirty="0"/>
            </a:br>
            <a:r>
              <a:rPr lang="en-GB" altLang="en-US" sz="4000" dirty="0"/>
              <a:t>Rhomboidal and Rectangular</a:t>
            </a:r>
            <a:br>
              <a:rPr lang="en-GB" altLang="en-US" sz="4000" dirty="0"/>
            </a:br>
            <a:endParaRPr lang="en-GB" altLang="en-US" sz="4000" dirty="0"/>
          </a:p>
        </p:txBody>
      </p:sp>
      <p:sp>
        <p:nvSpPr>
          <p:cNvPr id="21507" name="Rectangle 3"/>
          <p:cNvSpPr>
            <a:spLocks noGrp="1" noChangeArrowheads="1"/>
          </p:cNvSpPr>
          <p:nvPr>
            <p:ph type="body" sz="half" idx="1"/>
          </p:nvPr>
        </p:nvSpPr>
        <p:spPr/>
        <p:txBody>
          <a:bodyPr/>
          <a:lstStyle/>
          <a:p>
            <a:pPr marL="0" indent="0">
              <a:buNone/>
            </a:pPr>
            <a:r>
              <a:rPr lang="en-GB" altLang="en-US"/>
              <a:t>Muscles are four sided and usually flat with the fibres are parallel.</a:t>
            </a:r>
          </a:p>
        </p:txBody>
      </p:sp>
      <p:pic>
        <p:nvPicPr>
          <p:cNvPr id="21508" name="Picture 4" descr="pq"/>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808664" y="4005264"/>
            <a:ext cx="1309687" cy="2185987"/>
          </a:xfrm>
        </p:spPr>
      </p:pic>
      <p:pic>
        <p:nvPicPr>
          <p:cNvPr id="21509" name="Picture 5" descr="rhmj"/>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464426" y="1989139"/>
            <a:ext cx="2555875" cy="2187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1510" name="Text Box 6"/>
          <p:cNvSpPr txBox="1">
            <a:spLocks noChangeArrowheads="1"/>
          </p:cNvSpPr>
          <p:nvPr/>
        </p:nvSpPr>
        <p:spPr bwMode="auto">
          <a:xfrm>
            <a:off x="7824788" y="1557338"/>
            <a:ext cx="20875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Rhomboid Major</a:t>
            </a:r>
          </a:p>
        </p:txBody>
      </p:sp>
      <p:sp>
        <p:nvSpPr>
          <p:cNvPr id="21511" name="Text Box 7"/>
          <p:cNvSpPr txBox="1">
            <a:spLocks noChangeArrowheads="1"/>
          </p:cNvSpPr>
          <p:nvPr/>
        </p:nvSpPr>
        <p:spPr bwMode="auto">
          <a:xfrm>
            <a:off x="3792538" y="4508501"/>
            <a:ext cx="23034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Pronator quadratus</a:t>
            </a:r>
          </a:p>
        </p:txBody>
      </p:sp>
    </p:spTree>
    <p:extLst>
      <p:ext uri="{BB962C8B-B14F-4D97-AF65-F5344CB8AC3E}">
        <p14:creationId xmlns:p14="http://schemas.microsoft.com/office/powerpoint/2010/main" val="2050986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algn="ctr"/>
            <a:r>
              <a:rPr lang="en-GB" altLang="en-US" dirty="0">
                <a:solidFill>
                  <a:srgbClr val="0099FF"/>
                </a:solidFill>
              </a:rPr>
              <a:t>First Class levers</a:t>
            </a:r>
          </a:p>
        </p:txBody>
      </p:sp>
      <p:sp>
        <p:nvSpPr>
          <p:cNvPr id="59395" name="Rectangle 3"/>
          <p:cNvSpPr>
            <a:spLocks noGrp="1" noChangeArrowheads="1"/>
          </p:cNvSpPr>
          <p:nvPr>
            <p:ph type="body" sz="half" idx="1"/>
          </p:nvPr>
        </p:nvSpPr>
        <p:spPr>
          <a:xfrm>
            <a:off x="312615" y="1297355"/>
            <a:ext cx="7479323" cy="4833572"/>
          </a:xfrm>
        </p:spPr>
        <p:txBody>
          <a:bodyPr>
            <a:normAutofit/>
          </a:bodyPr>
          <a:lstStyle/>
          <a:p>
            <a:pPr marL="0" indent="0">
              <a:lnSpc>
                <a:spcPct val="90000"/>
              </a:lnSpc>
              <a:buNone/>
            </a:pPr>
            <a:r>
              <a:rPr lang="en-US" altLang="en-US" sz="2400" u="sng" dirty="0">
                <a:solidFill>
                  <a:srgbClr val="FF0000"/>
                </a:solidFill>
              </a:rPr>
              <a:t>The fulcrum is between the resistance arm and effort arm</a:t>
            </a:r>
          </a:p>
          <a:p>
            <a:pPr>
              <a:lnSpc>
                <a:spcPct val="90000"/>
              </a:lnSpc>
            </a:pPr>
            <a:r>
              <a:rPr lang="en-US" altLang="en-US" sz="2400" dirty="0">
                <a:solidFill>
                  <a:srgbClr val="7030A0"/>
                </a:solidFill>
              </a:rPr>
              <a:t>The weight of the limb (face and the head) are the resistance. </a:t>
            </a:r>
          </a:p>
          <a:p>
            <a:pPr>
              <a:lnSpc>
                <a:spcPct val="90000"/>
              </a:lnSpc>
            </a:pPr>
            <a:r>
              <a:rPr lang="en-US" altLang="en-US" sz="2400" dirty="0">
                <a:solidFill>
                  <a:srgbClr val="0070C0"/>
                </a:solidFill>
              </a:rPr>
              <a:t>The joint (spine) is the fulcrum.</a:t>
            </a:r>
          </a:p>
          <a:p>
            <a:pPr>
              <a:lnSpc>
                <a:spcPct val="90000"/>
              </a:lnSpc>
            </a:pPr>
            <a:r>
              <a:rPr lang="en-US" altLang="en-US" sz="2400" dirty="0">
                <a:solidFill>
                  <a:srgbClr val="00B050"/>
                </a:solidFill>
              </a:rPr>
              <a:t>Muscles provide the effort</a:t>
            </a:r>
          </a:p>
          <a:p>
            <a:pPr marL="0" indent="0">
              <a:buNone/>
            </a:pPr>
            <a:endParaRPr lang="en-US" altLang="en-US" sz="2400" dirty="0"/>
          </a:p>
          <a:p>
            <a:pPr marL="0" indent="0">
              <a:buNone/>
            </a:pPr>
            <a:r>
              <a:rPr lang="en-US" altLang="en-US" sz="2400" dirty="0"/>
              <a:t>In overcoming the resistance, the load is moved in the opposite direction.</a:t>
            </a:r>
          </a:p>
          <a:p>
            <a:pPr marL="0" indent="0">
              <a:buNone/>
            </a:pPr>
            <a:endParaRPr lang="en-US" altLang="en-US" sz="2400" dirty="0"/>
          </a:p>
          <a:p>
            <a:pPr marL="0" indent="0">
              <a:buNone/>
            </a:pPr>
            <a:r>
              <a:rPr lang="en-US" altLang="en-US" sz="2400" dirty="0"/>
              <a:t>Good for fine control</a:t>
            </a:r>
            <a:endParaRPr lang="en-GB" altLang="en-US" sz="2400" dirty="0"/>
          </a:p>
        </p:txBody>
      </p:sp>
      <p:pic>
        <p:nvPicPr>
          <p:cNvPr id="59396"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553448" y="1702594"/>
            <a:ext cx="3959225" cy="4325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396730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algn="ctr"/>
            <a:r>
              <a:rPr lang="en-GB" altLang="en-US" dirty="0">
                <a:solidFill>
                  <a:srgbClr val="009900"/>
                </a:solidFill>
              </a:rPr>
              <a:t>Second Class Levers</a:t>
            </a:r>
          </a:p>
        </p:txBody>
      </p:sp>
      <p:sp>
        <p:nvSpPr>
          <p:cNvPr id="60419" name="Rectangle 3"/>
          <p:cNvSpPr>
            <a:spLocks noGrp="1" noChangeArrowheads="1"/>
          </p:cNvSpPr>
          <p:nvPr>
            <p:ph type="body" sz="half" idx="1"/>
          </p:nvPr>
        </p:nvSpPr>
        <p:spPr>
          <a:xfrm>
            <a:off x="211015" y="1600201"/>
            <a:ext cx="6830647" cy="5152291"/>
          </a:xfrm>
        </p:spPr>
        <p:txBody>
          <a:bodyPr>
            <a:normAutofit/>
          </a:bodyPr>
          <a:lstStyle/>
          <a:p>
            <a:pPr marL="0" indent="0">
              <a:lnSpc>
                <a:spcPct val="90000"/>
              </a:lnSpc>
              <a:buNone/>
            </a:pPr>
            <a:r>
              <a:rPr lang="en-US" altLang="en-US" sz="2600" dirty="0">
                <a:solidFill>
                  <a:srgbClr val="FF0000"/>
                </a:solidFill>
              </a:rPr>
              <a:t>The load lies between the fulcrum and effort arm</a:t>
            </a:r>
          </a:p>
          <a:p>
            <a:pPr>
              <a:lnSpc>
                <a:spcPct val="90000"/>
              </a:lnSpc>
            </a:pPr>
            <a:r>
              <a:rPr lang="en-US" altLang="en-US" sz="2600" dirty="0">
                <a:solidFill>
                  <a:srgbClr val="7030A0"/>
                </a:solidFill>
              </a:rPr>
              <a:t>The body </a:t>
            </a:r>
            <a:r>
              <a:rPr lang="en-US" altLang="en-US" sz="2600" dirty="0" err="1">
                <a:solidFill>
                  <a:srgbClr val="7030A0"/>
                </a:solidFill>
              </a:rPr>
              <a:t>wt</a:t>
            </a:r>
            <a:r>
              <a:rPr lang="en-US" altLang="en-US" sz="2600" dirty="0">
                <a:solidFill>
                  <a:srgbClr val="7030A0"/>
                </a:solidFill>
              </a:rPr>
              <a:t> is the resistance</a:t>
            </a:r>
          </a:p>
          <a:p>
            <a:pPr>
              <a:lnSpc>
                <a:spcPct val="90000"/>
              </a:lnSpc>
            </a:pPr>
            <a:r>
              <a:rPr lang="en-US" altLang="en-US" sz="2600" dirty="0"/>
              <a:t>The metatarsal phalangeal joint is the fulcrum</a:t>
            </a:r>
          </a:p>
          <a:p>
            <a:pPr>
              <a:lnSpc>
                <a:spcPct val="90000"/>
              </a:lnSpc>
            </a:pPr>
            <a:r>
              <a:rPr lang="en-US" altLang="en-US" sz="2600" dirty="0" err="1">
                <a:solidFill>
                  <a:srgbClr val="00B050"/>
                </a:solidFill>
              </a:rPr>
              <a:t>Gastroc</a:t>
            </a:r>
            <a:r>
              <a:rPr lang="en-US" altLang="en-US" sz="2600" dirty="0">
                <a:solidFill>
                  <a:srgbClr val="00B050"/>
                </a:solidFill>
              </a:rPr>
              <a:t> / soleus provide the effort</a:t>
            </a:r>
          </a:p>
          <a:p>
            <a:pPr>
              <a:lnSpc>
                <a:spcPct val="90000"/>
              </a:lnSpc>
            </a:pPr>
            <a:endParaRPr lang="en-US" altLang="en-US" sz="2600" dirty="0"/>
          </a:p>
          <a:p>
            <a:pPr>
              <a:lnSpc>
                <a:spcPct val="90000"/>
              </a:lnSpc>
            </a:pPr>
            <a:r>
              <a:rPr lang="en-US" altLang="en-US" sz="2600" dirty="0"/>
              <a:t>A small upward force can overcome a much larger force i.e. a relatively small muscular effort is required to raise the body weight. </a:t>
            </a:r>
          </a:p>
          <a:p>
            <a:pPr>
              <a:lnSpc>
                <a:spcPct val="90000"/>
              </a:lnSpc>
            </a:pPr>
            <a:endParaRPr lang="en-US" altLang="en-US" sz="2600" dirty="0"/>
          </a:p>
          <a:p>
            <a:pPr>
              <a:lnSpc>
                <a:spcPct val="90000"/>
              </a:lnSpc>
            </a:pPr>
            <a:r>
              <a:rPr lang="en-US" altLang="en-US" sz="2600" dirty="0"/>
              <a:t>The main purpose of a lever of the second class is to overcome the resistance</a:t>
            </a:r>
            <a:r>
              <a:rPr lang="en-US" altLang="en-US" sz="1800" dirty="0"/>
              <a:t>. </a:t>
            </a:r>
            <a:endParaRPr lang="en-GB" altLang="en-US" sz="1800" dirty="0"/>
          </a:p>
        </p:txBody>
      </p:sp>
      <p:pic>
        <p:nvPicPr>
          <p:cNvPr id="6042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4115" y="1536091"/>
            <a:ext cx="3960564" cy="41100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302128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609600" y="158750"/>
            <a:ext cx="10972800" cy="849435"/>
          </a:xfrm>
        </p:spPr>
        <p:txBody>
          <a:bodyPr/>
          <a:lstStyle/>
          <a:p>
            <a:pPr algn="ctr"/>
            <a:r>
              <a:rPr lang="en-GB" altLang="en-US" dirty="0">
                <a:solidFill>
                  <a:srgbClr val="FF0066"/>
                </a:solidFill>
              </a:rPr>
              <a:t>Third class levers</a:t>
            </a:r>
          </a:p>
        </p:txBody>
      </p:sp>
      <p:sp>
        <p:nvSpPr>
          <p:cNvPr id="61443" name="Rectangle 3"/>
          <p:cNvSpPr>
            <a:spLocks noGrp="1" noChangeArrowheads="1"/>
          </p:cNvSpPr>
          <p:nvPr>
            <p:ph type="body" sz="half" idx="1"/>
          </p:nvPr>
        </p:nvSpPr>
        <p:spPr>
          <a:xfrm>
            <a:off x="226647" y="1154724"/>
            <a:ext cx="7580922" cy="4530725"/>
          </a:xfrm>
        </p:spPr>
        <p:txBody>
          <a:bodyPr>
            <a:noAutofit/>
          </a:bodyPr>
          <a:lstStyle/>
          <a:p>
            <a:pPr marL="0" indent="0">
              <a:buNone/>
            </a:pPr>
            <a:r>
              <a:rPr lang="en-US" altLang="en-US" sz="2400" dirty="0">
                <a:solidFill>
                  <a:srgbClr val="FF0000"/>
                </a:solidFill>
              </a:rPr>
              <a:t>The effort arm lies between the load and fulcrum</a:t>
            </a:r>
          </a:p>
          <a:p>
            <a:endParaRPr lang="en-US" altLang="en-US" sz="2400" dirty="0">
              <a:solidFill>
                <a:srgbClr val="FF0000"/>
              </a:solidFill>
            </a:endParaRPr>
          </a:p>
          <a:p>
            <a:r>
              <a:rPr lang="en-US" altLang="en-US" sz="2400" dirty="0">
                <a:solidFill>
                  <a:srgbClr val="7030A0"/>
                </a:solidFill>
              </a:rPr>
              <a:t>Weight of the forearm and hand are the resistance.</a:t>
            </a:r>
          </a:p>
          <a:p>
            <a:r>
              <a:rPr lang="en-US" altLang="en-US" sz="2400" dirty="0">
                <a:solidFill>
                  <a:srgbClr val="00B0F0"/>
                </a:solidFill>
              </a:rPr>
              <a:t>Elbow is the fulcrum.</a:t>
            </a:r>
          </a:p>
          <a:p>
            <a:r>
              <a:rPr lang="en-US" altLang="en-US" sz="2400" dirty="0">
                <a:solidFill>
                  <a:srgbClr val="00B050"/>
                </a:solidFill>
              </a:rPr>
              <a:t>Elbow flexors provide the effort.</a:t>
            </a:r>
          </a:p>
          <a:p>
            <a:pPr marL="0" indent="0">
              <a:buNone/>
            </a:pPr>
            <a:endParaRPr lang="en-US" altLang="en-US" sz="2400" dirty="0"/>
          </a:p>
          <a:p>
            <a:r>
              <a:rPr lang="en-US" altLang="en-US" sz="2400" dirty="0"/>
              <a:t>The load can be moved rapidly over a large distance, while the point of application moves over a relatively short distance. </a:t>
            </a:r>
          </a:p>
          <a:p>
            <a:pPr marL="0" indent="0">
              <a:buNone/>
            </a:pPr>
            <a:endParaRPr lang="en-US" altLang="en-US" sz="2400" dirty="0"/>
          </a:p>
          <a:p>
            <a:r>
              <a:rPr lang="en-US" altLang="en-US" sz="2400" dirty="0"/>
              <a:t>The main purpose of this type of lever is to obtain rapid movement</a:t>
            </a:r>
            <a:endParaRPr lang="en-GB" altLang="en-US" sz="2400" dirty="0"/>
          </a:p>
        </p:txBody>
      </p:sp>
      <p:pic>
        <p:nvPicPr>
          <p:cNvPr id="61444"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8024569" y="1353162"/>
            <a:ext cx="3847000" cy="473368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805818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49896269"/>
              </p:ext>
            </p:extLst>
          </p:nvPr>
        </p:nvGraphicFramePr>
        <p:xfrm>
          <a:off x="384230" y="0"/>
          <a:ext cx="11557518" cy="6172456"/>
        </p:xfrm>
        <a:graphic>
          <a:graphicData uri="http://schemas.openxmlformats.org/drawingml/2006/table">
            <a:tbl>
              <a:tblPr firstRow="1" firstCol="1" lastRow="1" lastCol="1" bandRow="1" bandCol="1">
                <a:tableStyleId>{5C22544A-7EE6-4342-B048-85BDC9FD1C3A}</a:tableStyleId>
              </a:tblPr>
              <a:tblGrid>
                <a:gridCol w="1494532">
                  <a:extLst>
                    <a:ext uri="{9D8B030D-6E8A-4147-A177-3AD203B41FA5}">
                      <a16:colId xmlns:a16="http://schemas.microsoft.com/office/drawing/2014/main" val="2961655809"/>
                    </a:ext>
                  </a:extLst>
                </a:gridCol>
                <a:gridCol w="1588305">
                  <a:extLst>
                    <a:ext uri="{9D8B030D-6E8A-4147-A177-3AD203B41FA5}">
                      <a16:colId xmlns:a16="http://schemas.microsoft.com/office/drawing/2014/main" val="3790624088"/>
                    </a:ext>
                  </a:extLst>
                </a:gridCol>
                <a:gridCol w="1547660">
                  <a:extLst>
                    <a:ext uri="{9D8B030D-6E8A-4147-A177-3AD203B41FA5}">
                      <a16:colId xmlns:a16="http://schemas.microsoft.com/office/drawing/2014/main" val="3935279528"/>
                    </a:ext>
                  </a:extLst>
                </a:gridCol>
                <a:gridCol w="2121790">
                  <a:extLst>
                    <a:ext uri="{9D8B030D-6E8A-4147-A177-3AD203B41FA5}">
                      <a16:colId xmlns:a16="http://schemas.microsoft.com/office/drawing/2014/main" val="406119977"/>
                    </a:ext>
                  </a:extLst>
                </a:gridCol>
                <a:gridCol w="2711263">
                  <a:extLst>
                    <a:ext uri="{9D8B030D-6E8A-4147-A177-3AD203B41FA5}">
                      <a16:colId xmlns:a16="http://schemas.microsoft.com/office/drawing/2014/main" val="4050768578"/>
                    </a:ext>
                  </a:extLst>
                </a:gridCol>
                <a:gridCol w="2093968">
                  <a:extLst>
                    <a:ext uri="{9D8B030D-6E8A-4147-A177-3AD203B41FA5}">
                      <a16:colId xmlns:a16="http://schemas.microsoft.com/office/drawing/2014/main" val="2373702179"/>
                    </a:ext>
                  </a:extLst>
                </a:gridCol>
              </a:tblGrid>
              <a:tr h="336062">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Shoulder</a:t>
                      </a:r>
                      <a:endParaRPr lang="en-GB" sz="1400" dirty="0">
                        <a:effectLst/>
                      </a:endParaRPr>
                    </a:p>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Elbow / wrist</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Trunk / back</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Hip</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Knee</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Ankle</a:t>
                      </a:r>
                      <a:endParaRPr lang="en-GB" sz="1400" dirty="0">
                        <a:effectLst/>
                        <a:latin typeface="Times New Roman" panose="02020603050405020304" pitchFamily="18" charset="0"/>
                        <a:ea typeface="Times New Roman" panose="02020603050405020304" pitchFamily="18" charset="0"/>
                      </a:endParaRPr>
                    </a:p>
                  </a:txBody>
                  <a:tcPr marL="27196" marR="27196" marT="0" marB="0"/>
                </a:tc>
                <a:extLst>
                  <a:ext uri="{0D108BD9-81ED-4DB2-BD59-A6C34878D82A}">
                    <a16:rowId xmlns:a16="http://schemas.microsoft.com/office/drawing/2014/main" val="2861252127"/>
                  </a:ext>
                </a:extLst>
              </a:tr>
              <a:tr h="254532">
                <a:tc>
                  <a:txBody>
                    <a:bodyPr/>
                    <a:lstStyle/>
                    <a:p>
                      <a:pPr algn="ctr">
                        <a:spcAft>
                          <a:spcPts val="0"/>
                        </a:spcAft>
                      </a:pPr>
                      <a:r>
                        <a:rPr lang="en-GB" sz="1400" dirty="0">
                          <a:effectLst/>
                        </a:rPr>
                        <a:t>Deltoid</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Rectus </a:t>
                      </a:r>
                      <a:r>
                        <a:rPr lang="en-GB" sz="1400" dirty="0" err="1">
                          <a:effectLst/>
                        </a:rPr>
                        <a:t>abdominus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Iliopsoas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Plantaris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Gastrocnemius</a:t>
                      </a:r>
                    </a:p>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322090367"/>
                  </a:ext>
                </a:extLst>
              </a:tr>
              <a:tr h="254532">
                <a:tc>
                  <a:txBody>
                    <a:bodyPr/>
                    <a:lstStyle/>
                    <a:p>
                      <a:pPr algn="ctr">
                        <a:spcAft>
                          <a:spcPts val="0"/>
                        </a:spcAft>
                      </a:pPr>
                      <a:r>
                        <a:rPr lang="en-GB" sz="1400" dirty="0">
                          <a:effectLst/>
                        </a:rPr>
                        <a:t>Supraspinatus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Triceps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Internal </a:t>
                      </a:r>
                      <a:r>
                        <a:rPr lang="en-GB" sz="1400" dirty="0" err="1">
                          <a:effectLst/>
                        </a:rPr>
                        <a:t>obliques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Biceps </a:t>
                      </a:r>
                      <a:r>
                        <a:rPr lang="en-GB" sz="1400" dirty="0" err="1">
                          <a:effectLst/>
                        </a:rPr>
                        <a:t>femoris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Popliteus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Soleus</a:t>
                      </a:r>
                    </a:p>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2609357761"/>
                  </a:ext>
                </a:extLst>
              </a:tr>
              <a:tr h="217587">
                <a:tc>
                  <a:txBody>
                    <a:bodyPr/>
                    <a:lstStyle/>
                    <a:p>
                      <a:pPr algn="ctr">
                        <a:spcAft>
                          <a:spcPts val="0"/>
                        </a:spcAft>
                      </a:pPr>
                      <a:r>
                        <a:rPr lang="en-GB" sz="1400" dirty="0">
                          <a:effectLst/>
                        </a:rPr>
                        <a:t>Infraspinatus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Brachialis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External </a:t>
                      </a:r>
                      <a:r>
                        <a:rPr lang="en-GB" sz="1400" dirty="0" err="1">
                          <a:effectLst/>
                        </a:rPr>
                        <a:t>obliques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Pectineus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Sartorius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Tibialis anterior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547200679"/>
                  </a:ext>
                </a:extLst>
              </a:tr>
              <a:tr h="308929">
                <a:tc>
                  <a:txBody>
                    <a:bodyPr/>
                    <a:lstStyle/>
                    <a:p>
                      <a:pPr algn="ctr">
                        <a:spcAft>
                          <a:spcPts val="0"/>
                        </a:spcAft>
                      </a:pPr>
                      <a:r>
                        <a:rPr lang="en-GB" sz="1400" dirty="0" err="1">
                          <a:effectLst/>
                        </a:rPr>
                        <a:t>Teres</a:t>
                      </a:r>
                      <a:r>
                        <a:rPr lang="en-GB" sz="1400" dirty="0">
                          <a:effectLst/>
                        </a:rPr>
                        <a:t> Minor</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Bracioradialis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Transverse </a:t>
                      </a:r>
                      <a:r>
                        <a:rPr lang="en-GB" sz="1400" dirty="0" err="1">
                          <a:effectLst/>
                        </a:rPr>
                        <a:t>abdominus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Adductors Brevis, longus, Magnus)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Gracilis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digitorum longus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419900194"/>
                  </a:ext>
                </a:extLst>
              </a:tr>
              <a:tr h="271984">
                <a:tc>
                  <a:txBody>
                    <a:bodyPr/>
                    <a:lstStyle/>
                    <a:p>
                      <a:pPr algn="ctr">
                        <a:spcAft>
                          <a:spcPts val="0"/>
                        </a:spcAft>
                      </a:pPr>
                      <a:r>
                        <a:rPr lang="en-GB" sz="1400" dirty="0">
                          <a:effectLst/>
                        </a:rPr>
                        <a:t>Subscapularis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Pronator teres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dirty="0">
                          <a:effectLst/>
                        </a:rPr>
                        <a:t>  trapezius</a:t>
                      </a:r>
                    </a:p>
                    <a:p>
                      <a:pPr marL="228600"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Gracilis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Biceps </a:t>
                      </a:r>
                      <a:r>
                        <a:rPr lang="en-GB" sz="1400" dirty="0" err="1">
                          <a:effectLst/>
                        </a:rPr>
                        <a:t>femoris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Extensor </a:t>
                      </a:r>
                      <a:r>
                        <a:rPr lang="en-GB" sz="1400" dirty="0" err="1">
                          <a:effectLst/>
                        </a:rPr>
                        <a:t>digitorum</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69575349"/>
                  </a:ext>
                </a:extLst>
              </a:tr>
              <a:tr h="271984">
                <a:tc>
                  <a:txBody>
                    <a:bodyPr/>
                    <a:lstStyle/>
                    <a:p>
                      <a:pPr algn="ctr">
                        <a:spcAft>
                          <a:spcPts val="0"/>
                        </a:spcAft>
                      </a:pPr>
                      <a:r>
                        <a:rPr lang="en-GB" sz="1400" dirty="0" err="1">
                          <a:effectLst/>
                        </a:rPr>
                        <a:t>Teres</a:t>
                      </a:r>
                      <a:r>
                        <a:rPr lang="en-GB" sz="1400" dirty="0">
                          <a:effectLst/>
                        </a:rPr>
                        <a:t> Major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Extensor digitorum</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serratus posterior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Sartorius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intermedialis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Flexor </a:t>
                      </a:r>
                      <a:r>
                        <a:rPr lang="en-GB" sz="1400" dirty="0" err="1">
                          <a:effectLst/>
                        </a:rPr>
                        <a:t>hallicus</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2854547"/>
                  </a:ext>
                </a:extLst>
              </a:tr>
              <a:tr h="271984">
                <a:tc>
                  <a:txBody>
                    <a:bodyPr/>
                    <a:lstStyle/>
                    <a:p>
                      <a:pPr algn="ctr">
                        <a:spcAft>
                          <a:spcPts val="0"/>
                        </a:spcAft>
                      </a:pPr>
                      <a:r>
                        <a:rPr lang="en-GB" sz="1400" dirty="0">
                          <a:effectLst/>
                        </a:rPr>
                        <a:t>Serratus Anterior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Pronator quadratus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erector spinae</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Tensor facia </a:t>
                      </a:r>
                      <a:r>
                        <a:rPr lang="en-GB" sz="1400" dirty="0" err="1">
                          <a:effectLst/>
                        </a:rPr>
                        <a:t>latae</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Rectus </a:t>
                      </a:r>
                      <a:r>
                        <a:rPr lang="en-GB" sz="1400" dirty="0" err="1">
                          <a:effectLst/>
                        </a:rPr>
                        <a:t>femorus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Tibialis</a:t>
                      </a:r>
                      <a:r>
                        <a:rPr lang="en-GB" sz="1400" dirty="0">
                          <a:effectLst/>
                        </a:rPr>
                        <a:t> posterior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3373748644"/>
                  </a:ext>
                </a:extLst>
              </a:tr>
              <a:tr h="271984">
                <a:tc>
                  <a:txBody>
                    <a:bodyPr/>
                    <a:lstStyle/>
                    <a:p>
                      <a:pPr algn="ctr">
                        <a:spcAft>
                          <a:spcPts val="0"/>
                        </a:spcAft>
                      </a:pPr>
                      <a:r>
                        <a:rPr lang="en-GB" sz="1400" dirty="0" err="1">
                          <a:effectLst/>
                        </a:rPr>
                        <a:t>Coracobracialis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Palmaris longus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levator scapulae</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Rectus </a:t>
                      </a:r>
                      <a:r>
                        <a:rPr lang="en-GB" sz="1400" dirty="0" err="1">
                          <a:effectLst/>
                        </a:rPr>
                        <a:t>femorus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medialis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Extensor </a:t>
                      </a:r>
                      <a:r>
                        <a:rPr lang="en-GB" sz="1400" dirty="0" err="1">
                          <a:effectLst/>
                        </a:rPr>
                        <a:t>hallicus</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07880455"/>
                  </a:ext>
                </a:extLst>
              </a:tr>
              <a:tr h="271984">
                <a:tc>
                  <a:txBody>
                    <a:bodyPr/>
                    <a:lstStyle/>
                    <a:p>
                      <a:pPr algn="ctr">
                        <a:spcAft>
                          <a:spcPts val="0"/>
                        </a:spcAft>
                      </a:pPr>
                      <a:r>
                        <a:rPr lang="en-GB" sz="1400" dirty="0">
                          <a:effectLst/>
                        </a:rPr>
                        <a:t>Biceps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digitorum superficialis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rhomboid major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a:effectLst/>
                        </a:rPr>
                        <a:t>maximus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lateralis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Brevis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37241486"/>
                  </a:ext>
                </a:extLst>
              </a:tr>
              <a:tr h="271984">
                <a:tc>
                  <a:txBody>
                    <a:bodyPr/>
                    <a:lstStyle/>
                    <a:p>
                      <a:pPr algn="ctr">
                        <a:spcAft>
                          <a:spcPts val="0"/>
                        </a:spcAft>
                      </a:pPr>
                      <a:r>
                        <a:rPr lang="en-GB" sz="1400" dirty="0">
                          <a:effectLst/>
                        </a:rPr>
                        <a:t>Triceps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carpi radialis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rhomboid minor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a:effectLst/>
                        </a:rPr>
                        <a:t>medius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Semimembranosis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499445841"/>
                  </a:ext>
                </a:extLst>
              </a:tr>
              <a:tr h="271984">
                <a:tc>
                  <a:txBody>
                    <a:bodyPr/>
                    <a:lstStyle/>
                    <a:p>
                      <a:pPr algn="ctr">
                        <a:spcAft>
                          <a:spcPts val="0"/>
                        </a:spcAft>
                      </a:pPr>
                      <a:r>
                        <a:rPr lang="en-GB" sz="1400" dirty="0">
                          <a:effectLst/>
                        </a:rPr>
                        <a:t>Latissimus </a:t>
                      </a:r>
                      <a:r>
                        <a:rPr lang="en-GB" sz="1400" dirty="0" err="1">
                          <a:effectLst/>
                        </a:rPr>
                        <a:t>Dorsi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carpi ulnaris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latissimus dorsi</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a:effectLst/>
                        </a:rPr>
                        <a:t>minimus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Semitendonosis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a:t>
                      </a:r>
                      <a:r>
                        <a:rPr lang="en-GB" sz="1400" dirty="0" err="1">
                          <a:effectLst/>
                        </a:rPr>
                        <a:t>Tertius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94457812"/>
                  </a:ext>
                </a:extLst>
              </a:tr>
              <a:tr h="271984">
                <a:tc>
                  <a:txBody>
                    <a:bodyPr/>
                    <a:lstStyle/>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Semimembranosis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811928239"/>
                  </a:ext>
                </a:extLst>
              </a:tr>
              <a:tr h="108794">
                <a:tc>
                  <a:txBody>
                    <a:bodyPr/>
                    <a:lstStyle/>
                    <a:p>
                      <a:pPr algn="ctr">
                        <a:spcAft>
                          <a:spcPts val="0"/>
                        </a:spcAft>
                      </a:pP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err="1">
                          <a:effectLst/>
                        </a:rPr>
                        <a:t>Semitendonosis</a:t>
                      </a:r>
                      <a:endParaRPr lang="en-GB" sz="1400" dirty="0">
                        <a:effectLst/>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679608934"/>
                  </a:ext>
                </a:extLst>
              </a:tr>
            </a:tbl>
          </a:graphicData>
        </a:graphic>
      </p:graphicFrame>
    </p:spTree>
    <p:extLst>
      <p:ext uri="{BB962C8B-B14F-4D97-AF65-F5344CB8AC3E}">
        <p14:creationId xmlns:p14="http://schemas.microsoft.com/office/powerpoint/2010/main" val="3629263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1282</Words>
  <Application>Microsoft Office PowerPoint</Application>
  <PresentationFormat>Widescreen</PresentationFormat>
  <Paragraphs>237</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Fira Sans</vt:lpstr>
      <vt:lpstr>Open Sans</vt:lpstr>
      <vt:lpstr>Times New Roman</vt:lpstr>
      <vt:lpstr>Office Theme</vt:lpstr>
      <vt:lpstr>Skeletal Muscle</vt:lpstr>
      <vt:lpstr>Abilities of Muscle tissue</vt:lpstr>
      <vt:lpstr>Types of Contraction</vt:lpstr>
      <vt:lpstr>Types of contraction</vt:lpstr>
      <vt:lpstr>Isotonic</vt:lpstr>
      <vt:lpstr>Isometric</vt:lpstr>
      <vt:lpstr>Isokinetic</vt:lpstr>
      <vt:lpstr>Movements</vt:lpstr>
      <vt:lpstr>Synergists</vt:lpstr>
      <vt:lpstr>Fixators</vt:lpstr>
      <vt:lpstr> Muscle Morphology (Basic structure &amp; Shape) </vt:lpstr>
      <vt:lpstr>Longitudinal</vt:lpstr>
      <vt:lpstr>Fusiform (Spindle) Muscles</vt:lpstr>
      <vt:lpstr>Penniform </vt:lpstr>
      <vt:lpstr> Bipennate </vt:lpstr>
      <vt:lpstr>Multipennate</vt:lpstr>
      <vt:lpstr> Tiangular, fan shaped or Convergent Muscles </vt:lpstr>
      <vt:lpstr> Rhomboidal and Rectangular </vt:lpstr>
      <vt:lpstr>First Class levers</vt:lpstr>
      <vt:lpstr>Second Class Levers</vt:lpstr>
      <vt:lpstr>Third class levers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Skeletal Muscle</dc:title>
  <dc:creator>David Gardner</dc:creator>
  <cp:lastModifiedBy>Richard Thomas (IMH)</cp:lastModifiedBy>
  <cp:revision>11</cp:revision>
  <dcterms:created xsi:type="dcterms:W3CDTF">2019-10-31T09:14:03Z</dcterms:created>
  <dcterms:modified xsi:type="dcterms:W3CDTF">2025-10-20T12:52:36Z</dcterms:modified>
</cp:coreProperties>
</file>