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40"/>
  </p:notesMasterIdLst>
  <p:handoutMasterIdLst>
    <p:handoutMasterId r:id="rId41"/>
  </p:handoutMasterIdLst>
  <p:sldIdLst>
    <p:sldId id="256" r:id="rId4"/>
    <p:sldId id="258" r:id="rId5"/>
    <p:sldId id="286" r:id="rId6"/>
    <p:sldId id="289" r:id="rId7"/>
    <p:sldId id="290" r:id="rId8"/>
    <p:sldId id="288" r:id="rId9"/>
    <p:sldId id="291" r:id="rId10"/>
    <p:sldId id="292" r:id="rId11"/>
    <p:sldId id="293" r:id="rId12"/>
    <p:sldId id="294" r:id="rId13"/>
    <p:sldId id="295" r:id="rId14"/>
    <p:sldId id="297" r:id="rId15"/>
    <p:sldId id="298" r:id="rId16"/>
    <p:sldId id="299" r:id="rId17"/>
    <p:sldId id="300" r:id="rId18"/>
    <p:sldId id="301" r:id="rId19"/>
    <p:sldId id="320" r:id="rId20"/>
    <p:sldId id="321" r:id="rId21"/>
    <p:sldId id="302" r:id="rId22"/>
    <p:sldId id="305" r:id="rId23"/>
    <p:sldId id="308" r:id="rId24"/>
    <p:sldId id="307" r:id="rId25"/>
    <p:sldId id="318" r:id="rId26"/>
    <p:sldId id="319" r:id="rId27"/>
    <p:sldId id="309" r:id="rId28"/>
    <p:sldId id="310" r:id="rId29"/>
    <p:sldId id="311" r:id="rId30"/>
    <p:sldId id="313" r:id="rId31"/>
    <p:sldId id="314" r:id="rId32"/>
    <p:sldId id="315" r:id="rId33"/>
    <p:sldId id="304" r:id="rId34"/>
    <p:sldId id="316" r:id="rId35"/>
    <p:sldId id="306" r:id="rId36"/>
    <p:sldId id="303" r:id="rId37"/>
    <p:sldId id="317" r:id="rId38"/>
    <p:sldId id="285" r:id="rId3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5752" autoAdjust="0"/>
  </p:normalViewPr>
  <p:slideViewPr>
    <p:cSldViewPr>
      <p:cViewPr varScale="1">
        <p:scale>
          <a:sx n="98" d="100"/>
          <a:sy n="98" d="100"/>
        </p:scale>
        <p:origin x="705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commentAuthors" Target="commentAuthor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notesMaster" Target="notesMasters/notesMaster1.xml"/><Relationship Id="rId45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10/21/2019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javascript+vs+ecmascript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.ecma-international.org/publications/standards/Ecma-262.htm" TargetMode="External"/><Relationship Id="rId5" Type="http://schemas.openxmlformats.org/officeDocument/2006/relationships/hyperlink" Target="https://developer.mozilla.org/en-US/docs/Web/JavaScript/Language_Resources" TargetMode="External"/><Relationship Id="rId4" Type="http://schemas.openxmlformats.org/officeDocument/2006/relationships/hyperlink" Target="https://www.freecodecamp.org/news/whats-the-difference-between-javascript-and-ecmascript-cba48c73a2b5/" TargetMode="Externa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.mozilla.org/en-US/docs/Learn/JavaScript/First_steps/Variables#The_difference_between_var_and_let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js/js_arrow_function.asp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codecamp.org/news/when-and-why-you-should-use-es6-arrow-functions-and-when-you-shouldnt-3d851d7f0b26/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www.w3schools.com/js/js_arrow_function.asp" TargetMode="External"/><Relationship Id="rId4" Type="http://schemas.openxmlformats.org/officeDocument/2006/relationships/hyperlink" Target="https://developer.mozilla.org/en-US/docs/Web/JavaScript/Reference/Functions/Arrow_functions" TargetMode="Externa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jsref/met_document_queryselector.asp" TargetMode="External"/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developer.mozilla.org/en-US/docs/Web/API/Element/querySelectorAll" TargetMode="External"/><Relationship Id="rId5" Type="http://schemas.openxmlformats.org/officeDocument/2006/relationships/hyperlink" Target="https://developer.mozilla.org/en-US/docs/Web/API/Element/querySelector" TargetMode="External"/><Relationship Id="rId4" Type="http://schemas.openxmlformats.org/officeDocument/2006/relationships/hyperlink" Target="https://www.w3schools.com/jsref/met_document_queryselectorall.asp" TargetMode="Externa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.mozilla.org/en-US/docs/Web/API/EventTarget/addEventListener" TargetMode="External"/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www.w3schools.com/jsref/dom_obj_event.asp" TargetMode="External"/><Relationship Id="rId4" Type="http://schemas.openxmlformats.org/officeDocument/2006/relationships/hyperlink" Target="https://www.w3schools.com/js/js_htmldom_eventlistener.asp" TargetMode="External"/></Relationships>
</file>

<file path=ppt/notesSlides/_rels/notes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.mozilla.org/en-US/docs/Web/API/EventTarget/addEventListener" TargetMode="External"/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w3schools.com/js/js_htmldom_eventlistener.asp" TargetMode="Externa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1621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JavaScript (JS)</a:t>
            </a:r>
            <a:r>
              <a:rPr lang="en-GB" baseline="0" dirty="0" smtClean="0"/>
              <a:t> is also know as ECMAScript (ES) and was also previously called </a:t>
            </a:r>
            <a:r>
              <a:rPr lang="en-GB" baseline="0" dirty="0" err="1" smtClean="0"/>
              <a:t>LiveScript</a:t>
            </a:r>
            <a:endParaRPr lang="en-GB" baseline="0" dirty="0" smtClean="0"/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Google: </a:t>
            </a:r>
            <a:r>
              <a:rPr lang="en-GB" dirty="0" smtClean="0">
                <a:hlinkClick r:id="rId3"/>
              </a:rPr>
              <a:t>https://www.google.com/search?q=javascript+vs+ecmascript</a:t>
            </a:r>
            <a:endParaRPr lang="en-GB" baseline="0" dirty="0" smtClean="0"/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What’s the difference between JavaScript and ECMAScript? </a:t>
            </a:r>
            <a:r>
              <a:rPr lang="en-GB" dirty="0" smtClean="0">
                <a:hlinkClick r:id="rId4"/>
              </a:rPr>
              <a:t>https://www.freecodecamp.org/news/whats-the-difference-between-javascript-and-ecmascript-cba48c73a2b5/</a:t>
            </a:r>
            <a:r>
              <a:rPr lang="en-GB" dirty="0" smtClean="0"/>
              <a:t> [accessed: 19-Oct-2019]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 smtClean="0"/>
              <a:t>Noobs Guide: </a:t>
            </a:r>
            <a:r>
              <a:rPr lang="en-GB" dirty="0" err="1" smtClean="0"/>
              <a:t>Javascript</a:t>
            </a:r>
            <a:r>
              <a:rPr lang="en-GB" dirty="0" smtClean="0"/>
              <a:t> vs JQuery vs ECMAScript vs Typescript https://medium.com/@brenn.a.hill/noobs-guide-javascript-vs-jquery-vs-ecmascript-vs-typescript-85d87a2d8465 [accessed: 19-Oct-2019]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What is the difference between JavaScript and ECMAScript? https://www.tutorialspoint.com/What-is-the-difference-between-JavaScript-and-ECMAScript [accessed: 19-Oct-2019]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There has been a recent major revision of ECMAScript – ECMAScript 10 published June 2019. See more on versions here: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5"/>
              </a:rPr>
              <a:t>https://developer.mozilla.org/en-US/docs/Web/JavaScript/Language_Resources</a:t>
            </a:r>
            <a:r>
              <a:rPr lang="en-GB" dirty="0" smtClean="0"/>
              <a:t> [accessed: 19-Oct-2019]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6"/>
              </a:rPr>
              <a:t>https://www.ecma-international.org/publications/standards/Ecma-262.htm</a:t>
            </a:r>
            <a:r>
              <a:rPr lang="en-GB" dirty="0" smtClean="0"/>
              <a:t> [accessed: 19-Oct-2019]</a:t>
            </a:r>
            <a:endParaRPr lang="en-GB" baseline="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1286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99416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Undefined – is a variable without a value. It refers</a:t>
            </a:r>
            <a:r>
              <a:rPr lang="en-GB" baseline="0" dirty="0" smtClean="0"/>
              <a:t> to a variable that has been declared, but not yet initialised to anything.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null – is nothing. It points to something that does not exist or is something that is invalid.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18597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here for differences between</a:t>
            </a:r>
            <a:r>
              <a:rPr lang="en-GB" baseline="0" dirty="0" smtClean="0"/>
              <a:t> let and </a:t>
            </a:r>
            <a:r>
              <a:rPr lang="en-GB" baseline="0" dirty="0" err="1" smtClean="0"/>
              <a:t>var</a:t>
            </a:r>
            <a:r>
              <a:rPr lang="en-GB" baseline="0" dirty="0" smtClean="0"/>
              <a:t>: </a:t>
            </a:r>
            <a:r>
              <a:rPr lang="en-GB" dirty="0" smtClean="0">
                <a:hlinkClick r:id="rId3"/>
              </a:rPr>
              <a:t>https://developer.mozilla.org/en-US/docs/Learn/JavaScript/First_steps/Variables#The_difference_between_var_and_let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0453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Hoisting: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JavaScript</a:t>
            </a:r>
            <a:r>
              <a:rPr lang="en-GB" baseline="0" dirty="0" smtClean="0"/>
              <a:t> allows you to refer to a variable that is declared later.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Variables are hoisted (lifted) to the top of the function / code block.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Always try to declare variables as close to the top as possible.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1087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2352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4424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Callbackss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 </a:t>
            </a:r>
            <a:r>
              <a:rPr lang="en-GB" sz="1200" b="0" i="1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callback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is a function that is passed as an argument to another function and is executed after its parent function has completed.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Callbacks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are special because they patiently wait to execute until their parent finishes.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Arrow Functions: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https://developer.mozilla.org/en-US/docs/Web/JavaScript/Reference/Functions/Arrow_functions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3"/>
              </a:rPr>
              <a:t>https://www.w3schools.com/js/js_arrow_function.asp</a:t>
            </a:r>
            <a:endParaRPr lang="en-GB" dirty="0" smtClean="0"/>
          </a:p>
          <a:p>
            <a:pPr marL="0" indent="0">
              <a:buFont typeface="Arial" panose="020B0604020202020204" pitchFamily="34" charset="0"/>
              <a:buNone/>
            </a:pPr>
            <a:endParaRPr lang="en-GB" dirty="0" smtClean="0"/>
          </a:p>
          <a:p>
            <a:pPr marL="0" indent="0">
              <a:buFont typeface="Arial" panose="020B0604020202020204" pitchFamily="34" charset="0"/>
              <a:buNone/>
            </a:pPr>
            <a:endParaRPr lang="en-GB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smtClean="0"/>
              <a:t>Closures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http://www.w3schools.com/js/js_function_closures.asp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https://developer.mozilla.org/en-US/docs/Web/JavaScript/Closures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http://www.javascriptkit.com/javatutors/closures.shtml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7905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3"/>
              </a:rPr>
              <a:t>https://www.freecodecamp.org/news/when-and-why-you-should-use-es6-arrow-functions-and-when-you-shouldnt-3d851d7f0b26/</a:t>
            </a:r>
            <a:endParaRPr lang="en-GB" dirty="0" smtClean="0">
              <a:hlinkClick r:id="rId4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4"/>
              </a:rPr>
              <a:t>https://developer.mozilla.org/en-US/docs/Web/JavaScript/Reference/Functions/Arrow_functions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5"/>
              </a:rPr>
              <a:t>https://www.w3schools.com/js/js_arrow_function.asp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0119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61258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3"/>
              </a:rPr>
              <a:t>https://www.w3schools.com/jsref/met_document_queryselector.asp</a:t>
            </a:r>
            <a:endParaRPr lang="en-GB" dirty="0" smtClean="0">
              <a:hlinkClick r:id="rId4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4"/>
              </a:rPr>
              <a:t>https://www.w3schools.com/jsref/met_document_queryselectorall.asp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5"/>
              </a:rPr>
              <a:t>https://developer.mozilla.org/en-US/docs/Web/API/Element/querySelector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6"/>
              </a:rPr>
              <a:t>https://developer.mozilla.org/en-US/docs/Web/API/Element/querySelectorAll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806518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If no match(</a:t>
            </a:r>
            <a:r>
              <a:rPr lang="en-GB" dirty="0" err="1" smtClean="0"/>
              <a:t>es</a:t>
            </a:r>
            <a:r>
              <a:rPr lang="en-GB" dirty="0" smtClean="0"/>
              <a:t>)</a:t>
            </a:r>
            <a:r>
              <a:rPr lang="en-GB" baseline="0" dirty="0" smtClean="0"/>
              <a:t> are found, returns null.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42544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You can also use the older attribute() method: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 smtClean="0"/>
              <a:t>.attribute</a:t>
            </a:r>
            <a:r>
              <a:rPr lang="en-GB" dirty="0" smtClean="0"/>
              <a:t>: </a:t>
            </a:r>
            <a:r>
              <a:rPr lang="en-GB" sz="12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el.getAttribute</a:t>
            </a:r>
            <a:r>
              <a:rPr lang="en-GB" sz="12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200" dirty="0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200" dirty="0" err="1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1200" dirty="0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2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 = </a:t>
            </a:r>
            <a:r>
              <a:rPr lang="en-GB" sz="1200" dirty="0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"uwtsd.ac.uk"</a:t>
            </a:r>
            <a:r>
              <a:rPr lang="en-GB" sz="12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endParaRPr lang="en-GB" dirty="0" smtClean="0"/>
          </a:p>
          <a:p>
            <a:r>
              <a:rPr lang="en-GB" dirty="0" smtClean="0"/>
              <a:t>See </a:t>
            </a:r>
            <a:r>
              <a:rPr lang="en-GB" dirty="0" err="1" smtClean="0"/>
              <a:t>nore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64992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3"/>
              </a:rPr>
              <a:t>https://developer.mozilla.org/en-US/docs/Web/API/EventTarget/addEventListener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4"/>
              </a:rPr>
              <a:t>https://www.w3schools.com/js/js_htmldom_eventlistener.asp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Event Types: </a:t>
            </a:r>
            <a:r>
              <a:rPr lang="en-GB" dirty="0" smtClean="0">
                <a:hlinkClick r:id="rId5"/>
              </a:rPr>
              <a:t>https://www.w3schools.com/jsref/dom_obj_event.asp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41078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3"/>
              </a:rPr>
              <a:t>https://developer.mozilla.org/en-US/docs/Web/API/EventTarget/addEventListener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4"/>
              </a:rPr>
              <a:t>https://www.w3schools.com/js/js_htmldom_eventlistener.asp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08344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Using an Arrow</a:t>
            </a:r>
            <a:r>
              <a:rPr lang="en-GB" baseline="0" dirty="0" smtClean="0"/>
              <a:t> function</a:t>
            </a:r>
          </a:p>
          <a:p>
            <a:endParaRPr lang="en-GB" baseline="0" dirty="0" smtClean="0"/>
          </a:p>
          <a:p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btn.addEventListener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("load", () =&gt; {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// do something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});</a:t>
            </a:r>
          </a:p>
          <a:p>
            <a:endParaRPr lang="en-GB" baseline="0" dirty="0" smtClean="0"/>
          </a:p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35540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dirty="0" smtClean="0"/>
              <a:t>Note: older versions of </a:t>
            </a:r>
            <a:r>
              <a:rPr lang="en-GB" b="1" i="1" dirty="0" smtClean="0"/>
              <a:t>IE implements the</a:t>
            </a:r>
            <a:r>
              <a:rPr lang="en-GB" b="1" i="1" baseline="0" dirty="0" smtClean="0"/>
              <a:t> event listener parameter </a:t>
            </a:r>
            <a:r>
              <a:rPr lang="en-GB" b="1" i="1" dirty="0" smtClean="0"/>
              <a:t>in a different way</a:t>
            </a:r>
            <a:r>
              <a:rPr lang="en-GB" dirty="0" smtClean="0"/>
              <a:t> – it attaches the event to the window object.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https://developer.mozilla.org/en-US/docs/Web/API/Event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http://javascript.info/tutorial/obtaining-event-object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http://www.w3schools.com/jsref/dom_obj_event.asp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Event </a:t>
            </a:r>
            <a:r>
              <a:rPr lang="en-GB" dirty="0" err="1" smtClean="0"/>
              <a:t>event.preventDefault</a:t>
            </a:r>
            <a:r>
              <a:rPr lang="en-GB" dirty="0" smtClean="0"/>
              <a:t>() Method cancels the event if it is cancellable, meaning that the default action that belongs to the event will not occur.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757996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7702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10/21/2019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10/21/2019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10/21/2019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10/21/2019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10/21/2019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10/21/2019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js/js_hoisting.asp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eveloper.mozilla.org/en-US/docs/Web/JavaScript/Reference/Statements/let" TargetMode="External"/><Relationship Id="rId4" Type="http://schemas.openxmlformats.org/officeDocument/2006/relationships/hyperlink" Target="https://developer.mozilla.org/en-US/docs/Web/JavaScript/Reference/Statements/var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jsref/jsref_obj_array.asp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.mozilla.org/en-US/docs/Web/JavaScript/Reference/Functions/Arrow_functions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jsref/met_document_queryselector.asp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aniuse.com/#search=queryselectorall" TargetMode="External"/><Relationship Id="rId4" Type="http://schemas.openxmlformats.org/officeDocument/2006/relationships/hyperlink" Target="https://www.w3schools.com/jsref/met_document_queryselectorall.asp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.mozilla.org/en-US/docs/Web/Events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.mozilla.org/en-US/docs/Web/API/EventTarget/addEventListener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JavaScript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3</a:t>
            </a:r>
            <a:r>
              <a:rPr lang="en-GB" dirty="0" smtClean="0"/>
              <a:t>: </a:t>
            </a:r>
            <a:r>
              <a:rPr lang="en-GB" dirty="0"/>
              <a:t>Application Development (</a:t>
            </a:r>
            <a:r>
              <a:rPr lang="en-GB" dirty="0" err="1" smtClean="0"/>
              <a:t>AppDevWeb</a:t>
            </a:r>
            <a:r>
              <a:rPr lang="en-GB" dirty="0" smtClean="0"/>
              <a:t>)</a:t>
            </a:r>
            <a:endParaRPr lang="en-GB" dirty="0"/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21-Oct-2019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JavaScript or jQuery</a:t>
            </a:r>
          </a:p>
          <a:p>
            <a:r>
              <a:rPr lang="en-GB" dirty="0" smtClean="0"/>
              <a:t>Introduction to JavaScript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JavaScript or jQuery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jQuery is a popular JavaScript Framework.</a:t>
            </a:r>
          </a:p>
          <a:p>
            <a:r>
              <a:rPr lang="en-GB" dirty="0" smtClean="0"/>
              <a:t>Use Google to find out if </a:t>
            </a:r>
            <a:r>
              <a:rPr lang="en-GB" dirty="0" smtClean="0"/>
              <a:t>(</a:t>
            </a:r>
            <a:r>
              <a:rPr lang="en-GB" b="1" dirty="0" smtClean="0"/>
              <a:t>today</a:t>
            </a:r>
            <a:r>
              <a:rPr lang="en-GB" dirty="0" smtClean="0"/>
              <a:t>) you should go for JavaScript or jQuery.</a:t>
            </a:r>
          </a:p>
          <a:p>
            <a:pPr lvl="1"/>
            <a:r>
              <a:rPr lang="en-GB" dirty="0" smtClean="0"/>
              <a:t>Use the Tools options in Google to set the timeline of the search results within the </a:t>
            </a:r>
            <a:r>
              <a:rPr lang="en-GB" b="1" dirty="0" smtClean="0"/>
              <a:t>Past Year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4206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JavaScript (JS), aka ECMAScript (ES)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JavaScript is the programming language of the web.</a:t>
            </a:r>
          </a:p>
          <a:p>
            <a:r>
              <a:rPr lang="en-GB" dirty="0" smtClean="0"/>
              <a:t>It is used to add:</a:t>
            </a:r>
          </a:p>
          <a:p>
            <a:pPr lvl="1"/>
            <a:r>
              <a:rPr lang="en-GB" dirty="0" smtClean="0"/>
              <a:t>Interactivity and Functionality</a:t>
            </a:r>
          </a:p>
          <a:p>
            <a:pPr lvl="1"/>
            <a:r>
              <a:rPr lang="en-GB" dirty="0" smtClean="0"/>
              <a:t>Custom and Dynamic DOM Behaviours</a:t>
            </a:r>
          </a:p>
          <a:p>
            <a:r>
              <a:rPr lang="en-GB" dirty="0"/>
              <a:t>It is a lightweight, but powerful, cross-platform, </a:t>
            </a:r>
            <a:r>
              <a:rPr lang="en-GB" i="1" dirty="0"/>
              <a:t>object-oriented</a:t>
            </a:r>
            <a:r>
              <a:rPr lang="en-GB" dirty="0"/>
              <a:t> scripting language.</a:t>
            </a:r>
          </a:p>
          <a:p>
            <a:r>
              <a:rPr lang="en-GB" dirty="0" smtClean="0"/>
              <a:t>It can also be extended for a variety of purposes.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5211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Features of JavaScript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It is an interpreted </a:t>
            </a:r>
            <a:r>
              <a:rPr lang="en-GB" dirty="0" smtClean="0"/>
              <a:t>language:</a:t>
            </a:r>
            <a:endParaRPr lang="en-GB" dirty="0"/>
          </a:p>
          <a:p>
            <a:pPr lvl="1"/>
            <a:r>
              <a:rPr lang="en-GB" dirty="0"/>
              <a:t>Scripts are not pre-compiled into native </a:t>
            </a:r>
            <a:r>
              <a:rPr lang="en-GB" dirty="0" smtClean="0"/>
              <a:t>code.</a:t>
            </a:r>
            <a:endParaRPr lang="en-GB" dirty="0"/>
          </a:p>
          <a:p>
            <a:pPr lvl="1"/>
            <a:r>
              <a:rPr lang="en-GB" dirty="0"/>
              <a:t>Script code is interpreted line by line on the </a:t>
            </a:r>
            <a:r>
              <a:rPr lang="en-GB" dirty="0" smtClean="0"/>
              <a:t>fly.</a:t>
            </a:r>
          </a:p>
          <a:p>
            <a:r>
              <a:rPr lang="en-GB" dirty="0"/>
              <a:t>It is loosely typed, dynamic typing is used:</a:t>
            </a:r>
          </a:p>
          <a:p>
            <a:pPr lvl="1"/>
            <a:r>
              <a:rPr lang="en-GB" dirty="0"/>
              <a:t>Variables </a:t>
            </a:r>
            <a:r>
              <a:rPr lang="en-GB" dirty="0" smtClean="0"/>
              <a:t>and objects are </a:t>
            </a:r>
            <a:r>
              <a:rPr lang="en-GB" dirty="0"/>
              <a:t>not associated with a </a:t>
            </a:r>
            <a:r>
              <a:rPr lang="en-GB" dirty="0" smtClean="0"/>
              <a:t>type.</a:t>
            </a:r>
            <a:endParaRPr lang="en-GB" dirty="0"/>
          </a:p>
          <a:p>
            <a:pPr lvl="1"/>
            <a:r>
              <a:rPr lang="en-GB" dirty="0"/>
              <a:t>The </a:t>
            </a:r>
            <a:r>
              <a:rPr lang="en-GB" b="1" dirty="0"/>
              <a:t>current</a:t>
            </a:r>
            <a:r>
              <a:rPr lang="en-GB" dirty="0"/>
              <a:t> </a:t>
            </a:r>
            <a:r>
              <a:rPr lang="en-GB" dirty="0" smtClean="0"/>
              <a:t>value </a:t>
            </a:r>
            <a:r>
              <a:rPr lang="en-GB" dirty="0"/>
              <a:t>of a variable determines its </a:t>
            </a:r>
            <a:r>
              <a:rPr lang="en-GB" dirty="0" smtClean="0"/>
              <a:t>type.</a:t>
            </a:r>
            <a:endParaRPr lang="en-GB" dirty="0"/>
          </a:p>
          <a:p>
            <a:r>
              <a:rPr lang="en-GB" dirty="0" smtClean="0"/>
              <a:t>It is object-oriented:</a:t>
            </a:r>
          </a:p>
          <a:p>
            <a:pPr lvl="1"/>
            <a:r>
              <a:rPr lang="en-GB" dirty="0" smtClean="0"/>
              <a:t>Properties and methods can be added to any object dynamically.</a:t>
            </a:r>
          </a:p>
          <a:p>
            <a:pPr lvl="1"/>
            <a:r>
              <a:rPr lang="en-GB" dirty="0" smtClean="0"/>
              <a:t>It supports inheritance through its prototype mechanism.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937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JavaScript, Some Very Basic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JavaScript is </a:t>
            </a:r>
            <a:r>
              <a:rPr lang="en-GB" b="1" dirty="0"/>
              <a:t>case-sensitive</a:t>
            </a:r>
            <a:r>
              <a:rPr lang="en-GB" dirty="0" smtClean="0"/>
              <a:t>.</a:t>
            </a:r>
          </a:p>
          <a:p>
            <a:r>
              <a:rPr lang="en-GB" dirty="0" smtClean="0"/>
              <a:t>Each instruction statement is </a:t>
            </a:r>
            <a:r>
              <a:rPr lang="en-GB" b="1" i="1" dirty="0" smtClean="0"/>
              <a:t>separated using semicolons</a:t>
            </a:r>
            <a:r>
              <a:rPr lang="en-GB" dirty="0" smtClean="0"/>
              <a:t> (</a:t>
            </a:r>
            <a:r>
              <a:rPr lang="en-GB" b="1" dirty="0" smtClean="0"/>
              <a:t>;</a:t>
            </a:r>
            <a:r>
              <a:rPr lang="en-GB" dirty="0" smtClean="0"/>
              <a:t>).</a:t>
            </a:r>
          </a:p>
          <a:p>
            <a:r>
              <a:rPr lang="en-GB" dirty="0" smtClean="0"/>
              <a:t>Statements can be grouped together:</a:t>
            </a:r>
          </a:p>
          <a:p>
            <a:pPr lvl="1"/>
            <a:r>
              <a:rPr lang="en-GB" dirty="0" smtClean="0"/>
              <a:t>Code blocks for function methods and control.</a:t>
            </a:r>
          </a:p>
          <a:p>
            <a:pPr lvl="1"/>
            <a:r>
              <a:rPr lang="en-GB" dirty="0" smtClean="0"/>
              <a:t>Enclose the code blocks in curly braces </a:t>
            </a:r>
            <a:r>
              <a:rPr lang="en-GB" b="1" i="1" dirty="0"/>
              <a:t>{ statements… </a:t>
            </a:r>
            <a:r>
              <a:rPr lang="en-GB" b="1" i="1" dirty="0" smtClean="0"/>
              <a:t>}</a:t>
            </a:r>
            <a:r>
              <a:rPr lang="en-GB" dirty="0" smtClean="0"/>
              <a:t>.</a:t>
            </a:r>
          </a:p>
          <a:p>
            <a:r>
              <a:rPr lang="en-GB" dirty="0" smtClean="0"/>
              <a:t>Comments: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52290" y="5495835"/>
            <a:ext cx="42370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8000"/>
                </a:solidFill>
                <a:highlight>
                  <a:srgbClr val="FFFFFF"/>
                </a:highlight>
                <a:latin typeface="Consolas"/>
              </a:rPr>
              <a:t>// This is a single line comment</a:t>
            </a:r>
            <a:endParaRPr lang="en-GB" sz="1600" dirty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115718" y="5495835"/>
            <a:ext cx="322395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indent="-228600"/>
            <a:r>
              <a:rPr lang="en-GB" dirty="0">
                <a:solidFill>
                  <a:srgbClr val="008000"/>
                </a:solidFill>
                <a:highlight>
                  <a:srgbClr val="FFFFFF"/>
                </a:highlight>
                <a:latin typeface="Consolas"/>
              </a:rPr>
              <a:t>/*</a:t>
            </a:r>
          </a:p>
          <a:p>
            <a:pPr indent="-228600"/>
            <a:r>
              <a:rPr lang="en-GB" dirty="0">
                <a:solidFill>
                  <a:srgbClr val="008000"/>
                </a:solidFill>
                <a:highlight>
                  <a:srgbClr val="FFFFFF"/>
                </a:highlight>
                <a:latin typeface="Consolas"/>
              </a:rPr>
              <a:t>    This is</a:t>
            </a:r>
          </a:p>
          <a:p>
            <a:pPr indent="-228600"/>
            <a:r>
              <a:rPr lang="en-GB" dirty="0">
                <a:solidFill>
                  <a:srgbClr val="008000"/>
                </a:solidFill>
                <a:highlight>
                  <a:srgbClr val="FFFFFF"/>
                </a:highlight>
                <a:latin typeface="Consolas"/>
              </a:rPr>
              <a:t>    a multi-line comment</a:t>
            </a:r>
          </a:p>
          <a:p>
            <a:pPr indent="-228600"/>
            <a:r>
              <a:rPr lang="en-GB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/>
              </a:rPr>
              <a:t>*/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7688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Data Structures &amp;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 smtClean="0"/>
              <a:t>The data types in JavaScript are:</a:t>
            </a:r>
          </a:p>
          <a:p>
            <a:pPr lvl="1"/>
            <a:r>
              <a:rPr lang="en-GB" dirty="0" smtClean="0"/>
              <a:t>Primitive Types (data that is not an object and contains no methods) consisting of:</a:t>
            </a:r>
          </a:p>
          <a:p>
            <a:pPr marL="685800" lvl="2" indent="0">
              <a:buNone/>
            </a:pPr>
            <a:r>
              <a:rPr lang="en-GB" b="1" dirty="0" smtClean="0"/>
              <a:t>null</a:t>
            </a:r>
            <a:r>
              <a:rPr lang="en-GB" dirty="0" smtClean="0"/>
              <a:t>		</a:t>
            </a:r>
            <a:r>
              <a:rPr lang="en-GB" b="1" dirty="0" smtClean="0"/>
              <a:t>undefined</a:t>
            </a:r>
            <a:r>
              <a:rPr lang="en-GB" dirty="0" smtClean="0"/>
              <a:t>	</a:t>
            </a:r>
            <a:r>
              <a:rPr lang="en-GB" b="1" dirty="0" smtClean="0"/>
              <a:t>Boolean</a:t>
            </a:r>
          </a:p>
          <a:p>
            <a:pPr marL="685800" lvl="2" indent="0">
              <a:buNone/>
            </a:pPr>
            <a:r>
              <a:rPr lang="en-GB" b="1" dirty="0" smtClean="0"/>
              <a:t>Number</a:t>
            </a:r>
            <a:r>
              <a:rPr lang="en-GB" dirty="0" smtClean="0"/>
              <a:t>		</a:t>
            </a:r>
            <a:r>
              <a:rPr lang="en-GB" b="1" dirty="0" smtClean="0"/>
              <a:t>String</a:t>
            </a:r>
            <a:r>
              <a:rPr lang="en-GB" dirty="0" smtClean="0"/>
              <a:t>		</a:t>
            </a:r>
            <a:r>
              <a:rPr lang="en-GB" b="1" dirty="0" smtClean="0"/>
              <a:t>Symbol</a:t>
            </a:r>
            <a:r>
              <a:rPr lang="en-GB" dirty="0" smtClean="0"/>
              <a:t> (new in ES6)</a:t>
            </a:r>
          </a:p>
          <a:p>
            <a:pPr lvl="1"/>
            <a:r>
              <a:rPr lang="en-GB" b="1" dirty="0" smtClean="0"/>
              <a:t>Object</a:t>
            </a:r>
            <a:r>
              <a:rPr lang="en-GB" dirty="0" smtClean="0"/>
              <a:t>.</a:t>
            </a:r>
          </a:p>
          <a:p>
            <a:pPr marL="685800" lvl="2" indent="0">
              <a:buNone/>
            </a:pPr>
            <a:r>
              <a:rPr lang="en-GB" dirty="0" smtClean="0"/>
              <a:t>The following object data types are also available as part of the core language, but note that their core data type is still object:</a:t>
            </a:r>
          </a:p>
          <a:p>
            <a:pPr marL="685800" lvl="2" indent="0">
              <a:buNone/>
            </a:pPr>
            <a:r>
              <a:rPr lang="en-GB" b="1" dirty="0" smtClean="0"/>
              <a:t>Function</a:t>
            </a:r>
            <a:r>
              <a:rPr lang="en-GB" dirty="0" smtClean="0"/>
              <a:t>	</a:t>
            </a:r>
            <a:r>
              <a:rPr lang="en-GB" b="1" dirty="0" smtClean="0"/>
              <a:t>Array</a:t>
            </a:r>
            <a:r>
              <a:rPr lang="en-GB" dirty="0" smtClean="0"/>
              <a:t>		</a:t>
            </a:r>
            <a:r>
              <a:rPr lang="en-GB" b="1" dirty="0" smtClean="0"/>
              <a:t>Date</a:t>
            </a:r>
            <a:r>
              <a:rPr lang="en-GB" dirty="0" smtClean="0"/>
              <a:t>		</a:t>
            </a:r>
            <a:r>
              <a:rPr lang="en-GB" b="1" dirty="0" err="1" smtClean="0"/>
              <a:t>RegExp</a:t>
            </a:r>
            <a:endParaRPr lang="en-GB" b="1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5700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Declarations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Three ways to declare a variable</a:t>
            </a:r>
          </a:p>
          <a:p>
            <a:pPr lvl="1"/>
            <a:r>
              <a:rPr lang="en-GB" b="1" dirty="0" smtClean="0"/>
              <a:t>let</a:t>
            </a:r>
            <a:r>
              <a:rPr lang="en-GB" dirty="0"/>
              <a:t>: for variables.</a:t>
            </a:r>
          </a:p>
          <a:p>
            <a:pPr lvl="1"/>
            <a:r>
              <a:rPr lang="en-GB" b="1" dirty="0" err="1" smtClean="0"/>
              <a:t>var</a:t>
            </a:r>
            <a:r>
              <a:rPr lang="en-GB" dirty="0"/>
              <a:t>: for </a:t>
            </a:r>
            <a:r>
              <a:rPr lang="en-GB" dirty="0" smtClean="0"/>
              <a:t>variables</a:t>
            </a:r>
          </a:p>
          <a:p>
            <a:pPr lvl="1"/>
            <a:r>
              <a:rPr lang="en-GB" b="1" dirty="0" err="1" smtClean="0"/>
              <a:t>const</a:t>
            </a:r>
            <a:r>
              <a:rPr lang="en-GB" dirty="0"/>
              <a:t>: for read-only variables – value cannot change</a:t>
            </a:r>
          </a:p>
          <a:p>
            <a:r>
              <a:rPr lang="en-GB" dirty="0" smtClean="0"/>
              <a:t>It is recommended that you </a:t>
            </a:r>
            <a:r>
              <a:rPr lang="en-GB" b="1" i="1" dirty="0" smtClean="0"/>
              <a:t>use let to declare your variables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6838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Variable Scope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Mostly same rules as other programming languages.</a:t>
            </a:r>
          </a:p>
          <a:p>
            <a:r>
              <a:rPr lang="en-GB" dirty="0"/>
              <a:t>Variable Scope:</a:t>
            </a:r>
          </a:p>
          <a:p>
            <a:pPr lvl="1"/>
            <a:r>
              <a:rPr lang="en-GB" dirty="0"/>
              <a:t>A variable declared outside a function is referred to as a </a:t>
            </a:r>
            <a:r>
              <a:rPr lang="en-GB" b="1" dirty="0"/>
              <a:t>global variable</a:t>
            </a:r>
            <a:r>
              <a:rPr lang="en-GB" dirty="0"/>
              <a:t>, and it is available to all code in the current document.</a:t>
            </a:r>
          </a:p>
          <a:p>
            <a:pPr lvl="1"/>
            <a:r>
              <a:rPr lang="en-GB" dirty="0"/>
              <a:t>A variable declared within a function is called a </a:t>
            </a:r>
            <a:r>
              <a:rPr lang="en-GB" b="1" dirty="0"/>
              <a:t>local variable</a:t>
            </a:r>
            <a:r>
              <a:rPr lang="en-GB" dirty="0"/>
              <a:t> and is </a:t>
            </a:r>
            <a:r>
              <a:rPr lang="en-GB" u="sng" dirty="0"/>
              <a:t>only</a:t>
            </a:r>
            <a:r>
              <a:rPr lang="en-GB" dirty="0"/>
              <a:t> available within that function.</a:t>
            </a:r>
          </a:p>
          <a:p>
            <a:pPr lvl="1"/>
            <a:r>
              <a:rPr lang="en-GB" b="1" dirty="0"/>
              <a:t>Note</a:t>
            </a:r>
            <a:r>
              <a:rPr lang="en-GB" dirty="0"/>
              <a:t>: be very careful with variable scope and </a:t>
            </a:r>
            <a:r>
              <a:rPr lang="en-GB" dirty="0">
                <a:hlinkClick r:id="rId3"/>
              </a:rPr>
              <a:t>JS </a:t>
            </a:r>
            <a:r>
              <a:rPr lang="en-GB" dirty="0" smtClean="0">
                <a:hlinkClick r:id="rId3"/>
              </a:rPr>
              <a:t>Hoisting</a:t>
            </a:r>
            <a:r>
              <a:rPr lang="en-GB" dirty="0" smtClean="0"/>
              <a:t> especially when using </a:t>
            </a:r>
            <a:r>
              <a:rPr lang="en-GB" b="1" dirty="0" err="1" smtClean="0"/>
              <a:t>var</a:t>
            </a:r>
            <a:r>
              <a:rPr lang="en-GB" dirty="0" smtClean="0"/>
              <a:t> to declare variables. </a:t>
            </a:r>
          </a:p>
          <a:p>
            <a:pPr lvl="2"/>
            <a:r>
              <a:rPr lang="en-GB" dirty="0" smtClean="0"/>
              <a:t>Also </a:t>
            </a:r>
            <a:r>
              <a:rPr lang="en-GB" dirty="0"/>
              <a:t>read more about the </a:t>
            </a:r>
            <a:r>
              <a:rPr lang="en-GB" dirty="0" err="1">
                <a:hlinkClick r:id="rId4"/>
              </a:rPr>
              <a:t>var</a:t>
            </a:r>
            <a:r>
              <a:rPr lang="en-GB" dirty="0"/>
              <a:t> and </a:t>
            </a:r>
            <a:r>
              <a:rPr lang="en-GB" dirty="0">
                <a:hlinkClick r:id="rId5"/>
              </a:rPr>
              <a:t>let</a:t>
            </a:r>
            <a:r>
              <a:rPr lang="en-GB" dirty="0"/>
              <a:t> behaviours.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469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Arrays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Used to store a collection of zero or more values, each of which represents an array element.</a:t>
            </a:r>
          </a:p>
          <a:p>
            <a:r>
              <a:rPr lang="en-GB" dirty="0" smtClean="0"/>
              <a:t>Array elements in JS are enclosed within square brackets [ … ].</a:t>
            </a:r>
          </a:p>
          <a:p>
            <a:r>
              <a:rPr lang="en-GB" dirty="0" smtClean="0"/>
              <a:t>You can create an array as follows:</a:t>
            </a:r>
          </a:p>
          <a:p>
            <a:pPr lvl="1"/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students = []; </a:t>
            </a:r>
            <a:r>
              <a:rPr lang="en-GB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an empty array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lvl="1"/>
            <a:r>
              <a:rPr lang="en-GB" dirty="0" err="1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drinks = [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"water"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"juice"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dirty="0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beer</a:t>
            </a:r>
            <a:r>
              <a:rPr lang="en-GB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]; </a:t>
            </a:r>
            <a:r>
              <a:rPr lang="en-GB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an array with items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2362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Useful Array Properties and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>
            <a:normAutofit/>
          </a:bodyPr>
          <a:lstStyle/>
          <a:p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drinks.length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returns the number of items in </a:t>
            </a:r>
            <a:r>
              <a:rPr lang="en-GB" sz="20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drinks</a:t>
            </a:r>
          </a:p>
          <a:p>
            <a:r>
              <a:rPr lang="en-GB" sz="20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drinks.sort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 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</a:t>
            </a:r>
            <a:r>
              <a:rPr lang="en-GB" sz="20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sorts the array items alphabetically</a:t>
            </a:r>
          </a:p>
          <a:p>
            <a:r>
              <a:rPr lang="en-GB" sz="20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drinks.push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("wine") 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</a:t>
            </a:r>
            <a:r>
              <a:rPr lang="en-GB" sz="20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adds a new item (wine) to drinks</a:t>
            </a:r>
          </a:p>
          <a:p>
            <a:r>
              <a:rPr lang="en-GB" sz="20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d = </a:t>
            </a:r>
            <a:r>
              <a:rPr lang="en-GB" sz="20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drinks.pop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 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</a:t>
            </a:r>
            <a:r>
              <a:rPr lang="en-GB" sz="20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removes and returns the last item in the array (stores in variable d).</a:t>
            </a:r>
            <a:endParaRPr lang="en-GB" sz="2000" dirty="0">
              <a:solidFill>
                <a:srgbClr val="008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sz="20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drinks.reverse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 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</a:t>
            </a:r>
            <a:r>
              <a:rPr lang="en-GB" sz="20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reverses the items in the array</a:t>
            </a:r>
            <a:endParaRPr lang="en-GB" sz="2000" dirty="0" smtClean="0"/>
          </a:p>
          <a:p>
            <a:endParaRPr lang="en-GB" sz="2000" dirty="0"/>
          </a:p>
          <a:p>
            <a:r>
              <a:rPr lang="en-GB" sz="2800" dirty="0" smtClean="0"/>
              <a:t>For more on arrays, see:</a:t>
            </a:r>
          </a:p>
          <a:p>
            <a:pPr lvl="1"/>
            <a:r>
              <a:rPr lang="en-GB" dirty="0">
                <a:hlinkClick r:id="rId3"/>
              </a:rPr>
              <a:t>http://www.w3schools.com/js/js_array_methods.asp</a:t>
            </a:r>
          </a:p>
          <a:p>
            <a:pPr lvl="1"/>
            <a:r>
              <a:rPr lang="en-GB" dirty="0">
                <a:hlinkClick r:id="rId3"/>
              </a:rPr>
              <a:t>http://www.w3schools.com/jsref/jsref_obj_array.asp</a:t>
            </a:r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2365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Looping Through Array Items</a:t>
            </a:r>
            <a:br>
              <a:rPr lang="en-GB" dirty="0" smtClean="0"/>
            </a:br>
            <a:r>
              <a:rPr lang="en-GB" sz="3100" dirty="0" smtClean="0"/>
              <a:t>Two Common Methods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Method 1: using for { … } loop</a:t>
            </a:r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let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numDrinks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drinks.length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</a:t>
            </a:r>
            <a:r>
              <a:rPr lang="en-GB" sz="20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gets number 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of items in drinks</a:t>
            </a:r>
            <a:endParaRPr lang="en-GB" sz="2000" dirty="0">
              <a:solidFill>
                <a:srgbClr val="0000FF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let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0; 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&lt; 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numDrinks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++) {</a:t>
            </a:r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do something with </a:t>
            </a:r>
            <a:r>
              <a:rPr lang="en-GB" sz="20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drinks[</a:t>
            </a:r>
            <a:r>
              <a:rPr lang="en-GB" sz="2000" dirty="0" err="1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]</a:t>
            </a:r>
            <a:endParaRPr lang="en-GB" sz="2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 smtClean="0"/>
          </a:p>
          <a:p>
            <a:r>
              <a:rPr lang="en-GB" dirty="0" smtClean="0"/>
              <a:t>Method 2: using array’s .</a:t>
            </a:r>
            <a:r>
              <a:rPr lang="en-GB" dirty="0" err="1" smtClean="0"/>
              <a:t>foreach</a:t>
            </a:r>
            <a:r>
              <a:rPr lang="en-GB" dirty="0" smtClean="0"/>
              <a:t>(…) { … } method</a:t>
            </a:r>
          </a:p>
          <a:p>
            <a:pPr lvl="1"/>
            <a:r>
              <a:rPr lang="en-GB" dirty="0" smtClean="0"/>
              <a:t>Index and array parameters are optional.</a:t>
            </a:r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drinks.forEach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currentItem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index, array) {</a:t>
            </a:r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do something with </a:t>
            </a:r>
            <a:r>
              <a:rPr lang="en-GB" sz="2000" dirty="0" err="1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currentItm</a:t>
            </a:r>
            <a:endParaRPr lang="en-GB" sz="2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});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7765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Together with objects, functions are at the </a:t>
            </a:r>
            <a:r>
              <a:rPr lang="en-GB" b="1" dirty="0"/>
              <a:t>core</a:t>
            </a:r>
            <a:r>
              <a:rPr lang="en-GB" dirty="0"/>
              <a:t> of properly understanding and using JavaScript.</a:t>
            </a:r>
          </a:p>
          <a:p>
            <a:r>
              <a:rPr lang="en-GB" dirty="0"/>
              <a:t>The basic function follows the rules of functions (methods) in other programming languages.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9054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09120"/>
          </a:xfrm>
        </p:spPr>
        <p:txBody>
          <a:bodyPr>
            <a:normAutofit/>
          </a:bodyPr>
          <a:lstStyle/>
          <a:p>
            <a:r>
              <a:rPr lang="en-GB" dirty="0" smtClean="0"/>
              <a:t>Function with no parameters (arguments)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functionName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 {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// do something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return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value; </a:t>
            </a:r>
            <a:r>
              <a:rPr lang="en-GB" sz="18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if required, return something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2800" dirty="0"/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18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functionName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(); </a:t>
            </a:r>
            <a:r>
              <a:rPr lang="en-GB" sz="18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</a:t>
            </a:r>
            <a:r>
              <a:rPr lang="en-GB" sz="18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call function with no </a:t>
            </a:r>
            <a:r>
              <a:rPr lang="en-GB" sz="18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parameters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>
              <a:spcBef>
                <a:spcPts val="1200"/>
              </a:spcBef>
            </a:pPr>
            <a:r>
              <a:rPr lang="en-GB" dirty="0" smtClean="0"/>
              <a:t>Function with parameters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functionName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(param1, param2, …) {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// do something with parameters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return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value; </a:t>
            </a:r>
            <a:r>
              <a:rPr lang="en-GB" sz="18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if required, return something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2800" dirty="0"/>
          </a:p>
          <a:p>
            <a:pPr marL="320040" lvl="1" indent="0">
              <a:buNone/>
            </a:pPr>
            <a:r>
              <a:rPr lang="en-GB" sz="18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functionName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(1, </a:t>
            </a:r>
            <a:r>
              <a:rPr lang="en-GB" sz="18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myVar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 </a:t>
            </a:r>
            <a:r>
              <a:rPr lang="en-GB" sz="18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</a:t>
            </a:r>
            <a:r>
              <a:rPr lang="en-GB" sz="18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call function with </a:t>
            </a:r>
            <a:r>
              <a:rPr lang="en-GB" sz="18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parameters</a:t>
            </a:r>
            <a:endParaRPr lang="en-GB" sz="32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3117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Anonymous Functions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Anonymous functions are </a:t>
            </a:r>
            <a:r>
              <a:rPr lang="en-GB" b="1" dirty="0" smtClean="0"/>
              <a:t>unnamed functions</a:t>
            </a:r>
            <a:r>
              <a:rPr lang="en-GB" dirty="0" smtClean="0"/>
              <a:t>.</a:t>
            </a:r>
          </a:p>
          <a:p>
            <a:r>
              <a:rPr lang="en-GB" dirty="0" smtClean="0"/>
              <a:t>Enables </a:t>
            </a:r>
            <a:r>
              <a:rPr lang="en-GB" dirty="0"/>
              <a:t>all sorts of clever tricks and provides great flexibility in JavaScript.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 { 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do something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});</a:t>
            </a:r>
            <a:endParaRPr lang="en-GB" sz="2000" dirty="0"/>
          </a:p>
          <a:p>
            <a:r>
              <a:rPr lang="en-GB" dirty="0" smtClean="0"/>
              <a:t>Can be assigned to a variable and </a:t>
            </a:r>
            <a:r>
              <a:rPr lang="en-GB" dirty="0"/>
              <a:t>reused</a:t>
            </a:r>
            <a:r>
              <a:rPr lang="en-GB" dirty="0" smtClean="0"/>
              <a:t> (also called function expressions):</a:t>
            </a:r>
          </a:p>
          <a:p>
            <a:pPr marL="640080" lvl="2" indent="0">
              <a:buNone/>
            </a:pP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let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square =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(n) {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return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n * n; };</a:t>
            </a:r>
          </a:p>
          <a:p>
            <a:pPr marL="640080" lvl="2" indent="0">
              <a:buNone/>
            </a:pP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let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 = square(3);</a:t>
            </a:r>
            <a:endParaRPr lang="en-GB" dirty="0"/>
          </a:p>
          <a:p>
            <a:r>
              <a:rPr lang="en-GB" dirty="0" smtClean="0"/>
              <a:t>Anonymous functions can also be defined to execute immediately </a:t>
            </a:r>
            <a:r>
              <a:rPr lang="en-GB" b="1" dirty="0"/>
              <a:t>self-invoking functions</a:t>
            </a:r>
            <a:r>
              <a:rPr lang="en-GB" dirty="0"/>
              <a:t> (note the extra brackets):</a:t>
            </a:r>
          </a:p>
          <a:p>
            <a:pPr marL="457200" lvl="3" indent="0">
              <a:spcBef>
                <a:spcPts val="700"/>
              </a:spcBef>
              <a:buSzPct val="60000"/>
              <a:buNone/>
            </a:pPr>
            <a:r>
              <a:rPr lang="en-GB" sz="18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 { </a:t>
            </a:r>
            <a:r>
              <a:rPr lang="en-GB" sz="18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do something 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r>
              <a:rPr lang="en-GB" sz="18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)()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5864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Uses of Anonymous Functions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Anonymous functions are important for some commonly used concepts in JS APIs.</a:t>
            </a:r>
          </a:p>
          <a:p>
            <a:r>
              <a:rPr lang="en-GB" b="1" i="1" dirty="0"/>
              <a:t>Passing a function as an argument to another function</a:t>
            </a:r>
            <a:r>
              <a:rPr lang="en-GB" i="1" dirty="0"/>
              <a:t> (very useful for </a:t>
            </a:r>
            <a:r>
              <a:rPr lang="en-GB" i="1" dirty="0" err="1"/>
              <a:t>callbacks</a:t>
            </a:r>
            <a:r>
              <a:rPr lang="en-GB" i="1" dirty="0" smtClean="0"/>
              <a:t>)</a:t>
            </a:r>
            <a:r>
              <a:rPr lang="en-GB" dirty="0" smtClean="0"/>
              <a:t>.</a:t>
            </a:r>
          </a:p>
          <a:p>
            <a:pPr lvl="1"/>
            <a:r>
              <a:rPr lang="en-GB" dirty="0"/>
              <a:t>This was done in the array </a:t>
            </a:r>
            <a:r>
              <a:rPr lang="en-GB" dirty="0" err="1"/>
              <a:t>forEach</a:t>
            </a:r>
            <a:r>
              <a:rPr lang="en-GB" dirty="0"/>
              <a:t> method above</a:t>
            </a:r>
          </a:p>
          <a:p>
            <a:pPr lvl="1"/>
            <a:r>
              <a:rPr lang="en-GB" dirty="0"/>
              <a:t>An alternative to this is using something called </a:t>
            </a:r>
            <a:r>
              <a:rPr lang="en-GB" dirty="0">
                <a:hlinkClick r:id="rId3"/>
              </a:rPr>
              <a:t>arrow functions</a:t>
            </a:r>
            <a:r>
              <a:rPr lang="en-GB" dirty="0"/>
              <a:t>.</a:t>
            </a:r>
          </a:p>
          <a:p>
            <a:r>
              <a:rPr lang="en-GB" b="1" i="1" dirty="0"/>
              <a:t>Closures</a:t>
            </a:r>
            <a:r>
              <a:rPr lang="en-GB" dirty="0"/>
              <a:t>, a very powerful feature of </a:t>
            </a:r>
            <a:r>
              <a:rPr lang="en-GB" dirty="0" smtClean="0"/>
              <a:t>JS.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5534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JS Arrow Function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/>
          </a:bodyPr>
          <a:lstStyle/>
          <a:p>
            <a:r>
              <a:rPr lang="en-GB" dirty="0" smtClean="0"/>
              <a:t>An arrow function is a syntactically </a:t>
            </a:r>
            <a:r>
              <a:rPr lang="en-GB" b="1" dirty="0" smtClean="0"/>
              <a:t>compact</a:t>
            </a:r>
            <a:r>
              <a:rPr lang="en-GB" dirty="0" smtClean="0"/>
              <a:t> alternative to a regular function expression.</a:t>
            </a:r>
          </a:p>
          <a:p>
            <a:r>
              <a:rPr lang="en-GB" dirty="0" smtClean="0"/>
              <a:t>Syntax:</a:t>
            </a:r>
          </a:p>
          <a:p>
            <a:pPr lvl="1"/>
            <a:r>
              <a:rPr lang="en-GB" dirty="0" smtClean="0"/>
              <a:t>With Parameters</a:t>
            </a:r>
          </a:p>
          <a:p>
            <a:pPr marL="640080" lvl="2" indent="0">
              <a:buClr>
                <a:srgbClr val="DA1F28"/>
              </a:buClr>
              <a:buNone/>
            </a:pP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(param1, param2, …) =&gt;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 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statements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};</a:t>
            </a:r>
          </a:p>
          <a:p>
            <a:pPr marL="640080" lvl="2" indent="0">
              <a:buClr>
                <a:srgbClr val="DA1F28"/>
              </a:buClr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(param1, param2, …) =&gt; 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expression;</a:t>
            </a:r>
          </a:p>
          <a:p>
            <a:pPr marL="640080" lvl="2" indent="0">
              <a:buClr>
                <a:srgbClr val="DA1F28"/>
              </a:buClr>
              <a:buNone/>
            </a:pP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param1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=&gt; expression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</a:t>
            </a:r>
            <a:r>
              <a:rPr lang="en-GB" sz="20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brackets not needed if 1 parameters</a:t>
            </a:r>
            <a:endParaRPr lang="en-GB" sz="2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lvl="1"/>
            <a:r>
              <a:rPr lang="en-GB" dirty="0" smtClean="0"/>
              <a:t>Without Parameters</a:t>
            </a:r>
          </a:p>
          <a:p>
            <a:pPr marL="640080" lvl="2" indent="0">
              <a:buNone/>
            </a:pP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=&gt; {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statements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};</a:t>
            </a:r>
          </a:p>
          <a:p>
            <a:pPr marL="640080" lvl="2" indent="0">
              <a:buClr>
                <a:srgbClr val="DA1F28"/>
              </a:buClr>
              <a:buNone/>
            </a:pP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_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=&gt; {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statements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}; 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</a:t>
            </a:r>
            <a:r>
              <a:rPr lang="en-GB" sz="20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alternative if no parameters</a:t>
            </a:r>
            <a:endParaRPr lang="en-GB" sz="2800" dirty="0">
              <a:solidFill>
                <a:prstClr val="black"/>
              </a:solidFill>
            </a:endParaRPr>
          </a:p>
          <a:p>
            <a:pPr marL="640080" lvl="2" indent="0">
              <a:buNone/>
            </a:pPr>
            <a:endParaRPr lang="en-GB" sz="2800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9755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JS Arrow Function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Regular function Expression:</a:t>
            </a:r>
          </a:p>
          <a:p>
            <a:pPr marL="640080" lvl="2" indent="0">
              <a:buClr>
                <a:srgbClr val="DA1F28"/>
              </a:buClr>
              <a:buNone/>
            </a:pP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let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square =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(n) {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return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n * n; </a:t>
            </a:r>
            <a:r>
              <a:rPr lang="en-GB" sz="1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};</a:t>
            </a:r>
          </a:p>
          <a:p>
            <a:pPr marL="640080" lvl="2" indent="0">
              <a:buClr>
                <a:srgbClr val="DA1F28"/>
              </a:buClr>
              <a:buNone/>
            </a:pP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let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greeting 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 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return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"hello world"</a:t>
            </a:r>
            <a:r>
              <a:rPr lang="en-GB" sz="1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};</a:t>
            </a:r>
            <a:endParaRPr lang="en-GB" dirty="0">
              <a:solidFill>
                <a:prstClr val="black"/>
              </a:solidFill>
            </a:endParaRPr>
          </a:p>
          <a:p>
            <a:pPr marL="640080" lvl="2" indent="0">
              <a:buClr>
                <a:srgbClr val="DA1F28"/>
              </a:buClr>
              <a:buNone/>
            </a:pPr>
            <a:endParaRPr lang="en-GB" dirty="0" smtClean="0"/>
          </a:p>
          <a:p>
            <a:r>
              <a:rPr lang="en-GB" dirty="0" smtClean="0"/>
              <a:t>Arrow Function:</a:t>
            </a:r>
          </a:p>
          <a:p>
            <a:pPr marL="640080" lvl="2" indent="0">
              <a:buClr>
                <a:srgbClr val="DA1F28"/>
              </a:buClr>
              <a:buNone/>
            </a:pP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let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square = </a:t>
            </a:r>
            <a:r>
              <a:rPr lang="en-GB" sz="1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n) </a:t>
            </a:r>
            <a:r>
              <a:rPr lang="en-GB" sz="1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=&gt; {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return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n * n; </a:t>
            </a:r>
            <a:r>
              <a:rPr lang="en-GB" sz="1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};</a:t>
            </a:r>
          </a:p>
          <a:p>
            <a:pPr marL="640080" lvl="2" indent="0">
              <a:buClr>
                <a:srgbClr val="DA1F28"/>
              </a:buClr>
              <a:buNone/>
            </a:pP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let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greeting 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 </a:t>
            </a:r>
            <a:r>
              <a:rPr lang="en-GB" sz="1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 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=&gt; </a:t>
            </a:r>
            <a:r>
              <a:rPr lang="en-GB" sz="1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 </a:t>
            </a:r>
            <a:r>
              <a:rPr lang="en-GB" sz="1800" dirty="0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8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hello world"</a:t>
            </a:r>
            <a:r>
              <a:rPr lang="en-GB" sz="1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};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640080" lvl="2" indent="0">
              <a:buClr>
                <a:srgbClr val="DA1F28"/>
              </a:buClr>
              <a:buNone/>
            </a:pPr>
            <a:r>
              <a:rPr lang="en-GB" sz="1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OR simply: </a:t>
            </a:r>
          </a:p>
          <a:p>
            <a:pPr marL="640080" lvl="2" indent="0">
              <a:buClr>
                <a:srgbClr val="DA1F28"/>
              </a:buClr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19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let</a:t>
            </a:r>
            <a:r>
              <a:rPr lang="en-GB" sz="1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greeting = () =&gt; </a:t>
            </a:r>
            <a:r>
              <a:rPr lang="en-GB" sz="1800" dirty="0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8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hello world</a:t>
            </a:r>
            <a:r>
              <a:rPr lang="en-GB" sz="1800" dirty="0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6415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JavaScript and the DOM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 smtClean="0"/>
              <a:t>JavaScript can be used to:</a:t>
            </a:r>
          </a:p>
          <a:p>
            <a:pPr lvl="1"/>
            <a:r>
              <a:rPr lang="en-GB" dirty="0"/>
              <a:t>c</a:t>
            </a:r>
            <a:r>
              <a:rPr lang="en-GB" dirty="0" smtClean="0"/>
              <a:t>hange elements, attributes and CSS styles</a:t>
            </a:r>
          </a:p>
          <a:p>
            <a:pPr lvl="1"/>
            <a:r>
              <a:rPr lang="en-GB" dirty="0" smtClean="0"/>
              <a:t>remove existing elements, attributes and styles</a:t>
            </a:r>
          </a:p>
          <a:p>
            <a:pPr lvl="1"/>
            <a:r>
              <a:rPr lang="en-GB" dirty="0" smtClean="0"/>
              <a:t>add new elements, attributes and styles</a:t>
            </a:r>
          </a:p>
          <a:p>
            <a:pPr lvl="1"/>
            <a:r>
              <a:rPr lang="en-GB" dirty="0" smtClean="0"/>
              <a:t>react to events that happen on the page</a:t>
            </a:r>
          </a:p>
          <a:p>
            <a:r>
              <a:rPr lang="en-GB" dirty="0" smtClean="0"/>
              <a:t>The easiest way to get a reference to an element to manipulate it is to use its </a:t>
            </a:r>
            <a:r>
              <a:rPr lang="en-GB" b="1" dirty="0" smtClean="0"/>
              <a:t>id attribute value</a:t>
            </a:r>
            <a:r>
              <a:rPr lang="en-GB" dirty="0" smtClean="0"/>
              <a:t> and the </a:t>
            </a:r>
            <a:r>
              <a:rPr lang="en-GB" b="1" dirty="0" err="1" smtClean="0"/>
              <a:t>document.getElementById</a:t>
            </a:r>
            <a:r>
              <a:rPr lang="en-GB" b="1" dirty="0" smtClean="0"/>
              <a:t>()</a:t>
            </a:r>
            <a:r>
              <a:rPr lang="en-GB" dirty="0" smtClean="0"/>
              <a:t> method.</a:t>
            </a:r>
          </a:p>
          <a:p>
            <a:pPr marL="365760" lvl="1" indent="0">
              <a:buNone/>
            </a:pP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let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btn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document.getElementById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submitButton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662786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Finding Elements</a:t>
            </a:r>
            <a:br>
              <a:rPr lang="en-GB" dirty="0" smtClean="0"/>
            </a:br>
            <a:r>
              <a:rPr lang="en-GB" sz="3100" dirty="0" err="1"/>
              <a:t>querySelector</a:t>
            </a:r>
            <a:r>
              <a:rPr lang="en-GB" sz="3100" dirty="0"/>
              <a:t>() and </a:t>
            </a:r>
            <a:r>
              <a:rPr lang="en-GB" sz="3100" dirty="0" err="1"/>
              <a:t>querySelectorAll</a:t>
            </a:r>
            <a:r>
              <a:rPr lang="en-GB" sz="3100" dirty="0"/>
              <a:t>()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>
            <a:normAutofit/>
          </a:bodyPr>
          <a:lstStyle/>
          <a:p>
            <a:r>
              <a:rPr lang="en-GB" dirty="0" smtClean="0"/>
              <a:t>The </a:t>
            </a:r>
            <a:r>
              <a:rPr lang="en-GB" dirty="0" err="1" smtClean="0">
                <a:hlinkClick r:id="rId3"/>
              </a:rPr>
              <a:t>querySelector</a:t>
            </a:r>
            <a:r>
              <a:rPr lang="en-GB" dirty="0" smtClean="0">
                <a:hlinkClick r:id="rId3"/>
              </a:rPr>
              <a:t>()</a:t>
            </a:r>
            <a:r>
              <a:rPr lang="en-GB" dirty="0" smtClean="0"/>
              <a:t> or </a:t>
            </a:r>
            <a:r>
              <a:rPr lang="en-GB" dirty="0" err="1" smtClean="0">
                <a:hlinkClick r:id="rId4"/>
              </a:rPr>
              <a:t>querySelectorAll</a:t>
            </a:r>
            <a:r>
              <a:rPr lang="en-GB" dirty="0" smtClean="0">
                <a:hlinkClick r:id="rId4"/>
              </a:rPr>
              <a:t>()</a:t>
            </a:r>
            <a:r>
              <a:rPr lang="en-GB" dirty="0" smtClean="0"/>
              <a:t> methods are the new approach for finding DOM elements.</a:t>
            </a:r>
          </a:p>
          <a:p>
            <a:r>
              <a:rPr lang="en-GB" dirty="0" smtClean="0"/>
              <a:t>The methods find elements based on a specified </a:t>
            </a:r>
            <a:r>
              <a:rPr lang="en-GB" b="1" dirty="0" smtClean="0"/>
              <a:t>CSS selector</a:t>
            </a:r>
            <a:r>
              <a:rPr lang="en-GB" dirty="0" smtClean="0"/>
              <a:t>.</a:t>
            </a:r>
          </a:p>
          <a:p>
            <a:r>
              <a:rPr lang="en-GB" b="1" dirty="0" smtClean="0"/>
              <a:t>Syntax</a:t>
            </a:r>
            <a:r>
              <a:rPr lang="en-GB" dirty="0" smtClean="0"/>
              <a:t>:</a:t>
            </a:r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let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x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 </a:t>
            </a:r>
            <a:r>
              <a:rPr lang="en-GB" sz="20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document.querySelector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"CSS Selector"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let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y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 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document.querySelectorAll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"CSS Selector"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  <a:endParaRPr lang="en-GB" sz="2000" dirty="0">
              <a:solidFill>
                <a:prstClr val="black"/>
              </a:solidFill>
            </a:endParaRPr>
          </a:p>
          <a:p>
            <a:r>
              <a:rPr lang="en-GB" b="1" dirty="0" smtClean="0"/>
              <a:t>Note</a:t>
            </a:r>
            <a:r>
              <a:rPr lang="en-GB" dirty="0" smtClean="0"/>
              <a:t>: limited </a:t>
            </a:r>
            <a:r>
              <a:rPr lang="en-GB" dirty="0" smtClean="0">
                <a:hlinkClick r:id="rId5"/>
              </a:rPr>
              <a:t>support in IE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5109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Finding </a:t>
            </a:r>
            <a:r>
              <a:rPr lang="en-GB" dirty="0" smtClean="0"/>
              <a:t>Elements</a:t>
            </a:r>
            <a:br>
              <a:rPr lang="en-GB" dirty="0" smtClean="0"/>
            </a:br>
            <a:r>
              <a:rPr lang="en-GB" sz="3100" dirty="0" err="1"/>
              <a:t>querySelector</a:t>
            </a:r>
            <a:r>
              <a:rPr lang="en-GB" sz="3100" dirty="0"/>
              <a:t>() and </a:t>
            </a:r>
            <a:r>
              <a:rPr lang="en-GB" sz="3100" dirty="0" err="1"/>
              <a:t>querySelectorAll</a:t>
            </a:r>
            <a:r>
              <a:rPr lang="en-GB" sz="3100" dirty="0"/>
              <a:t>()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The </a:t>
            </a:r>
            <a:r>
              <a:rPr lang="en-GB" b="1" dirty="0" err="1" smtClean="0"/>
              <a:t>querySelector</a:t>
            </a:r>
            <a:r>
              <a:rPr lang="en-GB" b="1" dirty="0" smtClean="0"/>
              <a:t>()</a:t>
            </a:r>
            <a:r>
              <a:rPr lang="en-GB" dirty="0" smtClean="0"/>
              <a:t> method </a:t>
            </a:r>
            <a:r>
              <a:rPr lang="en-GB" b="1" dirty="0" smtClean="0"/>
              <a:t>returns the </a:t>
            </a:r>
            <a:r>
              <a:rPr lang="en-GB" b="1" u="sng" dirty="0" smtClean="0"/>
              <a:t>first element</a:t>
            </a:r>
            <a:r>
              <a:rPr lang="en-GB" dirty="0" smtClean="0"/>
              <a:t> that matches the specified CSS selector in the document. Useful if:</a:t>
            </a:r>
          </a:p>
          <a:p>
            <a:pPr lvl="1"/>
            <a:r>
              <a:rPr lang="en-GB" dirty="0" smtClean="0"/>
              <a:t>You know the result will return a single item.</a:t>
            </a:r>
          </a:p>
          <a:p>
            <a:pPr lvl="1"/>
            <a:r>
              <a:rPr lang="en-GB" dirty="0"/>
              <a:t>Y</a:t>
            </a:r>
            <a:r>
              <a:rPr lang="en-GB" dirty="0" smtClean="0"/>
              <a:t>ou are only interested in the first element matching the selector (e.g. checking elements’ existence).</a:t>
            </a:r>
          </a:p>
          <a:p>
            <a:r>
              <a:rPr lang="en-GB" dirty="0" smtClean="0"/>
              <a:t>The </a:t>
            </a:r>
            <a:r>
              <a:rPr lang="en-GB" b="1" dirty="0" err="1" smtClean="0"/>
              <a:t>querySelectorAll</a:t>
            </a:r>
            <a:r>
              <a:rPr lang="en-GB" b="1" dirty="0" smtClean="0"/>
              <a:t>()</a:t>
            </a:r>
            <a:r>
              <a:rPr lang="en-GB" dirty="0" smtClean="0"/>
              <a:t> method </a:t>
            </a:r>
            <a:r>
              <a:rPr lang="en-GB" b="1" dirty="0" smtClean="0"/>
              <a:t>returns</a:t>
            </a:r>
            <a:r>
              <a:rPr lang="en-GB" dirty="0" smtClean="0"/>
              <a:t> </a:t>
            </a:r>
            <a:r>
              <a:rPr lang="en-GB" b="1" u="sng" dirty="0" smtClean="0"/>
              <a:t>all elements</a:t>
            </a:r>
            <a:r>
              <a:rPr lang="en-GB" dirty="0" smtClean="0"/>
              <a:t> that that </a:t>
            </a:r>
            <a:r>
              <a:rPr lang="en-GB" dirty="0"/>
              <a:t>match the specified selector </a:t>
            </a:r>
            <a:r>
              <a:rPr lang="en-GB" dirty="0" smtClean="0"/>
              <a:t>in the document as </a:t>
            </a:r>
            <a:r>
              <a:rPr lang="en-GB" dirty="0"/>
              <a:t>a </a:t>
            </a:r>
            <a:r>
              <a:rPr lang="en-GB" dirty="0" smtClean="0"/>
              <a:t>static </a:t>
            </a:r>
            <a:r>
              <a:rPr lang="en-GB" dirty="0" err="1" smtClean="0"/>
              <a:t>Nodelist</a:t>
            </a:r>
            <a:r>
              <a:rPr lang="en-GB" dirty="0" smtClean="0"/>
              <a:t> </a:t>
            </a:r>
            <a:r>
              <a:rPr lang="en-GB" dirty="0"/>
              <a:t>object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Access </a:t>
            </a:r>
            <a:r>
              <a:rPr lang="en-GB" dirty="0"/>
              <a:t>the </a:t>
            </a:r>
            <a:r>
              <a:rPr lang="en-GB" dirty="0" err="1"/>
              <a:t>nodelist</a:t>
            </a:r>
            <a:r>
              <a:rPr lang="en-GB" dirty="0"/>
              <a:t> items as you would an array using an index </a:t>
            </a:r>
            <a:r>
              <a:rPr lang="en-GB" dirty="0" smtClean="0"/>
              <a:t>number.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5593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Finding Elements</a:t>
            </a:r>
            <a:br>
              <a:rPr lang="en-GB" dirty="0" smtClean="0"/>
            </a:br>
            <a:r>
              <a:rPr lang="en-GB" sz="3100" dirty="0" err="1" smtClean="0"/>
              <a:t>querySelector</a:t>
            </a:r>
            <a:r>
              <a:rPr lang="en-GB" sz="3100" dirty="0" smtClean="0"/>
              <a:t>() and </a:t>
            </a:r>
            <a:r>
              <a:rPr lang="en-GB" sz="3100" dirty="0" err="1" smtClean="0"/>
              <a:t>querySelectorAll</a:t>
            </a:r>
            <a:r>
              <a:rPr lang="en-GB" sz="3100" dirty="0" smtClean="0"/>
              <a:t>() Examples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By </a:t>
            </a:r>
            <a:r>
              <a:rPr lang="en-GB" b="1" dirty="0" smtClean="0"/>
              <a:t>id</a:t>
            </a:r>
            <a:r>
              <a:rPr lang="en-GB" dirty="0" smtClean="0"/>
              <a:t> returns </a:t>
            </a:r>
            <a:r>
              <a:rPr lang="en-GB" dirty="0" err="1" smtClean="0"/>
              <a:t>nodelist</a:t>
            </a:r>
            <a:r>
              <a:rPr lang="en-GB" dirty="0" smtClean="0"/>
              <a:t> with one element:</a:t>
            </a:r>
            <a:endParaRPr lang="en-GB" dirty="0"/>
          </a:p>
          <a:p>
            <a:pPr marL="365760" lvl="1" indent="0">
              <a:buNone/>
            </a:pP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let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btn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</a:t>
            </a:r>
            <a:r>
              <a:rPr lang="en-GB" sz="20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document.</a:t>
            </a:r>
            <a:r>
              <a:rPr lang="en-GB" sz="2000" b="1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querySelector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"#</a:t>
            </a:r>
            <a:r>
              <a:rPr lang="en-GB" sz="2000" dirty="0" err="1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submitButton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  <a:endParaRPr lang="en-GB" sz="2000" dirty="0"/>
          </a:p>
          <a:p>
            <a:r>
              <a:rPr lang="en-GB" b="1" dirty="0"/>
              <a:t>By tag type</a:t>
            </a:r>
            <a:r>
              <a:rPr lang="en-GB" dirty="0"/>
              <a:t> </a:t>
            </a:r>
            <a:r>
              <a:rPr lang="en-GB" dirty="0" smtClean="0"/>
              <a:t>returns </a:t>
            </a:r>
            <a:r>
              <a:rPr lang="en-GB" dirty="0" err="1" smtClean="0"/>
              <a:t>nodelist</a:t>
            </a:r>
            <a:r>
              <a:rPr lang="en-GB" dirty="0" smtClean="0"/>
              <a:t> of all div elements:</a:t>
            </a:r>
            <a:endParaRPr lang="en-GB" dirty="0"/>
          </a:p>
          <a:p>
            <a:pPr marL="365760" lvl="1" indent="0">
              <a:buNone/>
            </a:pP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let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</a:t>
            </a:r>
            <a:r>
              <a:rPr lang="en-GB" sz="20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document.</a:t>
            </a:r>
            <a:r>
              <a:rPr lang="en-GB" sz="2000" b="1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querySelectorAll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</a:t>
            </a:r>
            <a:r>
              <a:rPr lang="en-GB" sz="20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Access first matching element</a:t>
            </a:r>
          </a:p>
          <a:p>
            <a:pPr marL="365760" lvl="1" indent="0">
              <a:buNone/>
            </a:pPr>
            <a:r>
              <a:rPr lang="en-GB" sz="20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divs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[0].…</a:t>
            </a:r>
            <a:endParaRPr lang="en-GB" sz="2000" dirty="0"/>
          </a:p>
          <a:p>
            <a:r>
              <a:rPr lang="en-GB" b="1" dirty="0"/>
              <a:t>By class</a:t>
            </a:r>
            <a:r>
              <a:rPr lang="en-GB" dirty="0"/>
              <a:t> </a:t>
            </a:r>
            <a:r>
              <a:rPr lang="en-GB" dirty="0" smtClean="0"/>
              <a:t>returns </a:t>
            </a:r>
            <a:r>
              <a:rPr lang="en-GB" dirty="0" err="1" smtClean="0"/>
              <a:t>nodelist</a:t>
            </a:r>
            <a:r>
              <a:rPr lang="en-GB" dirty="0" smtClean="0"/>
              <a:t> of all elements with class “example”:</a:t>
            </a:r>
            <a:endParaRPr lang="en-GB" dirty="0"/>
          </a:p>
          <a:p>
            <a:pPr marL="365760" lvl="1" indent="0">
              <a:buNone/>
            </a:pP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btns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</a:t>
            </a:r>
            <a:r>
              <a:rPr lang="en-GB" sz="20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document.</a:t>
            </a:r>
            <a:r>
              <a:rPr lang="en-GB" sz="2000" b="1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querySelectorAll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".example"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  <a:endParaRPr lang="en-GB" sz="2000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964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Finding Elements</a:t>
            </a:r>
            <a:br>
              <a:rPr lang="en-GB" dirty="0"/>
            </a:br>
            <a:r>
              <a:rPr lang="en-GB" sz="3100" dirty="0" err="1" smtClean="0"/>
              <a:t>querySelectorAll</a:t>
            </a:r>
            <a:r>
              <a:rPr lang="en-GB" sz="3100" dirty="0" smtClean="0"/>
              <a:t>()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</a:t>
            </a:r>
            <a:r>
              <a:rPr lang="en-GB" dirty="0" err="1" smtClean="0"/>
              <a:t>querySelectorAll</a:t>
            </a:r>
            <a:r>
              <a:rPr lang="en-GB" dirty="0" smtClean="0"/>
              <a:t>() returns a collection. </a:t>
            </a:r>
          </a:p>
          <a:p>
            <a:pPr lvl="1"/>
            <a:r>
              <a:rPr lang="en-GB" dirty="0" smtClean="0"/>
              <a:t>It is not an array but can generally be accessed like an array using:</a:t>
            </a:r>
          </a:p>
          <a:p>
            <a:pPr lvl="2"/>
            <a:r>
              <a:rPr lang="en-GB" dirty="0" smtClean="0"/>
              <a:t>A for { … } loop</a:t>
            </a:r>
          </a:p>
          <a:p>
            <a:pPr lvl="2"/>
            <a:r>
              <a:rPr lang="en-GB" dirty="0" smtClean="0"/>
              <a:t>A </a:t>
            </a:r>
            <a:r>
              <a:rPr lang="en-GB" dirty="0" err="1" smtClean="0"/>
              <a:t>forEach</a:t>
            </a:r>
            <a:r>
              <a:rPr lang="en-GB" dirty="0" smtClean="0"/>
              <a:t> { … } loop – accepts an anonymous function as a parameter.</a:t>
            </a:r>
          </a:p>
          <a:p>
            <a:r>
              <a:rPr lang="en-GB" dirty="0" smtClean="0"/>
              <a:t>You can also convert the collection to an array object using the </a:t>
            </a:r>
            <a:r>
              <a:rPr lang="en-GB" dirty="0" err="1" smtClean="0"/>
              <a:t>Array.from</a:t>
            </a:r>
            <a:r>
              <a:rPr lang="en-GB" dirty="0" smtClean="0"/>
              <a:t>() method.</a:t>
            </a:r>
          </a:p>
          <a:p>
            <a:pPr lvl="1"/>
            <a:r>
              <a:rPr lang="en-GB" dirty="0" smtClean="0"/>
              <a:t>This gives you access to the array methods for the collection.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1937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Finding Elements</a:t>
            </a:r>
            <a:br>
              <a:rPr lang="en-GB" dirty="0"/>
            </a:br>
            <a:r>
              <a:rPr lang="en-GB" sz="3100" dirty="0" err="1" smtClean="0"/>
              <a:t>querySelectorAll</a:t>
            </a:r>
            <a:r>
              <a:rPr lang="en-GB" sz="3100" dirty="0" smtClean="0"/>
              <a:t>()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Find all &lt;li&gt; elements in document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let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liElements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document.querySelectorAll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2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li"</a:t>
            </a: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2200" dirty="0"/>
          </a:p>
          <a:p>
            <a:r>
              <a:rPr lang="en-GB" dirty="0" smtClean="0"/>
              <a:t>Loop through items:</a:t>
            </a:r>
          </a:p>
          <a:p>
            <a:pPr lvl="1"/>
            <a:r>
              <a:rPr lang="en-GB" dirty="0" smtClean="0"/>
              <a:t>Using for { … } loop: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(let </a:t>
            </a: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= 0;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&lt; </a:t>
            </a: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liElements.length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++) 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 </a:t>
            </a:r>
            <a:r>
              <a:rPr lang="en-GB" sz="20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//...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}</a:t>
            </a:r>
            <a:r>
              <a:rPr lang="en-GB" sz="20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 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lvl="1"/>
            <a:r>
              <a:rPr lang="en-GB" dirty="0" smtClean="0"/>
              <a:t>Using </a:t>
            </a:r>
            <a:r>
              <a:rPr lang="en-GB" dirty="0" err="1" smtClean="0"/>
              <a:t>forEach</a:t>
            </a:r>
            <a:r>
              <a:rPr lang="en-GB" dirty="0" smtClean="0"/>
              <a:t> { … }</a:t>
            </a:r>
          </a:p>
          <a:p>
            <a:pPr marL="320040" lvl="1" indent="0">
              <a:buNone/>
            </a:pPr>
            <a:r>
              <a:rPr lang="en-GB" sz="2100" dirty="0" err="1">
                <a:solidFill>
                  <a:srgbClr val="000000"/>
                </a:solidFill>
                <a:latin typeface="Consolas" panose="020B0609020204030204" pitchFamily="49" charset="0"/>
              </a:rPr>
              <a:t>liElements.forEach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(li) { ... });</a:t>
            </a:r>
            <a:endParaRPr lang="en-GB" sz="2100" dirty="0"/>
          </a:p>
          <a:p>
            <a:r>
              <a:rPr lang="en-GB" dirty="0" smtClean="0"/>
              <a:t>Convert to Array object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let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liArray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Array.from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liElements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137760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Problem with HTML DOM Selectors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Query selector methods that return a collection of HTML elements return a </a:t>
            </a:r>
            <a:r>
              <a:rPr lang="en-GB" b="1" dirty="0" err="1" smtClean="0"/>
              <a:t>Nodelist</a:t>
            </a:r>
            <a:r>
              <a:rPr lang="en-GB" dirty="0" smtClean="0"/>
              <a:t> object.</a:t>
            </a:r>
          </a:p>
          <a:p>
            <a:r>
              <a:rPr lang="en-GB" dirty="0" smtClean="0"/>
              <a:t>This </a:t>
            </a:r>
            <a:r>
              <a:rPr lang="en-GB" dirty="0" err="1" smtClean="0"/>
              <a:t>NodeList</a:t>
            </a:r>
            <a:r>
              <a:rPr lang="en-GB" dirty="0" smtClean="0"/>
              <a:t> can be a:</a:t>
            </a:r>
          </a:p>
          <a:p>
            <a:pPr lvl="1"/>
            <a:r>
              <a:rPr lang="en-GB" b="1" dirty="0" smtClean="0"/>
              <a:t>Static Collection</a:t>
            </a:r>
            <a:r>
              <a:rPr lang="en-GB" dirty="0" smtClean="0"/>
              <a:t>: dynamic changes in the DOM are not reflected in the retrieved collection.</a:t>
            </a:r>
          </a:p>
          <a:p>
            <a:pPr lvl="2"/>
            <a:r>
              <a:rPr lang="en-GB" dirty="0" smtClean="0"/>
              <a:t>This can be a problem when dynamically change the DOM and you need to do things with the new content. </a:t>
            </a:r>
          </a:p>
          <a:p>
            <a:pPr lvl="1"/>
            <a:r>
              <a:rPr lang="en-GB" b="1" dirty="0" smtClean="0"/>
              <a:t>Live Collection</a:t>
            </a:r>
            <a:r>
              <a:rPr lang="en-GB" dirty="0" smtClean="0"/>
              <a:t>: any dynamic changes in the DOM are reflected in the retrieved collection.</a:t>
            </a:r>
          </a:p>
        </p:txBody>
      </p:sp>
    </p:spTree>
    <p:extLst>
      <p:ext uri="{BB962C8B-B14F-4D97-AF65-F5344CB8AC3E}">
        <p14:creationId xmlns:p14="http://schemas.microsoft.com/office/powerpoint/2010/main" val="1621236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Changing Elements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07824" cy="4495800"/>
          </a:xfrm>
        </p:spPr>
        <p:txBody>
          <a:bodyPr>
            <a:normAutofit/>
          </a:bodyPr>
          <a:lstStyle/>
          <a:p>
            <a:r>
              <a:rPr lang="en-GB" b="1" dirty="0"/>
              <a:t>.</a:t>
            </a:r>
            <a:r>
              <a:rPr lang="en-GB" b="1" dirty="0" err="1"/>
              <a:t>innerHTML</a:t>
            </a:r>
            <a:r>
              <a:rPr lang="en-GB" dirty="0"/>
              <a:t>: changes the HTML content of an element</a:t>
            </a:r>
          </a:p>
          <a:p>
            <a:pPr marL="365760" lvl="1" indent="0">
              <a:buNone/>
            </a:pP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document.getElementById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submitButton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).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innerHTML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"&lt;span&gt;Hello world&lt;/span&gt;"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2000" dirty="0"/>
          </a:p>
          <a:p>
            <a:r>
              <a:rPr lang="en-GB" dirty="0" smtClean="0"/>
              <a:t>Getting, setting and removing attributes:</a:t>
            </a:r>
          </a:p>
          <a:p>
            <a:pPr lvl="1"/>
            <a:r>
              <a:rPr lang="en-GB" dirty="0"/>
              <a:t>.</a:t>
            </a:r>
            <a:r>
              <a:rPr lang="en-GB" b="1" dirty="0" err="1"/>
              <a:t>getAttribute</a:t>
            </a:r>
            <a:r>
              <a:rPr lang="en-GB" dirty="0"/>
              <a:t>: </a:t>
            </a:r>
            <a:r>
              <a:rPr lang="en-GB" sz="20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el.getAttribute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 err="1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2000" dirty="0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  <a:endParaRPr lang="en-GB" dirty="0"/>
          </a:p>
          <a:p>
            <a:pPr lvl="1">
              <a:buClr>
                <a:srgbClr val="2DA2BF"/>
              </a:buClr>
            </a:pPr>
            <a:r>
              <a:rPr lang="en-GB" b="1" dirty="0" smtClean="0"/>
              <a:t>.</a:t>
            </a:r>
            <a:r>
              <a:rPr lang="en-GB" b="1" dirty="0" err="1" smtClean="0"/>
              <a:t>setAttribute</a:t>
            </a:r>
            <a:r>
              <a:rPr lang="en-GB" dirty="0" smtClean="0"/>
              <a:t>: </a:t>
            </a:r>
            <a:r>
              <a:rPr lang="en-GB" sz="20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el.setAttribute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 err="1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2000" dirty="0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000" dirty="0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"uwtsd.ac.uk"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  <a:endParaRPr lang="en-GB" dirty="0">
              <a:solidFill>
                <a:prstClr val="black"/>
              </a:solidFill>
            </a:endParaRPr>
          </a:p>
          <a:p>
            <a:pPr lvl="1"/>
            <a:r>
              <a:rPr lang="en-GB" b="1" dirty="0" smtClean="0"/>
              <a:t>.</a:t>
            </a:r>
            <a:r>
              <a:rPr lang="en-GB" b="1" dirty="0" err="1"/>
              <a:t>removeAttribute</a:t>
            </a:r>
            <a:r>
              <a:rPr lang="en-GB" dirty="0"/>
              <a:t>: </a:t>
            </a:r>
            <a:r>
              <a:rPr lang="en-GB" sz="20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el.removeAttribute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  <a:endParaRPr lang="en-GB" dirty="0"/>
          </a:p>
          <a:p>
            <a:pPr lvl="1"/>
            <a:r>
              <a:rPr lang="en-GB" b="1" dirty="0"/>
              <a:t>.</a:t>
            </a:r>
            <a:r>
              <a:rPr lang="en-GB" b="1" dirty="0" smtClean="0"/>
              <a:t>attributes</a:t>
            </a:r>
            <a:r>
              <a:rPr lang="en-GB" dirty="0" smtClean="0"/>
              <a:t>: gets all attributes on the element.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1220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Changing Elements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.</a:t>
            </a:r>
            <a:r>
              <a:rPr lang="en-GB" b="1" dirty="0" err="1"/>
              <a:t>style.property</a:t>
            </a:r>
            <a:r>
              <a:rPr lang="en-GB" dirty="0"/>
              <a:t>: changes the style of a HTML element where property is the style to </a:t>
            </a:r>
            <a:r>
              <a:rPr lang="en-GB" dirty="0" smtClean="0"/>
              <a:t>change.</a:t>
            </a:r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document.getElementById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myLink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).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style.color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"red</a:t>
            </a:r>
            <a:r>
              <a:rPr lang="en-GB" sz="2000" dirty="0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document.getElementById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myLink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).</a:t>
            </a:r>
            <a:r>
              <a:rPr lang="en-GB" sz="20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style.borderWidth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 </a:t>
            </a:r>
            <a:r>
              <a:rPr lang="en-GB" sz="2000" dirty="0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"20px"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2000" dirty="0">
              <a:solidFill>
                <a:prstClr val="black"/>
              </a:solidFill>
            </a:endParaRPr>
          </a:p>
          <a:p>
            <a:pPr marL="365760" lvl="1" indent="0">
              <a:buClr>
                <a:srgbClr val="2DA2BF"/>
              </a:buClr>
              <a:buNone/>
            </a:pPr>
            <a:endParaRPr lang="en-GB" sz="2000" dirty="0">
              <a:solidFill>
                <a:prstClr val="black"/>
              </a:solidFill>
            </a:endParaRP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526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Responding to Events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Events occur when something happens to an element e.g. clicked, loads, mouse over, etc.</a:t>
            </a:r>
          </a:p>
          <a:p>
            <a:r>
              <a:rPr lang="en-GB" dirty="0"/>
              <a:t>You create event listener methods that listen out for an event and respond to it via program code.</a:t>
            </a:r>
          </a:p>
          <a:p>
            <a:r>
              <a:rPr lang="en-GB" dirty="0" smtClean="0"/>
              <a:t>Three main ways to register an event listener:</a:t>
            </a:r>
          </a:p>
          <a:p>
            <a:pPr lvl="1"/>
            <a:r>
              <a:rPr lang="en-GB" dirty="0" smtClean="0"/>
              <a:t>The DOM </a:t>
            </a:r>
            <a:r>
              <a:rPr lang="en-GB" b="1" dirty="0" smtClean="0"/>
              <a:t>.</a:t>
            </a:r>
            <a:r>
              <a:rPr lang="en-GB" b="1" dirty="0" err="1" smtClean="0"/>
              <a:t>addEventListener</a:t>
            </a:r>
            <a:r>
              <a:rPr lang="en-GB" b="1" dirty="0" smtClean="0"/>
              <a:t> method</a:t>
            </a:r>
            <a:r>
              <a:rPr lang="en-GB" dirty="0" smtClean="0"/>
              <a:t> (</a:t>
            </a:r>
            <a:r>
              <a:rPr lang="en-GB" dirty="0" smtClean="0">
                <a:solidFill>
                  <a:srgbClr val="FF0000"/>
                </a:solidFill>
              </a:rPr>
              <a:t>best practice</a:t>
            </a:r>
            <a:r>
              <a:rPr lang="en-GB" dirty="0" smtClean="0"/>
              <a:t>).</a:t>
            </a:r>
          </a:p>
          <a:p>
            <a:pPr lvl="1"/>
            <a:r>
              <a:rPr lang="en-GB" dirty="0" smtClean="0"/>
              <a:t>Adding an </a:t>
            </a:r>
            <a:r>
              <a:rPr lang="en-GB" b="1" dirty="0" smtClean="0"/>
              <a:t>event HTML Attribute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Setting </a:t>
            </a:r>
            <a:r>
              <a:rPr lang="en-GB" b="1" dirty="0" smtClean="0"/>
              <a:t>HTML Element event properties with JS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5885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DOM .</a:t>
            </a:r>
            <a:r>
              <a:rPr lang="en-GB" dirty="0" err="1" smtClean="0"/>
              <a:t>addEventListener</a:t>
            </a:r>
            <a:r>
              <a:rPr lang="en-GB" dirty="0" smtClean="0"/>
              <a:t>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element.addEventListener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"event"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function, 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useCapture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  <a:endParaRPr lang="en-GB" sz="3200" dirty="0" smtClean="0"/>
          </a:p>
          <a:p>
            <a:r>
              <a:rPr lang="en-GB" b="1" dirty="0" smtClean="0"/>
              <a:t>element</a:t>
            </a:r>
            <a:r>
              <a:rPr lang="en-GB" dirty="0" smtClean="0"/>
              <a:t>: the target element of the event.</a:t>
            </a:r>
          </a:p>
          <a:p>
            <a:r>
              <a:rPr lang="en-GB" b="1" i="1" dirty="0"/>
              <a:t>event</a:t>
            </a:r>
            <a:r>
              <a:rPr lang="en-GB" dirty="0"/>
              <a:t>: is the </a:t>
            </a:r>
            <a:r>
              <a:rPr lang="en-GB" dirty="0">
                <a:hlinkClick r:id="rId3"/>
              </a:rPr>
              <a:t>event </a:t>
            </a:r>
            <a:r>
              <a:rPr lang="en-GB" dirty="0" smtClean="0">
                <a:hlinkClick r:id="rId3"/>
              </a:rPr>
              <a:t>type</a:t>
            </a:r>
            <a:r>
              <a:rPr lang="en-GB" dirty="0" smtClean="0"/>
              <a:t> being </a:t>
            </a:r>
            <a:r>
              <a:rPr lang="en-GB" dirty="0"/>
              <a:t>listened for to respond </a:t>
            </a:r>
            <a:r>
              <a:rPr lang="en-GB" dirty="0" smtClean="0"/>
              <a:t>to (note: it is case-sensitive).</a:t>
            </a:r>
            <a:endParaRPr lang="en-GB" dirty="0"/>
          </a:p>
          <a:p>
            <a:r>
              <a:rPr lang="en-GB" b="1" i="1" dirty="0"/>
              <a:t>function</a:t>
            </a:r>
            <a:r>
              <a:rPr lang="en-GB" dirty="0"/>
              <a:t>: is the function code to execute when the event occurs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Commonly written as an anonymous function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1525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DOM .</a:t>
            </a:r>
            <a:r>
              <a:rPr lang="en-GB" dirty="0" err="1" smtClean="0"/>
              <a:t>addEventListener</a:t>
            </a:r>
            <a:r>
              <a:rPr lang="en-GB" dirty="0" smtClean="0"/>
              <a:t>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element.addEventListener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"event"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function, 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useCapture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  <a:endParaRPr lang="en-GB" sz="3200" dirty="0" smtClean="0"/>
          </a:p>
          <a:p>
            <a:r>
              <a:rPr lang="en-GB" b="1" i="1" dirty="0" err="1" smtClean="0"/>
              <a:t>useCapture</a:t>
            </a:r>
            <a:r>
              <a:rPr lang="en-GB" dirty="0"/>
              <a:t>: is used to indicate the order of event propagation.</a:t>
            </a:r>
          </a:p>
          <a:p>
            <a:pPr lvl="1"/>
            <a:r>
              <a:rPr lang="en-GB" dirty="0"/>
              <a:t>If you have a &lt;p&gt; element embedded in a &lt;div</a:t>
            </a:r>
            <a:r>
              <a:rPr lang="en-GB" dirty="0" smtClean="0"/>
              <a:t>&gt; element:</a:t>
            </a:r>
          </a:p>
          <a:p>
            <a:pPr lvl="2"/>
            <a:r>
              <a:rPr lang="en-GB" sz="25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5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2500" dirty="0">
                <a:solidFill>
                  <a:srgbClr val="0000FF"/>
                </a:solidFill>
                <a:latin typeface="Consolas" panose="020B0609020204030204" pitchFamily="49" charset="0"/>
              </a:rPr>
              <a:t>&gt;&lt;</a:t>
            </a:r>
            <a:r>
              <a:rPr lang="en-GB" sz="25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25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en-GB" sz="25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25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en-GB" sz="25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25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dirty="0" smtClean="0"/>
          </a:p>
          <a:p>
            <a:pPr lvl="2"/>
            <a:r>
              <a:rPr lang="en-GB" dirty="0"/>
              <a:t>W</a:t>
            </a:r>
            <a:r>
              <a:rPr lang="en-GB" dirty="0" smtClean="0"/>
              <a:t>hich </a:t>
            </a:r>
            <a:r>
              <a:rPr lang="en-GB" dirty="0"/>
              <a:t>element’s click event should be handled first?</a:t>
            </a:r>
          </a:p>
          <a:p>
            <a:pPr lvl="1"/>
            <a:r>
              <a:rPr lang="en-GB" b="1" dirty="0"/>
              <a:t>Bubbling</a:t>
            </a:r>
            <a:r>
              <a:rPr lang="en-GB" dirty="0"/>
              <a:t> (</a:t>
            </a:r>
            <a:r>
              <a:rPr lang="en-GB" dirty="0" err="1"/>
              <a:t>useCapture</a:t>
            </a:r>
            <a:r>
              <a:rPr lang="en-GB" dirty="0"/>
              <a:t>=false): innermost element is handled </a:t>
            </a:r>
            <a:r>
              <a:rPr lang="en-GB" dirty="0" smtClean="0"/>
              <a:t>first i.e.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dirty="0" smtClean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r>
              <a:rPr lang="en-GB" dirty="0" smtClean="0"/>
              <a:t> first.</a:t>
            </a:r>
          </a:p>
          <a:p>
            <a:pPr lvl="2"/>
            <a:r>
              <a:rPr lang="en-GB" dirty="0" smtClean="0"/>
              <a:t>Not all events allow bubbling (inner elements handled first).</a:t>
            </a:r>
            <a:endParaRPr lang="en-GB" dirty="0"/>
          </a:p>
          <a:p>
            <a:pPr lvl="1"/>
            <a:r>
              <a:rPr lang="en-GB" b="1" dirty="0"/>
              <a:t>Capturing</a:t>
            </a:r>
            <a:r>
              <a:rPr lang="en-GB" dirty="0"/>
              <a:t> (</a:t>
            </a:r>
            <a:r>
              <a:rPr lang="en-GB" dirty="0" err="1"/>
              <a:t>useCapture</a:t>
            </a:r>
            <a:r>
              <a:rPr lang="en-GB" dirty="0"/>
              <a:t>=true): outermost element is handled </a:t>
            </a:r>
            <a:r>
              <a:rPr lang="en-GB" dirty="0" smtClean="0"/>
              <a:t>first i.e.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dirty="0" smtClean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r>
              <a:rPr lang="en-GB" dirty="0" smtClean="0"/>
              <a:t> first.</a:t>
            </a:r>
            <a:endParaRPr lang="en-GB" dirty="0"/>
          </a:p>
          <a:p>
            <a:r>
              <a:rPr lang="en-GB" dirty="0" smtClean="0"/>
              <a:t>There are </a:t>
            </a:r>
            <a:r>
              <a:rPr lang="en-GB" dirty="0" smtClean="0">
                <a:hlinkClick r:id="rId3"/>
              </a:rPr>
              <a:t>other options</a:t>
            </a:r>
            <a:r>
              <a:rPr lang="en-GB" dirty="0" smtClean="0"/>
              <a:t> you can add.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9071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DOM .</a:t>
            </a:r>
            <a:r>
              <a:rPr lang="en-GB" dirty="0" err="1"/>
              <a:t>addEventListener</a:t>
            </a:r>
            <a:r>
              <a:rPr lang="en-GB" dirty="0"/>
              <a:t>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An element </a:t>
            </a:r>
            <a:r>
              <a:rPr lang="en-GB" b="1" i="1" dirty="0"/>
              <a:t>can have many event listeners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For the same event e.g. two click event listeners</a:t>
            </a:r>
          </a:p>
          <a:p>
            <a:pPr lvl="1"/>
            <a:r>
              <a:rPr lang="en-GB" dirty="0"/>
              <a:t>For different events e.g. a click and a </a:t>
            </a:r>
            <a:r>
              <a:rPr lang="en-GB" dirty="0" err="1"/>
              <a:t>mouseover</a:t>
            </a:r>
            <a:r>
              <a:rPr lang="en-GB" dirty="0"/>
              <a:t> event listener.</a:t>
            </a:r>
          </a:p>
          <a:p>
            <a:r>
              <a:rPr lang="en-GB" dirty="0"/>
              <a:t>You can also decide to </a:t>
            </a:r>
            <a:r>
              <a:rPr lang="en-GB" b="1" dirty="0"/>
              <a:t>stop listening</a:t>
            </a:r>
            <a:r>
              <a:rPr lang="en-GB" dirty="0"/>
              <a:t> out for an event for an element.</a:t>
            </a:r>
          </a:p>
          <a:p>
            <a:pPr lvl="1"/>
            <a:r>
              <a:rPr lang="en-GB" b="1" dirty="0"/>
              <a:t>To remove an event listener</a:t>
            </a:r>
            <a:r>
              <a:rPr lang="en-GB" dirty="0"/>
              <a:t>, use:</a:t>
            </a:r>
          </a:p>
          <a:p>
            <a:pPr marL="640080" lvl="2" indent="0">
              <a:buNone/>
            </a:pPr>
            <a:r>
              <a:rPr lang="en-GB" sz="2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element.</a:t>
            </a:r>
            <a:r>
              <a:rPr lang="en-GB" sz="2200" b="1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removeEventListener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"event"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function);</a:t>
            </a:r>
            <a:endParaRPr lang="en-GB" dirty="0"/>
          </a:p>
          <a:p>
            <a:pPr lvl="1"/>
            <a:r>
              <a:rPr lang="en-GB" dirty="0"/>
              <a:t>The parameters are the same as the </a:t>
            </a:r>
            <a:r>
              <a:rPr lang="en-GB" dirty="0" err="1"/>
              <a:t>addEventListener</a:t>
            </a:r>
            <a:r>
              <a:rPr lang="en-GB" dirty="0"/>
              <a:t> method.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7194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 Event Listener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Using an anonymous function</a:t>
            </a:r>
          </a:p>
          <a:p>
            <a:pPr marL="594360" lvl="2" indent="0">
              <a:buNone/>
            </a:pP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let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btn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document.getElementById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submitButton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594360" lvl="2" indent="0">
              <a:buNone/>
            </a:pPr>
            <a:r>
              <a:rPr lang="en-GB" sz="20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btn.addEventListener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"click"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() { </a:t>
            </a:r>
          </a:p>
          <a:p>
            <a:pPr marL="594360" lvl="2" indent="0">
              <a:buNone/>
            </a:pP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do something </a:t>
            </a:r>
            <a:endParaRPr lang="en-GB" sz="2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});</a:t>
            </a:r>
            <a:endParaRPr lang="en-GB" sz="2000" dirty="0" smtClean="0"/>
          </a:p>
          <a:p>
            <a:r>
              <a:rPr lang="en-GB" dirty="0" smtClean="0"/>
              <a:t>Calling another function (a named function or an anonymous function assigned to a variable):</a:t>
            </a:r>
          </a:p>
          <a:p>
            <a:pPr marL="594360" lvl="2" indent="0">
              <a:buNone/>
            </a:pP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let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btn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document.getElementById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submitButton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594360" lvl="2" indent="0">
              <a:buNone/>
            </a:pP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btn.addEventListener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click"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0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calcCost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r>
              <a:rPr lang="en-GB" dirty="0" smtClean="0"/>
              <a:t>Passing Parameters:</a:t>
            </a:r>
          </a:p>
          <a:p>
            <a:pPr marL="594360" lvl="2" indent="0">
              <a:buNone/>
            </a:pPr>
            <a:r>
              <a:rPr lang="en-GB" sz="20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btn.addEventListener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"click"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() {</a:t>
            </a:r>
          </a:p>
          <a:p>
            <a:pPr marL="594360" lvl="2" indent="0">
              <a:buNone/>
            </a:pP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myFunction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(a, b);</a:t>
            </a:r>
          </a:p>
          <a:p>
            <a:pPr marL="594360" lvl="2" indent="0">
              <a:buNone/>
            </a:pP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});</a:t>
            </a:r>
            <a:endParaRPr lang="en-GB" sz="2000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876149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EventListener</a:t>
            </a:r>
            <a:r>
              <a:rPr lang="en-GB" dirty="0"/>
              <a:t> Parameter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If an element has an event listener handler function, when the event occurs:</a:t>
            </a:r>
          </a:p>
          <a:p>
            <a:pPr lvl="1"/>
            <a:r>
              <a:rPr lang="en-GB" dirty="0"/>
              <a:t>an event object is created and passed to the event handler function as an argument.</a:t>
            </a:r>
          </a:p>
          <a:p>
            <a:pPr lvl="1"/>
            <a:r>
              <a:rPr lang="en-GB" dirty="0"/>
              <a:t>This event object contains useful information (properties) about the event that occurred.</a:t>
            </a:r>
          </a:p>
          <a:p>
            <a:r>
              <a:rPr lang="en-GB" dirty="0"/>
              <a:t>To get access to the event object parameter, you need to </a:t>
            </a:r>
            <a:r>
              <a:rPr lang="en-GB" b="1" dirty="0"/>
              <a:t>pass a parameter to reference it</a:t>
            </a:r>
            <a:r>
              <a:rPr lang="en-GB" dirty="0"/>
              <a:t> in your event handler function:</a:t>
            </a:r>
          </a:p>
          <a:p>
            <a:pPr marL="640080" lvl="2" indent="0">
              <a:buNone/>
            </a:pPr>
            <a:r>
              <a:rPr lang="en-GB" sz="2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el.addEventListener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"click"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(event) { });</a:t>
            </a:r>
            <a:endParaRPr lang="en-GB" sz="2200" dirty="0"/>
          </a:p>
          <a:p>
            <a:endParaRPr lang="en-GB" dirty="0"/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6084168" y="4797152"/>
            <a:ext cx="1368152" cy="648072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0314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Cancelling </a:t>
            </a:r>
            <a:r>
              <a:rPr lang="en-GB" dirty="0" smtClean="0"/>
              <a:t>Events</a:t>
            </a:r>
            <a:br>
              <a:rPr lang="en-GB" dirty="0" smtClean="0"/>
            </a:br>
            <a:r>
              <a:rPr lang="en-GB" sz="3100" dirty="0" err="1" smtClean="0"/>
              <a:t>preventDefault</a:t>
            </a:r>
            <a:r>
              <a:rPr lang="en-GB" sz="3100" dirty="0" smtClean="0"/>
              <a:t>() Method</a:t>
            </a:r>
            <a:endParaRPr lang="en-GB" sz="3100" dirty="0"/>
          </a:p>
        </p:txBody>
      </p:sp>
      <p:sp>
        <p:nvSpPr>
          <p:cNvPr id="4" name="Rectangle 3"/>
          <p:cNvSpPr/>
          <p:nvPr/>
        </p:nvSpPr>
        <p:spPr>
          <a:xfrm>
            <a:off x="1403648" y="5733256"/>
            <a:ext cx="3384376" cy="360040"/>
          </a:xfrm>
          <a:prstGeom prst="rect">
            <a:avLst/>
          </a:prstGeom>
          <a:solidFill>
            <a:srgbClr val="FFFF00">
              <a:alpha val="2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6372200" y="5445224"/>
            <a:ext cx="648072" cy="288032"/>
          </a:xfrm>
          <a:prstGeom prst="rect">
            <a:avLst/>
          </a:prstGeom>
          <a:solidFill>
            <a:srgbClr val="FFFF00">
              <a:alpha val="2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If an </a:t>
            </a:r>
            <a:r>
              <a:rPr lang="en-GB" b="1" i="1" dirty="0" smtClean="0"/>
              <a:t>event is cancellable</a:t>
            </a:r>
            <a:r>
              <a:rPr lang="en-GB" dirty="0" smtClean="0"/>
              <a:t>, you can cancel the default action of the event.</a:t>
            </a:r>
          </a:p>
          <a:p>
            <a:pPr lvl="1"/>
            <a:r>
              <a:rPr lang="en-GB" dirty="0" smtClean="0"/>
              <a:t>You use the event. </a:t>
            </a:r>
            <a:r>
              <a:rPr lang="en-GB" dirty="0" err="1" smtClean="0"/>
              <a:t>preventDefault</a:t>
            </a:r>
            <a:r>
              <a:rPr lang="en-GB" dirty="0" smtClean="0"/>
              <a:t>() method.</a:t>
            </a:r>
          </a:p>
          <a:p>
            <a:pPr lvl="1"/>
            <a:r>
              <a:rPr lang="en-GB" dirty="0" smtClean="0"/>
              <a:t>That is, the event is prevented as if it never occurred</a:t>
            </a:r>
          </a:p>
          <a:p>
            <a:r>
              <a:rPr lang="en-GB" dirty="0" smtClean="0"/>
              <a:t>For example, cancelling:</a:t>
            </a:r>
          </a:p>
          <a:p>
            <a:pPr lvl="1"/>
            <a:r>
              <a:rPr lang="en-GB" dirty="0" smtClean="0"/>
              <a:t>a link from navigating to an address when it is clicked on.</a:t>
            </a:r>
          </a:p>
          <a:p>
            <a:pPr lvl="1"/>
            <a:r>
              <a:rPr lang="en-GB" dirty="0" smtClean="0"/>
              <a:t>A click event on an element.</a:t>
            </a:r>
            <a:endParaRPr lang="en-GB" dirty="0"/>
          </a:p>
          <a:p>
            <a:pPr marL="320040" lvl="1" indent="0">
              <a:buNone/>
            </a:pP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let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srgbClr val="000000"/>
                </a:solidFill>
                <a:latin typeface="Consolas" panose="020B0609020204030204" pitchFamily="49" charset="0"/>
              </a:rPr>
              <a:t>btn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2100" dirty="0" err="1">
                <a:solidFill>
                  <a:srgbClr val="000000"/>
                </a:solidFill>
                <a:latin typeface="Consolas" panose="020B0609020204030204" pitchFamily="49" charset="0"/>
              </a:rPr>
              <a:t>document.querySelector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100" dirty="0">
                <a:solidFill>
                  <a:srgbClr val="A31515"/>
                </a:solidFill>
                <a:latin typeface="Consolas" panose="020B0609020204030204" pitchFamily="49" charset="0"/>
              </a:rPr>
              <a:t>"button</a:t>
            </a:r>
            <a:r>
              <a:rPr lang="en-GB" sz="21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19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btn.addEventListener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900" dirty="0">
                <a:solidFill>
                  <a:srgbClr val="A31515"/>
                </a:solidFill>
                <a:latin typeface="Consolas" panose="020B0609020204030204" pitchFamily="49" charset="0"/>
              </a:rPr>
              <a:t>"click"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(event) {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event.preventDefault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});</a:t>
            </a:r>
            <a:endParaRPr lang="en-GB" sz="19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2492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3" grpId="0" uiExpand="1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Window Load Event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Occurs when the page has fully loaded, including dependent resources (i.e. stylesheets, images, etc.)</a:t>
            </a:r>
          </a:p>
          <a:p>
            <a:r>
              <a:rPr lang="en-GB" dirty="0" smtClean="0"/>
              <a:t>Indicates that you can now interact with the page’s DOM content.</a:t>
            </a:r>
          </a:p>
          <a:p>
            <a:pPr marL="594360" lvl="2" indent="0">
              <a:buNone/>
            </a:pPr>
            <a:r>
              <a:rPr lang="en-GB" sz="22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window.addEventListener</a:t>
            </a:r>
            <a:r>
              <a:rPr lang="en-GB" sz="22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200" dirty="0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"load"</a:t>
            </a:r>
            <a:r>
              <a:rPr lang="en-GB" sz="22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(event) 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22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22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</a:t>
            </a:r>
            <a:r>
              <a:rPr lang="en-GB" sz="22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do something</a:t>
            </a:r>
            <a:endParaRPr lang="en-GB" sz="2200" dirty="0" smtClean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2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});</a:t>
            </a:r>
            <a:endParaRPr lang="en-GB" sz="2200" dirty="0"/>
          </a:p>
          <a:p>
            <a:pPr marL="0" indent="0" algn="ctr">
              <a:buNone/>
            </a:pPr>
            <a:r>
              <a:rPr lang="en-GB" dirty="0" smtClean="0"/>
              <a:t>OR (arrow function syntax)</a:t>
            </a:r>
            <a:endParaRPr lang="en-GB" dirty="0"/>
          </a:p>
          <a:p>
            <a:pPr marL="594360" lvl="2" indent="0">
              <a:buNone/>
            </a:pP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window.addEventListener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srgbClr val="A31515"/>
                </a:solidFill>
                <a:latin typeface="Consolas" panose="020B0609020204030204" pitchFamily="49" charset="0"/>
              </a:rPr>
              <a:t>"load"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, () =&gt; {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200" dirty="0">
                <a:solidFill>
                  <a:srgbClr val="008000"/>
                </a:solidFill>
                <a:latin typeface="Consolas" panose="020B0609020204030204" pitchFamily="49" charset="0"/>
              </a:rPr>
              <a:t>// do something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});</a:t>
            </a:r>
            <a:endParaRPr lang="en-GB" sz="2200" dirty="0"/>
          </a:p>
          <a:p>
            <a:pPr marL="0" indent="0" algn="ctr">
              <a:buNone/>
            </a:pPr>
            <a:r>
              <a:rPr lang="en-GB" dirty="0" smtClean="0"/>
              <a:t>OR</a:t>
            </a:r>
            <a:endParaRPr lang="en-GB" dirty="0" smtClean="0"/>
          </a:p>
          <a:p>
            <a:pPr marL="594360" lvl="2" indent="0">
              <a:buNone/>
            </a:pPr>
            <a:r>
              <a:rPr lang="en-GB" sz="22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window.</a:t>
            </a:r>
            <a:r>
              <a:rPr lang="en-GB" sz="2200" dirty="0" err="1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onload</a:t>
            </a:r>
            <a:r>
              <a:rPr lang="en-GB" sz="22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</a:t>
            </a:r>
            <a:r>
              <a:rPr lang="en-GB" sz="22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22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2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event) 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22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do something</a:t>
            </a:r>
            <a:endParaRPr lang="en-GB" sz="2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2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};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567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13962</TotalTime>
  <Words>2673</Words>
  <Application>Microsoft Office PowerPoint</Application>
  <PresentationFormat>On-screen Show (4:3)</PresentationFormat>
  <Paragraphs>372</Paragraphs>
  <Slides>36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3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JavaScript</vt:lpstr>
      <vt:lpstr>Today’s Lecture</vt:lpstr>
      <vt:lpstr>Exercise: JavaScript or jQuery</vt:lpstr>
      <vt:lpstr>JavaScript (JS), aka ECMAScript (ES)</vt:lpstr>
      <vt:lpstr>Features of JavaScript</vt:lpstr>
      <vt:lpstr>JavaScript, Some Very Basic Rules</vt:lpstr>
      <vt:lpstr>Data Structures &amp; Types</vt:lpstr>
      <vt:lpstr>Declarations</vt:lpstr>
      <vt:lpstr>Variable Scope</vt:lpstr>
      <vt:lpstr>Arrays</vt:lpstr>
      <vt:lpstr>Useful Array Properties and Methods</vt:lpstr>
      <vt:lpstr>Looping Through Array Items Two Common Methods</vt:lpstr>
      <vt:lpstr>Functions</vt:lpstr>
      <vt:lpstr>Functions</vt:lpstr>
      <vt:lpstr>Anonymous Functions</vt:lpstr>
      <vt:lpstr>Uses of Anonymous Functions</vt:lpstr>
      <vt:lpstr>JS Arrow Function</vt:lpstr>
      <vt:lpstr>JS Arrow Function Examples</vt:lpstr>
      <vt:lpstr>JavaScript and the DOM</vt:lpstr>
      <vt:lpstr>Finding Elements querySelector() and querySelectorAll()</vt:lpstr>
      <vt:lpstr>Finding Elements querySelector() and querySelectorAll()</vt:lpstr>
      <vt:lpstr>Finding Elements querySelector() and querySelectorAll() Examples</vt:lpstr>
      <vt:lpstr>Finding Elements querySelectorAll()</vt:lpstr>
      <vt:lpstr>Finding Elements querySelectorAll()</vt:lpstr>
      <vt:lpstr>The Problem with HTML DOM Selectors</vt:lpstr>
      <vt:lpstr>Changing Elements</vt:lpstr>
      <vt:lpstr>Changing Elements</vt:lpstr>
      <vt:lpstr>Responding to Events</vt:lpstr>
      <vt:lpstr>The DOM .addEventListener Method</vt:lpstr>
      <vt:lpstr>The DOM .addEventListener Method</vt:lpstr>
      <vt:lpstr>The DOM .addEventListener Method</vt:lpstr>
      <vt:lpstr>Add Event Listener Examples</vt:lpstr>
      <vt:lpstr>The EventListener Parameter</vt:lpstr>
      <vt:lpstr>Cancelling Events preventDefault() Method</vt:lpstr>
      <vt:lpstr>Window Load Event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1543</cp:revision>
  <cp:lastPrinted>2014-09-29T16:21:25Z</cp:lastPrinted>
  <dcterms:created xsi:type="dcterms:W3CDTF">2013-09-18T07:00:31Z</dcterms:created>
  <dcterms:modified xsi:type="dcterms:W3CDTF">2019-10-21T09:28:09Z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