
<file path=[Content_Types].xml><?xml version="1.0" encoding="utf-8"?>
<Types xmlns="http://schemas.openxmlformats.org/package/2006/content-types">
  <Default ContentType="application/x-fontdata" Extension="fntdata"/>
  <Default ContentType="image/jpeg" Extension="jpe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Lst>
  <p:sldSz cx="18288000" cy="10287000"/>
  <p:notesSz cx="6858000" cy="9144000"/>
  <p:embeddedFontLst>
    <p:embeddedFont>
      <p:font typeface="Arial MT Pro" charset="1" panose="020B0502020202020204"/>
      <p:regular r:id="rId31"/>
    </p:embeddedFont>
    <p:embeddedFont>
      <p:font typeface="Trebuchet MS" charset="1" panose="020B0603020202020204"/>
      <p:regular r:id="rId32"/>
    </p:embeddedFont>
    <p:embeddedFont>
      <p:font typeface="Trebuchet MS Italics" charset="1" panose="020B0603020202090204"/>
      <p:regular r:id="rId33"/>
    </p:embeddedFont>
    <p:embeddedFont>
      <p:font typeface="Trebuchet MS Bold" charset="1" panose="020B0703020202020204"/>
      <p:regular r:id="rId34"/>
    </p:embeddedFont>
    <p:embeddedFont>
      <p:font typeface="Trebuchet MS Bold Italics" charset="1" panose="020B0703020202090204"/>
      <p:regular r:id="rId35"/>
    </p:embeddedFont>
    <p:embeddedFont>
      <p:font typeface="Arimo" charset="1" panose="020B0604020202020204"/>
      <p:regular r:id="rId36"/>
    </p:embeddedFont>
    <p:embeddedFont>
      <p:font typeface="Georgia" charset="1" panose="02040502050405020303"/>
      <p:regular r:id="rId37"/>
    </p:embeddedFont>
    <p:embeddedFont>
      <p:font typeface="Arial" charset="1" panose="020B0604020202020204"/>
      <p:regular r:id="rId38"/>
    </p:embeddedFont>
    <p:embeddedFont>
      <p:font typeface="Inter" charset="1" panose="02000503000000020004"/>
      <p:regular r:id="rId39"/>
    </p:embeddedFont>
    <p:embeddedFont>
      <p:font typeface="Inter Bold" charset="1" panose="02000503000000020004"/>
      <p:regular r:id="rId4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fonts/font31.fntdata" Type="http://schemas.openxmlformats.org/officeDocument/2006/relationships/font"/><Relationship Id="rId32" Target="fonts/font32.fntdata" Type="http://schemas.openxmlformats.org/officeDocument/2006/relationships/font"/><Relationship Id="rId33" Target="fonts/font33.fntdata" Type="http://schemas.openxmlformats.org/officeDocument/2006/relationships/font"/><Relationship Id="rId34" Target="fonts/font34.fntdata" Type="http://schemas.openxmlformats.org/officeDocument/2006/relationships/font"/><Relationship Id="rId35" Target="fonts/font35.fntdata" Type="http://schemas.openxmlformats.org/officeDocument/2006/relationships/font"/><Relationship Id="rId36" Target="fonts/font36.fntdata" Type="http://schemas.openxmlformats.org/officeDocument/2006/relationships/font"/><Relationship Id="rId37" Target="fonts/font37.fntdata" Type="http://schemas.openxmlformats.org/officeDocument/2006/relationships/font"/><Relationship Id="rId38" Target="fonts/font38.fntdata" Type="http://schemas.openxmlformats.org/officeDocument/2006/relationships/font"/><Relationship Id="rId39" Target="fonts/font39.fntdata" Type="http://schemas.openxmlformats.org/officeDocument/2006/relationships/font"/><Relationship Id="rId4" Target="theme/theme1.xml" Type="http://schemas.openxmlformats.org/officeDocument/2006/relationships/theme"/><Relationship Id="rId40" Target="fonts/font40.fntdata" Type="http://schemas.openxmlformats.org/officeDocument/2006/relationships/font"/><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https://schoolsweek.co.uk/ai-how-are-schools-using-the-technology-in-classrooms/" TargetMode="External" Type="http://schemas.openxmlformats.org/officeDocument/2006/relationships/hyperlink"/><Relationship Id="rId3" Target="https://strategyeducation.co.uk/using-chatgpt-in-schools/" TargetMode="External" Type="http://schemas.openxmlformats.org/officeDocument/2006/relationships/hyperlink"/><Relationship Id="rId4" Target="https://www.nasuwt.org.uk/advice/in-the-classroom/artificial-intelligence-and-digital-technologies.html" TargetMode="External" Type="http://schemas.openxmlformats.org/officeDocument/2006/relationships/hyperlink"/><Relationship Id="rId5" Target="https://www.bbc.co.uk/bitesize/articles/z3sc96f#zt2sydm" TargetMode="External" Type="http://schemas.openxmlformats.org/officeDocument/2006/relationships/hyperlink"/><Relationship Id="rId6" Target="https://schoolsweek.co.uk/ai-how-are-schools-using-the-technology-in-classrooms/" TargetMode="External" Type="http://schemas.openxmlformats.org/officeDocument/2006/relationships/hyperlink"/><Relationship Id="rId7" Target="https://strategyeducation.co.uk/using-chatgpt-in-schools/" TargetMode="External" Type="http://schemas.openxmlformats.org/officeDocument/2006/relationships/hyperlink"/><Relationship Id="rId8" Target="https://www.nasuwt.org.uk/advice/in-the-classroom/artificial-intelligence-and-digital-technologies.html" TargetMode="External" Type="http://schemas.openxmlformats.org/officeDocument/2006/relationships/hyperlink"/><Relationship Id="rId9" Target="https://www.bbc.co.uk/bitesize/articles/z3sc96f#zt2sydm" TargetMode="External" Type="http://schemas.openxmlformats.org/officeDocument/2006/relationships/hyperlink"/></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youtube.com/watch?v=HzYG56HLxbI" TargetMode="External" Type="http://schemas.openxmlformats.org/officeDocument/2006/relationships/hyperlink"/><Relationship Id="rId3" Target="https://www.youtube.com/watch?v=HzYG56HLxbI" TargetMode="External" Type="http://schemas.openxmlformats.org/officeDocument/2006/relationships/hyperlink"/></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https://chat.openai.com/" TargetMode="External" Type="http://schemas.openxmlformats.org/officeDocument/2006/relationships/hyperlink"/><Relationship Id="rId3" Target="https://chat.openai.com/" TargetMode="External" Type="http://schemas.openxmlformats.org/officeDocument/2006/relationships/hyperlink"/><Relationship Id="rId4" Target="https://www.uwtsd.ac.uk/media/uwtsd-website/content-assets/documents/news/Artificial-Intelligence-Referencing-Guidance.pdf" TargetMode="External" Type="http://schemas.openxmlformats.org/officeDocument/2006/relationships/hyperlink"/></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10" Target="https://unesdoc.unesco.org/ark:/48223/pf0000381137" TargetMode="External" Type="http://schemas.openxmlformats.org/officeDocument/2006/relationships/hyperlink"/><Relationship Id="rId11" Target="https://www.unesco.org/en/artificial-intelligence/recommendation-ethics/cases" TargetMode="External" Type="http://schemas.openxmlformats.org/officeDocument/2006/relationships/hyperlink"/><Relationship Id="rId12" Target="https://www.uwtsd.ac.uk/media/uwtsd-website/content-assets/documents/news/Artificial-Intelligence-Referencing-Guidance.pdf" TargetMode="External" Type="http://schemas.openxmlformats.org/officeDocument/2006/relationships/hyperlink"/><Relationship Id="rId2" Target="https://www.gov.uk/government/news/new-drive-to-better-understand-the-role-of-ai-in-education" TargetMode="External" Type="http://schemas.openxmlformats.org/officeDocument/2006/relationships/hyperlink"/><Relationship Id="rId3" Target="https://www.educationnext.org/a-i-in-education-leap-into-new-era-machine-intelligence-carries-risks-challenges-promises/" TargetMode="External" Type="http://schemas.openxmlformats.org/officeDocument/2006/relationships/hyperlink"/><Relationship Id="rId4" Target="https://www.ft.com/content/bde93e43-7ad6-4abf-9c00-8955c6a9e343" TargetMode="External" Type="http://schemas.openxmlformats.org/officeDocument/2006/relationships/hyperlink"/><Relationship Id="rId5" Target="https://www.linkedin.com/pulse/impact-ai-education-yash-khurana" TargetMode="External" Type="http://schemas.openxmlformats.org/officeDocument/2006/relationships/hyperlink"/><Relationship Id="rId6" Target="https://schoolsweek.co.uk/ai-how-are-schools-using-the-technology-in-classrooms/" TargetMode="External" Type="http://schemas.openxmlformats.org/officeDocument/2006/relationships/hyperlink"/><Relationship Id="rId7" Target="https://blog.schoolsandacademiesshow.co.uk/the-impact-of-ai-in-education" TargetMode="External" Type="http://schemas.openxmlformats.org/officeDocument/2006/relationships/hyperlink"/><Relationship Id="rId8" Target="https://strategyeducation.co.uk/using-chatgpt-in-schools/" TargetMode="External" Type="http://schemas.openxmlformats.org/officeDocument/2006/relationships/hyperlink"/><Relationship Id="rId9" Target="https://www.theguardian.com/technology/2023/jul/04/uk-universities-draw-up-guiding-principles-on-generative-ai"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2023717">
            <a:off x="11503516" y="8277139"/>
            <a:ext cx="7272055" cy="0"/>
          </a:xfrm>
          <a:prstGeom prst="line">
            <a:avLst/>
          </a:prstGeom>
          <a:ln cap="rnd" w="9525">
            <a:solidFill>
              <a:srgbClr val="FFF6D4"/>
            </a:solidFill>
            <a:prstDash val="solid"/>
            <a:headEnd type="none" len="sm" w="sm"/>
            <a:tailEnd type="none" len="sm" w="sm"/>
          </a:ln>
        </p:spPr>
      </p:sp>
      <p:sp>
        <p:nvSpPr>
          <p:cNvPr name="AutoShape 3" id="3"/>
          <p:cNvSpPr/>
          <p:nvPr/>
        </p:nvSpPr>
        <p:spPr>
          <a:xfrm rot="4791364">
            <a:off x="10672468" y="5145435"/>
            <a:ext cx="10464870" cy="0"/>
          </a:xfrm>
          <a:prstGeom prst="line">
            <a:avLst/>
          </a:prstGeom>
          <a:ln cap="rnd" w="9525">
            <a:solidFill>
              <a:srgbClr val="FFF6D4"/>
            </a:solidFill>
            <a:prstDash val="solid"/>
            <a:headEnd type="none" len="sm" w="sm"/>
            <a:tailEnd type="none" len="sm" w="sm"/>
          </a:ln>
        </p:spPr>
      </p:sp>
      <p:sp>
        <p:nvSpPr>
          <p:cNvPr name="AutoShape 4" id="4"/>
          <p:cNvSpPr/>
          <p:nvPr/>
        </p:nvSpPr>
        <p:spPr>
          <a:xfrm rot="-2023717">
            <a:off x="11503516" y="8277139"/>
            <a:ext cx="7272055" cy="0"/>
          </a:xfrm>
          <a:prstGeom prst="line">
            <a:avLst/>
          </a:prstGeom>
          <a:ln cap="rnd" w="9525">
            <a:solidFill>
              <a:srgbClr val="FFF6D4"/>
            </a:solidFill>
            <a:prstDash val="solid"/>
            <a:headEnd type="none" len="sm" w="sm"/>
            <a:tailEnd type="none" len="sm" w="sm"/>
          </a:ln>
        </p:spPr>
      </p:sp>
      <p:sp>
        <p:nvSpPr>
          <p:cNvPr name="AutoShape 5" id="5"/>
          <p:cNvSpPr/>
          <p:nvPr/>
        </p:nvSpPr>
        <p:spPr>
          <a:xfrm rot="4791364">
            <a:off x="10672468" y="5145435"/>
            <a:ext cx="10464870" cy="0"/>
          </a:xfrm>
          <a:prstGeom prst="line">
            <a:avLst/>
          </a:prstGeom>
          <a:ln cap="rnd" w="9525">
            <a:solidFill>
              <a:srgbClr val="FFF6D4"/>
            </a:solidFill>
            <a:prstDash val="solid"/>
            <a:headEnd type="none" len="sm" w="sm"/>
            <a:tailEnd type="none" len="sm" w="sm"/>
          </a:ln>
        </p:spPr>
      </p:sp>
      <p:grpSp>
        <p:nvGrpSpPr>
          <p:cNvPr name="Group 6" id="6"/>
          <p:cNvGrpSpPr/>
          <p:nvPr/>
        </p:nvGrpSpPr>
        <p:grpSpPr>
          <a:xfrm rot="0">
            <a:off x="1439048" y="1426763"/>
            <a:ext cx="8740079" cy="7433475"/>
            <a:chOff x="0" y="0"/>
            <a:chExt cx="11653438" cy="9911300"/>
          </a:xfrm>
        </p:grpSpPr>
        <p:grpSp>
          <p:nvGrpSpPr>
            <p:cNvPr name="Group 7" id="7"/>
            <p:cNvGrpSpPr/>
            <p:nvPr/>
          </p:nvGrpSpPr>
          <p:grpSpPr>
            <a:xfrm rot="0">
              <a:off x="0" y="0"/>
              <a:ext cx="11653438" cy="8983626"/>
              <a:chOff x="0" y="0"/>
              <a:chExt cx="8286889" cy="6388356"/>
            </a:xfrm>
          </p:grpSpPr>
          <p:sp>
            <p:nvSpPr>
              <p:cNvPr name="Freeform 8" id="8"/>
              <p:cNvSpPr/>
              <p:nvPr/>
            </p:nvSpPr>
            <p:spPr>
              <a:xfrm flipH="false" flipV="false" rot="0">
                <a:off x="0" y="0"/>
                <a:ext cx="8286890" cy="6388356"/>
              </a:xfrm>
              <a:custGeom>
                <a:avLst/>
                <a:gdLst/>
                <a:ahLst/>
                <a:cxnLst/>
                <a:rect r="r" b="b" t="t" l="l"/>
                <a:pathLst>
                  <a:path h="6388356" w="8286890">
                    <a:moveTo>
                      <a:pt x="0" y="0"/>
                    </a:moveTo>
                    <a:lnTo>
                      <a:pt x="8286890" y="0"/>
                    </a:lnTo>
                    <a:lnTo>
                      <a:pt x="8286890" y="6388356"/>
                    </a:lnTo>
                    <a:lnTo>
                      <a:pt x="0" y="6388356"/>
                    </a:lnTo>
                    <a:close/>
                  </a:path>
                </a:pathLst>
              </a:custGeom>
              <a:solidFill>
                <a:srgbClr val="000000">
                  <a:alpha val="0"/>
                </a:srgbClr>
              </a:solidFill>
            </p:spPr>
          </p:sp>
          <p:sp>
            <p:nvSpPr>
              <p:cNvPr name="TextBox 9" id="9"/>
              <p:cNvSpPr txBox="true"/>
              <p:nvPr/>
            </p:nvSpPr>
            <p:spPr>
              <a:xfrm>
                <a:off x="0" y="-123825"/>
                <a:ext cx="8286889" cy="6512181"/>
              </a:xfrm>
              <a:prstGeom prst="rect">
                <a:avLst/>
              </a:prstGeom>
            </p:spPr>
            <p:txBody>
              <a:bodyPr anchor="b" rtlCol="false" tIns="0" lIns="0" bIns="0" rIns="0"/>
              <a:lstStyle/>
              <a:p>
                <a:pPr algn="ctr">
                  <a:lnSpc>
                    <a:spcPts val="7398"/>
                  </a:lnSpc>
                </a:pPr>
                <a:r>
                  <a:rPr lang="en-US" sz="6165">
                    <a:solidFill>
                      <a:srgbClr val="000000"/>
                    </a:solidFill>
                    <a:latin typeface="Arial MT Pro"/>
                    <a:ea typeface="Arial MT Pro"/>
                    <a:cs typeface="Arial MT Pro"/>
                    <a:sym typeface="Arial MT Pro"/>
                  </a:rPr>
                  <a:t>ECES4001C </a:t>
                </a:r>
              </a:p>
              <a:p>
                <a:pPr algn="ctr">
                  <a:lnSpc>
                    <a:spcPts val="7398"/>
                  </a:lnSpc>
                </a:pPr>
              </a:p>
              <a:p>
                <a:pPr algn="ctr">
                  <a:lnSpc>
                    <a:spcPts val="7398"/>
                  </a:lnSpc>
                </a:pPr>
                <a:r>
                  <a:rPr lang="en-US" sz="6165">
                    <a:solidFill>
                      <a:srgbClr val="000000"/>
                    </a:solidFill>
                    <a:latin typeface="Arial MT Pro"/>
                    <a:ea typeface="Arial MT Pro"/>
                    <a:cs typeface="Arial MT Pro"/>
                    <a:sym typeface="Arial MT Pro"/>
                  </a:rPr>
                  <a:t>Addysg Ddoe, Heddiw, Y fory</a:t>
                </a:r>
              </a:p>
              <a:p>
                <a:pPr algn="ctr">
                  <a:lnSpc>
                    <a:spcPts val="7398"/>
                  </a:lnSpc>
                </a:pPr>
              </a:p>
              <a:p>
                <a:pPr algn="ctr">
                  <a:lnSpc>
                    <a:spcPts val="7398"/>
                  </a:lnSpc>
                </a:pPr>
                <a:r>
                  <a:rPr lang="en-US" sz="6165">
                    <a:solidFill>
                      <a:srgbClr val="000000"/>
                    </a:solidFill>
                    <a:latin typeface="Arial MT Pro"/>
                    <a:ea typeface="Arial MT Pro"/>
                    <a:cs typeface="Arial MT Pro"/>
                    <a:sym typeface="Arial MT Pro"/>
                  </a:rPr>
                  <a:t>Education Past, Present, Future</a:t>
                </a:r>
              </a:p>
            </p:txBody>
          </p:sp>
        </p:grpSp>
        <p:grpSp>
          <p:nvGrpSpPr>
            <p:cNvPr name="Group 10" id="10"/>
            <p:cNvGrpSpPr/>
            <p:nvPr/>
          </p:nvGrpSpPr>
          <p:grpSpPr>
            <a:xfrm rot="0">
              <a:off x="1097280" y="9246328"/>
              <a:ext cx="9458878" cy="664972"/>
              <a:chOff x="0" y="0"/>
              <a:chExt cx="6726313" cy="472869"/>
            </a:xfrm>
          </p:grpSpPr>
          <p:sp>
            <p:nvSpPr>
              <p:cNvPr name="Freeform 11" id="11"/>
              <p:cNvSpPr/>
              <p:nvPr/>
            </p:nvSpPr>
            <p:spPr>
              <a:xfrm flipH="false" flipV="false" rot="0">
                <a:off x="0" y="0"/>
                <a:ext cx="6726313" cy="472869"/>
              </a:xfrm>
              <a:custGeom>
                <a:avLst/>
                <a:gdLst/>
                <a:ahLst/>
                <a:cxnLst/>
                <a:rect r="r" b="b" t="t" l="l"/>
                <a:pathLst>
                  <a:path h="472869" w="6726313">
                    <a:moveTo>
                      <a:pt x="0" y="0"/>
                    </a:moveTo>
                    <a:lnTo>
                      <a:pt x="6726313" y="0"/>
                    </a:lnTo>
                    <a:lnTo>
                      <a:pt x="6726313" y="472869"/>
                    </a:lnTo>
                    <a:lnTo>
                      <a:pt x="0" y="472869"/>
                    </a:lnTo>
                    <a:close/>
                  </a:path>
                </a:pathLst>
              </a:custGeom>
              <a:solidFill>
                <a:srgbClr val="000000">
                  <a:alpha val="0"/>
                </a:srgbClr>
              </a:solidFill>
            </p:spPr>
          </p:sp>
          <p:sp>
            <p:nvSpPr>
              <p:cNvPr name="TextBox 12" id="12"/>
              <p:cNvSpPr txBox="true"/>
              <p:nvPr/>
            </p:nvSpPr>
            <p:spPr>
              <a:xfrm>
                <a:off x="0" y="-57150"/>
                <a:ext cx="6726313" cy="530019"/>
              </a:xfrm>
              <a:prstGeom prst="rect">
                <a:avLst/>
              </a:prstGeom>
            </p:spPr>
            <p:txBody>
              <a:bodyPr anchor="t" rtlCol="false" tIns="0" lIns="0" bIns="0" rIns="0"/>
              <a:lstStyle/>
              <a:p>
                <a:pPr algn="ctr">
                  <a:lnSpc>
                    <a:spcPts val="3240"/>
                  </a:lnSpc>
                </a:pPr>
                <a:r>
                  <a:rPr lang="en-US" sz="2700">
                    <a:solidFill>
                      <a:srgbClr val="000000"/>
                    </a:solidFill>
                    <a:latin typeface="Arial MT Pro"/>
                    <a:ea typeface="Arial MT Pro"/>
                    <a:cs typeface="Arial MT Pro"/>
                    <a:sym typeface="Arial MT Pro"/>
                  </a:rPr>
                  <a:t>Sesiwn 9 / Session 9</a:t>
                </a:r>
              </a:p>
            </p:txBody>
          </p:sp>
        </p:grpSp>
      </p:grpSp>
      <p:grpSp>
        <p:nvGrpSpPr>
          <p:cNvPr name="Group 13" id="13"/>
          <p:cNvGrpSpPr/>
          <p:nvPr/>
        </p:nvGrpSpPr>
        <p:grpSpPr>
          <a:xfrm rot="0">
            <a:off x="11664859" y="-248206"/>
            <a:ext cx="10783412" cy="10783412"/>
            <a:chOff x="0" y="0"/>
            <a:chExt cx="812800" cy="812800"/>
          </a:xfrm>
        </p:grpSpPr>
        <p:sp>
          <p:nvSpPr>
            <p:cNvPr name="Freeform 14" id="1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38888" t="0" r="-38888" b="0"/>
              </a:stretch>
            </a:blipFill>
          </p:spPr>
        </p:sp>
      </p:grpSp>
    </p:spTree>
  </p:cSld>
  <p:clrMapOvr>
    <a:masterClrMapping/>
  </p:clrMapOvr>
</p:sld>
</file>

<file path=ppt/slides/slide2.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1192572"/>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Gorolwg sesiwn</a:t>
            </a:r>
          </a:p>
          <a:p>
            <a:pPr algn="ctr">
              <a:lnSpc>
                <a:spcPts val="6480"/>
              </a:lnSpc>
            </a:pPr>
            <a:r>
              <a:rPr lang="en-US" sz="5400">
                <a:solidFill>
                  <a:srgbClr val="000000"/>
                </a:solidFill>
                <a:latin typeface="Trebuchet MS"/>
                <a:ea typeface="Trebuchet MS"/>
                <a:cs typeface="Trebuchet MS"/>
                <a:sym typeface="Trebuchet MS"/>
              </a:rPr>
              <a:t>Session overview</a:t>
            </a:r>
          </a:p>
        </p:txBody>
      </p:sp>
      <p:sp>
        <p:nvSpPr>
          <p:cNvPr name="TextBox 3" id="3"/>
          <p:cNvSpPr txBox="true"/>
          <p:nvPr/>
        </p:nvSpPr>
        <p:spPr>
          <a:xfrm rot="0">
            <a:off x="2787937" y="3519055"/>
            <a:ext cx="6093172" cy="5739243"/>
          </a:xfrm>
          <a:prstGeom prst="rect">
            <a:avLst/>
          </a:prstGeom>
        </p:spPr>
        <p:txBody>
          <a:bodyPr anchor="t" rtlCol="false" tIns="0" lIns="0" bIns="0" rIns="0">
            <a:spAutoFit/>
          </a:bodyPr>
          <a:lstStyle/>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I’r Dyfodol</a:t>
            </a:r>
          </a:p>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Deallusrwydd Artiffisial (AI)</a:t>
            </a:r>
          </a:p>
        </p:txBody>
      </p:sp>
      <p:sp>
        <p:nvSpPr>
          <p:cNvPr name="TextBox 4" id="4"/>
          <p:cNvSpPr txBox="true"/>
          <p:nvPr/>
        </p:nvSpPr>
        <p:spPr>
          <a:xfrm rot="0">
            <a:off x="9406891" y="3519055"/>
            <a:ext cx="6093171" cy="5739245"/>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Into the Future</a:t>
            </a:r>
          </a:p>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Artificial Intelligence (AI) </a:t>
            </a:r>
          </a:p>
        </p:txBody>
      </p:sp>
    </p:spTree>
  </p:cSld>
  <p:clrMapOvr>
    <a:masterClrMapping/>
  </p:clrMapOvr>
</p:sld>
</file>

<file path=ppt/slides/slide3.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469591" y="1195941"/>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Nod</a:t>
            </a:r>
          </a:p>
          <a:p>
            <a:pPr algn="ctr">
              <a:lnSpc>
                <a:spcPts val="6480"/>
              </a:lnSpc>
            </a:pPr>
            <a:r>
              <a:rPr lang="en-US" sz="5400">
                <a:solidFill>
                  <a:srgbClr val="000000"/>
                </a:solidFill>
                <a:latin typeface="Trebuchet MS"/>
                <a:ea typeface="Trebuchet MS"/>
                <a:cs typeface="Trebuchet MS"/>
                <a:sym typeface="Trebuchet MS"/>
              </a:rPr>
              <a:t>Aims</a:t>
            </a:r>
          </a:p>
        </p:txBody>
      </p:sp>
      <p:sp>
        <p:nvSpPr>
          <p:cNvPr name="TextBox 3" id="3"/>
          <p:cNvSpPr txBox="true"/>
          <p:nvPr/>
        </p:nvSpPr>
        <p:spPr>
          <a:xfrm rot="0">
            <a:off x="2469591" y="3531950"/>
            <a:ext cx="6093172" cy="5729718"/>
          </a:xfrm>
          <a:prstGeom prst="rect">
            <a:avLst/>
          </a:prstGeom>
        </p:spPr>
        <p:txBody>
          <a:bodyPr anchor="t" rtlCol="false" tIns="0" lIns="0" bIns="0" rIns="0">
            <a:spAutoFit/>
          </a:bodyPr>
          <a:lstStyle/>
          <a:p>
            <a:pPr algn="l" marL="599932" indent="-299966" lvl="1">
              <a:lnSpc>
                <a:spcPts val="3977"/>
              </a:lnSpc>
              <a:buFont typeface="Arial"/>
              <a:buChar char="•"/>
            </a:pPr>
            <a:r>
              <a:rPr lang="en-US" sz="3315">
                <a:solidFill>
                  <a:srgbClr val="404040"/>
                </a:solidFill>
                <a:latin typeface="Trebuchet MS"/>
                <a:ea typeface="Trebuchet MS"/>
                <a:cs typeface="Trebuchet MS"/>
                <a:sym typeface="Trebuchet MS"/>
              </a:rPr>
              <a:t>Darparu cyd-destun hanesyddol cefndirol i nifer o brif agweddau addysg fodern o’r 18fed ganrif hyd heddiw.</a:t>
            </a:r>
          </a:p>
          <a:p>
            <a:pPr algn="l" marL="599932" indent="-299966" lvl="1">
              <a:lnSpc>
                <a:spcPts val="3977"/>
              </a:lnSpc>
              <a:buFont typeface="Arial"/>
              <a:buChar char="•"/>
            </a:pPr>
            <a:r>
              <a:rPr lang="en-US" sz="3315">
                <a:solidFill>
                  <a:srgbClr val="404040"/>
                </a:solidFill>
                <a:latin typeface="Trebuchet MS"/>
                <a:ea typeface="Trebuchet MS"/>
                <a:cs typeface="Trebuchet MS"/>
                <a:sym typeface="Trebuchet MS"/>
              </a:rPr>
              <a:t>Dangos sut mae gwahanol grwpiau diddordeb wedi bod yn ymladd o blaid ac yn gwrthwynebu cynnydd ag agendâu polisi gwahanol, yn yr ysgol, ar lefel leol ac yn  genedlaethol. </a:t>
            </a:r>
          </a:p>
          <a:p>
            <a:pPr algn="l" marL="599932" indent="-299966" lvl="1">
              <a:lnSpc>
                <a:spcPts val="3977"/>
              </a:lnSpc>
            </a:pPr>
          </a:p>
        </p:txBody>
      </p:sp>
      <p:sp>
        <p:nvSpPr>
          <p:cNvPr name="TextBox 4" id="4"/>
          <p:cNvSpPr txBox="true"/>
          <p:nvPr/>
        </p:nvSpPr>
        <p:spPr>
          <a:xfrm rot="0">
            <a:off x="9088545" y="3383402"/>
            <a:ext cx="6721125" cy="5878269"/>
          </a:xfrm>
          <a:prstGeom prst="rect">
            <a:avLst/>
          </a:prstGeom>
        </p:spPr>
        <p:txBody>
          <a:bodyPr anchor="t" rtlCol="false" tIns="0" lIns="0" bIns="0" rIns="0">
            <a:spAutoFit/>
          </a:bodyPr>
          <a:lstStyle/>
          <a:p>
            <a:pPr algn="l" marL="599932" indent="-299966" lvl="1">
              <a:lnSpc>
                <a:spcPts val="3977"/>
              </a:lnSpc>
              <a:buFont typeface="Arial"/>
              <a:buChar char="•"/>
            </a:pPr>
            <a:r>
              <a:rPr lang="en-US" sz="3315" i="true">
                <a:solidFill>
                  <a:srgbClr val="404040"/>
                </a:solidFill>
                <a:latin typeface="Trebuchet MS Italics"/>
                <a:ea typeface="Trebuchet MS Italics"/>
                <a:cs typeface="Trebuchet MS Italics"/>
                <a:sym typeface="Trebuchet MS Italics"/>
              </a:rPr>
              <a:t>Provide a background historical context to many of the major aspects of modern education from the 18ᵗʰcentury to the present time.</a:t>
            </a:r>
          </a:p>
          <a:p>
            <a:pPr algn="l" marL="599932" indent="-299966" lvl="1">
              <a:lnSpc>
                <a:spcPts val="3977"/>
              </a:lnSpc>
            </a:pPr>
            <a:r>
              <a:rPr lang="en-US" sz="3315" i="true">
                <a:solidFill>
                  <a:srgbClr val="404040"/>
                </a:solidFill>
                <a:latin typeface="Trebuchet MS Italics"/>
                <a:ea typeface="Trebuchet MS Italics"/>
                <a:cs typeface="Trebuchet MS Italics"/>
                <a:sym typeface="Trebuchet MS Italics"/>
              </a:rPr>
              <a:t> </a:t>
            </a:r>
          </a:p>
          <a:p>
            <a:pPr algn="l" marL="599932" indent="-299966" lvl="1">
              <a:lnSpc>
                <a:spcPts val="3977"/>
              </a:lnSpc>
              <a:buFont typeface="Arial"/>
              <a:buChar char="•"/>
            </a:pPr>
            <a:r>
              <a:rPr lang="en-US" sz="3315" i="true">
                <a:solidFill>
                  <a:srgbClr val="404040"/>
                </a:solidFill>
                <a:latin typeface="Trebuchet MS Italics"/>
                <a:ea typeface="Trebuchet MS Italics"/>
                <a:cs typeface="Trebuchet MS Italics"/>
                <a:sym typeface="Trebuchet MS Italics"/>
              </a:rPr>
              <a:t>Illustrate how progress has been fought for and opposed by various interest groups with different policy agendas, at the school, local and national level. </a:t>
            </a:r>
          </a:p>
          <a:p>
            <a:pPr algn="l" marL="599932" indent="-299966" lvl="1">
              <a:lnSpc>
                <a:spcPts val="3977"/>
              </a:lnSpc>
            </a:pPr>
          </a:p>
        </p:txBody>
      </p:sp>
    </p:spTree>
  </p:cSld>
  <p:clrMapOvr>
    <a:masterClrMapping/>
  </p:clrMapOvr>
</p:sld>
</file>

<file path=ppt/slides/slide4.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1105873"/>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2787937" y="3432357"/>
            <a:ext cx="6093172" cy="5739243"/>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Deall cyfnodau allweddol a diwygiadau allweddol yn hanes addysg yng Nghymru a’r Deyrnas Unedig. </a:t>
            </a:r>
          </a:p>
          <a:p>
            <a:pPr algn="l" marL="868680" indent="-434340" lvl="1">
              <a:lnSpc>
                <a:spcPts val="5759"/>
              </a:lnSpc>
            </a:pPr>
          </a:p>
        </p:txBody>
      </p:sp>
      <p:sp>
        <p:nvSpPr>
          <p:cNvPr name="TextBox 4" id="4"/>
          <p:cNvSpPr txBox="true"/>
          <p:nvPr/>
        </p:nvSpPr>
        <p:spPr>
          <a:xfrm rot="0">
            <a:off x="9406891" y="3432357"/>
            <a:ext cx="6093171" cy="5739245"/>
          </a:xfrm>
          <a:prstGeom prst="rect">
            <a:avLst/>
          </a:prstGeom>
        </p:spPr>
        <p:txBody>
          <a:bodyPr anchor="t" rtlCol="false" tIns="0" lIns="0" bIns="0" rIns="0">
            <a:spAutoFit/>
          </a:bodyPr>
          <a:lstStyle/>
          <a:p>
            <a:pPr algn="l" marL="868680" indent="-434340" lvl="1">
              <a:lnSpc>
                <a:spcPts val="5759"/>
              </a:lnSpc>
              <a:buFont typeface="Arial"/>
              <a:buChar char="•"/>
            </a:pPr>
            <a:r>
              <a:rPr lang="en-US" sz="4800" i="true">
                <a:solidFill>
                  <a:srgbClr val="404040"/>
                </a:solidFill>
                <a:latin typeface="Trebuchet MS Italics"/>
                <a:ea typeface="Trebuchet MS Italics"/>
                <a:cs typeface="Trebuchet MS Italics"/>
                <a:sym typeface="Trebuchet MS Italics"/>
              </a:rPr>
              <a:t>Understand key periods and reforms in the history of education in Wales and the UK. </a:t>
            </a:r>
          </a:p>
          <a:p>
            <a:pPr algn="l" marL="868680" indent="-434340" lvl="1">
              <a:lnSpc>
                <a:spcPts val="5759"/>
              </a:lnSpc>
            </a:pPr>
          </a:p>
        </p:txBody>
      </p:sp>
    </p:spTree>
  </p:cSld>
  <p:clrMapOvr>
    <a:masterClrMapping/>
  </p:clrMapOvr>
</p:sld>
</file>

<file path=ppt/slides/slide5.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1105873"/>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2787937" y="3432357"/>
            <a:ext cx="6093172" cy="5739243"/>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Dadansoddi natur ddadleuol safbwyntiau addysgol.  </a:t>
            </a:r>
          </a:p>
          <a:p>
            <a:pPr algn="l" marL="868680" indent="-434340" lvl="1">
              <a:lnSpc>
                <a:spcPts val="5759"/>
              </a:lnSpc>
            </a:pPr>
          </a:p>
        </p:txBody>
      </p:sp>
      <p:sp>
        <p:nvSpPr>
          <p:cNvPr name="TextBox 4" id="4"/>
          <p:cNvSpPr txBox="true"/>
          <p:nvPr/>
        </p:nvSpPr>
        <p:spPr>
          <a:xfrm rot="0">
            <a:off x="9406892" y="3432357"/>
            <a:ext cx="6093171" cy="5739245"/>
          </a:xfrm>
          <a:prstGeom prst="rect">
            <a:avLst/>
          </a:prstGeom>
        </p:spPr>
        <p:txBody>
          <a:bodyPr anchor="t" rtlCol="false" tIns="0" lIns="0" bIns="0" rIns="0">
            <a:spAutoFit/>
          </a:bodyPr>
          <a:lstStyle/>
          <a:p>
            <a:pPr algn="l" marL="868680" indent="-434340" lvl="1">
              <a:lnSpc>
                <a:spcPts val="5759"/>
              </a:lnSpc>
              <a:buFont typeface="Arial"/>
              <a:buChar char="•"/>
            </a:pPr>
            <a:r>
              <a:rPr lang="en-US" sz="4800" i="true">
                <a:solidFill>
                  <a:srgbClr val="404040"/>
                </a:solidFill>
                <a:latin typeface="Trebuchet MS Italics"/>
                <a:ea typeface="Trebuchet MS Italics"/>
                <a:cs typeface="Trebuchet MS Italics"/>
                <a:sym typeface="Trebuchet MS Italics"/>
              </a:rPr>
              <a:t>Analyse the contested nature of educational perspectives.  </a:t>
            </a:r>
          </a:p>
          <a:p>
            <a:pPr algn="l" marL="868680" indent="-434340" lvl="1">
              <a:lnSpc>
                <a:spcPts val="5759"/>
              </a:lnSpc>
            </a:pPr>
          </a:p>
        </p:txBody>
      </p:sp>
    </p:spTree>
  </p:cSld>
  <p:clrMapOvr>
    <a:masterClrMapping/>
  </p:clrMapOvr>
</p:sld>
</file>

<file path=ppt/slides/slide6.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1105873"/>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2787937" y="3432357"/>
            <a:ext cx="6093172" cy="5739243"/>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Adnabod gwerthoedd sydd wrth wraidd addysg, addysgu a dysgu yng Nghymru, y Deyrnas Unedig a’r byd.</a:t>
            </a:r>
          </a:p>
          <a:p>
            <a:pPr algn="l" marL="868680" indent="-434340" lvl="1">
              <a:lnSpc>
                <a:spcPts val="5759"/>
              </a:lnSpc>
            </a:pPr>
          </a:p>
        </p:txBody>
      </p:sp>
      <p:sp>
        <p:nvSpPr>
          <p:cNvPr name="TextBox 4" id="4"/>
          <p:cNvSpPr txBox="true"/>
          <p:nvPr/>
        </p:nvSpPr>
        <p:spPr>
          <a:xfrm rot="0">
            <a:off x="9406891" y="3432357"/>
            <a:ext cx="6093171" cy="5739245"/>
          </a:xfrm>
          <a:prstGeom prst="rect">
            <a:avLst/>
          </a:prstGeom>
        </p:spPr>
        <p:txBody>
          <a:bodyPr anchor="t" rtlCol="false" tIns="0" lIns="0" bIns="0" rIns="0">
            <a:spAutoFit/>
          </a:bodyPr>
          <a:lstStyle/>
          <a:p>
            <a:pPr algn="l" marL="868680" indent="-434340" lvl="1">
              <a:lnSpc>
                <a:spcPts val="5759"/>
              </a:lnSpc>
              <a:buFont typeface="Arial"/>
              <a:buChar char="•"/>
            </a:pPr>
            <a:r>
              <a:rPr lang="en-US" sz="4800" i="true">
                <a:solidFill>
                  <a:srgbClr val="404040"/>
                </a:solidFill>
                <a:latin typeface="Trebuchet MS Italics"/>
                <a:ea typeface="Trebuchet MS Italics"/>
                <a:cs typeface="Trebuchet MS Italics"/>
                <a:sym typeface="Trebuchet MS Italics"/>
              </a:rPr>
              <a:t>Identify values which underpin education, teaching and learning in Wales, UK and the world.  </a:t>
            </a:r>
          </a:p>
          <a:p>
            <a:pPr algn="l" marL="868680" indent="-434340" lvl="1">
              <a:lnSpc>
                <a:spcPts val="5759"/>
              </a:lnSpc>
            </a:pPr>
          </a:p>
        </p:txBody>
      </p:sp>
    </p:spTree>
  </p:cSld>
  <p:clrMapOvr>
    <a:masterClrMapping/>
  </p:clrMapOvr>
</p:sld>
</file>

<file path=ppt/slides/slide7.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Aseiniadau</a:t>
            </a:r>
          </a:p>
          <a:p>
            <a:pPr algn="ctr">
              <a:lnSpc>
                <a:spcPts val="6480"/>
              </a:lnSpc>
            </a:pPr>
            <a:r>
              <a:rPr lang="en-US" sz="5400">
                <a:solidFill>
                  <a:srgbClr val="000000"/>
                </a:solidFill>
                <a:latin typeface="Trebuchet MS"/>
                <a:ea typeface="Trebuchet MS"/>
                <a:cs typeface="Trebuchet MS"/>
                <a:sym typeface="Trebuchet MS"/>
              </a:rPr>
              <a:t>Assignments</a:t>
            </a:r>
          </a:p>
        </p:txBody>
      </p:sp>
      <p:sp>
        <p:nvSpPr>
          <p:cNvPr name="TextBox 3" id="3"/>
          <p:cNvSpPr txBox="true"/>
          <p:nvPr/>
        </p:nvSpPr>
        <p:spPr>
          <a:xfrm rot="0">
            <a:off x="1967576" y="3320925"/>
            <a:ext cx="6595687" cy="4971096"/>
          </a:xfrm>
          <a:prstGeom prst="rect">
            <a:avLst/>
          </a:prstGeom>
        </p:spPr>
        <p:txBody>
          <a:bodyPr anchor="t" rtlCol="false" tIns="0" lIns="0" bIns="0" rIns="0">
            <a:spAutoFit/>
          </a:bodyPr>
          <a:lstStyle/>
          <a:p>
            <a:pPr algn="l" marL="760095" indent="-380048" lvl="1">
              <a:lnSpc>
                <a:spcPts val="5040"/>
              </a:lnSpc>
              <a:buFont typeface="Arial"/>
              <a:buChar char="•"/>
            </a:pPr>
            <a:r>
              <a:rPr lang="en-US" b="true" sz="4200">
                <a:solidFill>
                  <a:srgbClr val="404040"/>
                </a:solidFill>
                <a:latin typeface="Trebuchet MS Bold"/>
                <a:ea typeface="Trebuchet MS Bold"/>
                <a:cs typeface="Trebuchet MS Bold"/>
                <a:sym typeface="Trebuchet MS Bold"/>
              </a:rPr>
              <a:t>Llyfr Lloffion Academaidd </a:t>
            </a:r>
          </a:p>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3000 o eiriau</a:t>
            </a:r>
          </a:p>
          <a:p>
            <a:pPr algn="l" marL="760095" indent="-380048" lvl="1">
              <a:lnSpc>
                <a:spcPts val="5040"/>
              </a:lnSpc>
              <a:buFont typeface="Arial"/>
              <a:buChar char="•"/>
            </a:pPr>
            <a:r>
              <a:rPr lang="en-US" sz="4200" i="true">
                <a:solidFill>
                  <a:srgbClr val="FF0000"/>
                </a:solidFill>
                <a:latin typeface="Trebuchet MS Italics"/>
                <a:ea typeface="Trebuchet MS Italics"/>
                <a:cs typeface="Trebuchet MS Italics"/>
                <a:sym typeface="Trebuchet MS Italics"/>
              </a:rPr>
              <a:t>04/12/23 </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Adfyfyriwch ar dri thestun dadleuol mewn addysg yng Nghymru neu yn y DU ers 1840</a:t>
            </a:r>
          </a:p>
        </p:txBody>
      </p:sp>
      <p:sp>
        <p:nvSpPr>
          <p:cNvPr name="TextBox 4" id="4"/>
          <p:cNvSpPr txBox="true"/>
          <p:nvPr/>
        </p:nvSpPr>
        <p:spPr>
          <a:xfrm rot="0">
            <a:off x="9762144" y="3450033"/>
            <a:ext cx="6558280" cy="5674158"/>
          </a:xfrm>
          <a:prstGeom prst="rect">
            <a:avLst/>
          </a:prstGeom>
        </p:spPr>
        <p:txBody>
          <a:bodyPr anchor="t" rtlCol="false" tIns="0" lIns="0" bIns="0" rIns="0">
            <a:spAutoFit/>
          </a:bodyPr>
          <a:lstStyle/>
          <a:p>
            <a:pPr algn="l" marL="760095" indent="-380048" lvl="1">
              <a:lnSpc>
                <a:spcPts val="5040"/>
              </a:lnSpc>
              <a:buFont typeface="Arial"/>
              <a:buChar char="•"/>
            </a:pPr>
            <a:r>
              <a:rPr lang="en-US" b="true" sz="4200" i="true">
                <a:solidFill>
                  <a:srgbClr val="404040"/>
                </a:solidFill>
                <a:latin typeface="Trebuchet MS Bold Italics"/>
                <a:ea typeface="Trebuchet MS Bold Italics"/>
                <a:cs typeface="Trebuchet MS Bold Italics"/>
                <a:sym typeface="Trebuchet MS Bold Italics"/>
              </a:rPr>
              <a:t>Academic Scrapbook</a:t>
            </a:r>
          </a:p>
          <a:p>
            <a:pPr algn="l" marL="760095" indent="-380048" lvl="1">
              <a:lnSpc>
                <a:spcPts val="5040"/>
              </a:lnSpc>
              <a:buFont typeface="Arial"/>
              <a:buChar char="•"/>
            </a:pPr>
            <a:r>
              <a:rPr lang="en-US" b="true" sz="4200" i="true">
                <a:solidFill>
                  <a:srgbClr val="404040"/>
                </a:solidFill>
                <a:latin typeface="Trebuchet MS Bold Italics"/>
                <a:ea typeface="Trebuchet MS Bold Italics"/>
                <a:cs typeface="Trebuchet MS Bold Italics"/>
                <a:sym typeface="Trebuchet MS Bold Italics"/>
              </a:rPr>
              <a:t> </a:t>
            </a:r>
            <a:r>
              <a:rPr lang="en-US" sz="4200" i="true">
                <a:solidFill>
                  <a:srgbClr val="404040"/>
                </a:solidFill>
                <a:latin typeface="Trebuchet MS Italics"/>
                <a:ea typeface="Trebuchet MS Italics"/>
                <a:cs typeface="Trebuchet MS Italics"/>
                <a:sym typeface="Trebuchet MS Italics"/>
              </a:rPr>
              <a:t>3000 words</a:t>
            </a:r>
          </a:p>
          <a:p>
            <a:pPr algn="l" marL="760095" indent="-380048" lvl="1">
              <a:lnSpc>
                <a:spcPts val="5040"/>
              </a:lnSpc>
              <a:buFont typeface="Arial"/>
              <a:buChar char="•"/>
            </a:pPr>
            <a:r>
              <a:rPr lang="en-US" sz="4200" i="true">
                <a:solidFill>
                  <a:srgbClr val="FF0000"/>
                </a:solidFill>
                <a:latin typeface="Trebuchet MS Italics"/>
                <a:ea typeface="Trebuchet MS Italics"/>
                <a:cs typeface="Trebuchet MS Italics"/>
                <a:sym typeface="Trebuchet MS Italics"/>
              </a:rPr>
              <a:t>04/12/23 </a:t>
            </a:r>
          </a:p>
          <a:p>
            <a:pPr algn="l" marL="651510" indent="-325755" lvl="1">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Reflect on three contested issues in education in Wales or the UK since 1840</a:t>
            </a:r>
          </a:p>
        </p:txBody>
      </p:sp>
    </p:spTree>
  </p:cSld>
  <p:clrMapOvr>
    <a:masterClrMapping/>
  </p:clrMapOvr>
</p:sld>
</file>

<file path=ppt/slides/slide8.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457737" y="1146514"/>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Beth yw AI?</a:t>
            </a:r>
          </a:p>
          <a:p>
            <a:pPr algn="ctr">
              <a:lnSpc>
                <a:spcPts val="6480"/>
              </a:lnSpc>
            </a:pPr>
            <a:r>
              <a:rPr lang="en-US" sz="5400">
                <a:solidFill>
                  <a:srgbClr val="000000"/>
                </a:solidFill>
                <a:latin typeface="Trebuchet MS"/>
                <a:ea typeface="Trebuchet MS"/>
                <a:cs typeface="Trebuchet MS"/>
                <a:sym typeface="Trebuchet MS"/>
              </a:rPr>
              <a:t>What is AI?</a:t>
            </a:r>
          </a:p>
        </p:txBody>
      </p:sp>
      <p:sp>
        <p:nvSpPr>
          <p:cNvPr name="TextBox 3" id="3"/>
          <p:cNvSpPr txBox="true"/>
          <p:nvPr/>
        </p:nvSpPr>
        <p:spPr>
          <a:xfrm rot="0">
            <a:off x="3118138" y="3391717"/>
            <a:ext cx="6093172" cy="5739243"/>
          </a:xfrm>
          <a:prstGeom prst="rect">
            <a:avLst/>
          </a:prstGeom>
        </p:spPr>
        <p:txBody>
          <a:bodyPr anchor="t" rtlCol="false" tIns="0" lIns="0" bIns="0" rIns="0">
            <a:spAutoFit/>
          </a:bodyPr>
          <a:lstStyle/>
          <a:p>
            <a:pPr algn="l" marL="552426" indent="-276213" lvl="1">
              <a:lnSpc>
                <a:spcPts val="3663"/>
              </a:lnSpc>
              <a:buFont typeface="Arial"/>
              <a:buChar char="•"/>
            </a:pPr>
            <a:r>
              <a:rPr lang="en-US" sz="3052">
                <a:solidFill>
                  <a:srgbClr val="404040"/>
                </a:solidFill>
                <a:latin typeface="Trebuchet MS"/>
                <a:ea typeface="Trebuchet MS"/>
                <a:cs typeface="Trebuchet MS"/>
                <a:sym typeface="Trebuchet MS"/>
              </a:rPr>
              <a:t>Deallusrwydd artiffisial yw efelychiad o brosesau deallusrwydd dynol gan beiriannau, yn enwedig systemau cyfrifiadurol.</a:t>
            </a:r>
          </a:p>
          <a:p>
            <a:pPr algn="l" marL="552426" indent="-276213" lvl="1">
              <a:lnSpc>
                <a:spcPts val="3663"/>
              </a:lnSpc>
              <a:buFont typeface="Arial"/>
              <a:buChar char="•"/>
            </a:pPr>
            <a:r>
              <a:rPr lang="en-US" sz="3052">
                <a:solidFill>
                  <a:srgbClr val="404040"/>
                </a:solidFill>
                <a:latin typeface="Trebuchet MS"/>
                <a:ea typeface="Trebuchet MS"/>
                <a:cs typeface="Trebuchet MS"/>
                <a:sym typeface="Trebuchet MS"/>
              </a:rPr>
              <a:t>Gellir hyfforddi cyfrifiaduron i gyflawni tasgau cymhleth oedd yn arfer cael eu cyflawni gan bobl yn unig — ac yn aml ar gyflymder neu gyda chywirdeb uwch.</a:t>
            </a:r>
          </a:p>
          <a:p>
            <a:pPr algn="l" marL="552426" indent="-276213" lvl="1">
              <a:lnSpc>
                <a:spcPts val="3663"/>
              </a:lnSpc>
              <a:buFont typeface="Arial"/>
              <a:buChar char="•"/>
            </a:pPr>
            <a:r>
              <a:rPr lang="en-US" sz="3052">
                <a:solidFill>
                  <a:srgbClr val="404040"/>
                </a:solidFill>
                <a:latin typeface="Trebuchet MS"/>
                <a:ea typeface="Trebuchet MS"/>
                <a:cs typeface="Trebuchet MS"/>
                <a:sym typeface="Trebuchet MS"/>
              </a:rPr>
              <a:t>Financial Times (2023) </a:t>
            </a:r>
          </a:p>
          <a:p>
            <a:pPr algn="l" marL="552426" indent="-276213" lvl="1">
              <a:lnSpc>
                <a:spcPts val="3663"/>
              </a:lnSpc>
            </a:pPr>
          </a:p>
          <a:p>
            <a:pPr algn="l" marL="552426" indent="-276213" lvl="1">
              <a:lnSpc>
                <a:spcPts val="3663"/>
              </a:lnSpc>
            </a:pPr>
          </a:p>
        </p:txBody>
      </p:sp>
      <p:sp>
        <p:nvSpPr>
          <p:cNvPr name="TextBox 4" id="4"/>
          <p:cNvSpPr txBox="true"/>
          <p:nvPr/>
        </p:nvSpPr>
        <p:spPr>
          <a:xfrm rot="0">
            <a:off x="9737092" y="3391717"/>
            <a:ext cx="6093171" cy="5739245"/>
          </a:xfrm>
          <a:prstGeom prst="rect">
            <a:avLst/>
          </a:prstGeom>
        </p:spPr>
        <p:txBody>
          <a:bodyPr anchor="t" rtlCol="false" tIns="0" lIns="0" bIns="0" rIns="0">
            <a:spAutoFit/>
          </a:bodyPr>
          <a:lstStyle/>
          <a:p>
            <a:pPr algn="l" marL="602647" indent="-301323" lvl="1">
              <a:lnSpc>
                <a:spcPts val="3996"/>
              </a:lnSpc>
              <a:buFont typeface="Arial"/>
              <a:buChar char="•"/>
            </a:pPr>
            <a:r>
              <a:rPr lang="en-US" sz="3330">
                <a:solidFill>
                  <a:srgbClr val="000000"/>
                </a:solidFill>
                <a:latin typeface="Arimo"/>
                <a:ea typeface="Arimo"/>
                <a:cs typeface="Arimo"/>
                <a:sym typeface="Arimo"/>
              </a:rPr>
              <a:t>Artificial intelligence is the simulation of human intelligence processes by machines, especially computer systems</a:t>
            </a:r>
          </a:p>
          <a:p>
            <a:pPr algn="l" marL="602647" indent="-301323" lvl="1">
              <a:lnSpc>
                <a:spcPts val="3996"/>
              </a:lnSpc>
              <a:buFont typeface="Arial"/>
              <a:buChar char="•"/>
            </a:pPr>
            <a:r>
              <a:rPr lang="en-US" sz="3330">
                <a:solidFill>
                  <a:srgbClr val="000000"/>
                </a:solidFill>
                <a:latin typeface="Arimo"/>
                <a:ea typeface="Arimo"/>
                <a:cs typeface="Arimo"/>
                <a:sym typeface="Arimo"/>
              </a:rPr>
              <a:t>Computers can be trained to carry out complex tasks once performed only by humans — and often at a higher speed or accuracy </a:t>
            </a:r>
          </a:p>
          <a:p>
            <a:pPr algn="l" marL="602647" indent="-301323" lvl="1">
              <a:lnSpc>
                <a:spcPts val="3996"/>
              </a:lnSpc>
            </a:pPr>
            <a:r>
              <a:rPr lang="en-US" sz="3330">
                <a:solidFill>
                  <a:srgbClr val="000000"/>
                </a:solidFill>
                <a:latin typeface="Arimo"/>
                <a:ea typeface="Arimo"/>
                <a:cs typeface="Arimo"/>
                <a:sym typeface="Arimo"/>
              </a:rPr>
              <a:t>                       Financial Times (2023)</a:t>
            </a:r>
          </a:p>
        </p:txBody>
      </p:sp>
    </p:spTree>
  </p:cSld>
  <p:clrMapOvr>
    <a:masterClrMapping/>
  </p:clrMapOvr>
</p:sld>
</file>

<file path=ppt/slides/slide9.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1105873"/>
            <a:ext cx="12712122" cy="1285875"/>
          </a:xfrm>
          <a:prstGeom prst="rect">
            <a:avLst/>
          </a:prstGeom>
        </p:spPr>
        <p:txBody>
          <a:bodyPr anchor="t" rtlCol="false" tIns="0" lIns="0" bIns="0" rIns="0">
            <a:spAutoFit/>
          </a:bodyPr>
          <a:lstStyle/>
          <a:p>
            <a:pPr algn="ctr">
              <a:lnSpc>
                <a:spcPts val="5040"/>
              </a:lnSpc>
            </a:pPr>
            <a:r>
              <a:rPr lang="en-US" sz="4200">
                <a:solidFill>
                  <a:srgbClr val="000000"/>
                </a:solidFill>
                <a:latin typeface="Trebuchet MS"/>
                <a:ea typeface="Trebuchet MS"/>
                <a:cs typeface="Trebuchet MS"/>
                <a:sym typeface="Trebuchet MS"/>
              </a:rPr>
              <a:t>Sut mae AI yn gweithio?</a:t>
            </a:r>
          </a:p>
          <a:p>
            <a:pPr algn="ctr">
              <a:lnSpc>
                <a:spcPts val="5040"/>
              </a:lnSpc>
            </a:pPr>
            <a:r>
              <a:rPr lang="en-US" sz="4200">
                <a:solidFill>
                  <a:srgbClr val="000000"/>
                </a:solidFill>
                <a:latin typeface="Trebuchet MS"/>
                <a:ea typeface="Trebuchet MS"/>
                <a:cs typeface="Trebuchet MS"/>
                <a:sym typeface="Trebuchet MS"/>
              </a:rPr>
              <a:t>How does AI work?</a:t>
            </a:r>
          </a:p>
        </p:txBody>
      </p:sp>
      <p:sp>
        <p:nvSpPr>
          <p:cNvPr name="TextBox 3" id="3"/>
          <p:cNvSpPr txBox="true"/>
          <p:nvPr/>
        </p:nvSpPr>
        <p:spPr>
          <a:xfrm rot="0">
            <a:off x="2787937" y="3422832"/>
            <a:ext cx="6093172" cy="5748768"/>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Mae AI fel arfer yn cyfuno gwyddoniaeth gyfrifiadurol â data i ddatrys problemau neu wneud rhagfynegiadau. Mae ei brosesau yn cynnwys algorithmau, sef cyfres o reolau sydd wedi'u hysgrifennu mewn cod cyfrifiadurol.</a:t>
            </a:r>
          </a:p>
          <a:p>
            <a:pPr algn="l" marL="651510" indent="-325755" lvl="1">
              <a:lnSpc>
                <a:spcPts val="4320"/>
              </a:lnSpc>
            </a:pPr>
          </a:p>
        </p:txBody>
      </p:sp>
      <p:sp>
        <p:nvSpPr>
          <p:cNvPr name="TextBox 4" id="4"/>
          <p:cNvSpPr txBox="true"/>
          <p:nvPr/>
        </p:nvSpPr>
        <p:spPr>
          <a:xfrm rot="0">
            <a:off x="9406891" y="3432357"/>
            <a:ext cx="6093171" cy="5739245"/>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33302E"/>
                </a:solidFill>
                <a:latin typeface="Georgia"/>
                <a:ea typeface="Georgia"/>
                <a:cs typeface="Georgia"/>
                <a:sym typeface="Georgia"/>
              </a:rPr>
              <a:t>AI typically combines computer science with data to solve problems or make predictions. Its processes involve algorithms, which are a series of rules written into computer code.</a:t>
            </a:r>
          </a:p>
          <a:p>
            <a:pPr algn="l" marL="651510" indent="-325755" lvl="1">
              <a:lnSpc>
                <a:spcPts val="4320"/>
              </a:lnSpc>
            </a:pPr>
          </a:p>
        </p:txBody>
      </p:sp>
    </p:spTree>
  </p:cSld>
  <p:clrMapOvr>
    <a:masterClrMapping/>
  </p:clrMapOvr>
</p:sld>
</file>

<file path=ppt/slides/slide10.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219960" y="1283565"/>
            <a:ext cx="13848080"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 Enghraifft o sut mae AI yn gweithio</a:t>
            </a:r>
          </a:p>
          <a:p>
            <a:pPr algn="ctr">
              <a:lnSpc>
                <a:spcPts val="6480"/>
              </a:lnSpc>
            </a:pPr>
            <a:r>
              <a:rPr lang="en-US" sz="5400">
                <a:solidFill>
                  <a:srgbClr val="000000"/>
                </a:solidFill>
                <a:latin typeface="Trebuchet MS"/>
                <a:ea typeface="Trebuchet MS"/>
                <a:cs typeface="Trebuchet MS"/>
                <a:sym typeface="Trebuchet MS"/>
              </a:rPr>
              <a:t>An example of how AI works </a:t>
            </a:r>
          </a:p>
        </p:txBody>
      </p:sp>
      <p:sp>
        <p:nvSpPr>
          <p:cNvPr name="TextBox 3" id="3"/>
          <p:cNvSpPr txBox="true"/>
          <p:nvPr/>
        </p:nvSpPr>
        <p:spPr>
          <a:xfrm rot="0">
            <a:off x="2787937" y="3519055"/>
            <a:ext cx="6093172" cy="5739243"/>
          </a:xfrm>
          <a:prstGeom prst="rect">
            <a:avLst/>
          </a:prstGeom>
        </p:spPr>
        <p:txBody>
          <a:bodyPr anchor="t" rtlCol="false" tIns="0" lIns="0" bIns="0" rIns="0">
            <a:spAutoFit/>
          </a:bodyPr>
          <a:lstStyle/>
          <a:p>
            <a:pPr algn="l" marL="451985" indent="-225993" lvl="1">
              <a:lnSpc>
                <a:spcPts val="2997"/>
              </a:lnSpc>
              <a:buFont typeface="Arial"/>
              <a:buChar char="•"/>
            </a:pPr>
            <a:r>
              <a:rPr lang="en-US" sz="2497">
                <a:solidFill>
                  <a:srgbClr val="404040"/>
                </a:solidFill>
                <a:latin typeface="Trebuchet MS"/>
                <a:ea typeface="Trebuchet MS"/>
                <a:cs typeface="Trebuchet MS"/>
                <a:sym typeface="Trebuchet MS"/>
              </a:rPr>
              <a:t> Gallai AI adnabod meipen trwy nodi nifer o faip yn ei ddata. Yna bydd yn gallu gweld unrhyw faip newydd y mae'n dod ar eu traws. </a:t>
            </a:r>
          </a:p>
          <a:p>
            <a:pPr algn="l" marL="451985" indent="-225993" lvl="1">
              <a:lnSpc>
                <a:spcPts val="2997"/>
              </a:lnSpc>
              <a:buFont typeface="Arial"/>
              <a:buChar char="•"/>
            </a:pPr>
            <a:r>
              <a:rPr lang="en-US" sz="2497">
                <a:solidFill>
                  <a:srgbClr val="404040"/>
                </a:solidFill>
                <a:latin typeface="Trebuchet MS"/>
                <a:ea typeface="Trebuchet MS"/>
                <a:cs typeface="Trebuchet MS"/>
                <a:sym typeface="Trebuchet MS"/>
              </a:rPr>
              <a:t>Os yw'n dod ar draws moron am y tro cyntaf, gallai feddwl ar gam ei fod yn feipen ar y dechrau. </a:t>
            </a:r>
          </a:p>
          <a:p>
            <a:pPr algn="l" marL="451985" indent="-225993" lvl="1">
              <a:lnSpc>
                <a:spcPts val="2997"/>
              </a:lnSpc>
              <a:buFont typeface="Arial"/>
              <a:buChar char="•"/>
            </a:pPr>
            <a:r>
              <a:rPr lang="en-US" sz="2497">
                <a:solidFill>
                  <a:srgbClr val="404040"/>
                </a:solidFill>
                <a:latin typeface="Trebuchet MS"/>
                <a:ea typeface="Trebuchet MS"/>
                <a:cs typeface="Trebuchet MS"/>
                <a:sym typeface="Trebuchet MS"/>
              </a:rPr>
              <a:t>Ond po fwyaf moron mae’n gweld, y gorau y bydd yn gallu dirnad gwahaniaeth. </a:t>
            </a:r>
          </a:p>
          <a:p>
            <a:pPr algn="l" marL="451985" indent="-225993" lvl="1">
              <a:lnSpc>
                <a:spcPts val="2997"/>
              </a:lnSpc>
              <a:buFont typeface="Arial"/>
              <a:buChar char="•"/>
            </a:pPr>
            <a:r>
              <a:rPr lang="en-US" sz="2497">
                <a:solidFill>
                  <a:srgbClr val="404040"/>
                </a:solidFill>
                <a:latin typeface="Trebuchet MS"/>
                <a:ea typeface="Trebuchet MS"/>
                <a:cs typeface="Trebuchet MS"/>
                <a:sym typeface="Trebuchet MS"/>
              </a:rPr>
              <a:t>Gall bodau dynol helpu barn AI trwy farcio allbwn fel un cywir neu anghywir er enghraifft, trwy labelu delweddau o unrhyw lysiau newydd a fewnbynnir i'r AI.</a:t>
            </a:r>
          </a:p>
          <a:p>
            <a:pPr algn="l" marL="451985" indent="-225993" lvl="1">
              <a:lnSpc>
                <a:spcPts val="2997"/>
              </a:lnSpc>
            </a:pPr>
          </a:p>
        </p:txBody>
      </p:sp>
      <p:sp>
        <p:nvSpPr>
          <p:cNvPr name="TextBox 4" id="4"/>
          <p:cNvSpPr txBox="true"/>
          <p:nvPr/>
        </p:nvSpPr>
        <p:spPr>
          <a:xfrm rot="0">
            <a:off x="9406892" y="3519055"/>
            <a:ext cx="6093171" cy="5739245"/>
          </a:xfrm>
          <a:prstGeom prst="rect">
            <a:avLst/>
          </a:prstGeom>
        </p:spPr>
        <p:txBody>
          <a:bodyPr anchor="t" rtlCol="false" tIns="0" lIns="0" bIns="0" rIns="0">
            <a:spAutoFit/>
          </a:bodyPr>
          <a:lstStyle/>
          <a:p>
            <a:pPr algn="l">
              <a:lnSpc>
                <a:spcPts val="2997"/>
              </a:lnSpc>
            </a:pPr>
            <a:r>
              <a:rPr lang="en-US" sz="2497">
                <a:solidFill>
                  <a:srgbClr val="404040"/>
                </a:solidFill>
                <a:latin typeface="Trebuchet MS"/>
                <a:ea typeface="Trebuchet MS"/>
                <a:cs typeface="Trebuchet MS"/>
                <a:sym typeface="Trebuchet MS"/>
              </a:rPr>
              <a:t> An AI could recognise a turnip by identifying multiple turnips in its data. It will then be able to spot any new turnips it encounters. </a:t>
            </a:r>
          </a:p>
          <a:p>
            <a:pPr algn="l">
              <a:lnSpc>
                <a:spcPts val="2997"/>
              </a:lnSpc>
            </a:pPr>
            <a:r>
              <a:rPr lang="en-US" sz="2497">
                <a:solidFill>
                  <a:srgbClr val="404040"/>
                </a:solidFill>
                <a:latin typeface="Trebuchet MS"/>
                <a:ea typeface="Trebuchet MS"/>
                <a:cs typeface="Trebuchet MS"/>
                <a:sym typeface="Trebuchet MS"/>
              </a:rPr>
              <a:t>If it comes across a carrot for the first time, it might mistakenly think it is a turnip at first. </a:t>
            </a:r>
          </a:p>
          <a:p>
            <a:pPr algn="l">
              <a:lnSpc>
                <a:spcPts val="2997"/>
              </a:lnSpc>
            </a:pPr>
            <a:r>
              <a:rPr lang="en-US" sz="2497">
                <a:solidFill>
                  <a:srgbClr val="404040"/>
                </a:solidFill>
                <a:latin typeface="Trebuchet MS"/>
                <a:ea typeface="Trebuchet MS"/>
                <a:cs typeface="Trebuchet MS"/>
                <a:sym typeface="Trebuchet MS"/>
              </a:rPr>
              <a:t>But the more carrots it sees, the better it will be able to discern a difference. </a:t>
            </a:r>
          </a:p>
          <a:p>
            <a:pPr algn="l">
              <a:lnSpc>
                <a:spcPts val="2997"/>
              </a:lnSpc>
            </a:pPr>
            <a:r>
              <a:rPr lang="en-US" sz="2497">
                <a:solidFill>
                  <a:srgbClr val="404040"/>
                </a:solidFill>
                <a:latin typeface="Trebuchet MS"/>
                <a:ea typeface="Trebuchet MS"/>
                <a:cs typeface="Trebuchet MS"/>
                <a:sym typeface="Trebuchet MS"/>
              </a:rPr>
              <a:t>Humans can help an AI’s judgment by marking output as correct or incorrect for example, by labelling images of any new vegetables inputted into the AI.</a:t>
            </a:r>
          </a:p>
        </p:txBody>
      </p:sp>
    </p:spTree>
  </p:cSld>
  <p:clrMapOvr>
    <a:masterClrMapping/>
  </p:clrMapOvr>
</p:sld>
</file>

<file path=ppt/slides/slide11.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264919" y="1019175"/>
            <a:ext cx="15758162" cy="733425"/>
          </a:xfrm>
          <a:prstGeom prst="rect">
            <a:avLst/>
          </a:prstGeom>
        </p:spPr>
        <p:txBody>
          <a:bodyPr anchor="t" rtlCol="false" tIns="0" lIns="0" bIns="0" rIns="0">
            <a:spAutoFit/>
          </a:bodyPr>
          <a:lstStyle/>
          <a:p>
            <a:pPr algn="ctr">
              <a:lnSpc>
                <a:spcPts val="5759"/>
              </a:lnSpc>
            </a:pPr>
            <a:r>
              <a:rPr lang="en-US" sz="4800">
                <a:solidFill>
                  <a:srgbClr val="000000"/>
                </a:solidFill>
                <a:latin typeface="Trebuchet MS"/>
                <a:ea typeface="Trebuchet MS"/>
                <a:cs typeface="Trebuchet MS"/>
                <a:sym typeface="Trebuchet MS"/>
              </a:rPr>
              <a:t>Adran Addysg / Department for Education (2023)</a:t>
            </a:r>
          </a:p>
        </p:txBody>
      </p:sp>
      <p:grpSp>
        <p:nvGrpSpPr>
          <p:cNvPr name="Group 3" id="3"/>
          <p:cNvGrpSpPr/>
          <p:nvPr/>
        </p:nvGrpSpPr>
        <p:grpSpPr>
          <a:xfrm rot="0">
            <a:off x="1383263" y="3434105"/>
            <a:ext cx="15521473" cy="5539978"/>
            <a:chOff x="0" y="0"/>
            <a:chExt cx="20695298" cy="7386638"/>
          </a:xfrm>
        </p:grpSpPr>
        <p:sp>
          <p:nvSpPr>
            <p:cNvPr name="Freeform 4" id="4"/>
            <p:cNvSpPr/>
            <p:nvPr/>
          </p:nvSpPr>
          <p:spPr>
            <a:xfrm flipH="false" flipV="false" rot="0">
              <a:off x="0" y="0"/>
              <a:ext cx="20695298" cy="7386638"/>
            </a:xfrm>
            <a:custGeom>
              <a:avLst/>
              <a:gdLst/>
              <a:ahLst/>
              <a:cxnLst/>
              <a:rect r="r" b="b" t="t" l="l"/>
              <a:pathLst>
                <a:path h="7386638" w="20695298">
                  <a:moveTo>
                    <a:pt x="0" y="0"/>
                  </a:moveTo>
                  <a:lnTo>
                    <a:pt x="20695298" y="0"/>
                  </a:lnTo>
                  <a:lnTo>
                    <a:pt x="20695298" y="7386638"/>
                  </a:lnTo>
                  <a:lnTo>
                    <a:pt x="0" y="7386638"/>
                  </a:lnTo>
                  <a:close/>
                </a:path>
              </a:pathLst>
            </a:custGeom>
            <a:solidFill>
              <a:srgbClr val="000000">
                <a:alpha val="0"/>
              </a:srgbClr>
            </a:solidFill>
          </p:spPr>
        </p:sp>
        <p:sp>
          <p:nvSpPr>
            <p:cNvPr name="TextBox 5" id="5"/>
            <p:cNvSpPr txBox="true"/>
            <p:nvPr/>
          </p:nvSpPr>
          <p:spPr>
            <a:xfrm>
              <a:off x="0" y="-28575"/>
              <a:ext cx="20695298" cy="7415213"/>
            </a:xfrm>
            <a:prstGeom prst="rect">
              <a:avLst/>
            </a:prstGeom>
          </p:spPr>
          <p:txBody>
            <a:bodyPr anchor="ctr" rtlCol="false" tIns="0" lIns="0" bIns="0" rIns="0"/>
            <a:lstStyle/>
            <a:p>
              <a:pPr algn="l">
                <a:lnSpc>
                  <a:spcPts val="4320"/>
                </a:lnSpc>
              </a:pPr>
              <a:r>
                <a:rPr lang="en-US" sz="3600">
                  <a:solidFill>
                    <a:srgbClr val="000000"/>
                  </a:solidFill>
                  <a:latin typeface="Arial"/>
                  <a:ea typeface="Arial"/>
                  <a:cs typeface="Arial"/>
                  <a:sym typeface="Arial"/>
                </a:rPr>
                <a:t>‘Artificial intelligence is going to transform the world around us and </a:t>
              </a:r>
            </a:p>
            <a:p>
              <a:pPr algn="l">
                <a:lnSpc>
                  <a:spcPts val="4320"/>
                </a:lnSpc>
              </a:pPr>
              <a:r>
                <a:rPr lang="en-US" sz="3600">
                  <a:solidFill>
                    <a:srgbClr val="000000"/>
                  </a:solidFill>
                  <a:latin typeface="Arial"/>
                  <a:ea typeface="Arial"/>
                  <a:cs typeface="Arial"/>
                  <a:sym typeface="Arial"/>
                </a:rPr>
                <a:t>help grow the economy. </a:t>
              </a:r>
            </a:p>
            <a:p>
              <a:pPr algn="l">
                <a:lnSpc>
                  <a:spcPts val="4320"/>
                </a:lnSpc>
              </a:pPr>
              <a:r>
                <a:rPr lang="en-US" sz="3600">
                  <a:solidFill>
                    <a:srgbClr val="000000"/>
                  </a:solidFill>
                  <a:latin typeface="Arial"/>
                  <a:ea typeface="Arial"/>
                  <a:cs typeface="Arial"/>
                  <a:sym typeface="Arial"/>
                </a:rPr>
                <a:t>The workforces that are best equipped with the skills and knowledge </a:t>
              </a:r>
            </a:p>
            <a:p>
              <a:pPr algn="l">
                <a:lnSpc>
                  <a:spcPts val="4320"/>
                </a:lnSpc>
              </a:pPr>
              <a:r>
                <a:rPr lang="en-US" sz="3600">
                  <a:solidFill>
                    <a:srgbClr val="000000"/>
                  </a:solidFill>
                  <a:latin typeface="Arial"/>
                  <a:ea typeface="Arial"/>
                  <a:cs typeface="Arial"/>
                  <a:sym typeface="Arial"/>
                </a:rPr>
                <a:t>they need will be the ones that ride the wave. </a:t>
              </a:r>
            </a:p>
            <a:p>
              <a:pPr algn="l">
                <a:lnSpc>
                  <a:spcPts val="4320"/>
                </a:lnSpc>
              </a:pPr>
              <a:r>
                <a:rPr lang="en-US" sz="3600">
                  <a:solidFill>
                    <a:srgbClr val="000000"/>
                  </a:solidFill>
                  <a:latin typeface="Arial"/>
                  <a:ea typeface="Arial"/>
                  <a:cs typeface="Arial"/>
                  <a:sym typeface="Arial"/>
                </a:rPr>
                <a:t>We must make sure education is one of them.</a:t>
              </a:r>
            </a:p>
            <a:p>
              <a:pPr algn="l">
                <a:lnSpc>
                  <a:spcPts val="4320"/>
                </a:lnSpc>
              </a:pPr>
              <a:r>
                <a:rPr lang="en-US" sz="3600">
                  <a:solidFill>
                    <a:srgbClr val="000000"/>
                  </a:solidFill>
                  <a:latin typeface="Arial"/>
                  <a:ea typeface="Arial"/>
                  <a:cs typeface="Arial"/>
                  <a:sym typeface="Arial"/>
                </a:rPr>
                <a:t>For that potential to be realised, we – the government, our schools, colleges</a:t>
              </a:r>
            </a:p>
            <a:p>
              <a:pPr algn="l">
                <a:lnSpc>
                  <a:spcPts val="4320"/>
                </a:lnSpc>
              </a:pPr>
              <a:r>
                <a:rPr lang="en-US" sz="3600">
                  <a:solidFill>
                    <a:srgbClr val="000000"/>
                  </a:solidFill>
                  <a:latin typeface="Arial"/>
                  <a:ea typeface="Arial"/>
                  <a:cs typeface="Arial"/>
                  <a:sym typeface="Arial"/>
                </a:rPr>
                <a:t>and universities – need to be able to understand those opportunities, </a:t>
              </a:r>
            </a:p>
            <a:p>
              <a:pPr algn="l">
                <a:lnSpc>
                  <a:spcPts val="4320"/>
                </a:lnSpc>
              </a:pPr>
              <a:r>
                <a:rPr lang="en-US" sz="3600">
                  <a:solidFill>
                    <a:srgbClr val="000000"/>
                  </a:solidFill>
                  <a:latin typeface="Arial"/>
                  <a:ea typeface="Arial"/>
                  <a:cs typeface="Arial"/>
                  <a:sym typeface="Arial"/>
                </a:rPr>
                <a:t>as well as the real risks new technology brings.’</a:t>
              </a:r>
            </a:p>
            <a:p>
              <a:pPr algn="l">
                <a:lnSpc>
                  <a:spcPts val="4320"/>
                </a:lnSpc>
              </a:pPr>
            </a:p>
            <a:p>
              <a:pPr algn="r">
                <a:lnSpc>
                  <a:spcPts val="3240"/>
                </a:lnSpc>
              </a:pPr>
              <a:r>
                <a:rPr lang="en-US" sz="2700">
                  <a:solidFill>
                    <a:srgbClr val="000000"/>
                  </a:solidFill>
                  <a:latin typeface="Arial"/>
                  <a:ea typeface="Arial"/>
                  <a:cs typeface="Arial"/>
                  <a:sym typeface="Arial"/>
                </a:rPr>
                <a:t>(Department for Education, 2023)</a:t>
              </a:r>
            </a:p>
          </p:txBody>
        </p:sp>
      </p:grpSp>
    </p:spTree>
  </p:cSld>
  <p:clrMapOvr>
    <a:masterClrMapping/>
  </p:clrMapOvr>
</p:sld>
</file>

<file path=ppt/slides/slide12.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107441" y="3277079"/>
            <a:ext cx="8067159" cy="5143500"/>
          </a:xfrm>
          <a:prstGeom prst="rect">
            <a:avLst/>
          </a:prstGeom>
        </p:spPr>
        <p:txBody>
          <a:bodyPr anchor="t" rtlCol="false" tIns="0" lIns="0" bIns="0" rIns="0">
            <a:spAutoFit/>
          </a:bodyPr>
          <a:lstStyle/>
          <a:p>
            <a:pPr algn="l" marL="562382" indent="-281191" lvl="1">
              <a:lnSpc>
                <a:spcPts val="3729"/>
              </a:lnSpc>
              <a:buFont typeface="Arial"/>
              <a:buChar char="•"/>
            </a:pPr>
            <a:r>
              <a:rPr lang="en-US" sz="3107">
                <a:solidFill>
                  <a:srgbClr val="404040"/>
                </a:solidFill>
                <a:latin typeface="Trebuchet MS"/>
                <a:ea typeface="Trebuchet MS"/>
                <a:cs typeface="Trebuchet MS"/>
                <a:sym typeface="Trebuchet MS"/>
              </a:rPr>
              <a:t>Personoli dysgu</a:t>
            </a:r>
          </a:p>
          <a:p>
            <a:pPr algn="l">
              <a:lnSpc>
                <a:spcPts val="3729"/>
              </a:lnSpc>
            </a:pPr>
          </a:p>
          <a:p>
            <a:pPr algn="l" marL="562382" indent="-281191" lvl="1">
              <a:lnSpc>
                <a:spcPts val="3729"/>
              </a:lnSpc>
              <a:buFont typeface="Arial"/>
              <a:buChar char="•"/>
            </a:pPr>
            <a:r>
              <a:rPr lang="en-US" sz="3107">
                <a:solidFill>
                  <a:srgbClr val="404040"/>
                </a:solidFill>
                <a:latin typeface="Trebuchet MS"/>
                <a:ea typeface="Trebuchet MS"/>
                <a:cs typeface="Trebuchet MS"/>
                <a:sym typeface="Trebuchet MS"/>
              </a:rPr>
              <a:t>Dadansoddi data dysgwyr i addasu cynnwys ac asesiadau i anghenion, dewisiadau a chyflymder myfyrwyr unigol. </a:t>
            </a:r>
          </a:p>
          <a:p>
            <a:pPr algn="l">
              <a:lnSpc>
                <a:spcPts val="3729"/>
              </a:lnSpc>
            </a:pPr>
          </a:p>
          <a:p>
            <a:pPr algn="l" marL="562382" indent="-281191" lvl="1">
              <a:lnSpc>
                <a:spcPts val="3729"/>
              </a:lnSpc>
              <a:buFont typeface="Arial"/>
              <a:buChar char="•"/>
            </a:pPr>
            <a:r>
              <a:rPr lang="en-US" sz="3107">
                <a:solidFill>
                  <a:srgbClr val="404040"/>
                </a:solidFill>
                <a:latin typeface="Trebuchet MS"/>
                <a:ea typeface="Trebuchet MS"/>
                <a:cs typeface="Trebuchet MS"/>
                <a:sym typeface="Trebuchet MS"/>
              </a:rPr>
              <a:t>Creu llwybrau dysgu wedi'u teilwra, gan sicrhau bod myfyrwyr yn derbyn cymorth wedi'i dargedu ar gyfer y potensial dysgu gorau posibl.</a:t>
            </a:r>
          </a:p>
          <a:p>
            <a:pPr algn="l" marL="562382" indent="-281191" lvl="1">
              <a:lnSpc>
                <a:spcPts val="3729"/>
              </a:lnSpc>
            </a:pPr>
          </a:p>
        </p:txBody>
      </p:sp>
      <p:sp>
        <p:nvSpPr>
          <p:cNvPr name="TextBox 3" id="3"/>
          <p:cNvSpPr txBox="true"/>
          <p:nvPr/>
        </p:nvSpPr>
        <p:spPr>
          <a:xfrm rot="0">
            <a:off x="9870717" y="3267554"/>
            <a:ext cx="8067157" cy="6429375"/>
          </a:xfrm>
          <a:prstGeom prst="rect">
            <a:avLst/>
          </a:prstGeom>
        </p:spPr>
        <p:txBody>
          <a:bodyPr anchor="t" rtlCol="false" tIns="0" lIns="0" bIns="0" rIns="0">
            <a:spAutoFit/>
          </a:bodyPr>
          <a:lstStyle/>
          <a:p>
            <a:pPr algn="l" marL="612603" indent="-306301" lvl="1">
              <a:lnSpc>
                <a:spcPts val="4062"/>
              </a:lnSpc>
              <a:buFont typeface="Arial"/>
              <a:buChar char="•"/>
            </a:pPr>
            <a:r>
              <a:rPr lang="en-US" sz="3385">
                <a:solidFill>
                  <a:srgbClr val="404040"/>
                </a:solidFill>
                <a:latin typeface="Arimo"/>
                <a:ea typeface="Arimo"/>
                <a:cs typeface="Arimo"/>
                <a:sym typeface="Arimo"/>
              </a:rPr>
              <a:t>Personalizing learning</a:t>
            </a:r>
          </a:p>
          <a:p>
            <a:pPr algn="l">
              <a:lnSpc>
                <a:spcPts val="4062"/>
              </a:lnSpc>
            </a:pPr>
          </a:p>
          <a:p>
            <a:pPr algn="l" marL="612603" indent="-306301" lvl="1">
              <a:lnSpc>
                <a:spcPts val="4062"/>
              </a:lnSpc>
              <a:buFont typeface="Arial"/>
              <a:buChar char="•"/>
            </a:pPr>
            <a:r>
              <a:rPr lang="en-US" sz="3385">
                <a:solidFill>
                  <a:srgbClr val="404040"/>
                </a:solidFill>
                <a:latin typeface="Arimo"/>
                <a:ea typeface="Arimo"/>
                <a:cs typeface="Arimo"/>
                <a:sym typeface="Arimo"/>
              </a:rPr>
              <a:t>Analysing learner data to adapt content and assessments to individual student needs, preferences and pace. </a:t>
            </a:r>
          </a:p>
          <a:p>
            <a:pPr algn="l">
              <a:lnSpc>
                <a:spcPts val="4062"/>
              </a:lnSpc>
            </a:pPr>
          </a:p>
          <a:p>
            <a:pPr algn="l" marL="612603" indent="-306301" lvl="1">
              <a:lnSpc>
                <a:spcPts val="4062"/>
              </a:lnSpc>
              <a:buFont typeface="Arial"/>
              <a:buChar char="•"/>
            </a:pPr>
            <a:r>
              <a:rPr lang="en-US" sz="3385">
                <a:solidFill>
                  <a:srgbClr val="404040"/>
                </a:solidFill>
                <a:latin typeface="Arimo"/>
                <a:ea typeface="Arimo"/>
                <a:cs typeface="Arimo"/>
                <a:sym typeface="Arimo"/>
              </a:rPr>
              <a:t>Create tailored learning pathways, ensuring students receive targeted support for maximum learning potential.</a:t>
            </a:r>
          </a:p>
          <a:p>
            <a:pPr algn="r" marL="286169" indent="-143084" lvl="1">
              <a:lnSpc>
                <a:spcPts val="1897"/>
              </a:lnSpc>
            </a:pPr>
            <a:r>
              <a:rPr lang="en-US" sz="1581">
                <a:solidFill>
                  <a:srgbClr val="404040"/>
                </a:solidFill>
                <a:latin typeface="Trebuchet MS"/>
                <a:ea typeface="Trebuchet MS"/>
                <a:cs typeface="Trebuchet MS"/>
                <a:sym typeface="Trebuchet MS"/>
              </a:rPr>
              <a:t>(Linkedin, 2023)</a:t>
            </a:r>
          </a:p>
          <a:p>
            <a:pPr algn="r" marL="612603" indent="-306301" lvl="1">
              <a:lnSpc>
                <a:spcPts val="4062"/>
              </a:lnSpc>
            </a:pPr>
          </a:p>
          <a:p>
            <a:pPr algn="l" marL="612603" indent="-306301" lvl="1">
              <a:lnSpc>
                <a:spcPts val="4062"/>
              </a:lnSpc>
            </a:pPr>
          </a:p>
        </p:txBody>
      </p:sp>
      <p:sp>
        <p:nvSpPr>
          <p:cNvPr name="TextBox 4" id="4"/>
          <p:cNvSpPr txBox="true"/>
          <p:nvPr/>
        </p:nvSpPr>
        <p:spPr>
          <a:xfrm rot="0">
            <a:off x="2257214" y="1019175"/>
            <a:ext cx="13773572" cy="2638425"/>
          </a:xfrm>
          <a:prstGeom prst="rect">
            <a:avLst/>
          </a:prstGeom>
        </p:spPr>
        <p:txBody>
          <a:bodyPr anchor="t" rtlCol="false" tIns="0" lIns="0" bIns="0" rIns="0">
            <a:spAutoFit/>
          </a:bodyPr>
          <a:lstStyle/>
          <a:p>
            <a:pPr algn="ctr">
              <a:lnSpc>
                <a:spcPts val="5184"/>
              </a:lnSpc>
            </a:pPr>
            <a:r>
              <a:rPr lang="en-US" sz="4320">
                <a:solidFill>
                  <a:srgbClr val="000000"/>
                </a:solidFill>
                <a:latin typeface="Trebuchet MS"/>
                <a:ea typeface="Trebuchet MS"/>
                <a:cs typeface="Trebuchet MS"/>
                <a:sym typeface="Trebuchet MS"/>
              </a:rPr>
              <a:t>Sut y defnyddir AI yn addysg?</a:t>
            </a:r>
          </a:p>
          <a:p>
            <a:pPr algn="ctr">
              <a:lnSpc>
                <a:spcPts val="5184"/>
              </a:lnSpc>
            </a:pPr>
            <a:r>
              <a:rPr lang="en-US" sz="4320">
                <a:solidFill>
                  <a:srgbClr val="000000"/>
                </a:solidFill>
                <a:latin typeface="Trebuchet MS"/>
                <a:ea typeface="Trebuchet MS"/>
                <a:cs typeface="Trebuchet MS"/>
                <a:sym typeface="Trebuchet MS"/>
              </a:rPr>
              <a:t>How is AI used in education?</a:t>
            </a:r>
          </a:p>
          <a:p>
            <a:pPr algn="ctr">
              <a:lnSpc>
                <a:spcPts val="5184"/>
              </a:lnSpc>
            </a:pPr>
          </a:p>
          <a:p>
            <a:pPr algn="ctr">
              <a:lnSpc>
                <a:spcPts val="5184"/>
              </a:lnSpc>
            </a:pPr>
          </a:p>
        </p:txBody>
      </p:sp>
    </p:spTree>
  </p:cSld>
  <p:clrMapOvr>
    <a:masterClrMapping/>
  </p:clrMapOvr>
</p:sld>
</file>

<file path=ppt/slides/slide13.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3277079"/>
            <a:ext cx="6093172" cy="5739243"/>
          </a:xfrm>
          <a:prstGeom prst="rect">
            <a:avLst/>
          </a:prstGeom>
        </p:spPr>
        <p:txBody>
          <a:bodyPr anchor="t" rtlCol="false" tIns="0" lIns="0" bIns="0" rIns="0">
            <a:spAutoFit/>
          </a:bodyPr>
          <a:lstStyle/>
          <a:p>
            <a:pPr algn="l" marL="652867" indent="-326434" lvl="1">
              <a:lnSpc>
                <a:spcPts val="4329"/>
              </a:lnSpc>
              <a:buFont typeface="Arial"/>
              <a:buChar char="•"/>
            </a:pPr>
            <a:r>
              <a:rPr lang="en-US" sz="3607">
                <a:solidFill>
                  <a:srgbClr val="404040"/>
                </a:solidFill>
                <a:latin typeface="Trebuchet MS"/>
                <a:ea typeface="Trebuchet MS"/>
                <a:cs typeface="Trebuchet MS"/>
                <a:sym typeface="Trebuchet MS"/>
              </a:rPr>
              <a:t>Rhoi adborth</a:t>
            </a:r>
          </a:p>
          <a:p>
            <a:pPr algn="l" marL="652867" indent="-326434" lvl="1">
              <a:lnSpc>
                <a:spcPts val="4329"/>
              </a:lnSpc>
              <a:buFont typeface="Arial"/>
              <a:buChar char="•"/>
            </a:pPr>
            <a:r>
              <a:rPr lang="en-US" sz="3607">
                <a:solidFill>
                  <a:srgbClr val="404040"/>
                </a:solidFill>
                <a:latin typeface="Trebuchet MS"/>
                <a:ea typeface="Trebuchet MS"/>
                <a:cs typeface="Trebuchet MS"/>
                <a:sym typeface="Trebuchet MS"/>
              </a:rPr>
              <a:t>Yn syth.</a:t>
            </a:r>
          </a:p>
          <a:p>
            <a:pPr algn="l" marL="652867" indent="-326434" lvl="1">
              <a:lnSpc>
                <a:spcPts val="4329"/>
              </a:lnSpc>
              <a:buFont typeface="Arial"/>
              <a:buChar char="•"/>
            </a:pPr>
            <a:r>
              <a:rPr lang="en-US" sz="3607">
                <a:solidFill>
                  <a:srgbClr val="404040"/>
                </a:solidFill>
                <a:latin typeface="Trebuchet MS"/>
                <a:ea typeface="Trebuchet MS"/>
                <a:cs typeface="Trebuchet MS"/>
                <a:sym typeface="Trebuchet MS"/>
              </a:rPr>
              <a:t>Mae systemau'n dadansoddi ymatebion myfyrwyr, yn cynnig esboniadau ac yn nodi camsyniadau, gan helpu myfyrwyr i ddyfnhau eu dealltwriaeth a gwneud gwelliannau angenrheidiol.</a:t>
            </a:r>
          </a:p>
          <a:p>
            <a:pPr algn="l" marL="652867" indent="-326434" lvl="1">
              <a:lnSpc>
                <a:spcPts val="4329"/>
              </a:lnSpc>
            </a:pPr>
          </a:p>
        </p:txBody>
      </p:sp>
      <p:sp>
        <p:nvSpPr>
          <p:cNvPr name="TextBox 3" id="3"/>
          <p:cNvSpPr txBox="true"/>
          <p:nvPr/>
        </p:nvSpPr>
        <p:spPr>
          <a:xfrm rot="0">
            <a:off x="9406892" y="3267554"/>
            <a:ext cx="6093171" cy="5748770"/>
          </a:xfrm>
          <a:prstGeom prst="rect">
            <a:avLst/>
          </a:prstGeom>
        </p:spPr>
        <p:txBody>
          <a:bodyPr anchor="t" rtlCol="false" tIns="0" lIns="0" bIns="0" rIns="0">
            <a:spAutoFit/>
          </a:bodyPr>
          <a:lstStyle/>
          <a:p>
            <a:pPr algn="l" marL="703088" indent="-351544" lvl="1">
              <a:lnSpc>
                <a:spcPts val="4662"/>
              </a:lnSpc>
              <a:buFont typeface="Arial"/>
              <a:buChar char="•"/>
            </a:pPr>
            <a:r>
              <a:rPr lang="en-US" sz="3885">
                <a:solidFill>
                  <a:srgbClr val="404040"/>
                </a:solidFill>
                <a:latin typeface="Arimo"/>
                <a:ea typeface="Arimo"/>
                <a:cs typeface="Arimo"/>
                <a:sym typeface="Arimo"/>
              </a:rPr>
              <a:t>Providing feedback</a:t>
            </a:r>
          </a:p>
          <a:p>
            <a:pPr algn="l" marL="703088" indent="-351544" lvl="1">
              <a:lnSpc>
                <a:spcPts val="4662"/>
              </a:lnSpc>
            </a:pPr>
            <a:r>
              <a:rPr lang="en-US" sz="3885">
                <a:solidFill>
                  <a:srgbClr val="404040"/>
                </a:solidFill>
                <a:latin typeface="Arimo"/>
                <a:ea typeface="Arimo"/>
                <a:cs typeface="Arimo"/>
                <a:sym typeface="Arimo"/>
              </a:rPr>
              <a:t>Instantly.</a:t>
            </a:r>
          </a:p>
          <a:p>
            <a:pPr algn="l" marL="703088" indent="-351544" lvl="1">
              <a:lnSpc>
                <a:spcPts val="4662"/>
              </a:lnSpc>
            </a:pPr>
            <a:r>
              <a:rPr lang="en-US" sz="3885">
                <a:solidFill>
                  <a:srgbClr val="404040"/>
                </a:solidFill>
                <a:latin typeface="Arimo"/>
                <a:ea typeface="Arimo"/>
                <a:cs typeface="Arimo"/>
                <a:sym typeface="Arimo"/>
              </a:rPr>
              <a:t>Systems analyse student responses, offer explanations and identify misconceptions, helping students deepen their understanding and make necessary improvements.</a:t>
            </a:r>
          </a:p>
          <a:p>
            <a:pPr algn="r" marL="326434" indent="-163217" lvl="1">
              <a:lnSpc>
                <a:spcPts val="2164"/>
              </a:lnSpc>
            </a:pPr>
            <a:r>
              <a:rPr lang="en-US" sz="1803">
                <a:solidFill>
                  <a:srgbClr val="404040"/>
                </a:solidFill>
                <a:latin typeface="Trebuchet MS"/>
                <a:ea typeface="Trebuchet MS"/>
                <a:cs typeface="Trebuchet MS"/>
                <a:sym typeface="Trebuchet MS"/>
              </a:rPr>
              <a:t>(Linkedin, 2023)</a:t>
            </a:r>
          </a:p>
          <a:p>
            <a:pPr algn="r" marL="703088" indent="-351544" lvl="1">
              <a:lnSpc>
                <a:spcPts val="4662"/>
              </a:lnSpc>
            </a:pPr>
          </a:p>
          <a:p>
            <a:pPr algn="l" marL="703088" indent="-351544" lvl="1">
              <a:lnSpc>
                <a:spcPts val="4662"/>
              </a:lnSpc>
            </a:pPr>
          </a:p>
          <a:p>
            <a:pPr algn="l" marL="703088" indent="-351544" lvl="1">
              <a:lnSpc>
                <a:spcPts val="4662"/>
              </a:lnSpc>
            </a:pPr>
          </a:p>
        </p:txBody>
      </p:sp>
      <p:sp>
        <p:nvSpPr>
          <p:cNvPr name="TextBox 4" id="4"/>
          <p:cNvSpPr txBox="true"/>
          <p:nvPr/>
        </p:nvSpPr>
        <p:spPr>
          <a:xfrm rot="0">
            <a:off x="1083058" y="648179"/>
            <a:ext cx="16121884" cy="2638425"/>
          </a:xfrm>
          <a:prstGeom prst="rect">
            <a:avLst/>
          </a:prstGeom>
        </p:spPr>
        <p:txBody>
          <a:bodyPr anchor="t" rtlCol="false" tIns="0" lIns="0" bIns="0" rIns="0">
            <a:spAutoFit/>
          </a:bodyPr>
          <a:lstStyle/>
          <a:p>
            <a:pPr algn="ctr">
              <a:lnSpc>
                <a:spcPts val="5184"/>
              </a:lnSpc>
            </a:pPr>
            <a:r>
              <a:rPr lang="en-US" sz="4320">
                <a:solidFill>
                  <a:srgbClr val="000000"/>
                </a:solidFill>
                <a:latin typeface="Trebuchet MS"/>
                <a:ea typeface="Trebuchet MS"/>
                <a:cs typeface="Trebuchet MS"/>
                <a:sym typeface="Trebuchet MS"/>
              </a:rPr>
              <a:t>Sut y defnyddir AI yn addysg?</a:t>
            </a:r>
          </a:p>
          <a:p>
            <a:pPr algn="ctr">
              <a:lnSpc>
                <a:spcPts val="5184"/>
              </a:lnSpc>
            </a:pPr>
            <a:r>
              <a:rPr lang="en-US" sz="4320">
                <a:solidFill>
                  <a:srgbClr val="000000"/>
                </a:solidFill>
                <a:latin typeface="Trebuchet MS"/>
                <a:ea typeface="Trebuchet MS"/>
                <a:cs typeface="Trebuchet MS"/>
                <a:sym typeface="Trebuchet MS"/>
              </a:rPr>
              <a:t>How is AI used in education? </a:t>
            </a:r>
          </a:p>
          <a:p>
            <a:pPr algn="ctr">
              <a:lnSpc>
                <a:spcPts val="5184"/>
              </a:lnSpc>
            </a:pPr>
          </a:p>
          <a:p>
            <a:pPr algn="ctr">
              <a:lnSpc>
                <a:spcPts val="5184"/>
              </a:lnSpc>
            </a:pPr>
          </a:p>
        </p:txBody>
      </p:sp>
    </p:spTree>
  </p:cSld>
  <p:clrMapOvr>
    <a:masterClrMapping/>
  </p:clrMapOvr>
</p:sld>
</file>

<file path=ppt/slides/slide14.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3277079"/>
            <a:ext cx="6093172" cy="5739243"/>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Prosesau graddio awtomataidd</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Mae'r rhain yn cael eu gyrru gan algorithmau AI ac yn arbed amser i addysgwyr ac yn sicrhau cysondeb wrth werthuso. </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Mae hyn yn caniatáu i athrawon ganolbwyntio ar ddarparu adborth ac arweiniad wedi'i dargedu i fyfyrwyr, gan wella eu profiad dysgu</a:t>
            </a:r>
          </a:p>
          <a:p>
            <a:pPr algn="l" marL="542925" indent="-271462" lvl="1">
              <a:lnSpc>
                <a:spcPts val="3600"/>
              </a:lnSpc>
            </a:pPr>
          </a:p>
        </p:txBody>
      </p:sp>
      <p:sp>
        <p:nvSpPr>
          <p:cNvPr name="TextBox 3" id="3"/>
          <p:cNvSpPr txBox="true"/>
          <p:nvPr/>
        </p:nvSpPr>
        <p:spPr>
          <a:xfrm rot="0">
            <a:off x="9406892" y="3267554"/>
            <a:ext cx="6093171" cy="5748770"/>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Arimo"/>
                <a:ea typeface="Arimo"/>
                <a:cs typeface="Arimo"/>
                <a:sym typeface="Arimo"/>
              </a:rPr>
              <a:t>Automating grading processes</a:t>
            </a:r>
          </a:p>
          <a:p>
            <a:pPr algn="l" marL="651510" indent="-325755" lvl="1">
              <a:lnSpc>
                <a:spcPts val="4320"/>
              </a:lnSpc>
            </a:pPr>
            <a:r>
              <a:rPr lang="en-US" sz="3600">
                <a:solidFill>
                  <a:srgbClr val="404040"/>
                </a:solidFill>
                <a:latin typeface="Arimo"/>
                <a:ea typeface="Arimo"/>
                <a:cs typeface="Arimo"/>
                <a:sym typeface="Arimo"/>
              </a:rPr>
              <a:t>These are driven by AI algorithms and save educators time and ensure consistency in evaluation. </a:t>
            </a:r>
          </a:p>
          <a:p>
            <a:pPr algn="l" marL="651510" indent="-325755" lvl="1">
              <a:lnSpc>
                <a:spcPts val="4320"/>
              </a:lnSpc>
            </a:pPr>
            <a:r>
              <a:rPr lang="en-US" sz="3600">
                <a:solidFill>
                  <a:srgbClr val="404040"/>
                </a:solidFill>
                <a:latin typeface="Arimo"/>
                <a:ea typeface="Arimo"/>
                <a:cs typeface="Arimo"/>
                <a:sym typeface="Arimo"/>
              </a:rPr>
              <a:t>This allows teachers to focus on providing targeted feedback and guidance to students, enhancing their learning experience</a:t>
            </a:r>
          </a:p>
          <a:p>
            <a:pPr algn="r" marL="325755" indent="-162878" lvl="1">
              <a:lnSpc>
                <a:spcPts val="2160"/>
              </a:lnSpc>
            </a:pPr>
            <a:r>
              <a:rPr lang="en-US" sz="1800">
                <a:solidFill>
                  <a:srgbClr val="404040"/>
                </a:solidFill>
                <a:latin typeface="Trebuchet MS"/>
                <a:ea typeface="Trebuchet MS"/>
                <a:cs typeface="Trebuchet MS"/>
                <a:sym typeface="Trebuchet MS"/>
              </a:rPr>
              <a:t>(Linkedin, 2023)</a:t>
            </a:r>
          </a:p>
          <a:p>
            <a:pPr algn="r" marL="651510" indent="-325755" lvl="1">
              <a:lnSpc>
                <a:spcPts val="4320"/>
              </a:lnSpc>
            </a:pPr>
          </a:p>
        </p:txBody>
      </p:sp>
      <p:sp>
        <p:nvSpPr>
          <p:cNvPr name="TextBox 4" id="4"/>
          <p:cNvSpPr txBox="true"/>
          <p:nvPr/>
        </p:nvSpPr>
        <p:spPr>
          <a:xfrm rot="0">
            <a:off x="1083058" y="648179"/>
            <a:ext cx="16121884" cy="2638425"/>
          </a:xfrm>
          <a:prstGeom prst="rect">
            <a:avLst/>
          </a:prstGeom>
        </p:spPr>
        <p:txBody>
          <a:bodyPr anchor="t" rtlCol="false" tIns="0" lIns="0" bIns="0" rIns="0">
            <a:spAutoFit/>
          </a:bodyPr>
          <a:lstStyle/>
          <a:p>
            <a:pPr algn="ctr">
              <a:lnSpc>
                <a:spcPts val="5184"/>
              </a:lnSpc>
            </a:pPr>
            <a:r>
              <a:rPr lang="en-US" sz="4320">
                <a:solidFill>
                  <a:srgbClr val="000000"/>
                </a:solidFill>
                <a:latin typeface="Trebuchet MS"/>
                <a:ea typeface="Trebuchet MS"/>
                <a:cs typeface="Trebuchet MS"/>
                <a:sym typeface="Trebuchet MS"/>
              </a:rPr>
              <a:t>Sut y defnyddir AI yn addysg?</a:t>
            </a:r>
          </a:p>
          <a:p>
            <a:pPr algn="ctr">
              <a:lnSpc>
                <a:spcPts val="5184"/>
              </a:lnSpc>
            </a:pPr>
            <a:r>
              <a:rPr lang="en-US" sz="4320">
                <a:solidFill>
                  <a:srgbClr val="000000"/>
                </a:solidFill>
                <a:latin typeface="Trebuchet MS"/>
                <a:ea typeface="Trebuchet MS"/>
                <a:cs typeface="Trebuchet MS"/>
                <a:sym typeface="Trebuchet MS"/>
              </a:rPr>
              <a:t>How is AI used in education? </a:t>
            </a:r>
          </a:p>
          <a:p>
            <a:pPr algn="ctr">
              <a:lnSpc>
                <a:spcPts val="5184"/>
              </a:lnSpc>
            </a:pPr>
          </a:p>
          <a:p>
            <a:pPr algn="ctr">
              <a:lnSpc>
                <a:spcPts val="5184"/>
              </a:lnSpc>
            </a:pPr>
          </a:p>
        </p:txBody>
      </p:sp>
    </p:spTree>
  </p:cSld>
  <p:clrMapOvr>
    <a:masterClrMapping/>
  </p:clrMapOvr>
</p:sld>
</file>

<file path=ppt/slides/slide15.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107441" y="3277079"/>
            <a:ext cx="7462363" cy="6181725"/>
          </a:xfrm>
          <a:prstGeom prst="rect">
            <a:avLst/>
          </a:prstGeom>
        </p:spPr>
        <p:txBody>
          <a:bodyPr anchor="t" rtlCol="false" tIns="0" lIns="0" bIns="0" rIns="0">
            <a:spAutoFit/>
          </a:bodyPr>
          <a:lstStyle/>
          <a:p>
            <a:pPr algn="l" marL="615313" indent="-307657" lvl="1">
              <a:lnSpc>
                <a:spcPts val="4079"/>
              </a:lnSpc>
              <a:buFont typeface="Arial"/>
              <a:buChar char="•"/>
            </a:pPr>
            <a:r>
              <a:rPr lang="en-US" sz="3399">
                <a:solidFill>
                  <a:srgbClr val="404040"/>
                </a:solidFill>
                <a:latin typeface="Trebuchet MS"/>
                <a:ea typeface="Trebuchet MS"/>
                <a:cs typeface="Trebuchet MS"/>
                <a:sym typeface="Trebuchet MS"/>
              </a:rPr>
              <a:t>Trwy gofleidio AI, gallwn greu amgylchedd addysgol mwy effeithlon ac effeithiol sy'n darparu ar gyfer anghenion unigryw pob myfyriwr. </a:t>
            </a:r>
          </a:p>
          <a:p>
            <a:pPr algn="l">
              <a:lnSpc>
                <a:spcPts val="4079"/>
              </a:lnSpc>
            </a:pPr>
          </a:p>
          <a:p>
            <a:pPr algn="l" marL="615313" indent="-307657" lvl="1">
              <a:lnSpc>
                <a:spcPts val="4079"/>
              </a:lnSpc>
              <a:buFont typeface="Arial"/>
              <a:buChar char="•"/>
            </a:pPr>
            <a:r>
              <a:rPr lang="en-US" sz="3399">
                <a:solidFill>
                  <a:srgbClr val="404040"/>
                </a:solidFill>
                <a:latin typeface="Trebuchet MS"/>
                <a:ea typeface="Trebuchet MS"/>
                <a:cs typeface="Trebuchet MS"/>
                <a:sym typeface="Trebuchet MS"/>
              </a:rPr>
              <a:t>Wrth i AI ddatblygu, mae'n hanfodol mynd i'r afael â heriau a sicrhau gweithredu cyfrifol i wneud y mwyaf o'i fanteision mewn addysg.</a:t>
            </a:r>
          </a:p>
          <a:p>
            <a:pPr algn="l" marL="615313" indent="-307657" lvl="1">
              <a:lnSpc>
                <a:spcPts val="4079"/>
              </a:lnSpc>
            </a:pPr>
          </a:p>
        </p:txBody>
      </p:sp>
      <p:sp>
        <p:nvSpPr>
          <p:cNvPr name="TextBox 3" id="3"/>
          <p:cNvSpPr txBox="true"/>
          <p:nvPr/>
        </p:nvSpPr>
        <p:spPr>
          <a:xfrm rot="0">
            <a:off x="9213733" y="3258029"/>
            <a:ext cx="7462361" cy="6267450"/>
          </a:xfrm>
          <a:prstGeom prst="rect">
            <a:avLst/>
          </a:prstGeom>
        </p:spPr>
        <p:txBody>
          <a:bodyPr anchor="t" rtlCol="false" tIns="0" lIns="0" bIns="0" rIns="0">
            <a:spAutoFit/>
          </a:bodyPr>
          <a:lstStyle/>
          <a:p>
            <a:pPr algn="l" marL="651053" indent="-325526" lvl="1">
              <a:lnSpc>
                <a:spcPts val="4320"/>
              </a:lnSpc>
              <a:buFont typeface="Arial"/>
              <a:buChar char="•"/>
            </a:pPr>
            <a:r>
              <a:rPr lang="en-US" sz="3600">
                <a:solidFill>
                  <a:srgbClr val="404040"/>
                </a:solidFill>
                <a:latin typeface="Arimo"/>
                <a:ea typeface="Arimo"/>
                <a:cs typeface="Arimo"/>
                <a:sym typeface="Arimo"/>
              </a:rPr>
              <a:t>By embracing AI, we can create a more efficient and effective educational environment that caters to the unique needs of every student. </a:t>
            </a:r>
          </a:p>
          <a:p>
            <a:pPr algn="l">
              <a:lnSpc>
                <a:spcPts val="4320"/>
              </a:lnSpc>
            </a:pPr>
          </a:p>
          <a:p>
            <a:pPr algn="l" marL="651510" indent="-325755" lvl="1">
              <a:lnSpc>
                <a:spcPts val="4320"/>
              </a:lnSpc>
              <a:buFont typeface="Arial"/>
              <a:buChar char="•"/>
            </a:pPr>
            <a:r>
              <a:rPr lang="en-US" sz="3600">
                <a:solidFill>
                  <a:srgbClr val="404040"/>
                </a:solidFill>
                <a:latin typeface="Arimo"/>
                <a:ea typeface="Arimo"/>
                <a:cs typeface="Arimo"/>
                <a:sym typeface="Arimo"/>
              </a:rPr>
              <a:t>As AI advances, it is crucial to address challenges and ensure responsible implementation to maximize its benefits in education.</a:t>
            </a:r>
          </a:p>
          <a:p>
            <a:pPr algn="r" marL="325755" indent="-162878" lvl="1">
              <a:lnSpc>
                <a:spcPts val="2160"/>
              </a:lnSpc>
            </a:pPr>
            <a:r>
              <a:rPr lang="en-US" sz="1800">
                <a:solidFill>
                  <a:srgbClr val="404040"/>
                </a:solidFill>
                <a:latin typeface="Trebuchet MS"/>
                <a:ea typeface="Trebuchet MS"/>
                <a:cs typeface="Trebuchet MS"/>
                <a:sym typeface="Trebuchet MS"/>
              </a:rPr>
              <a:t>(Linkedin, 2023)</a:t>
            </a:r>
          </a:p>
        </p:txBody>
      </p:sp>
      <p:sp>
        <p:nvSpPr>
          <p:cNvPr name="TextBox 4" id="4"/>
          <p:cNvSpPr txBox="true"/>
          <p:nvPr/>
        </p:nvSpPr>
        <p:spPr>
          <a:xfrm rot="0">
            <a:off x="1083058" y="648179"/>
            <a:ext cx="16121884" cy="2638425"/>
          </a:xfrm>
          <a:prstGeom prst="rect">
            <a:avLst/>
          </a:prstGeom>
        </p:spPr>
        <p:txBody>
          <a:bodyPr anchor="t" rtlCol="false" tIns="0" lIns="0" bIns="0" rIns="0">
            <a:spAutoFit/>
          </a:bodyPr>
          <a:lstStyle/>
          <a:p>
            <a:pPr algn="ctr">
              <a:lnSpc>
                <a:spcPts val="5184"/>
              </a:lnSpc>
            </a:pPr>
            <a:r>
              <a:rPr lang="en-US" sz="4320">
                <a:solidFill>
                  <a:srgbClr val="000000"/>
                </a:solidFill>
                <a:latin typeface="Trebuchet MS"/>
                <a:ea typeface="Trebuchet MS"/>
                <a:cs typeface="Trebuchet MS"/>
                <a:sym typeface="Trebuchet MS"/>
              </a:rPr>
              <a:t>Sut y defnyddir AI yn addysg?</a:t>
            </a:r>
          </a:p>
          <a:p>
            <a:pPr algn="ctr">
              <a:lnSpc>
                <a:spcPts val="5184"/>
              </a:lnSpc>
            </a:pPr>
            <a:r>
              <a:rPr lang="en-US" sz="4320">
                <a:solidFill>
                  <a:srgbClr val="000000"/>
                </a:solidFill>
                <a:latin typeface="Trebuchet MS"/>
                <a:ea typeface="Trebuchet MS"/>
                <a:cs typeface="Trebuchet MS"/>
                <a:sym typeface="Trebuchet MS"/>
              </a:rPr>
              <a:t>How is AI used in education? </a:t>
            </a:r>
          </a:p>
          <a:p>
            <a:pPr algn="ctr">
              <a:lnSpc>
                <a:spcPts val="5184"/>
              </a:lnSpc>
            </a:pPr>
          </a:p>
          <a:p>
            <a:pPr algn="ctr">
              <a:lnSpc>
                <a:spcPts val="5184"/>
              </a:lnSpc>
            </a:pPr>
          </a:p>
        </p:txBody>
      </p:sp>
    </p:spTree>
  </p:cSld>
  <p:clrMapOvr>
    <a:masterClrMapping/>
  </p:clrMapOvr>
</p:sld>
</file>

<file path=ppt/slides/slide16.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473584" y="3864553"/>
            <a:ext cx="7407526" cy="5057775"/>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Twyllo gan fyfyrwyr / dim yn datrys problemau drostynt eu hunain</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Rhagfarn mewn algorithmau AI</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Llai o gysylltiad cymdeithasol </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Gorddibyniaeth ar dechnoleg</a:t>
            </a:r>
          </a:p>
          <a:p>
            <a:pPr algn="l" marL="416240" indent="-208120" lvl="1">
              <a:lnSpc>
                <a:spcPts val="2759"/>
              </a:lnSpc>
              <a:buFont typeface="Arial"/>
              <a:buChar char="•"/>
            </a:pPr>
            <a:r>
              <a:rPr lang="en-US" sz="2299">
                <a:solidFill>
                  <a:srgbClr val="404040"/>
                </a:solidFill>
                <a:latin typeface="Trebuchet MS"/>
                <a:ea typeface="Trebuchet MS"/>
                <a:cs typeface="Trebuchet MS"/>
                <a:sym typeface="Trebuchet MS"/>
              </a:rPr>
              <a:t>Materion ecwiti (Education Next, 2023)</a:t>
            </a:r>
          </a:p>
          <a:p>
            <a:pPr algn="l" marL="579118" indent="-289559" lvl="1">
              <a:lnSpc>
                <a:spcPts val="3839"/>
              </a:lnSpc>
            </a:pP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Twyllwybodaeth/Anghywirdeb</a:t>
            </a:r>
          </a:p>
          <a:p>
            <a:pPr algn="l" marL="416240" indent="-208120" lvl="1">
              <a:lnSpc>
                <a:spcPts val="2759"/>
              </a:lnSpc>
            </a:pPr>
            <a:r>
              <a:rPr lang="en-US" sz="2299">
                <a:solidFill>
                  <a:srgbClr val="404040"/>
                </a:solidFill>
                <a:latin typeface="Trebuchet MS"/>
                <a:ea typeface="Trebuchet MS"/>
                <a:cs typeface="Trebuchet MS"/>
                <a:sym typeface="Trebuchet MS"/>
              </a:rPr>
              <a:t>                                                              (FT, 2023)</a:t>
            </a:r>
          </a:p>
          <a:p>
            <a:pPr algn="l" marL="579118" indent="-289559" lvl="1">
              <a:lnSpc>
                <a:spcPts val="3839"/>
              </a:lnSpc>
            </a:pPr>
          </a:p>
          <a:p>
            <a:pPr algn="l" marL="579118" indent="-289559" lvl="1">
              <a:lnSpc>
                <a:spcPts val="3839"/>
              </a:lnSpc>
            </a:pPr>
          </a:p>
        </p:txBody>
      </p:sp>
      <p:sp>
        <p:nvSpPr>
          <p:cNvPr name="TextBox 3" id="3"/>
          <p:cNvSpPr txBox="true"/>
          <p:nvPr/>
        </p:nvSpPr>
        <p:spPr>
          <a:xfrm rot="0">
            <a:off x="9588905" y="3835978"/>
            <a:ext cx="7670395" cy="436245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202124"/>
                </a:solidFill>
                <a:latin typeface="Arimo"/>
                <a:ea typeface="Arimo"/>
                <a:cs typeface="Arimo"/>
                <a:sym typeface="Arimo"/>
              </a:rPr>
              <a:t>Student cheating/not solving problems for themselves</a:t>
            </a:r>
          </a:p>
          <a:p>
            <a:pPr algn="l" marL="651510" indent="-325755" lvl="1">
              <a:lnSpc>
                <a:spcPts val="4320"/>
              </a:lnSpc>
              <a:buFont typeface="Arial"/>
              <a:buChar char="•"/>
            </a:pPr>
            <a:r>
              <a:rPr lang="en-US" sz="3600">
                <a:solidFill>
                  <a:srgbClr val="202124"/>
                </a:solidFill>
                <a:latin typeface="Arimo"/>
                <a:ea typeface="Arimo"/>
                <a:cs typeface="Arimo"/>
                <a:sym typeface="Arimo"/>
              </a:rPr>
              <a:t>Bias in AI algorithms</a:t>
            </a:r>
          </a:p>
          <a:p>
            <a:pPr algn="l" marL="651510" indent="-325755" lvl="1">
              <a:lnSpc>
                <a:spcPts val="4320"/>
              </a:lnSpc>
              <a:buFont typeface="Arial"/>
              <a:buChar char="•"/>
            </a:pPr>
            <a:r>
              <a:rPr lang="en-US" sz="3600">
                <a:solidFill>
                  <a:srgbClr val="202124"/>
                </a:solidFill>
                <a:latin typeface="Arimo"/>
                <a:ea typeface="Arimo"/>
                <a:cs typeface="Arimo"/>
                <a:sym typeface="Arimo"/>
              </a:rPr>
              <a:t>Decreased social connection </a:t>
            </a:r>
          </a:p>
          <a:p>
            <a:pPr algn="l" marL="651510" indent="-325755" lvl="1">
              <a:lnSpc>
                <a:spcPts val="4320"/>
              </a:lnSpc>
              <a:buFont typeface="Arial"/>
              <a:buChar char="•"/>
            </a:pPr>
            <a:r>
              <a:rPr lang="en-US" sz="3600">
                <a:solidFill>
                  <a:srgbClr val="202124"/>
                </a:solidFill>
                <a:latin typeface="Arimo"/>
                <a:ea typeface="Arimo"/>
                <a:cs typeface="Arimo"/>
                <a:sym typeface="Arimo"/>
              </a:rPr>
              <a:t>Overreliance on technology</a:t>
            </a:r>
          </a:p>
          <a:p>
            <a:pPr algn="l" marL="325755" indent="-162878" lvl="1">
              <a:lnSpc>
                <a:spcPts val="2160"/>
              </a:lnSpc>
              <a:buFont typeface="Arial"/>
              <a:buChar char="•"/>
            </a:pPr>
            <a:r>
              <a:rPr lang="en-US" sz="1800">
                <a:solidFill>
                  <a:srgbClr val="202124"/>
                </a:solidFill>
                <a:latin typeface="Arimo"/>
                <a:ea typeface="Arimo"/>
                <a:cs typeface="Arimo"/>
                <a:sym typeface="Arimo"/>
              </a:rPr>
              <a:t>Equity issues    (EducationNext, 2023)</a:t>
            </a:r>
          </a:p>
          <a:p>
            <a:pPr algn="l" marL="651510" indent="-325755" lvl="1">
              <a:lnSpc>
                <a:spcPts val="4320"/>
              </a:lnSpc>
            </a:pPr>
          </a:p>
          <a:p>
            <a:pPr algn="l" marL="651510" indent="-325755" lvl="1">
              <a:lnSpc>
                <a:spcPts val="4320"/>
              </a:lnSpc>
              <a:buFont typeface="Arial"/>
              <a:buChar char="•"/>
            </a:pPr>
            <a:r>
              <a:rPr lang="en-US" sz="3600">
                <a:solidFill>
                  <a:srgbClr val="404040"/>
                </a:solidFill>
                <a:latin typeface="Arimo"/>
                <a:ea typeface="Arimo"/>
                <a:cs typeface="Arimo"/>
                <a:sym typeface="Arimo"/>
              </a:rPr>
              <a:t>Disinformation/Inaccuracy  </a:t>
            </a:r>
          </a:p>
          <a:p>
            <a:pPr algn="r" marL="325755" indent="-162878" lvl="1">
              <a:lnSpc>
                <a:spcPts val="2160"/>
              </a:lnSpc>
            </a:pPr>
            <a:r>
              <a:rPr lang="en-US" sz="1800">
                <a:solidFill>
                  <a:srgbClr val="404040"/>
                </a:solidFill>
                <a:latin typeface="Arimo"/>
                <a:ea typeface="Arimo"/>
                <a:cs typeface="Arimo"/>
                <a:sym typeface="Arimo"/>
              </a:rPr>
              <a:t>(FT, 2023)</a:t>
            </a:r>
          </a:p>
        </p:txBody>
      </p:sp>
      <p:sp>
        <p:nvSpPr>
          <p:cNvPr name="TextBox 4" id="4"/>
          <p:cNvSpPr txBox="true"/>
          <p:nvPr/>
        </p:nvSpPr>
        <p:spPr>
          <a:xfrm rot="0">
            <a:off x="3279393" y="1019175"/>
            <a:ext cx="11729215" cy="3295650"/>
          </a:xfrm>
          <a:prstGeom prst="rect">
            <a:avLst/>
          </a:prstGeom>
        </p:spPr>
        <p:txBody>
          <a:bodyPr anchor="t" rtlCol="false" tIns="0" lIns="0" bIns="0" rIns="0">
            <a:spAutoFit/>
          </a:bodyPr>
          <a:lstStyle/>
          <a:p>
            <a:pPr algn="ctr">
              <a:lnSpc>
                <a:spcPts val="5184"/>
              </a:lnSpc>
            </a:pPr>
            <a:r>
              <a:rPr lang="en-US" sz="4320">
                <a:solidFill>
                  <a:srgbClr val="000000"/>
                </a:solidFill>
                <a:latin typeface="Trebuchet MS"/>
                <a:ea typeface="Trebuchet MS"/>
                <a:cs typeface="Trebuchet MS"/>
                <a:sym typeface="Trebuchet MS"/>
              </a:rPr>
              <a:t>Heriau i defnyddio AI yn addysg? </a:t>
            </a:r>
          </a:p>
          <a:p>
            <a:pPr algn="ctr">
              <a:lnSpc>
                <a:spcPts val="5184"/>
              </a:lnSpc>
            </a:pPr>
            <a:r>
              <a:rPr lang="en-US" sz="4320">
                <a:solidFill>
                  <a:srgbClr val="000000"/>
                </a:solidFill>
                <a:latin typeface="Trebuchet MS"/>
                <a:ea typeface="Trebuchet MS"/>
                <a:cs typeface="Trebuchet MS"/>
                <a:sym typeface="Trebuchet MS"/>
              </a:rPr>
              <a:t>Challenges to using AI in education</a:t>
            </a:r>
          </a:p>
          <a:p>
            <a:pPr algn="ctr">
              <a:lnSpc>
                <a:spcPts val="5184"/>
              </a:lnSpc>
            </a:pPr>
            <a:r>
              <a:rPr lang="en-US" sz="4320">
                <a:solidFill>
                  <a:srgbClr val="000000"/>
                </a:solidFill>
                <a:latin typeface="Trebuchet MS"/>
                <a:ea typeface="Trebuchet MS"/>
                <a:cs typeface="Trebuchet MS"/>
                <a:sym typeface="Trebuchet MS"/>
              </a:rPr>
              <a:t> </a:t>
            </a:r>
          </a:p>
          <a:p>
            <a:pPr algn="ctr">
              <a:lnSpc>
                <a:spcPts val="5184"/>
              </a:lnSpc>
            </a:pPr>
          </a:p>
          <a:p>
            <a:pPr algn="ctr">
              <a:lnSpc>
                <a:spcPts val="5184"/>
              </a:lnSpc>
            </a:pP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4791364">
            <a:off x="9738483" y="5143500"/>
            <a:ext cx="10464870" cy="0"/>
          </a:xfrm>
          <a:prstGeom prst="line">
            <a:avLst/>
          </a:prstGeom>
          <a:ln cap="rnd" w="9525">
            <a:solidFill>
              <a:srgbClr val="FFF6D4"/>
            </a:solidFill>
            <a:prstDash val="solid"/>
            <a:headEnd type="none" len="sm" w="sm"/>
            <a:tailEnd type="none" len="sm" w="sm"/>
          </a:ln>
        </p:spPr>
      </p:sp>
      <p:sp>
        <p:nvSpPr>
          <p:cNvPr name="TextBox 3" id="3"/>
          <p:cNvSpPr txBox="true"/>
          <p:nvPr/>
        </p:nvSpPr>
        <p:spPr>
          <a:xfrm rot="0">
            <a:off x="1176338" y="4372000"/>
            <a:ext cx="7967662" cy="5334000"/>
          </a:xfrm>
          <a:prstGeom prst="rect">
            <a:avLst/>
          </a:prstGeom>
        </p:spPr>
        <p:txBody>
          <a:bodyPr anchor="t" rtlCol="false" tIns="0" lIns="0" bIns="0" rIns="0">
            <a:spAutoFit/>
          </a:bodyPr>
          <a:lstStyle/>
          <a:p>
            <a:pPr algn="l" marL="488632" indent="-244316" lvl="1">
              <a:lnSpc>
                <a:spcPts val="3240"/>
              </a:lnSpc>
              <a:buFont typeface="Arial"/>
              <a:buChar char="•"/>
            </a:pPr>
            <a:r>
              <a:rPr lang="en-US" sz="2700" i="true" u="sng">
                <a:solidFill>
                  <a:srgbClr val="69A020"/>
                </a:solidFill>
                <a:latin typeface="Trebuchet MS Italics"/>
                <a:ea typeface="Trebuchet MS Italics"/>
                <a:cs typeface="Trebuchet MS Italics"/>
                <a:sym typeface="Trebuchet MS Italics"/>
                <a:hlinkClick r:id="rId2" tooltip="https://schoolsweek.co.uk/ai-how-are-schools-using-the-technology-in-classrooms/"/>
              </a:rPr>
              <a:t>https://schoolsweek.co.uk/ai-how-are-schools-using-the-technology-in-classrooms/</a:t>
            </a:r>
            <a:r>
              <a:rPr lang="en-US" sz="2700" i="true">
                <a:solidFill>
                  <a:srgbClr val="404040"/>
                </a:solidFill>
                <a:latin typeface="Trebuchet MS Italics"/>
                <a:ea typeface="Trebuchet MS Italics"/>
                <a:cs typeface="Trebuchet MS Italics"/>
                <a:sym typeface="Trebuchet MS Italics"/>
              </a:rPr>
              <a:t> (NAHT, 2023)</a:t>
            </a:r>
          </a:p>
          <a:p>
            <a:pPr algn="l">
              <a:lnSpc>
                <a:spcPts val="3240"/>
              </a:lnSpc>
            </a:pPr>
          </a:p>
          <a:p>
            <a:pPr algn="l" marL="488632" indent="-244316" lvl="1">
              <a:lnSpc>
                <a:spcPts val="3240"/>
              </a:lnSpc>
              <a:buFont typeface="Arial"/>
              <a:buChar char="•"/>
            </a:pPr>
            <a:r>
              <a:rPr lang="en-US" sz="2700" i="true" u="sng">
                <a:solidFill>
                  <a:srgbClr val="69A020"/>
                </a:solidFill>
                <a:latin typeface="Trebuchet MS Italics"/>
                <a:ea typeface="Trebuchet MS Italics"/>
                <a:cs typeface="Trebuchet MS Italics"/>
                <a:sym typeface="Trebuchet MS Italics"/>
                <a:hlinkClick r:id="rId3" tooltip="https://strategyeducation.co.uk/using-chatgpt-in-schools/"/>
              </a:rPr>
              <a:t>https://strategyeducation.co.uk/using-chatgpt-in-schools/</a:t>
            </a:r>
            <a:r>
              <a:rPr lang="en-US" sz="2700" i="true">
                <a:solidFill>
                  <a:srgbClr val="404040"/>
                </a:solidFill>
                <a:latin typeface="Trebuchet MS Italics"/>
                <a:ea typeface="Trebuchet MS Italics"/>
                <a:cs typeface="Trebuchet MS Italics"/>
                <a:sym typeface="Trebuchet MS Italics"/>
              </a:rPr>
              <a:t> (Strategy Education 2023)</a:t>
            </a:r>
          </a:p>
          <a:p>
            <a:pPr algn="l">
              <a:lnSpc>
                <a:spcPts val="3240"/>
              </a:lnSpc>
            </a:pPr>
          </a:p>
          <a:p>
            <a:pPr algn="l" marL="488632" indent="-244316" lvl="1">
              <a:lnSpc>
                <a:spcPts val="3240"/>
              </a:lnSpc>
              <a:buFont typeface="Arial"/>
              <a:buChar char="•"/>
            </a:pPr>
            <a:r>
              <a:rPr lang="en-US" sz="2700" i="true" u="sng">
                <a:solidFill>
                  <a:srgbClr val="69A020"/>
                </a:solidFill>
                <a:latin typeface="Trebuchet MS Italics"/>
                <a:ea typeface="Trebuchet MS Italics"/>
                <a:cs typeface="Trebuchet MS Italics"/>
                <a:sym typeface="Trebuchet MS Italics"/>
                <a:hlinkClick r:id="rId4" tooltip="https://www.nasuwt.org.uk/advice/in-the-classroom/artificial-intelligence-and-digital-technologies.html"/>
              </a:rPr>
              <a:t>https://www.nasuwt.org.uk/advice/in-the-classroom/artificial-intelligence-and-digital-technologies.html</a:t>
            </a:r>
            <a:r>
              <a:rPr lang="en-US" sz="2700" i="true">
                <a:solidFill>
                  <a:srgbClr val="404040"/>
                </a:solidFill>
                <a:latin typeface="Trebuchet MS Italics"/>
                <a:ea typeface="Trebuchet MS Italics"/>
                <a:cs typeface="Trebuchet MS Italics"/>
                <a:sym typeface="Trebuchet MS Italics"/>
              </a:rPr>
              <a:t> (NASUWT, 2023)</a:t>
            </a:r>
          </a:p>
          <a:p>
            <a:pPr algn="l">
              <a:lnSpc>
                <a:spcPts val="3240"/>
              </a:lnSpc>
            </a:pPr>
          </a:p>
          <a:p>
            <a:pPr algn="l" marL="488632" indent="-244316" lvl="1">
              <a:lnSpc>
                <a:spcPts val="3240"/>
              </a:lnSpc>
              <a:buFont typeface="Arial"/>
              <a:buChar char="•"/>
            </a:pPr>
            <a:r>
              <a:rPr lang="en-US" sz="2700" u="sng">
                <a:solidFill>
                  <a:srgbClr val="69A020"/>
                </a:solidFill>
                <a:latin typeface="Trebuchet MS"/>
                <a:ea typeface="Trebuchet MS"/>
                <a:cs typeface="Trebuchet MS"/>
                <a:sym typeface="Trebuchet MS"/>
                <a:hlinkClick r:id="rId5" tooltip="https://www.bbc.co.uk/bitesize/articles/z3sc96f#zt2sydm"/>
              </a:rPr>
              <a:t>https://www.bbc.co.uk/bitesize/articles/z3sc96f#zt2sydm</a:t>
            </a:r>
            <a:r>
              <a:rPr lang="en-US" sz="2700">
                <a:solidFill>
                  <a:srgbClr val="404040"/>
                </a:solidFill>
                <a:latin typeface="Trebuchet MS"/>
                <a:ea typeface="Trebuchet MS"/>
                <a:cs typeface="Trebuchet MS"/>
                <a:sym typeface="Trebuchet MS"/>
              </a:rPr>
              <a:t> (BBC, 2023)</a:t>
            </a:r>
          </a:p>
        </p:txBody>
      </p:sp>
      <p:sp>
        <p:nvSpPr>
          <p:cNvPr name="TextBox 4" id="4"/>
          <p:cNvSpPr txBox="true"/>
          <p:nvPr/>
        </p:nvSpPr>
        <p:spPr>
          <a:xfrm rot="0">
            <a:off x="9441191" y="4372000"/>
            <a:ext cx="8159224" cy="5076825"/>
          </a:xfrm>
          <a:prstGeom prst="rect">
            <a:avLst/>
          </a:prstGeom>
        </p:spPr>
        <p:txBody>
          <a:bodyPr anchor="t" rtlCol="false" tIns="0" lIns="0" bIns="0" rIns="0">
            <a:spAutoFit/>
          </a:bodyPr>
          <a:lstStyle/>
          <a:p>
            <a:pPr algn="l" marL="1120140" indent="-373380" lvl="2">
              <a:lnSpc>
                <a:spcPts val="2879"/>
              </a:lnSpc>
              <a:buFont typeface="Arial"/>
              <a:buChar char="⚬"/>
            </a:pPr>
            <a:r>
              <a:rPr lang="en-US" sz="2400" i="true" u="sng">
                <a:solidFill>
                  <a:srgbClr val="69A020"/>
                </a:solidFill>
                <a:latin typeface="Trebuchet MS Italics"/>
                <a:ea typeface="Trebuchet MS Italics"/>
                <a:cs typeface="Trebuchet MS Italics"/>
                <a:sym typeface="Trebuchet MS Italics"/>
                <a:hlinkClick r:id="rId6" tooltip="https://schoolsweek.co.uk/ai-how-are-schools-using-the-technology-in-classrooms/"/>
              </a:rPr>
              <a:t>https://schoolsweek.co.uk/ai-how-are-schools-using-the-technology-in-classrooms/</a:t>
            </a:r>
            <a:r>
              <a:rPr lang="en-US" sz="2400" i="true">
                <a:solidFill>
                  <a:srgbClr val="404040"/>
                </a:solidFill>
                <a:latin typeface="Trebuchet MS Italics"/>
                <a:ea typeface="Trebuchet MS Italics"/>
                <a:cs typeface="Trebuchet MS Italics"/>
                <a:sym typeface="Trebuchet MS Italics"/>
              </a:rPr>
              <a:t> (NAHT, 2023)</a:t>
            </a:r>
          </a:p>
          <a:p>
            <a:pPr algn="l">
              <a:lnSpc>
                <a:spcPts val="2879"/>
              </a:lnSpc>
            </a:pPr>
          </a:p>
          <a:p>
            <a:pPr algn="l" marL="1120140" indent="-373380" lvl="2">
              <a:lnSpc>
                <a:spcPts val="2879"/>
              </a:lnSpc>
              <a:buFont typeface="Arial"/>
              <a:buChar char="⚬"/>
            </a:pPr>
            <a:r>
              <a:rPr lang="en-US" sz="2400" i="true" u="sng">
                <a:solidFill>
                  <a:srgbClr val="69A020"/>
                </a:solidFill>
                <a:latin typeface="Trebuchet MS Italics"/>
                <a:ea typeface="Trebuchet MS Italics"/>
                <a:cs typeface="Trebuchet MS Italics"/>
                <a:sym typeface="Trebuchet MS Italics"/>
                <a:hlinkClick r:id="rId7" tooltip="https://strategyeducation.co.uk/using-chatgpt-in-schools/"/>
              </a:rPr>
              <a:t>https://strategyeducation.co.uk/using-chatgpt-in-schools/</a:t>
            </a:r>
            <a:r>
              <a:rPr lang="en-US" sz="2400" i="true">
                <a:solidFill>
                  <a:srgbClr val="404040"/>
                </a:solidFill>
                <a:latin typeface="Trebuchet MS Italics"/>
                <a:ea typeface="Trebuchet MS Italics"/>
                <a:cs typeface="Trebuchet MS Italics"/>
                <a:sym typeface="Trebuchet MS Italics"/>
              </a:rPr>
              <a:t> (Strategy Education, 2023)</a:t>
            </a:r>
          </a:p>
          <a:p>
            <a:pPr algn="l">
              <a:lnSpc>
                <a:spcPts val="2879"/>
              </a:lnSpc>
            </a:pPr>
          </a:p>
          <a:p>
            <a:pPr algn="l" marL="1120140" indent="-373380" lvl="2">
              <a:lnSpc>
                <a:spcPts val="2879"/>
              </a:lnSpc>
              <a:buFont typeface="Arial"/>
              <a:buChar char="⚬"/>
            </a:pPr>
            <a:r>
              <a:rPr lang="en-US" sz="2400" i="true" u="sng">
                <a:solidFill>
                  <a:srgbClr val="69A020"/>
                </a:solidFill>
                <a:latin typeface="Trebuchet MS Italics"/>
                <a:ea typeface="Trebuchet MS Italics"/>
                <a:cs typeface="Trebuchet MS Italics"/>
                <a:sym typeface="Trebuchet MS Italics"/>
                <a:hlinkClick r:id="rId8" tooltip="https://www.nasuwt.org.uk/advice/in-the-classroom/artificial-intelligence-and-digital-technologies.html"/>
              </a:rPr>
              <a:t>https://www.nasuwt.org.uk/advice/in-the-classroom/artificial-intelligence-and-digital-technologies.html</a:t>
            </a:r>
            <a:r>
              <a:rPr lang="en-US" sz="2400" i="true">
                <a:solidFill>
                  <a:srgbClr val="404040"/>
                </a:solidFill>
                <a:latin typeface="Trebuchet MS Italics"/>
                <a:ea typeface="Trebuchet MS Italics"/>
                <a:cs typeface="Trebuchet MS Italics"/>
                <a:sym typeface="Trebuchet MS Italics"/>
              </a:rPr>
              <a:t> (NASUWT, 2023)</a:t>
            </a:r>
          </a:p>
          <a:p>
            <a:pPr algn="l">
              <a:lnSpc>
                <a:spcPts val="2879"/>
              </a:lnSpc>
            </a:pPr>
          </a:p>
          <a:p>
            <a:pPr algn="l" marL="1120140" indent="-373380" lvl="2">
              <a:lnSpc>
                <a:spcPts val="2879"/>
              </a:lnSpc>
              <a:buFont typeface="Arial"/>
              <a:buChar char="⚬"/>
            </a:pPr>
            <a:r>
              <a:rPr lang="en-US" sz="2400" i="true" u="sng">
                <a:solidFill>
                  <a:srgbClr val="69A020"/>
                </a:solidFill>
                <a:latin typeface="Trebuchet MS Italics"/>
                <a:ea typeface="Trebuchet MS Italics"/>
                <a:cs typeface="Trebuchet MS Italics"/>
                <a:sym typeface="Trebuchet MS Italics"/>
                <a:hlinkClick r:id="rId9" tooltip="https://www.bbc.co.uk/bitesize/articles/z3sc96f#zt2sydm"/>
              </a:rPr>
              <a:t>https://www.bbc.co.uk/bitesize/articles/z3sc96f#zt2sydm</a:t>
            </a:r>
            <a:r>
              <a:rPr lang="en-US" sz="2400" i="true">
                <a:solidFill>
                  <a:srgbClr val="404040"/>
                </a:solidFill>
                <a:latin typeface="Trebuchet MS Italics"/>
                <a:ea typeface="Trebuchet MS Italics"/>
                <a:cs typeface="Trebuchet MS Italics"/>
                <a:sym typeface="Trebuchet MS Italics"/>
              </a:rPr>
              <a:t> (BBC, 2023)</a:t>
            </a:r>
          </a:p>
          <a:p>
            <a:pPr algn="l" marL="1120140" indent="-373380" lvl="2">
              <a:lnSpc>
                <a:spcPts val="2879"/>
              </a:lnSpc>
            </a:pPr>
          </a:p>
          <a:p>
            <a:pPr algn="l" marL="1120140" indent="-373380" lvl="2">
              <a:lnSpc>
                <a:spcPts val="2879"/>
              </a:lnSpc>
            </a:pPr>
          </a:p>
        </p:txBody>
      </p:sp>
      <p:grpSp>
        <p:nvGrpSpPr>
          <p:cNvPr name="Group 5" id="5"/>
          <p:cNvGrpSpPr>
            <a:grpSpLocks noChangeAspect="true"/>
          </p:cNvGrpSpPr>
          <p:nvPr/>
        </p:nvGrpSpPr>
        <p:grpSpPr>
          <a:xfrm rot="0">
            <a:off x="14544726" y="427413"/>
            <a:ext cx="3550023" cy="1714500"/>
            <a:chOff x="0" y="0"/>
            <a:chExt cx="4733364" cy="2286000"/>
          </a:xfrm>
        </p:grpSpPr>
        <p:sp>
          <p:nvSpPr>
            <p:cNvPr name="Freeform 6" id="6" descr="C:\Users\s.ainsworth\AppData\Local\Microsoft\Windows\Temporary Internet Files\Content.IE5\ONCMXCPX\MC900230824[1].wmf"/>
            <p:cNvSpPr/>
            <p:nvPr/>
          </p:nvSpPr>
          <p:spPr>
            <a:xfrm flipH="false" flipV="false" rot="0">
              <a:off x="0" y="0"/>
              <a:ext cx="4733417" cy="2286000"/>
            </a:xfrm>
            <a:custGeom>
              <a:avLst/>
              <a:gdLst/>
              <a:ahLst/>
              <a:cxnLst/>
              <a:rect r="r" b="b" t="t" l="l"/>
              <a:pathLst>
                <a:path h="2286000" w="4733417">
                  <a:moveTo>
                    <a:pt x="0" y="0"/>
                  </a:moveTo>
                  <a:lnTo>
                    <a:pt x="4733417" y="0"/>
                  </a:lnTo>
                  <a:lnTo>
                    <a:pt x="4733417" y="2286000"/>
                  </a:lnTo>
                  <a:lnTo>
                    <a:pt x="0" y="2286000"/>
                  </a:lnTo>
                  <a:lnTo>
                    <a:pt x="0" y="0"/>
                  </a:lnTo>
                  <a:close/>
                </a:path>
              </a:pathLst>
            </a:custGeom>
            <a:solidFill>
              <a:srgbClr val="000000">
                <a:alpha val="0"/>
              </a:srgbClr>
            </a:solidFill>
          </p:spPr>
        </p:sp>
      </p:grpSp>
      <p:sp>
        <p:nvSpPr>
          <p:cNvPr name="TextBox 7" id="7"/>
          <p:cNvSpPr txBox="true"/>
          <p:nvPr/>
        </p:nvSpPr>
        <p:spPr>
          <a:xfrm rot="0">
            <a:off x="2256509" y="760788"/>
            <a:ext cx="14369365" cy="2752725"/>
          </a:xfrm>
          <a:prstGeom prst="rect">
            <a:avLst/>
          </a:prstGeom>
        </p:spPr>
        <p:txBody>
          <a:bodyPr anchor="t" rtlCol="false" tIns="0" lIns="0" bIns="0" rIns="0">
            <a:spAutoFit/>
          </a:bodyPr>
          <a:lstStyle/>
          <a:p>
            <a:pPr algn="ctr">
              <a:lnSpc>
                <a:spcPts val="3600"/>
              </a:lnSpc>
            </a:pPr>
            <a:r>
              <a:rPr lang="en-US" sz="3000">
                <a:solidFill>
                  <a:srgbClr val="000000"/>
                </a:solidFill>
                <a:latin typeface="Trebuchet MS"/>
                <a:ea typeface="Trebuchet MS"/>
                <a:cs typeface="Trebuchet MS"/>
                <a:sym typeface="Trebuchet MS"/>
              </a:rPr>
              <a:t>Tasg: </a:t>
            </a:r>
          </a:p>
          <a:p>
            <a:pPr algn="ctr">
              <a:lnSpc>
                <a:spcPts val="3600"/>
              </a:lnSpc>
            </a:pPr>
            <a:r>
              <a:rPr lang="en-US" sz="3000">
                <a:solidFill>
                  <a:srgbClr val="000000"/>
                </a:solidFill>
                <a:latin typeface="Trebuchet MS"/>
                <a:ea typeface="Trebuchet MS"/>
                <a:cs typeface="Trebuchet MS"/>
                <a:sym typeface="Trebuchet MS"/>
              </a:rPr>
              <a:t>Mewn grwpiau darllenwch, crynhowch ac adroddwch yn ôl ar un o’r ethyglau</a:t>
            </a:r>
          </a:p>
          <a:p>
            <a:pPr algn="ctr">
              <a:lnSpc>
                <a:spcPts val="3600"/>
              </a:lnSpc>
            </a:pPr>
          </a:p>
          <a:p>
            <a:pPr algn="ctr">
              <a:lnSpc>
                <a:spcPts val="3600"/>
              </a:lnSpc>
            </a:pPr>
            <a:r>
              <a:rPr lang="en-US" sz="3000">
                <a:solidFill>
                  <a:srgbClr val="000000"/>
                </a:solidFill>
                <a:latin typeface="Trebuchet MS"/>
                <a:ea typeface="Trebuchet MS"/>
                <a:cs typeface="Trebuchet MS"/>
                <a:sym typeface="Trebuchet MS"/>
              </a:rPr>
              <a:t> Task: </a:t>
            </a:r>
          </a:p>
          <a:p>
            <a:pPr algn="ctr">
              <a:lnSpc>
                <a:spcPts val="3600"/>
              </a:lnSpc>
            </a:pPr>
            <a:r>
              <a:rPr lang="en-US" sz="3000">
                <a:solidFill>
                  <a:srgbClr val="000000"/>
                </a:solidFill>
                <a:latin typeface="Trebuchet MS"/>
                <a:ea typeface="Trebuchet MS"/>
                <a:cs typeface="Trebuchet MS"/>
                <a:sym typeface="Trebuchet MS"/>
              </a:rPr>
              <a:t>In groups read, summarise &amp; feedback on one of these articles </a:t>
            </a:r>
          </a:p>
          <a:p>
            <a:pPr algn="ctr">
              <a:lnSpc>
                <a:spcPts val="3600"/>
              </a:lnSpc>
            </a:pPr>
            <a:r>
              <a:rPr lang="en-US" sz="3000">
                <a:solidFill>
                  <a:srgbClr val="000000"/>
                </a:solidFill>
                <a:latin typeface="Trebuchet MS"/>
                <a:ea typeface="Trebuchet MS"/>
                <a:cs typeface="Trebuchet MS"/>
                <a:sym typeface="Trebuchet MS"/>
              </a:rPr>
              <a:t> </a:t>
            </a:r>
          </a:p>
        </p:txBody>
      </p:sp>
    </p:spTree>
  </p:cSld>
  <p:clrMapOvr>
    <a:masterClrMapping/>
  </p:clrMapOvr>
</p:sld>
</file>

<file path=ppt/slides/slide18.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1105873"/>
            <a:ext cx="12712122" cy="1285875"/>
          </a:xfrm>
          <a:prstGeom prst="rect">
            <a:avLst/>
          </a:prstGeom>
        </p:spPr>
        <p:txBody>
          <a:bodyPr anchor="t" rtlCol="false" tIns="0" lIns="0" bIns="0" rIns="0">
            <a:spAutoFit/>
          </a:bodyPr>
          <a:lstStyle/>
          <a:p>
            <a:pPr algn="ctr">
              <a:lnSpc>
                <a:spcPts val="5040"/>
              </a:lnSpc>
            </a:pPr>
            <a:r>
              <a:rPr lang="en-US" sz="4200">
                <a:solidFill>
                  <a:srgbClr val="000000"/>
                </a:solidFill>
                <a:latin typeface="Trebuchet MS"/>
                <a:ea typeface="Trebuchet MS"/>
                <a:cs typeface="Trebuchet MS"/>
                <a:sym typeface="Trebuchet MS"/>
              </a:rPr>
              <a:t> Effaith foesegol AI</a:t>
            </a:r>
          </a:p>
          <a:p>
            <a:pPr algn="ctr">
              <a:lnSpc>
                <a:spcPts val="5040"/>
              </a:lnSpc>
            </a:pPr>
            <a:r>
              <a:rPr lang="en-US" sz="4200">
                <a:solidFill>
                  <a:srgbClr val="000000"/>
                </a:solidFill>
                <a:latin typeface="Trebuchet MS"/>
                <a:ea typeface="Trebuchet MS"/>
                <a:cs typeface="Trebuchet MS"/>
                <a:sym typeface="Trebuchet MS"/>
              </a:rPr>
              <a:t>Ethical impact of AI</a:t>
            </a:r>
          </a:p>
        </p:txBody>
      </p:sp>
      <p:sp>
        <p:nvSpPr>
          <p:cNvPr name="TextBox 3" id="3"/>
          <p:cNvSpPr txBox="true"/>
          <p:nvPr/>
        </p:nvSpPr>
        <p:spPr>
          <a:xfrm rot="0">
            <a:off x="2787937" y="3432357"/>
            <a:ext cx="6093172" cy="5739243"/>
          </a:xfrm>
          <a:prstGeom prst="rect">
            <a:avLst/>
          </a:prstGeom>
        </p:spPr>
        <p:txBody>
          <a:bodyPr anchor="t" rtlCol="false" tIns="0" lIns="0" bIns="0" rIns="0">
            <a:spAutoFit/>
          </a:bodyPr>
          <a:lstStyle/>
          <a:p>
            <a:pPr algn="l" marL="451985" indent="-225993" lvl="1">
              <a:lnSpc>
                <a:spcPts val="2997"/>
              </a:lnSpc>
              <a:buFont typeface="Arial"/>
              <a:buChar char="•"/>
            </a:pPr>
            <a:r>
              <a:rPr lang="en-US" sz="2497">
                <a:solidFill>
                  <a:srgbClr val="404040"/>
                </a:solidFill>
                <a:latin typeface="Trebuchet MS"/>
                <a:ea typeface="Trebuchet MS"/>
                <a:cs typeface="Trebuchet MS"/>
                <a:sym typeface="Trebuchet MS"/>
              </a:rPr>
              <a:t>Materion preifatrwydd data (gall cwmnïau sy'n datblygu offer AI gasglu a dadansoddi'r data a gofnodwyd gan ddefnyddwyr fel ysgogiadau).</a:t>
            </a:r>
          </a:p>
          <a:p>
            <a:pPr algn="l" marL="451985" indent="-225993" lvl="1">
              <a:lnSpc>
                <a:spcPts val="2997"/>
              </a:lnSpc>
              <a:buFont typeface="Arial"/>
              <a:buChar char="•"/>
            </a:pPr>
            <a:r>
              <a:rPr lang="en-US" sz="2497">
                <a:solidFill>
                  <a:srgbClr val="404040"/>
                </a:solidFill>
                <a:latin typeface="Trebuchet MS"/>
                <a:ea typeface="Trebuchet MS"/>
                <a:cs typeface="Trebuchet MS"/>
                <a:sym typeface="Trebuchet MS"/>
              </a:rPr>
              <a:t>Mae systemau AI yn darparu canlyniadau rhagfarnllyd (yn enwedig rhagfarn rhywedd oherwydd cynrychioliadau ystrydebol sydd wedi'u gwreiddio'n ddwfn mewn cymdeithas)</a:t>
            </a:r>
          </a:p>
          <a:p>
            <a:pPr algn="l" marL="451985" indent="-225993" lvl="1">
              <a:lnSpc>
                <a:spcPts val="2997"/>
              </a:lnSpc>
              <a:buFont typeface="Arial"/>
              <a:buChar char="•"/>
            </a:pPr>
            <a:r>
              <a:rPr lang="en-US" sz="2497">
                <a:solidFill>
                  <a:srgbClr val="404040"/>
                </a:solidFill>
                <a:latin typeface="Trebuchet MS"/>
                <a:ea typeface="Trebuchet MS"/>
                <a:cs typeface="Trebuchet MS"/>
                <a:sym typeface="Trebuchet MS"/>
              </a:rPr>
              <a:t>Diffyg tryloywder (nid yw penderfyniadau AI bob amser yn ddealladwy i bobl) </a:t>
            </a:r>
          </a:p>
          <a:p>
            <a:pPr algn="l" marL="451985" indent="-225993" lvl="1">
              <a:lnSpc>
                <a:spcPts val="2997"/>
              </a:lnSpc>
              <a:buFont typeface="Arial"/>
              <a:buChar char="•"/>
            </a:pPr>
            <a:r>
              <a:rPr lang="en-US" sz="2497">
                <a:solidFill>
                  <a:srgbClr val="404040"/>
                </a:solidFill>
                <a:latin typeface="Trebuchet MS"/>
                <a:ea typeface="Trebuchet MS"/>
                <a:cs typeface="Trebuchet MS"/>
                <a:sym typeface="Trebuchet MS"/>
              </a:rPr>
              <a:t>Cyfrannu at unigrwydd y rhai sy'n ei ddefnyddio</a:t>
            </a:r>
          </a:p>
          <a:p>
            <a:pPr algn="l" marL="451985" indent="-225993" lvl="1">
              <a:lnSpc>
                <a:spcPts val="2997"/>
              </a:lnSpc>
            </a:pPr>
          </a:p>
        </p:txBody>
      </p:sp>
      <p:sp>
        <p:nvSpPr>
          <p:cNvPr name="TextBox 4" id="4"/>
          <p:cNvSpPr txBox="true"/>
          <p:nvPr/>
        </p:nvSpPr>
        <p:spPr>
          <a:xfrm rot="0">
            <a:off x="9406891" y="3432357"/>
            <a:ext cx="6093171" cy="5739245"/>
          </a:xfrm>
          <a:prstGeom prst="rect">
            <a:avLst/>
          </a:prstGeom>
        </p:spPr>
        <p:txBody>
          <a:bodyPr anchor="t" rtlCol="false" tIns="0" lIns="0" bIns="0" rIns="0">
            <a:spAutoFit/>
          </a:bodyPr>
          <a:lstStyle/>
          <a:p>
            <a:pPr algn="l" marL="451985" indent="-225993" lvl="1">
              <a:lnSpc>
                <a:spcPts val="2997"/>
              </a:lnSpc>
              <a:buFont typeface="Arial"/>
              <a:buChar char="•"/>
            </a:pPr>
            <a:r>
              <a:rPr lang="en-US" sz="2497">
                <a:solidFill>
                  <a:srgbClr val="404040"/>
                </a:solidFill>
                <a:latin typeface="Trebuchet MS"/>
                <a:ea typeface="Trebuchet MS"/>
                <a:cs typeface="Trebuchet MS"/>
                <a:sym typeface="Trebuchet MS"/>
              </a:rPr>
              <a:t>Data privacy issues (</a:t>
            </a:r>
            <a:r>
              <a:rPr lang="en-US" sz="2497">
                <a:solidFill>
                  <a:srgbClr val="040C28"/>
                </a:solidFill>
                <a:latin typeface="Trebuchet MS"/>
                <a:ea typeface="Trebuchet MS"/>
                <a:cs typeface="Trebuchet MS"/>
                <a:sym typeface="Trebuchet MS"/>
              </a:rPr>
              <a:t>companies that develop AI tools may collect and analyse the data entered by users as prompts</a:t>
            </a:r>
            <a:r>
              <a:rPr lang="en-US" sz="2497">
                <a:solidFill>
                  <a:srgbClr val="202124"/>
                </a:solidFill>
                <a:latin typeface="Trebuchet MS"/>
                <a:ea typeface="Trebuchet MS"/>
                <a:cs typeface="Trebuchet MS"/>
                <a:sym typeface="Trebuchet MS"/>
              </a:rPr>
              <a:t>).</a:t>
            </a:r>
          </a:p>
          <a:p>
            <a:pPr algn="l" marL="451985" indent="-225993" lvl="1">
              <a:lnSpc>
                <a:spcPts val="2997"/>
              </a:lnSpc>
              <a:buFont typeface="Arial"/>
              <a:buChar char="•"/>
            </a:pPr>
            <a:r>
              <a:rPr lang="en-US" sz="2497">
                <a:solidFill>
                  <a:srgbClr val="404040"/>
                </a:solidFill>
                <a:latin typeface="Trebuchet MS"/>
                <a:ea typeface="Trebuchet MS"/>
                <a:cs typeface="Trebuchet MS"/>
                <a:sym typeface="Trebuchet MS"/>
              </a:rPr>
              <a:t>AI systems deliver biased results (esp. gender bias due to stereotypical representations deep-rooted in society)</a:t>
            </a:r>
          </a:p>
          <a:p>
            <a:pPr algn="l" marL="451985" indent="-225993" lvl="1">
              <a:lnSpc>
                <a:spcPts val="2997"/>
              </a:lnSpc>
              <a:buFont typeface="Arial"/>
              <a:buChar char="•"/>
            </a:pPr>
            <a:r>
              <a:rPr lang="en-US" sz="2497">
                <a:solidFill>
                  <a:srgbClr val="404040"/>
                </a:solidFill>
                <a:latin typeface="Trebuchet MS"/>
                <a:ea typeface="Trebuchet MS"/>
                <a:cs typeface="Trebuchet MS"/>
                <a:sym typeface="Trebuchet MS"/>
              </a:rPr>
              <a:t>Lack of transparency (AI decisions are not always intelligible to humans) </a:t>
            </a:r>
          </a:p>
          <a:p>
            <a:pPr algn="l" marL="451985" indent="-225993" lvl="1">
              <a:lnSpc>
                <a:spcPts val="2997"/>
              </a:lnSpc>
              <a:buFont typeface="Arial"/>
              <a:buChar char="•"/>
            </a:pPr>
            <a:r>
              <a:rPr lang="en-US" sz="2497">
                <a:solidFill>
                  <a:srgbClr val="404040"/>
                </a:solidFill>
                <a:latin typeface="Trebuchet MS"/>
                <a:ea typeface="Trebuchet MS"/>
                <a:cs typeface="Trebuchet MS"/>
                <a:sym typeface="Trebuchet MS"/>
              </a:rPr>
              <a:t>Contribute to isolation of those using it</a:t>
            </a:r>
          </a:p>
          <a:p>
            <a:pPr algn="l" marL="451985" indent="-225993" lvl="1">
              <a:lnSpc>
                <a:spcPts val="2997"/>
              </a:lnSpc>
            </a:pPr>
          </a:p>
          <a:p>
            <a:pPr algn="l" marL="451985" indent="-225993" lvl="1">
              <a:lnSpc>
                <a:spcPts val="2997"/>
              </a:lnSpc>
            </a:pP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38225"/>
            <a:ext cx="12712122" cy="2447925"/>
          </a:xfrm>
          <a:prstGeom prst="rect">
            <a:avLst/>
          </a:prstGeom>
        </p:spPr>
        <p:txBody>
          <a:bodyPr anchor="t" rtlCol="false" tIns="0" lIns="0" bIns="0" rIns="0">
            <a:spAutoFit/>
          </a:bodyPr>
          <a:lstStyle/>
          <a:p>
            <a:pPr algn="ctr">
              <a:lnSpc>
                <a:spcPts val="6480"/>
              </a:lnSpc>
            </a:pPr>
            <a:r>
              <a:rPr lang="en-US" sz="5400">
                <a:solidFill>
                  <a:srgbClr val="212121"/>
                </a:solidFill>
                <a:latin typeface="Inter"/>
                <a:ea typeface="Inter"/>
                <a:cs typeface="Inter"/>
                <a:sym typeface="Inter"/>
              </a:rPr>
              <a:t>       </a:t>
            </a:r>
            <a:r>
              <a:rPr lang="en-US" sz="5400" b="true">
                <a:solidFill>
                  <a:srgbClr val="212121"/>
                </a:solidFill>
                <a:latin typeface="Inter Bold"/>
                <a:ea typeface="Inter Bold"/>
                <a:cs typeface="Inter Bold"/>
                <a:sym typeface="Inter Bold"/>
              </a:rPr>
              <a:t>UNESCO Recommendation on the </a:t>
            </a:r>
          </a:p>
          <a:p>
            <a:pPr algn="ctr">
              <a:lnSpc>
                <a:spcPts val="6480"/>
              </a:lnSpc>
            </a:pPr>
            <a:r>
              <a:rPr lang="en-US" sz="5400" b="true">
                <a:solidFill>
                  <a:srgbClr val="212121"/>
                </a:solidFill>
                <a:latin typeface="Inter Bold"/>
                <a:ea typeface="Inter Bold"/>
                <a:cs typeface="Inter Bold"/>
                <a:sym typeface="Inter Bold"/>
              </a:rPr>
              <a:t>     Ethics of Artificial Intelligence (2021)</a:t>
            </a:r>
          </a:p>
        </p:txBody>
      </p:sp>
      <p:sp>
        <p:nvSpPr>
          <p:cNvPr name="TextBox 3" id="3"/>
          <p:cNvSpPr txBox="true"/>
          <p:nvPr/>
        </p:nvSpPr>
        <p:spPr>
          <a:xfrm rot="0">
            <a:off x="2787939" y="3890444"/>
            <a:ext cx="6093172" cy="5739243"/>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Mabwysiadwyd gan bob un o'r 193 gwladwriaeth sy’n aelodau</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Y prif nod yw diogelu hawliau dynol ac urddas</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Yn cydnabod pwysigrwydd goruchwyliaeth ddynol o systemau AI</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Gwyliwch y fideo byr hwn gan UNESCO:</a:t>
            </a:r>
          </a:p>
          <a:p>
            <a:pPr algn="l" marL="488632" indent="-244316" lvl="1">
              <a:lnSpc>
                <a:spcPts val="3240"/>
              </a:lnSpc>
            </a:pPr>
          </a:p>
        </p:txBody>
      </p:sp>
      <p:sp>
        <p:nvSpPr>
          <p:cNvPr name="TextBox 4" id="4"/>
          <p:cNvSpPr txBox="true"/>
          <p:nvPr/>
        </p:nvSpPr>
        <p:spPr>
          <a:xfrm rot="0">
            <a:off x="9406893" y="3890444"/>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Adopted by all 193 member states</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Key aim is to protect human rights and dignity</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Recognises the importance of human oversight of AI systems</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Watch this short UNESCO video:</a:t>
            </a:r>
          </a:p>
          <a:p>
            <a:pPr algn="l" marL="488632" indent="-244316" lvl="1">
              <a:lnSpc>
                <a:spcPts val="3240"/>
              </a:lnSpc>
            </a:pPr>
            <a:r>
              <a:rPr lang="en-US" sz="2700" u="sng">
                <a:solidFill>
                  <a:srgbClr val="69A020"/>
                </a:solidFill>
                <a:latin typeface="Trebuchet MS"/>
                <a:ea typeface="Trebuchet MS"/>
                <a:cs typeface="Trebuchet MS"/>
                <a:sym typeface="Trebuchet MS"/>
                <a:hlinkClick r:id="rId2" tooltip="https://www.youtube.com/watch?v=HzYG56HLxbI"/>
              </a:rPr>
              <a:t>Why is ethics crucial in the development of AI? - YouTube</a:t>
            </a:r>
          </a:p>
          <a:p>
            <a:pPr algn="l" marL="488632" indent="-244316" lvl="1">
              <a:lnSpc>
                <a:spcPts val="3240"/>
              </a:lnSpc>
            </a:pPr>
            <a:r>
              <a:rPr lang="en-US" sz="2700" u="sng">
                <a:solidFill>
                  <a:srgbClr val="69A020"/>
                </a:solidFill>
                <a:latin typeface="Trebuchet MS"/>
                <a:ea typeface="Trebuchet MS"/>
                <a:cs typeface="Trebuchet MS"/>
                <a:sym typeface="Trebuchet MS"/>
                <a:hlinkClick r:id="rId3" tooltip="https://www.youtube.com/watch?v=HzYG56HLxbI"/>
              </a:rPr>
              <a:t>https://www.youtube.com/watch?v=HzYG56HLxbI</a:t>
            </a:r>
          </a:p>
        </p:txBody>
      </p:sp>
    </p:spTree>
  </p:cSld>
  <p:clrMapOvr>
    <a:masterClrMapping/>
  </p:clrMapOvr>
</p:sld>
</file>

<file path=ppt/slides/slide20.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3276600"/>
            <a:ext cx="6093172" cy="5739243"/>
          </a:xfrm>
          <a:prstGeom prst="rect">
            <a:avLst/>
          </a:prstGeom>
        </p:spPr>
        <p:txBody>
          <a:bodyPr anchor="t" rtlCol="false" tIns="0" lIns="0" bIns="0" rIns="0">
            <a:spAutoFit/>
          </a:bodyPr>
          <a:lstStyle/>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Gall ChatGTP ddeall a chynhyrchu iaith naturiol</a:t>
            </a:r>
          </a:p>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Mae Google yn beiriant chwilio sy'n gallu gweithredu ar eiriau allweddol yn unig.</a:t>
            </a:r>
          </a:p>
          <a:p>
            <a:pPr algn="l" marL="760095" indent="-380048" lvl="1">
              <a:lnSpc>
                <a:spcPts val="5040"/>
              </a:lnSpc>
            </a:pPr>
          </a:p>
        </p:txBody>
      </p:sp>
      <p:sp>
        <p:nvSpPr>
          <p:cNvPr name="TextBox 3" id="3"/>
          <p:cNvSpPr txBox="true"/>
          <p:nvPr/>
        </p:nvSpPr>
        <p:spPr>
          <a:xfrm rot="0">
            <a:off x="9406892" y="3276600"/>
            <a:ext cx="6093171" cy="5739245"/>
          </a:xfrm>
          <a:prstGeom prst="rect">
            <a:avLst/>
          </a:prstGeom>
        </p:spPr>
        <p:txBody>
          <a:bodyPr anchor="t" rtlCol="false" tIns="0" lIns="0" bIns="0" rIns="0">
            <a:spAutoFit/>
          </a:bodyPr>
          <a:lstStyle/>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ChatGTP can understand and generate natural language</a:t>
            </a:r>
          </a:p>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Google is a search engine that can only operate on key words</a:t>
            </a:r>
          </a:p>
          <a:p>
            <a:pPr algn="l" marL="325755" indent="-162878" lvl="1">
              <a:lnSpc>
                <a:spcPts val="2160"/>
              </a:lnSpc>
            </a:pPr>
            <a:r>
              <a:rPr lang="en-US" sz="1800">
                <a:solidFill>
                  <a:srgbClr val="404040"/>
                </a:solidFill>
                <a:latin typeface="Trebuchet MS"/>
                <a:ea typeface="Trebuchet MS"/>
                <a:cs typeface="Trebuchet MS"/>
                <a:sym typeface="Trebuchet MS"/>
              </a:rPr>
              <a:t>                   (The Guardian, 2023)</a:t>
            </a:r>
          </a:p>
        </p:txBody>
      </p:sp>
      <p:sp>
        <p:nvSpPr>
          <p:cNvPr name="TextBox 4" id="4"/>
          <p:cNvSpPr txBox="true"/>
          <p:nvPr/>
        </p:nvSpPr>
        <p:spPr>
          <a:xfrm rot="0">
            <a:off x="1623647" y="1019175"/>
            <a:ext cx="15040705" cy="2266950"/>
          </a:xfrm>
          <a:prstGeom prst="rect">
            <a:avLst/>
          </a:prstGeom>
        </p:spPr>
        <p:txBody>
          <a:bodyPr anchor="t" rtlCol="false" tIns="0" lIns="0" bIns="0" rIns="0">
            <a:spAutoFit/>
          </a:bodyPr>
          <a:lstStyle/>
          <a:p>
            <a:pPr algn="ctr">
              <a:lnSpc>
                <a:spcPts val="5993"/>
              </a:lnSpc>
            </a:pPr>
            <a:r>
              <a:rPr lang="en-US" sz="4995">
                <a:solidFill>
                  <a:srgbClr val="000000"/>
                </a:solidFill>
                <a:latin typeface="Trebuchet MS"/>
                <a:ea typeface="Trebuchet MS"/>
                <a:cs typeface="Trebuchet MS"/>
                <a:sym typeface="Trebuchet MS"/>
              </a:rPr>
              <a:t>Y gwahaniaeth rhwng Google a ChatGTP</a:t>
            </a:r>
          </a:p>
          <a:p>
            <a:pPr algn="ctr">
              <a:lnSpc>
                <a:spcPts val="5993"/>
              </a:lnSpc>
            </a:pPr>
            <a:r>
              <a:rPr lang="en-US" sz="4995">
                <a:solidFill>
                  <a:srgbClr val="000000"/>
                </a:solidFill>
                <a:latin typeface="Trebuchet MS"/>
                <a:ea typeface="Trebuchet MS"/>
                <a:cs typeface="Trebuchet MS"/>
                <a:sym typeface="Trebuchet MS"/>
              </a:rPr>
              <a:t>Difference between Google and ChatGTP</a:t>
            </a:r>
          </a:p>
          <a:p>
            <a:pPr algn="ctr">
              <a:lnSpc>
                <a:spcPts val="5994"/>
              </a:lnSpc>
            </a:pPr>
          </a:p>
        </p:txBody>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436152" y="1135332"/>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   Triwch allan  / Let’s try it out</a:t>
            </a:r>
          </a:p>
        </p:txBody>
      </p:sp>
      <p:sp>
        <p:nvSpPr>
          <p:cNvPr name="TextBox 3" id="3"/>
          <p:cNvSpPr txBox="true"/>
          <p:nvPr/>
        </p:nvSpPr>
        <p:spPr>
          <a:xfrm rot="0">
            <a:off x="2173259" y="3472997"/>
            <a:ext cx="6093172" cy="5739243"/>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Ewch i </a:t>
            </a:r>
            <a:r>
              <a:rPr lang="en-US" sz="2700" u="sng">
                <a:solidFill>
                  <a:srgbClr val="69A020"/>
                </a:solidFill>
                <a:latin typeface="Trebuchet MS"/>
                <a:ea typeface="Trebuchet MS"/>
                <a:cs typeface="Trebuchet MS"/>
                <a:sym typeface="Trebuchet MS"/>
                <a:hlinkClick r:id="rId2" tooltip="https://chat.openai.com/"/>
              </a:rPr>
              <a:t>https://chat.openai.com/</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 Teipiwch gwestiwn</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e.e. Beth yw dau bwynt sy'n cael eu herio am hanes addysg yng Nghymru?</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Sut i gyfeirio at ChatGTP:</a:t>
            </a:r>
          </a:p>
          <a:p>
            <a:pPr algn="l" marL="488632" indent="-244316" lvl="1">
              <a:lnSpc>
                <a:spcPts val="3240"/>
              </a:lnSpc>
            </a:pPr>
          </a:p>
        </p:txBody>
      </p:sp>
      <p:sp>
        <p:nvSpPr>
          <p:cNvPr name="TextBox 4" id="4"/>
          <p:cNvSpPr txBox="true"/>
          <p:nvPr/>
        </p:nvSpPr>
        <p:spPr>
          <a:xfrm rot="0">
            <a:off x="8792213" y="3472997"/>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Go to </a:t>
            </a:r>
            <a:r>
              <a:rPr lang="en-US" sz="2700" u="sng">
                <a:solidFill>
                  <a:srgbClr val="69A020"/>
                </a:solidFill>
                <a:latin typeface="Trebuchet MS"/>
                <a:ea typeface="Trebuchet MS"/>
                <a:cs typeface="Trebuchet MS"/>
                <a:sym typeface="Trebuchet MS"/>
                <a:hlinkClick r:id="rId3" tooltip="https://chat.openai.com/"/>
              </a:rPr>
              <a:t>ChatGPT (openai.com)</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Type in a question</a:t>
            </a:r>
          </a:p>
          <a:p>
            <a:pPr algn="l" marL="488632" indent="-244316" lvl="1">
              <a:lnSpc>
                <a:spcPts val="3240"/>
              </a:lnSpc>
            </a:pPr>
            <a:r>
              <a:rPr lang="en-US" sz="2700">
                <a:solidFill>
                  <a:srgbClr val="404040"/>
                </a:solidFill>
                <a:latin typeface="Trebuchet MS"/>
                <a:ea typeface="Trebuchet MS"/>
                <a:cs typeface="Trebuchet MS"/>
                <a:sym typeface="Trebuchet MS"/>
              </a:rPr>
              <a:t>e.g. What are two contested points about the history of education in Wales?</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How to reference ChatGTP:</a:t>
            </a:r>
          </a:p>
          <a:p>
            <a:pPr algn="l" marL="488632" indent="-244316" lvl="1">
              <a:lnSpc>
                <a:spcPts val="3240"/>
              </a:lnSpc>
            </a:pPr>
            <a:r>
              <a:rPr lang="en-US" sz="2700" u="sng">
                <a:solidFill>
                  <a:srgbClr val="69A020"/>
                </a:solidFill>
                <a:latin typeface="Trebuchet MS"/>
                <a:ea typeface="Trebuchet MS"/>
                <a:cs typeface="Trebuchet MS"/>
                <a:sym typeface="Trebuchet MS"/>
                <a:hlinkClick r:id="rId4" tooltip="https://www.uwtsd.ac.uk/media/uwtsd-website/content-assets/documents/news/Artificial-Intelligence-Referencing-Guidance.pdf"/>
              </a:rPr>
              <a:t>https://www.uwtsd.ac.uk/media/uwtsd-website/content-assets/documents/news/Artificial-Intelligence-Referencing-Guidance.pdf</a:t>
            </a:r>
          </a:p>
          <a:p>
            <a:pPr algn="l" marL="488632" indent="-244316" lvl="1">
              <a:lnSpc>
                <a:spcPts val="3240"/>
              </a:lnSpc>
            </a:pPr>
          </a:p>
          <a:p>
            <a:pPr algn="l" marL="488632" indent="-244316" lvl="1">
              <a:lnSpc>
                <a:spcPts val="3240"/>
              </a:lnSpc>
            </a:pPr>
          </a:p>
        </p:txBody>
      </p:sp>
    </p:spTree>
  </p:cSld>
  <p:clrMapOvr>
    <a:masterClrMapping/>
  </p:clrMapOvr>
</p:sld>
</file>

<file path=ppt/slides/slide22.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175664" y="3189455"/>
            <a:ext cx="7529563" cy="6257925"/>
          </a:xfrm>
          <a:prstGeom prst="rect">
            <a:avLst/>
          </a:prstGeom>
        </p:spPr>
        <p:txBody>
          <a:bodyPr anchor="t" rtlCol="false" tIns="0" lIns="0" bIns="0" rIns="0">
            <a:spAutoFit/>
          </a:bodyPr>
          <a:lstStyle/>
          <a:p>
            <a:pPr algn="l" marL="469175" indent="-234588" lvl="1">
              <a:lnSpc>
                <a:spcPts val="3110"/>
              </a:lnSpc>
              <a:buFont typeface="Arial"/>
              <a:buChar char="•"/>
            </a:pPr>
            <a:r>
              <a:rPr lang="en-US" sz="2592">
                <a:solidFill>
                  <a:srgbClr val="404040"/>
                </a:solidFill>
                <a:latin typeface="Trebuchet MS"/>
                <a:ea typeface="Trebuchet MS"/>
                <a:cs typeface="Trebuchet MS"/>
                <a:sym typeface="Trebuchet MS"/>
              </a:rPr>
              <a:t>Uniondeb academaidd yw bod yn onest mewn unrhyw waith a wnewch yn eich astudiaethau. </a:t>
            </a:r>
          </a:p>
          <a:p>
            <a:pPr algn="l" marL="469175" indent="-234588" lvl="1">
              <a:lnSpc>
                <a:spcPts val="3110"/>
              </a:lnSpc>
              <a:buFont typeface="Arial"/>
              <a:buChar char="•"/>
            </a:pPr>
            <a:r>
              <a:rPr lang="en-US" sz="2592">
                <a:solidFill>
                  <a:srgbClr val="404040"/>
                </a:solidFill>
                <a:latin typeface="Trebuchet MS"/>
                <a:ea typeface="Trebuchet MS"/>
                <a:cs typeface="Trebuchet MS"/>
                <a:sym typeface="Trebuchet MS"/>
              </a:rPr>
              <a:t>Mae'r defnydd o bobl eraill (ffrindiau, melinau traethawd neu ddeallusrwydd artiffisial) i greu gwaith rydych chi'n ei hawlio wedyn fel eich un chi eich hun yn annerbyniol.</a:t>
            </a:r>
          </a:p>
          <a:p>
            <a:pPr algn="l" marL="469175" indent="-234588" lvl="1">
              <a:lnSpc>
                <a:spcPts val="3110"/>
              </a:lnSpc>
              <a:buFont typeface="Arial"/>
              <a:buChar char="•"/>
            </a:pPr>
            <a:r>
              <a:rPr lang="en-US" sz="2592">
                <a:solidFill>
                  <a:srgbClr val="404040"/>
                </a:solidFill>
                <a:latin typeface="Trebuchet MS"/>
                <a:ea typeface="Trebuchet MS"/>
                <a:cs typeface="Trebuchet MS"/>
                <a:sym typeface="Trebuchet MS"/>
              </a:rPr>
              <a:t> Fodd bynnag, mae rhai achosion lle gellir caniatáu'r defnydd o AI. </a:t>
            </a:r>
          </a:p>
          <a:p>
            <a:pPr algn="l" marL="469175" indent="-234588" lvl="1">
              <a:lnSpc>
                <a:spcPts val="3110"/>
              </a:lnSpc>
              <a:buFont typeface="Arial"/>
              <a:buChar char="•"/>
            </a:pPr>
            <a:r>
              <a:rPr lang="en-US" sz="2592">
                <a:solidFill>
                  <a:srgbClr val="404040"/>
                </a:solidFill>
                <a:latin typeface="Trebuchet MS"/>
                <a:ea typeface="Trebuchet MS"/>
                <a:cs typeface="Trebuchet MS"/>
                <a:sym typeface="Trebuchet MS"/>
              </a:rPr>
              <a:t>Cadarnhewch gyda'ch tiwtor a chyfeiriwch at friff eich aseiniad i weld a ganiateir defnyddio deunydd a gynhyrchir gan ddeallusrwydd artiffisial (fel ChatGPT) a sut y maent yn dymuno i chi ei ddefnyddio. </a:t>
            </a:r>
          </a:p>
          <a:p>
            <a:pPr algn="l" marL="469175" indent="-234588" lvl="1">
              <a:lnSpc>
                <a:spcPts val="3110"/>
              </a:lnSpc>
              <a:buFont typeface="Arial"/>
              <a:buChar char="•"/>
            </a:pPr>
            <a:r>
              <a:rPr lang="en-US" sz="2592">
                <a:solidFill>
                  <a:srgbClr val="404040"/>
                </a:solidFill>
                <a:latin typeface="Trebuchet MS"/>
                <a:ea typeface="Trebuchet MS"/>
                <a:cs typeface="Trebuchet MS"/>
                <a:sym typeface="Trebuchet MS"/>
              </a:rPr>
              <a:t>Os yw’n dderbyniol, rhaid cydnabod a chyfeirnodi’r ffynhonnell yn briodol.</a:t>
            </a:r>
          </a:p>
          <a:p>
            <a:pPr algn="l" marL="469175" indent="-234588" lvl="1">
              <a:lnSpc>
                <a:spcPts val="3110"/>
              </a:lnSpc>
              <a:buFont typeface="Arial"/>
              <a:buChar char="•"/>
            </a:pPr>
            <a:r>
              <a:rPr lang="en-US" sz="2592">
                <a:solidFill>
                  <a:srgbClr val="404040"/>
                </a:solidFill>
                <a:latin typeface="Trebuchet MS"/>
                <a:ea typeface="Trebuchet MS"/>
                <a:cs typeface="Trebuchet MS"/>
                <a:sym typeface="Trebuchet MS"/>
              </a:rPr>
              <a:t>(PCYDDS, 2023)</a:t>
            </a:r>
          </a:p>
        </p:txBody>
      </p:sp>
      <p:sp>
        <p:nvSpPr>
          <p:cNvPr name="TextBox 3" id="3"/>
          <p:cNvSpPr txBox="true"/>
          <p:nvPr/>
        </p:nvSpPr>
        <p:spPr>
          <a:xfrm rot="0">
            <a:off x="9354954" y="3189455"/>
            <a:ext cx="7529561" cy="6257925"/>
          </a:xfrm>
          <a:prstGeom prst="rect">
            <a:avLst/>
          </a:prstGeom>
        </p:spPr>
        <p:txBody>
          <a:bodyPr anchor="t" rtlCol="false" tIns="0" lIns="0" bIns="0" rIns="0">
            <a:spAutoFit/>
          </a:bodyPr>
          <a:lstStyle/>
          <a:p>
            <a:pPr algn="l" marL="469175" indent="-234588" lvl="1">
              <a:lnSpc>
                <a:spcPts val="3110"/>
              </a:lnSpc>
              <a:buFont typeface="Arial"/>
              <a:buChar char="•"/>
            </a:pPr>
            <a:r>
              <a:rPr lang="en-US" sz="2592">
                <a:solidFill>
                  <a:srgbClr val="404040"/>
                </a:solidFill>
                <a:latin typeface="Trebuchet MS"/>
                <a:ea typeface="Trebuchet MS"/>
                <a:cs typeface="Trebuchet MS"/>
                <a:sym typeface="Trebuchet MS"/>
              </a:rPr>
              <a:t>Academic integrity is being honest in any work you do in your studies. </a:t>
            </a:r>
          </a:p>
          <a:p>
            <a:pPr algn="l" marL="469175" indent="-234588" lvl="1">
              <a:lnSpc>
                <a:spcPts val="3110"/>
              </a:lnSpc>
              <a:buFont typeface="Arial"/>
              <a:buChar char="•"/>
            </a:pPr>
            <a:r>
              <a:rPr lang="en-US" sz="2592">
                <a:solidFill>
                  <a:srgbClr val="404040"/>
                </a:solidFill>
                <a:latin typeface="Trebuchet MS"/>
                <a:ea typeface="Trebuchet MS"/>
                <a:cs typeface="Trebuchet MS"/>
                <a:sym typeface="Trebuchet MS"/>
              </a:rPr>
              <a:t>The use of third parties (friends, essay mills or artificial intelligence) to create work you subsequently claim as your own is unacceptable.</a:t>
            </a:r>
          </a:p>
          <a:p>
            <a:pPr algn="l" marL="469175" indent="-234588" lvl="1">
              <a:lnSpc>
                <a:spcPts val="3110"/>
              </a:lnSpc>
              <a:buFont typeface="Arial"/>
              <a:buChar char="•"/>
            </a:pPr>
            <a:r>
              <a:rPr lang="en-US" sz="2592">
                <a:solidFill>
                  <a:srgbClr val="404040"/>
                </a:solidFill>
                <a:latin typeface="Trebuchet MS"/>
                <a:ea typeface="Trebuchet MS"/>
                <a:cs typeface="Trebuchet MS"/>
                <a:sym typeface="Trebuchet MS"/>
              </a:rPr>
              <a:t> There are certain instances, however, where the use of AI may be permissible. </a:t>
            </a:r>
          </a:p>
          <a:p>
            <a:pPr algn="l" marL="469175" indent="-234588" lvl="1">
              <a:lnSpc>
                <a:spcPts val="3110"/>
              </a:lnSpc>
              <a:buFont typeface="Arial"/>
              <a:buChar char="•"/>
            </a:pPr>
            <a:r>
              <a:rPr lang="en-US" sz="2592">
                <a:solidFill>
                  <a:srgbClr val="404040"/>
                </a:solidFill>
                <a:latin typeface="Trebuchet MS"/>
                <a:ea typeface="Trebuchet MS"/>
                <a:cs typeface="Trebuchet MS"/>
                <a:sym typeface="Trebuchet MS"/>
              </a:rPr>
              <a:t>Confirm with your tutor and refer to your assignment brief to establish if the use of artificial intelligence generated material (such as ChatGPT) is permissible and how they wish you to use it. </a:t>
            </a:r>
          </a:p>
          <a:p>
            <a:pPr algn="l" marL="469175" indent="-234588" lvl="1">
              <a:lnSpc>
                <a:spcPts val="3110"/>
              </a:lnSpc>
              <a:buFont typeface="Arial"/>
              <a:buChar char="•"/>
            </a:pPr>
            <a:r>
              <a:rPr lang="en-US" sz="2592">
                <a:solidFill>
                  <a:srgbClr val="404040"/>
                </a:solidFill>
                <a:latin typeface="Trebuchet MS"/>
                <a:ea typeface="Trebuchet MS"/>
                <a:cs typeface="Trebuchet MS"/>
                <a:sym typeface="Trebuchet MS"/>
              </a:rPr>
              <a:t>If it is acceptable, you must acknowledge and appropriately reference the source</a:t>
            </a:r>
          </a:p>
          <a:p>
            <a:pPr algn="l" marL="469175" indent="-234588" lvl="1">
              <a:lnSpc>
                <a:spcPts val="3110"/>
              </a:lnSpc>
            </a:pPr>
            <a:r>
              <a:rPr lang="en-US" sz="2592">
                <a:solidFill>
                  <a:srgbClr val="404040"/>
                </a:solidFill>
                <a:latin typeface="Trebuchet MS"/>
                <a:ea typeface="Trebuchet MS"/>
                <a:cs typeface="Trebuchet MS"/>
                <a:sym typeface="Trebuchet MS"/>
              </a:rPr>
              <a:t>                                               (UWTSD, 2023)</a:t>
            </a:r>
          </a:p>
        </p:txBody>
      </p:sp>
      <p:sp>
        <p:nvSpPr>
          <p:cNvPr name="TextBox 4" id="4"/>
          <p:cNvSpPr txBox="true"/>
          <p:nvPr/>
        </p:nvSpPr>
        <p:spPr>
          <a:xfrm rot="0">
            <a:off x="1826340" y="810397"/>
            <a:ext cx="14635320" cy="1924050"/>
          </a:xfrm>
          <a:prstGeom prst="rect">
            <a:avLst/>
          </a:prstGeom>
        </p:spPr>
        <p:txBody>
          <a:bodyPr anchor="t" rtlCol="false" tIns="0" lIns="0" bIns="0" rIns="0">
            <a:spAutoFit/>
          </a:bodyPr>
          <a:lstStyle/>
          <a:p>
            <a:pPr algn="ctr">
              <a:lnSpc>
                <a:spcPts val="5040"/>
              </a:lnSpc>
            </a:pPr>
            <a:r>
              <a:rPr lang="en-US" sz="4200">
                <a:solidFill>
                  <a:srgbClr val="000000"/>
                </a:solidFill>
                <a:latin typeface="Trebuchet MS"/>
                <a:ea typeface="Trebuchet MS"/>
                <a:cs typeface="Trebuchet MS"/>
                <a:sym typeface="Trebuchet MS"/>
              </a:rPr>
              <a:t>A yw’n dderbyniol defnyddio AI yn ein gwaith academaidd?</a:t>
            </a:r>
          </a:p>
          <a:p>
            <a:pPr algn="ctr">
              <a:lnSpc>
                <a:spcPts val="5040"/>
              </a:lnSpc>
            </a:pPr>
            <a:r>
              <a:rPr lang="en-US" sz="4200">
                <a:solidFill>
                  <a:srgbClr val="000000"/>
                </a:solidFill>
                <a:latin typeface="Trebuchet MS"/>
                <a:ea typeface="Trebuchet MS"/>
                <a:cs typeface="Trebuchet MS"/>
                <a:sym typeface="Trebuchet MS"/>
              </a:rPr>
              <a:t>Is it acceptable to use AI in your academic work?</a:t>
            </a:r>
          </a:p>
          <a:p>
            <a:pPr algn="ctr">
              <a:lnSpc>
                <a:spcPts val="5040"/>
              </a:lnSpc>
            </a:pPr>
          </a:p>
        </p:txBody>
      </p:sp>
    </p:spTree>
  </p:cSld>
  <p:clrMapOvr>
    <a:masterClrMapping/>
  </p:clrMapOvr>
</p:sld>
</file>

<file path=ppt/slides/slide23.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028700" y="3277079"/>
            <a:ext cx="7779647" cy="5867400"/>
          </a:xfrm>
          <a:prstGeom prst="rect">
            <a:avLst/>
          </a:prstGeom>
        </p:spPr>
        <p:txBody>
          <a:bodyPr anchor="t" rtlCol="false" tIns="0" lIns="0" bIns="0" rIns="0">
            <a:spAutoFit/>
          </a:bodyPr>
          <a:lstStyle/>
          <a:p>
            <a:pPr algn="l" marL="469629" indent="-234814" lvl="1">
              <a:lnSpc>
                <a:spcPts val="3113"/>
              </a:lnSpc>
              <a:buFont typeface="Arial"/>
              <a:buChar char="•"/>
            </a:pPr>
            <a:r>
              <a:rPr lang="en-US" b="true" sz="2594" u="sng">
                <a:solidFill>
                  <a:srgbClr val="404040"/>
                </a:solidFill>
                <a:latin typeface="Trebuchet MS Bold"/>
                <a:ea typeface="Trebuchet MS Bold"/>
                <a:cs typeface="Trebuchet MS Bold"/>
                <a:sym typeface="Trebuchet MS Bold"/>
              </a:rPr>
              <a:t>Esiampl Harvard o gyfeirnodi o fewn y testun</a:t>
            </a:r>
          </a:p>
          <a:p>
            <a:pPr algn="l" marL="469629" indent="-234814" lvl="1">
              <a:lnSpc>
                <a:spcPts val="3113"/>
              </a:lnSpc>
              <a:buFont typeface="Arial"/>
              <a:buChar char="•"/>
            </a:pPr>
            <a:r>
              <a:rPr lang="en-US" sz="2594">
                <a:solidFill>
                  <a:srgbClr val="404040"/>
                </a:solidFill>
                <a:latin typeface="Trebuchet MS"/>
                <a:ea typeface="Trebuchet MS"/>
                <a:cs typeface="Trebuchet MS"/>
                <a:sym typeface="Trebuchet MS"/>
              </a:rPr>
              <a:t>Pan holwyd ‘what is information literacy’? Atebodd ChatGPT gan Open AI (2023) gan gynnwys y pwysigrwydd o asesu gwybodaeth yn feirniadol. Gweler copi o’r ymatab yn atodiad 1.</a:t>
            </a:r>
          </a:p>
          <a:p>
            <a:pPr algn="l">
              <a:lnSpc>
                <a:spcPts val="3113"/>
              </a:lnSpc>
            </a:pPr>
            <a:r>
              <a:rPr lang="en-US" sz="2594">
                <a:solidFill>
                  <a:srgbClr val="404040"/>
                </a:solidFill>
                <a:latin typeface="Trebuchet MS"/>
                <a:ea typeface="Trebuchet MS"/>
                <a:cs typeface="Trebuchet MS"/>
                <a:sym typeface="Trebuchet MS"/>
              </a:rPr>
              <a:t>  </a:t>
            </a:r>
          </a:p>
          <a:p>
            <a:pPr algn="l" marL="469629" indent="-234814" lvl="1">
              <a:lnSpc>
                <a:spcPts val="3113"/>
              </a:lnSpc>
              <a:buFont typeface="Arial"/>
              <a:buChar char="•"/>
            </a:pPr>
            <a:r>
              <a:rPr lang="en-US" b="true" sz="2594" u="sng">
                <a:solidFill>
                  <a:srgbClr val="404040"/>
                </a:solidFill>
                <a:latin typeface="Trebuchet MS Bold"/>
                <a:ea typeface="Trebuchet MS Bold"/>
                <a:cs typeface="Trebuchet MS Bold"/>
                <a:sym typeface="Trebuchet MS Bold"/>
              </a:rPr>
              <a:t>Enghraifft Harvard o Rest Gyfeirnodi</a:t>
            </a:r>
          </a:p>
          <a:p>
            <a:pPr algn="l" marL="469629" indent="-234814" lvl="1">
              <a:lnSpc>
                <a:spcPts val="3113"/>
              </a:lnSpc>
              <a:buFont typeface="Arial"/>
              <a:buChar char="•"/>
            </a:pPr>
            <a:r>
              <a:rPr lang="en-US" sz="2594">
                <a:solidFill>
                  <a:srgbClr val="404040"/>
                </a:solidFill>
                <a:latin typeface="Trebuchet MS"/>
                <a:ea typeface="Trebuchet MS"/>
                <a:cs typeface="Trebuchet MS"/>
                <a:sym typeface="Trebuchet MS"/>
              </a:rPr>
              <a:t>Enw’r offeryn AI</a:t>
            </a:r>
          </a:p>
          <a:p>
            <a:pPr algn="l" marL="469629" indent="-234814" lvl="1">
              <a:lnSpc>
                <a:spcPts val="3113"/>
              </a:lnSpc>
              <a:buFont typeface="Arial"/>
              <a:buChar char="•"/>
            </a:pPr>
            <a:r>
              <a:rPr lang="en-US" sz="2594">
                <a:solidFill>
                  <a:srgbClr val="404040"/>
                </a:solidFill>
                <a:latin typeface="Trebuchet MS"/>
                <a:ea typeface="Trebuchet MS"/>
                <a:cs typeface="Trebuchet MS"/>
                <a:sym typeface="Trebuchet MS"/>
              </a:rPr>
              <a:t>(Blwyddyn)</a:t>
            </a:r>
          </a:p>
          <a:p>
            <a:pPr algn="l" marL="469629" indent="-234814" lvl="1">
              <a:lnSpc>
                <a:spcPts val="3113"/>
              </a:lnSpc>
              <a:buFont typeface="Arial"/>
              <a:buChar char="•"/>
            </a:pPr>
            <a:r>
              <a:rPr lang="en-US" sz="2594">
                <a:solidFill>
                  <a:srgbClr val="404040"/>
                </a:solidFill>
                <a:latin typeface="Trebuchet MS"/>
                <a:ea typeface="Trebuchet MS"/>
                <a:cs typeface="Trebuchet MS"/>
                <a:sym typeface="Trebuchet MS"/>
              </a:rPr>
              <a:t>Ateb ‘Enw’r offeryn AI’ i ‘Enw’r person yn gofyn y cwestiwn’</a:t>
            </a:r>
          </a:p>
          <a:p>
            <a:pPr algn="l" marL="469629" indent="-234814" lvl="1">
              <a:lnSpc>
                <a:spcPts val="3113"/>
              </a:lnSpc>
              <a:buFont typeface="Arial"/>
              <a:buChar char="•"/>
            </a:pPr>
            <a:r>
              <a:rPr lang="en-US" sz="2594">
                <a:solidFill>
                  <a:srgbClr val="404040"/>
                </a:solidFill>
                <a:latin typeface="Trebuchet MS"/>
                <a:ea typeface="Trebuchet MS"/>
                <a:cs typeface="Trebuchet MS"/>
                <a:sym typeface="Trebuchet MS"/>
              </a:rPr>
              <a:t>Diwrnod a mis cynhyrchwyd y wybodaeth</a:t>
            </a:r>
          </a:p>
          <a:p>
            <a:pPr algn="l" marL="469629" indent="-234814" lvl="1">
              <a:lnSpc>
                <a:spcPts val="3113"/>
              </a:lnSpc>
              <a:buFont typeface="Arial"/>
              <a:buChar char="•"/>
            </a:pPr>
            <a:r>
              <a:rPr lang="en-US" sz="2594">
                <a:solidFill>
                  <a:srgbClr val="404040"/>
                </a:solidFill>
                <a:latin typeface="Trebuchet MS"/>
                <a:ea typeface="Trebuchet MS"/>
                <a:cs typeface="Trebuchet MS"/>
                <a:sym typeface="Trebuchet MS"/>
              </a:rPr>
              <a:t>Esiampl: OpenAI ChatGPT (2023) Ymateb ChatGPT i Tom Jones, 3 Mawrth</a:t>
            </a:r>
          </a:p>
          <a:p>
            <a:pPr algn="l" marL="469629" indent="-234814" lvl="1">
              <a:lnSpc>
                <a:spcPts val="3113"/>
              </a:lnSpc>
            </a:pPr>
          </a:p>
        </p:txBody>
      </p:sp>
      <p:sp>
        <p:nvSpPr>
          <p:cNvPr name="TextBox 3" id="3"/>
          <p:cNvSpPr txBox="true"/>
          <p:nvPr/>
        </p:nvSpPr>
        <p:spPr>
          <a:xfrm rot="0">
            <a:off x="9479655" y="3277079"/>
            <a:ext cx="7779645" cy="5867400"/>
          </a:xfrm>
          <a:prstGeom prst="rect">
            <a:avLst/>
          </a:prstGeom>
        </p:spPr>
        <p:txBody>
          <a:bodyPr anchor="t" rtlCol="false" tIns="0" lIns="0" bIns="0" rIns="0">
            <a:spAutoFit/>
          </a:bodyPr>
          <a:lstStyle/>
          <a:p>
            <a:pPr algn="l" marL="469629" indent="-234814" lvl="1">
              <a:lnSpc>
                <a:spcPts val="3113"/>
              </a:lnSpc>
              <a:buFont typeface="Arial"/>
              <a:buChar char="•"/>
            </a:pPr>
            <a:r>
              <a:rPr lang="en-US" b="true" sz="2594" u="sng">
                <a:solidFill>
                  <a:srgbClr val="404040"/>
                </a:solidFill>
                <a:latin typeface="Trebuchet MS Bold"/>
                <a:ea typeface="Trebuchet MS Bold"/>
                <a:cs typeface="Trebuchet MS Bold"/>
                <a:sym typeface="Trebuchet MS Bold"/>
              </a:rPr>
              <a:t>Harvard Example of in-text citation</a:t>
            </a:r>
          </a:p>
          <a:p>
            <a:pPr algn="l">
              <a:lnSpc>
                <a:spcPts val="3113"/>
              </a:lnSpc>
            </a:pPr>
            <a:r>
              <a:rPr lang="en-US" sz="2594">
                <a:solidFill>
                  <a:srgbClr val="404040"/>
                </a:solidFill>
                <a:latin typeface="Trebuchet MS"/>
                <a:ea typeface="Trebuchet MS"/>
                <a:cs typeface="Trebuchet MS"/>
                <a:sym typeface="Trebuchet MS"/>
              </a:rPr>
              <a:t>When asked ‘what is information literacy’? OpenAI’s ChatGPT (2023) response included the importance of evaluating information critically. A copy of this response is in appendix 1. </a:t>
            </a:r>
          </a:p>
          <a:p>
            <a:pPr algn="l">
              <a:lnSpc>
                <a:spcPts val="3113"/>
              </a:lnSpc>
            </a:pPr>
          </a:p>
          <a:p>
            <a:pPr algn="l" marL="469629" indent="-234814" lvl="1">
              <a:lnSpc>
                <a:spcPts val="3113"/>
              </a:lnSpc>
              <a:buFont typeface="Arial"/>
              <a:buChar char="•"/>
            </a:pPr>
            <a:r>
              <a:rPr lang="en-US" b="true" sz="2594" u="sng">
                <a:solidFill>
                  <a:srgbClr val="404040"/>
                </a:solidFill>
                <a:latin typeface="Trebuchet MS Bold"/>
                <a:ea typeface="Trebuchet MS Bold"/>
                <a:cs typeface="Trebuchet MS Bold"/>
                <a:sym typeface="Trebuchet MS Bold"/>
              </a:rPr>
              <a:t>Harvard example of Reference List</a:t>
            </a:r>
          </a:p>
          <a:p>
            <a:pPr algn="l" marL="469629" indent="-234814" lvl="1">
              <a:lnSpc>
                <a:spcPts val="3113"/>
              </a:lnSpc>
            </a:pPr>
            <a:r>
              <a:rPr lang="en-US" sz="2594">
                <a:solidFill>
                  <a:srgbClr val="404040"/>
                </a:solidFill>
                <a:latin typeface="Trebuchet MS"/>
                <a:ea typeface="Trebuchet MS"/>
                <a:cs typeface="Trebuchet MS"/>
                <a:sym typeface="Trebuchet MS"/>
              </a:rPr>
              <a:t>Name of generative AI authoring tool  </a:t>
            </a:r>
          </a:p>
          <a:p>
            <a:pPr algn="l" marL="469629" indent="-234814" lvl="1">
              <a:lnSpc>
                <a:spcPts val="3113"/>
              </a:lnSpc>
            </a:pPr>
            <a:r>
              <a:rPr lang="en-US" sz="2594">
                <a:solidFill>
                  <a:srgbClr val="404040"/>
                </a:solidFill>
                <a:latin typeface="Trebuchet MS"/>
                <a:ea typeface="Trebuchet MS"/>
                <a:cs typeface="Trebuchet MS"/>
                <a:sym typeface="Trebuchet MS"/>
              </a:rPr>
              <a:t>(Year) </a:t>
            </a:r>
          </a:p>
          <a:p>
            <a:pPr algn="l" marL="469629" indent="-234814" lvl="1">
              <a:lnSpc>
                <a:spcPts val="3113"/>
              </a:lnSpc>
            </a:pPr>
            <a:r>
              <a:rPr lang="en-US" sz="2594">
                <a:solidFill>
                  <a:srgbClr val="404040"/>
                </a:solidFill>
                <a:latin typeface="Trebuchet MS"/>
                <a:ea typeface="Trebuchet MS"/>
                <a:cs typeface="Trebuchet MS"/>
                <a:sym typeface="Trebuchet MS"/>
              </a:rPr>
              <a:t>‘Name of AI authoring tool’ response to ‘Name of person entering query’  </a:t>
            </a:r>
          </a:p>
          <a:p>
            <a:pPr algn="l" marL="469629" indent="-234814" lvl="1">
              <a:lnSpc>
                <a:spcPts val="3113"/>
              </a:lnSpc>
            </a:pPr>
            <a:r>
              <a:rPr lang="en-US" sz="2594">
                <a:solidFill>
                  <a:srgbClr val="404040"/>
                </a:solidFill>
                <a:latin typeface="Trebuchet MS"/>
                <a:ea typeface="Trebuchet MS"/>
                <a:cs typeface="Trebuchet MS"/>
                <a:sym typeface="Trebuchet MS"/>
              </a:rPr>
              <a:t>Day and month, content was generated</a:t>
            </a:r>
          </a:p>
          <a:p>
            <a:pPr algn="l" marL="469629" indent="-234814" lvl="1">
              <a:lnSpc>
                <a:spcPts val="3113"/>
              </a:lnSpc>
            </a:pPr>
            <a:r>
              <a:rPr lang="en-US" sz="2594">
                <a:solidFill>
                  <a:srgbClr val="404040"/>
                </a:solidFill>
                <a:latin typeface="Trebuchet MS"/>
                <a:ea typeface="Trebuchet MS"/>
                <a:cs typeface="Trebuchet MS"/>
                <a:sym typeface="Trebuchet MS"/>
              </a:rPr>
              <a:t> Example: OpenAI ChatGPT (2023) ChatGPT response to Tom Jones, 3 March.</a:t>
            </a:r>
          </a:p>
          <a:p>
            <a:pPr algn="l" marL="469629" indent="-234814" lvl="1">
              <a:lnSpc>
                <a:spcPts val="3113"/>
              </a:lnSpc>
            </a:pPr>
          </a:p>
        </p:txBody>
      </p:sp>
      <p:sp>
        <p:nvSpPr>
          <p:cNvPr name="TextBox 4" id="4"/>
          <p:cNvSpPr txBox="true"/>
          <p:nvPr/>
        </p:nvSpPr>
        <p:spPr>
          <a:xfrm rot="0">
            <a:off x="3573462" y="1019175"/>
            <a:ext cx="11141076"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Cyfeirnodi ChatGTP</a:t>
            </a:r>
          </a:p>
          <a:p>
            <a:pPr algn="ctr">
              <a:lnSpc>
                <a:spcPts val="6480"/>
              </a:lnSpc>
            </a:pPr>
            <a:r>
              <a:rPr lang="en-US" sz="5400">
                <a:solidFill>
                  <a:srgbClr val="000000"/>
                </a:solidFill>
                <a:latin typeface="Trebuchet MS"/>
                <a:ea typeface="Trebuchet MS"/>
                <a:cs typeface="Trebuchet MS"/>
                <a:sym typeface="Trebuchet MS"/>
              </a:rPr>
              <a:t>Referencing ChatGPT</a:t>
            </a:r>
          </a:p>
        </p:txBody>
      </p:sp>
    </p:spTree>
  </p:cSld>
  <p:clrMapOvr>
    <a:masterClrMapping/>
  </p:clrMapOvr>
</p:sld>
</file>

<file path=ppt/slides/slide24.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sp>
        <p:nvSpPr>
          <p:cNvPr name="TextBox 3" id="3"/>
          <p:cNvSpPr txBox="true"/>
          <p:nvPr/>
        </p:nvSpPr>
        <p:spPr>
          <a:xfrm rot="0">
            <a:off x="2248734" y="3862915"/>
            <a:ext cx="5389245" cy="6707028"/>
          </a:xfrm>
          <a:prstGeom prst="rect">
            <a:avLst/>
          </a:prstGeom>
        </p:spPr>
        <p:txBody>
          <a:bodyPr anchor="t" rtlCol="false" tIns="0" lIns="0" bIns="0" rIns="0">
            <a:spAutoFit/>
          </a:bodyPr>
          <a:lstStyle/>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All defnyddio AI wella’r broses dysgu ac addysgu?</a:t>
            </a:r>
          </a:p>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Nodwch rhai o’r buddiannau</a:t>
            </a:r>
          </a:p>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Nodwch rhai heriau</a:t>
            </a:r>
          </a:p>
        </p:txBody>
      </p:sp>
      <p:sp>
        <p:nvSpPr>
          <p:cNvPr name="TextBox 4" id="4"/>
          <p:cNvSpPr txBox="true"/>
          <p:nvPr/>
        </p:nvSpPr>
        <p:spPr>
          <a:xfrm rot="0">
            <a:off x="9434076" y="3740762"/>
            <a:ext cx="6605190" cy="6707030"/>
          </a:xfrm>
          <a:prstGeom prst="rect">
            <a:avLst/>
          </a:prstGeom>
        </p:spPr>
        <p:txBody>
          <a:bodyPr anchor="t" rtlCol="false" tIns="0" lIns="0" bIns="0" rIns="0">
            <a:spAutoFit/>
          </a:bodyPr>
          <a:lstStyle/>
          <a:p>
            <a:pPr algn="l" marL="1445895" indent="-481965" lvl="2">
              <a:lnSpc>
                <a:spcPts val="5040"/>
              </a:lnSpc>
              <a:buFont typeface="Arial"/>
              <a:buChar char="⚬"/>
            </a:pPr>
            <a:r>
              <a:rPr lang="en-US" sz="4200" i="true">
                <a:solidFill>
                  <a:srgbClr val="404040"/>
                </a:solidFill>
                <a:latin typeface="Trebuchet MS Italics"/>
                <a:ea typeface="Trebuchet MS Italics"/>
                <a:cs typeface="Trebuchet MS Italics"/>
                <a:sym typeface="Trebuchet MS Italics"/>
              </a:rPr>
              <a:t>Can using AI improve the teaching and learning process?</a:t>
            </a:r>
          </a:p>
          <a:p>
            <a:pPr algn="l" marL="1445895" indent="-481965" lvl="2">
              <a:lnSpc>
                <a:spcPts val="5040"/>
              </a:lnSpc>
              <a:buFont typeface="Arial"/>
              <a:buChar char="⚬"/>
            </a:pPr>
            <a:r>
              <a:rPr lang="en-US" sz="4200" i="true">
                <a:solidFill>
                  <a:srgbClr val="404040"/>
                </a:solidFill>
                <a:latin typeface="Trebuchet MS Italics"/>
                <a:ea typeface="Trebuchet MS Italics"/>
                <a:cs typeface="Trebuchet MS Italics"/>
                <a:sym typeface="Trebuchet MS Italics"/>
              </a:rPr>
              <a:t>Identify some of the benefits.</a:t>
            </a:r>
          </a:p>
          <a:p>
            <a:pPr algn="l" marL="1445895" indent="-481965" lvl="2">
              <a:lnSpc>
                <a:spcPts val="5040"/>
              </a:lnSpc>
              <a:buFont typeface="Arial"/>
              <a:buChar char="⚬"/>
            </a:pPr>
            <a:r>
              <a:rPr lang="en-US" sz="4200" i="true">
                <a:solidFill>
                  <a:srgbClr val="404040"/>
                </a:solidFill>
                <a:latin typeface="Trebuchet MS Italics"/>
                <a:ea typeface="Trebuchet MS Italics"/>
                <a:cs typeface="Trebuchet MS Italics"/>
                <a:sym typeface="Trebuchet MS Italics"/>
              </a:rPr>
              <a:t>Identify some of the challenges.</a:t>
            </a:r>
          </a:p>
        </p:txBody>
      </p:sp>
      <p:sp>
        <p:nvSpPr>
          <p:cNvPr name="TextBox 5" id="5"/>
          <p:cNvSpPr txBox="true"/>
          <p:nvPr/>
        </p:nvSpPr>
        <p:spPr>
          <a:xfrm rot="0">
            <a:off x="3356808" y="1693970"/>
            <a:ext cx="12161520" cy="1632585"/>
          </a:xfrm>
          <a:prstGeom prst="rect">
            <a:avLst/>
          </a:prstGeom>
        </p:spPr>
        <p:txBody>
          <a:bodyPr anchor="t" rtlCol="false" tIns="0" lIns="0" bIns="0" rIns="0">
            <a:spAutoFit/>
          </a:bodyPr>
          <a:lstStyle/>
          <a:p>
            <a:pPr algn="l">
              <a:lnSpc>
                <a:spcPts val="6480"/>
              </a:lnSpc>
            </a:pPr>
            <a:r>
              <a:rPr lang="en-US" sz="5400">
                <a:solidFill>
                  <a:srgbClr val="000000"/>
                </a:solidFill>
                <a:latin typeface="Trebuchet MS"/>
                <a:ea typeface="Trebuchet MS"/>
                <a:cs typeface="Trebuchet MS"/>
                <a:sym typeface="Trebuchet MS"/>
              </a:rPr>
              <a:t>    Tasg                               Task</a:t>
            </a:r>
          </a:p>
        </p:txBody>
      </p:sp>
      <p:grpSp>
        <p:nvGrpSpPr>
          <p:cNvPr name="Group 6" id="6"/>
          <p:cNvGrpSpPr>
            <a:grpSpLocks noChangeAspect="true"/>
          </p:cNvGrpSpPr>
          <p:nvPr/>
        </p:nvGrpSpPr>
        <p:grpSpPr>
          <a:xfrm rot="0">
            <a:off x="6621978" y="-282943"/>
            <a:ext cx="4686300" cy="3655218"/>
            <a:chOff x="0" y="0"/>
            <a:chExt cx="6248400" cy="4873624"/>
          </a:xfrm>
        </p:grpSpPr>
        <p:sp>
          <p:nvSpPr>
            <p:cNvPr name="Freeform 7" id="7" descr="C:\Users\s.ainsworth\AppData\Local\Microsoft\Windows\Temporary Internet Files\Content.IE5\ONCMXCPX\MC900230824[1].wmf"/>
            <p:cNvSpPr/>
            <p:nvPr/>
          </p:nvSpPr>
          <p:spPr>
            <a:xfrm flipH="false" flipV="false" rot="0">
              <a:off x="0" y="0"/>
              <a:ext cx="6248400" cy="4873625"/>
            </a:xfrm>
            <a:custGeom>
              <a:avLst/>
              <a:gdLst/>
              <a:ahLst/>
              <a:cxnLst/>
              <a:rect r="r" b="b" t="t" l="l"/>
              <a:pathLst>
                <a:path h="4873625" w="6248400">
                  <a:moveTo>
                    <a:pt x="0" y="0"/>
                  </a:moveTo>
                  <a:lnTo>
                    <a:pt x="6248400" y="0"/>
                  </a:lnTo>
                  <a:lnTo>
                    <a:pt x="6248400" y="4873625"/>
                  </a:lnTo>
                  <a:lnTo>
                    <a:pt x="0" y="4873625"/>
                  </a:lnTo>
                  <a:lnTo>
                    <a:pt x="0" y="0"/>
                  </a:lnTo>
                  <a:close/>
                </a:path>
              </a:pathLst>
            </a:custGeom>
            <a:solidFill>
              <a:srgbClr val="000000">
                <a:alpha val="0"/>
              </a:srgbClr>
            </a:solidFill>
          </p:spPr>
        </p:sp>
      </p:gr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Cyfeirnodau / References </a:t>
            </a:r>
          </a:p>
        </p:txBody>
      </p:sp>
      <p:sp>
        <p:nvSpPr>
          <p:cNvPr name="TextBox 3" id="3"/>
          <p:cNvSpPr txBox="true"/>
          <p:nvPr/>
        </p:nvSpPr>
        <p:spPr>
          <a:xfrm rot="0">
            <a:off x="1107441" y="3277079"/>
            <a:ext cx="15533601" cy="6581775"/>
          </a:xfrm>
          <a:prstGeom prst="rect">
            <a:avLst/>
          </a:prstGeom>
        </p:spPr>
        <p:txBody>
          <a:bodyPr anchor="t" rtlCol="false" tIns="0" lIns="0" bIns="0" rIns="0">
            <a:spAutoFit/>
          </a:bodyPr>
          <a:lstStyle/>
          <a:p>
            <a:pPr algn="l" marL="340683" indent="-170341" lvl="1">
              <a:lnSpc>
                <a:spcPts val="2258"/>
              </a:lnSpc>
              <a:buFont typeface="Arial"/>
              <a:buChar char="•"/>
            </a:pPr>
            <a:r>
              <a:rPr lang="en-US" sz="1882">
                <a:solidFill>
                  <a:srgbClr val="404040"/>
                </a:solidFill>
                <a:latin typeface="Trebuchet MS"/>
                <a:ea typeface="Trebuchet MS"/>
                <a:cs typeface="Trebuchet MS"/>
                <a:sym typeface="Trebuchet MS"/>
              </a:rPr>
              <a:t>Department for Education (2023) </a:t>
            </a:r>
            <a:r>
              <a:rPr lang="en-US" sz="1882" i="true">
                <a:solidFill>
                  <a:srgbClr val="404040"/>
                </a:solidFill>
                <a:latin typeface="Trebuchet MS Italics"/>
                <a:ea typeface="Trebuchet MS Italics"/>
                <a:cs typeface="Trebuchet MS Italics"/>
                <a:sym typeface="Trebuchet MS Italics"/>
              </a:rPr>
              <a:t>New drive to better understand the role of AI in Education. </a:t>
            </a:r>
            <a:r>
              <a:rPr lang="en-US" sz="1882">
                <a:solidFill>
                  <a:srgbClr val="404040"/>
                </a:solidFill>
                <a:latin typeface="Trebuchet MS"/>
                <a:ea typeface="Trebuchet MS"/>
                <a:cs typeface="Trebuchet MS"/>
                <a:sym typeface="Trebuchet MS"/>
              </a:rPr>
              <a:t>Available at </a:t>
            </a:r>
            <a:r>
              <a:rPr lang="en-US" sz="1882" u="sng">
                <a:solidFill>
                  <a:srgbClr val="69A020"/>
                </a:solidFill>
                <a:latin typeface="Trebuchet MS"/>
                <a:ea typeface="Trebuchet MS"/>
                <a:cs typeface="Trebuchet MS"/>
                <a:sym typeface="Trebuchet MS"/>
                <a:hlinkClick r:id="rId2" tooltip="https://www.gov.uk/government/news/new-drive-to-better-understand-the-role-of-ai-in-education"/>
              </a:rPr>
              <a:t>https://www.gov.uk/government/news/new-drive-to-better-understand-the-role-of-ai-in-education</a:t>
            </a:r>
            <a:r>
              <a:rPr lang="en-US" sz="1882">
                <a:solidFill>
                  <a:srgbClr val="404040"/>
                </a:solidFill>
                <a:latin typeface="Trebuchet MS"/>
                <a:ea typeface="Trebuchet MS"/>
                <a:cs typeface="Trebuchet MS"/>
                <a:sym typeface="Trebuchet MS"/>
              </a:rPr>
              <a:t> (Accessed October 22nd 2023)</a:t>
            </a:r>
          </a:p>
          <a:p>
            <a:pPr algn="l" marL="340683" indent="-170341" lvl="1">
              <a:lnSpc>
                <a:spcPts val="2258"/>
              </a:lnSpc>
              <a:buFont typeface="Arial"/>
              <a:buChar char="•"/>
            </a:pPr>
            <a:r>
              <a:rPr lang="en-US" sz="1882">
                <a:solidFill>
                  <a:srgbClr val="404040"/>
                </a:solidFill>
                <a:latin typeface="Trebuchet MS"/>
                <a:ea typeface="Trebuchet MS"/>
                <a:cs typeface="Trebuchet MS"/>
                <a:sym typeface="Trebuchet MS"/>
              </a:rPr>
              <a:t>EducationNext (2023) </a:t>
            </a:r>
            <a:r>
              <a:rPr lang="en-US" sz="1882" i="true">
                <a:solidFill>
                  <a:srgbClr val="404040"/>
                </a:solidFill>
                <a:latin typeface="Trebuchet MS Italics"/>
                <a:ea typeface="Trebuchet MS Italics"/>
                <a:cs typeface="Trebuchet MS Italics"/>
                <a:sym typeface="Trebuchet MS Italics"/>
              </a:rPr>
              <a:t>AI in education: Leap into a new era. </a:t>
            </a:r>
            <a:r>
              <a:rPr lang="en-US" sz="1882">
                <a:solidFill>
                  <a:srgbClr val="404040"/>
                </a:solidFill>
                <a:latin typeface="Trebuchet MS"/>
                <a:ea typeface="Trebuchet MS"/>
                <a:cs typeface="Trebuchet MS"/>
                <a:sym typeface="Trebuchet MS"/>
              </a:rPr>
              <a:t>Available at </a:t>
            </a:r>
            <a:r>
              <a:rPr lang="en-US" sz="1882" u="sng">
                <a:solidFill>
                  <a:srgbClr val="69A020"/>
                </a:solidFill>
                <a:latin typeface="Trebuchet MS"/>
                <a:ea typeface="Trebuchet MS"/>
                <a:cs typeface="Trebuchet MS"/>
                <a:sym typeface="Trebuchet MS"/>
                <a:hlinkClick r:id="rId3" tooltip="https://www.educationnext.org/a-i-in-education-leap-into-new-era-machine-intelligence-carries-risks-challenges-promises/"/>
              </a:rPr>
              <a:t>https://www.educationnext.org/a-i-in-education-leap-into-new-era-machine-intelligence-carries-risks-challenges-promises/</a:t>
            </a:r>
            <a:r>
              <a:rPr lang="en-US" sz="1882">
                <a:solidFill>
                  <a:srgbClr val="404040"/>
                </a:solidFill>
                <a:latin typeface="Trebuchet MS"/>
                <a:ea typeface="Trebuchet MS"/>
                <a:cs typeface="Trebuchet MS"/>
                <a:sym typeface="Trebuchet MS"/>
              </a:rPr>
              <a:t> (Accessed 22ⁿᵈ October 2023)</a:t>
            </a:r>
          </a:p>
          <a:p>
            <a:pPr algn="l" marL="340683" indent="-170341" lvl="1">
              <a:lnSpc>
                <a:spcPts val="2258"/>
              </a:lnSpc>
              <a:buFont typeface="Arial"/>
              <a:buChar char="•"/>
            </a:pPr>
            <a:r>
              <a:rPr lang="en-US" sz="1882">
                <a:solidFill>
                  <a:srgbClr val="404040"/>
                </a:solidFill>
                <a:latin typeface="Trebuchet MS"/>
                <a:ea typeface="Trebuchet MS"/>
                <a:cs typeface="Trebuchet MS"/>
                <a:sym typeface="Trebuchet MS"/>
              </a:rPr>
              <a:t>Financial Times (2023) </a:t>
            </a:r>
            <a:r>
              <a:rPr lang="en-US" sz="1882" i="true">
                <a:solidFill>
                  <a:srgbClr val="404040"/>
                </a:solidFill>
                <a:latin typeface="Trebuchet MS Italics"/>
                <a:ea typeface="Trebuchet MS Italics"/>
                <a:cs typeface="Trebuchet MS Italics"/>
                <a:sym typeface="Trebuchet MS Italics"/>
              </a:rPr>
              <a:t>What is Artificial Intelligence and how does it work? </a:t>
            </a:r>
            <a:r>
              <a:rPr lang="en-US" sz="1882">
                <a:solidFill>
                  <a:srgbClr val="404040"/>
                </a:solidFill>
                <a:latin typeface="Trebuchet MS"/>
                <a:ea typeface="Trebuchet MS"/>
                <a:cs typeface="Trebuchet MS"/>
                <a:sym typeface="Trebuchet MS"/>
              </a:rPr>
              <a:t>Available at </a:t>
            </a:r>
            <a:r>
              <a:rPr lang="en-US" sz="1882" u="sng">
                <a:solidFill>
                  <a:srgbClr val="69A020"/>
                </a:solidFill>
                <a:latin typeface="Trebuchet MS"/>
                <a:ea typeface="Trebuchet MS"/>
                <a:cs typeface="Trebuchet MS"/>
                <a:sym typeface="Trebuchet MS"/>
                <a:hlinkClick r:id="rId4" tooltip="https://www.ft.com/content/bde93e43-7ad6-4abf-9c00-8955c6a9e343"/>
              </a:rPr>
              <a:t>https://www.ft.com/content/bde93e43-7ad6-4abf-9c00-8955c6a9e343</a:t>
            </a:r>
            <a:r>
              <a:rPr lang="en-US" sz="1882">
                <a:solidFill>
                  <a:srgbClr val="404040"/>
                </a:solidFill>
                <a:latin typeface="Trebuchet MS"/>
                <a:ea typeface="Trebuchet MS"/>
                <a:cs typeface="Trebuchet MS"/>
                <a:sym typeface="Trebuchet MS"/>
              </a:rPr>
              <a:t> (Accessed 22nd October 2023)  </a:t>
            </a:r>
          </a:p>
          <a:p>
            <a:pPr algn="l" marL="340683" indent="-170341" lvl="1">
              <a:lnSpc>
                <a:spcPts val="2258"/>
              </a:lnSpc>
              <a:buFont typeface="Arial"/>
              <a:buChar char="•"/>
            </a:pPr>
            <a:r>
              <a:rPr lang="en-US" sz="1882">
                <a:solidFill>
                  <a:srgbClr val="404040"/>
                </a:solidFill>
                <a:latin typeface="Trebuchet MS"/>
                <a:ea typeface="Trebuchet MS"/>
                <a:cs typeface="Trebuchet MS"/>
                <a:sym typeface="Trebuchet MS"/>
              </a:rPr>
              <a:t>Linkedin (2023) </a:t>
            </a:r>
            <a:r>
              <a:rPr lang="en-US" sz="1882" i="true">
                <a:solidFill>
                  <a:srgbClr val="404040"/>
                </a:solidFill>
                <a:latin typeface="Trebuchet MS Italics"/>
                <a:ea typeface="Trebuchet MS Italics"/>
                <a:cs typeface="Trebuchet MS Italics"/>
                <a:sym typeface="Trebuchet MS Italics"/>
              </a:rPr>
              <a:t>The impact of AI on education. </a:t>
            </a:r>
            <a:r>
              <a:rPr lang="en-US" sz="1882">
                <a:solidFill>
                  <a:srgbClr val="404040"/>
                </a:solidFill>
                <a:latin typeface="Trebuchet MS"/>
                <a:ea typeface="Trebuchet MS"/>
                <a:cs typeface="Trebuchet MS"/>
                <a:sym typeface="Trebuchet MS"/>
              </a:rPr>
              <a:t>Available at </a:t>
            </a:r>
            <a:r>
              <a:rPr lang="en-US" sz="1882" u="sng">
                <a:solidFill>
                  <a:srgbClr val="69A020"/>
                </a:solidFill>
                <a:latin typeface="Trebuchet MS"/>
                <a:ea typeface="Trebuchet MS"/>
                <a:cs typeface="Trebuchet MS"/>
                <a:sym typeface="Trebuchet MS"/>
                <a:hlinkClick r:id="rId5" tooltip="https://www.linkedin.com/pulse/impact-ai-education-yash-khurana"/>
              </a:rPr>
              <a:t>https://www.linkedin.com/pulse/impact-ai-education-yash-khurana</a:t>
            </a:r>
            <a:r>
              <a:rPr lang="en-US" sz="1882">
                <a:solidFill>
                  <a:srgbClr val="404040"/>
                </a:solidFill>
                <a:latin typeface="Trebuchet MS"/>
                <a:ea typeface="Trebuchet MS"/>
                <a:cs typeface="Trebuchet MS"/>
                <a:sym typeface="Trebuchet MS"/>
              </a:rPr>
              <a:t> (Accessed October 22nd 2023)</a:t>
            </a:r>
          </a:p>
          <a:p>
            <a:pPr algn="l" marL="340683" indent="-170341" lvl="1">
              <a:lnSpc>
                <a:spcPts val="2258"/>
              </a:lnSpc>
              <a:buFont typeface="Arial"/>
              <a:buChar char="•"/>
            </a:pPr>
            <a:r>
              <a:rPr lang="en-US" sz="1882">
                <a:solidFill>
                  <a:srgbClr val="404040"/>
                </a:solidFill>
                <a:latin typeface="Trebuchet MS"/>
                <a:ea typeface="Trebuchet MS"/>
                <a:cs typeface="Trebuchet MS"/>
                <a:sym typeface="Trebuchet MS"/>
              </a:rPr>
              <a:t>NAHT (2023) </a:t>
            </a:r>
            <a:r>
              <a:rPr lang="en-US" sz="1882" i="true">
                <a:solidFill>
                  <a:srgbClr val="404040"/>
                </a:solidFill>
                <a:latin typeface="Trebuchet MS Italics"/>
                <a:ea typeface="Trebuchet MS Italics"/>
                <a:cs typeface="Trebuchet MS Italics"/>
                <a:sym typeface="Trebuchet MS Italics"/>
              </a:rPr>
              <a:t>How are schools using AI in the classroom? </a:t>
            </a:r>
            <a:r>
              <a:rPr lang="en-US" sz="1882">
                <a:solidFill>
                  <a:srgbClr val="404040"/>
                </a:solidFill>
                <a:latin typeface="Trebuchet MS"/>
                <a:ea typeface="Trebuchet MS"/>
                <a:cs typeface="Trebuchet MS"/>
                <a:sym typeface="Trebuchet MS"/>
              </a:rPr>
              <a:t>Available at </a:t>
            </a:r>
            <a:r>
              <a:rPr lang="en-US" sz="1882" u="sng">
                <a:solidFill>
                  <a:srgbClr val="69A020"/>
                </a:solidFill>
                <a:latin typeface="Trebuchet MS"/>
                <a:ea typeface="Trebuchet MS"/>
                <a:cs typeface="Trebuchet MS"/>
                <a:sym typeface="Trebuchet MS"/>
                <a:hlinkClick r:id="rId6" tooltip="https://schoolsweek.co.uk/ai-how-are-schools-using-the-technology-in-classrooms/"/>
              </a:rPr>
              <a:t>https://schoolsweek.co.uk/ai-how-are-schools-using-the-technology-in-classrooms/</a:t>
            </a:r>
            <a:r>
              <a:rPr lang="en-US" sz="1882">
                <a:solidFill>
                  <a:srgbClr val="404040"/>
                </a:solidFill>
                <a:latin typeface="Trebuchet MS"/>
                <a:ea typeface="Trebuchet MS"/>
                <a:cs typeface="Trebuchet MS"/>
                <a:sym typeface="Trebuchet MS"/>
              </a:rPr>
              <a:t> (Accessed 22ⁿᵈ October 2023)</a:t>
            </a:r>
          </a:p>
          <a:p>
            <a:pPr algn="l" marL="340683" indent="-170341" lvl="1">
              <a:lnSpc>
                <a:spcPts val="2258"/>
              </a:lnSpc>
              <a:buFont typeface="Arial"/>
              <a:buChar char="•"/>
            </a:pPr>
            <a:r>
              <a:rPr lang="en-US" sz="1882">
                <a:solidFill>
                  <a:srgbClr val="404040"/>
                </a:solidFill>
                <a:latin typeface="Trebuchet MS"/>
                <a:ea typeface="Trebuchet MS"/>
                <a:cs typeface="Trebuchet MS"/>
                <a:sym typeface="Trebuchet MS"/>
              </a:rPr>
              <a:t>Schools And Academies Show (SAAS) (2021) </a:t>
            </a:r>
            <a:r>
              <a:rPr lang="en-US" sz="1882" i="true">
                <a:solidFill>
                  <a:srgbClr val="404040"/>
                </a:solidFill>
                <a:latin typeface="Trebuchet MS Italics"/>
                <a:ea typeface="Trebuchet MS Italics"/>
                <a:cs typeface="Trebuchet MS Italics"/>
                <a:sym typeface="Trebuchet MS Italics"/>
              </a:rPr>
              <a:t>The impact of AI in education: 4 ways it works. </a:t>
            </a:r>
            <a:r>
              <a:rPr lang="en-US" sz="1882">
                <a:solidFill>
                  <a:srgbClr val="404040"/>
                </a:solidFill>
                <a:latin typeface="Trebuchet MS"/>
                <a:ea typeface="Trebuchet MS"/>
                <a:cs typeface="Trebuchet MS"/>
                <a:sym typeface="Trebuchet MS"/>
              </a:rPr>
              <a:t>Available at </a:t>
            </a:r>
            <a:r>
              <a:rPr lang="en-US" sz="1882" u="sng">
                <a:solidFill>
                  <a:srgbClr val="69A020"/>
                </a:solidFill>
                <a:latin typeface="Trebuchet MS"/>
                <a:ea typeface="Trebuchet MS"/>
                <a:cs typeface="Trebuchet MS"/>
                <a:sym typeface="Trebuchet MS"/>
                <a:hlinkClick r:id="rId7" tooltip="https://blog.schoolsandacademiesshow.co.uk/the-impact-of-ai-in-education"/>
              </a:rPr>
              <a:t>https://blog.schoolsandacademiesshow.co.uk/the-impact-of-ai-in-education</a:t>
            </a:r>
            <a:r>
              <a:rPr lang="en-US" sz="1882">
                <a:solidFill>
                  <a:srgbClr val="404040"/>
                </a:solidFill>
                <a:latin typeface="Trebuchet MS"/>
                <a:ea typeface="Trebuchet MS"/>
                <a:cs typeface="Trebuchet MS"/>
                <a:sym typeface="Trebuchet MS"/>
              </a:rPr>
              <a:t> (Accessed 22nd October 2023)</a:t>
            </a:r>
          </a:p>
          <a:p>
            <a:pPr algn="l" marL="340683" indent="-170341" lvl="1">
              <a:lnSpc>
                <a:spcPts val="2258"/>
              </a:lnSpc>
              <a:buFont typeface="Arial"/>
              <a:buChar char="•"/>
            </a:pPr>
            <a:r>
              <a:rPr lang="en-US" sz="1882">
                <a:solidFill>
                  <a:srgbClr val="404040"/>
                </a:solidFill>
                <a:latin typeface="Trebuchet MS"/>
                <a:ea typeface="Trebuchet MS"/>
                <a:cs typeface="Trebuchet MS"/>
                <a:sym typeface="Trebuchet MS"/>
              </a:rPr>
              <a:t>Strategy Education (2023) </a:t>
            </a:r>
            <a:r>
              <a:rPr lang="en-US" sz="1882" i="true">
                <a:solidFill>
                  <a:srgbClr val="404040"/>
                </a:solidFill>
                <a:latin typeface="Trebuchet MS Italics"/>
                <a:ea typeface="Trebuchet MS Italics"/>
                <a:cs typeface="Trebuchet MS Italics"/>
                <a:sym typeface="Trebuchet MS Italics"/>
              </a:rPr>
              <a:t>Using ChatGTP in schools. </a:t>
            </a:r>
            <a:r>
              <a:rPr lang="en-US" sz="1882">
                <a:solidFill>
                  <a:srgbClr val="404040"/>
                </a:solidFill>
                <a:latin typeface="Trebuchet MS"/>
                <a:ea typeface="Trebuchet MS"/>
                <a:cs typeface="Trebuchet MS"/>
                <a:sym typeface="Trebuchet MS"/>
              </a:rPr>
              <a:t>Available at </a:t>
            </a:r>
            <a:r>
              <a:rPr lang="en-US" sz="1882" u="sng">
                <a:solidFill>
                  <a:srgbClr val="69A020"/>
                </a:solidFill>
                <a:latin typeface="Trebuchet MS"/>
                <a:ea typeface="Trebuchet MS"/>
                <a:cs typeface="Trebuchet MS"/>
                <a:sym typeface="Trebuchet MS"/>
                <a:hlinkClick r:id="rId8" tooltip="https://strategyeducation.co.uk/using-chatgpt-in-schools/"/>
              </a:rPr>
              <a:t>https://strategyeducation.co.uk/using-chatgpt-in-schools/</a:t>
            </a:r>
            <a:r>
              <a:rPr lang="en-US" sz="1882">
                <a:solidFill>
                  <a:srgbClr val="404040"/>
                </a:solidFill>
                <a:latin typeface="Trebuchet MS"/>
                <a:ea typeface="Trebuchet MS"/>
                <a:cs typeface="Trebuchet MS"/>
                <a:sym typeface="Trebuchet MS"/>
              </a:rPr>
              <a:t> (Accessed 22ⁿᵈ October 2023)</a:t>
            </a:r>
          </a:p>
          <a:p>
            <a:pPr algn="l" marL="340683" indent="-170341" lvl="1">
              <a:lnSpc>
                <a:spcPts val="2258"/>
              </a:lnSpc>
              <a:buFont typeface="Arial"/>
              <a:buChar char="•"/>
            </a:pPr>
            <a:r>
              <a:rPr lang="en-US" sz="1882">
                <a:solidFill>
                  <a:srgbClr val="404040"/>
                </a:solidFill>
                <a:latin typeface="Trebuchet MS"/>
                <a:ea typeface="Trebuchet MS"/>
                <a:cs typeface="Trebuchet MS"/>
                <a:sym typeface="Trebuchet MS"/>
              </a:rPr>
              <a:t>The Guardian (03072023) </a:t>
            </a:r>
            <a:r>
              <a:rPr lang="en-US" sz="1882" i="true">
                <a:solidFill>
                  <a:srgbClr val="404040"/>
                </a:solidFill>
                <a:latin typeface="Trebuchet MS Italics"/>
                <a:ea typeface="Trebuchet MS Italics"/>
                <a:cs typeface="Trebuchet MS Italics"/>
                <a:sym typeface="Trebuchet MS Italics"/>
              </a:rPr>
              <a:t>UK Universities drawing up guiding principles on generative AI. </a:t>
            </a:r>
            <a:r>
              <a:rPr lang="en-US" sz="1882">
                <a:solidFill>
                  <a:srgbClr val="404040"/>
                </a:solidFill>
                <a:latin typeface="Trebuchet MS"/>
                <a:ea typeface="Trebuchet MS"/>
                <a:cs typeface="Trebuchet MS"/>
                <a:sym typeface="Trebuchet MS"/>
              </a:rPr>
              <a:t>Available athttps://strategyeducation.co.uk/using-chatgpt-in-schools/ </a:t>
            </a:r>
            <a:r>
              <a:rPr lang="en-US" sz="1882" u="sng">
                <a:solidFill>
                  <a:srgbClr val="69A020"/>
                </a:solidFill>
                <a:latin typeface="Trebuchet MS"/>
                <a:ea typeface="Trebuchet MS"/>
                <a:cs typeface="Trebuchet MS"/>
                <a:sym typeface="Trebuchet MS"/>
                <a:hlinkClick r:id="rId9" tooltip="https://www.theguardian.com/technology/2023/jul/04/uk-universities-draw-up-guiding-principles-on-generative-ai"/>
              </a:rPr>
              <a:t>https://www.theguardian.com/technology/2023/jul/04/uk-universities-draw-up-guiding-principles-on-generative-ai</a:t>
            </a:r>
            <a:r>
              <a:rPr lang="en-US" sz="1882">
                <a:solidFill>
                  <a:srgbClr val="404040"/>
                </a:solidFill>
                <a:latin typeface="Trebuchet MS"/>
                <a:ea typeface="Trebuchet MS"/>
                <a:cs typeface="Trebuchet MS"/>
                <a:sym typeface="Trebuchet MS"/>
              </a:rPr>
              <a:t> (Accessed July 4th 2023)</a:t>
            </a:r>
          </a:p>
          <a:p>
            <a:pPr algn="l" marL="340683" indent="-170341" lvl="1">
              <a:lnSpc>
                <a:spcPts val="2258"/>
              </a:lnSpc>
              <a:buFont typeface="Arial"/>
              <a:buChar char="•"/>
            </a:pPr>
            <a:r>
              <a:rPr lang="en-US" sz="1882">
                <a:solidFill>
                  <a:srgbClr val="404040"/>
                </a:solidFill>
                <a:latin typeface="Trebuchet MS"/>
                <a:ea typeface="Trebuchet MS"/>
                <a:cs typeface="Trebuchet MS"/>
                <a:sym typeface="Trebuchet MS"/>
              </a:rPr>
              <a:t>UNESCO (2021) </a:t>
            </a:r>
            <a:r>
              <a:rPr lang="en-US" sz="1882" i="true">
                <a:solidFill>
                  <a:srgbClr val="404040"/>
                </a:solidFill>
                <a:latin typeface="Trebuchet MS Italics"/>
                <a:ea typeface="Trebuchet MS Italics"/>
                <a:cs typeface="Trebuchet MS Italics"/>
                <a:sym typeface="Trebuchet MS Italics"/>
              </a:rPr>
              <a:t>Recommendation on the ethics of Artificial Intelligence. </a:t>
            </a:r>
            <a:r>
              <a:rPr lang="en-US" sz="1882">
                <a:solidFill>
                  <a:srgbClr val="404040"/>
                </a:solidFill>
                <a:latin typeface="Trebuchet MS"/>
                <a:ea typeface="Trebuchet MS"/>
                <a:cs typeface="Trebuchet MS"/>
                <a:sym typeface="Trebuchet MS"/>
              </a:rPr>
              <a:t>Available at </a:t>
            </a:r>
            <a:r>
              <a:rPr lang="en-US" sz="1882" u="sng">
                <a:solidFill>
                  <a:srgbClr val="69A020"/>
                </a:solidFill>
                <a:latin typeface="Trebuchet MS"/>
                <a:ea typeface="Trebuchet MS"/>
                <a:cs typeface="Trebuchet MS"/>
                <a:sym typeface="Trebuchet MS"/>
                <a:hlinkClick r:id="rId10" tooltip="https://unesdoc.unesco.org/ark:/48223/pf0000381137"/>
              </a:rPr>
              <a:t>https://unesdoc.unesco.org/ark:/48223/pf0000381137</a:t>
            </a:r>
            <a:r>
              <a:rPr lang="en-US" sz="1882">
                <a:solidFill>
                  <a:srgbClr val="404040"/>
                </a:solidFill>
                <a:latin typeface="Trebuchet MS"/>
                <a:ea typeface="Trebuchet MS"/>
                <a:cs typeface="Trebuchet MS"/>
                <a:sym typeface="Trebuchet MS"/>
              </a:rPr>
              <a:t> (Accessed 22nd October 2023)</a:t>
            </a:r>
          </a:p>
          <a:p>
            <a:pPr algn="l" marL="340683" indent="-170341" lvl="1">
              <a:lnSpc>
                <a:spcPts val="2258"/>
              </a:lnSpc>
              <a:buFont typeface="Arial"/>
              <a:buChar char="•"/>
            </a:pPr>
            <a:r>
              <a:rPr lang="en-US" sz="1882">
                <a:solidFill>
                  <a:srgbClr val="404040"/>
                </a:solidFill>
                <a:latin typeface="Trebuchet MS"/>
                <a:ea typeface="Trebuchet MS"/>
                <a:cs typeface="Trebuchet MS"/>
                <a:sym typeface="Trebuchet MS"/>
              </a:rPr>
              <a:t>UNESCO (2023) </a:t>
            </a:r>
            <a:r>
              <a:rPr lang="en-US" sz="1882" i="true">
                <a:solidFill>
                  <a:srgbClr val="404040"/>
                </a:solidFill>
                <a:latin typeface="Trebuchet MS Italics"/>
                <a:ea typeface="Trebuchet MS Italics"/>
                <a:cs typeface="Trebuchet MS Italics"/>
                <a:sym typeface="Trebuchet MS Italics"/>
              </a:rPr>
              <a:t>AI: Examples of ethical dilemmas. </a:t>
            </a:r>
            <a:r>
              <a:rPr lang="en-US" sz="1882">
                <a:solidFill>
                  <a:srgbClr val="404040"/>
                </a:solidFill>
                <a:latin typeface="Trebuchet MS"/>
                <a:ea typeface="Trebuchet MS"/>
                <a:cs typeface="Trebuchet MS"/>
                <a:sym typeface="Trebuchet MS"/>
              </a:rPr>
              <a:t>Available at </a:t>
            </a:r>
            <a:r>
              <a:rPr lang="en-US" sz="1882" u="sng">
                <a:solidFill>
                  <a:srgbClr val="69A020"/>
                </a:solidFill>
                <a:latin typeface="Trebuchet MS"/>
                <a:ea typeface="Trebuchet MS"/>
                <a:cs typeface="Trebuchet MS"/>
                <a:sym typeface="Trebuchet MS"/>
                <a:hlinkClick r:id="rId11" tooltip="https://www.unesco.org/en/artificial-intelligence/recommendation-ethics/cases"/>
              </a:rPr>
              <a:t>https://www.unesco.org/en/artificial-intelligence/recommendation-ethics/cases</a:t>
            </a:r>
            <a:r>
              <a:rPr lang="en-US" sz="1882">
                <a:solidFill>
                  <a:srgbClr val="404040"/>
                </a:solidFill>
                <a:latin typeface="Trebuchet MS"/>
                <a:ea typeface="Trebuchet MS"/>
                <a:cs typeface="Trebuchet MS"/>
                <a:sym typeface="Trebuchet MS"/>
              </a:rPr>
              <a:t> (Accessed 2nd October 2023)</a:t>
            </a:r>
          </a:p>
          <a:p>
            <a:pPr algn="l" marL="340683" indent="-170341" lvl="1">
              <a:lnSpc>
                <a:spcPts val="2258"/>
              </a:lnSpc>
              <a:buFont typeface="Arial"/>
              <a:buChar char="•"/>
            </a:pPr>
            <a:r>
              <a:rPr lang="en-US" sz="1882">
                <a:solidFill>
                  <a:srgbClr val="404040"/>
                </a:solidFill>
                <a:latin typeface="Trebuchet MS"/>
                <a:ea typeface="Trebuchet MS"/>
                <a:cs typeface="Trebuchet MS"/>
                <a:sym typeface="Trebuchet MS"/>
              </a:rPr>
              <a:t>UWTSD (2023) </a:t>
            </a:r>
            <a:r>
              <a:rPr lang="en-US" sz="1882" i="true">
                <a:solidFill>
                  <a:srgbClr val="404040"/>
                </a:solidFill>
                <a:latin typeface="Trebuchet MS Italics"/>
                <a:ea typeface="Trebuchet MS Italics"/>
                <a:cs typeface="Trebuchet MS Italics"/>
                <a:sym typeface="Trebuchet MS Italics"/>
              </a:rPr>
              <a:t>Referencing Artificial Intelligence. </a:t>
            </a:r>
            <a:r>
              <a:rPr lang="en-US" sz="1882">
                <a:solidFill>
                  <a:srgbClr val="404040"/>
                </a:solidFill>
                <a:latin typeface="Trebuchet MS"/>
                <a:ea typeface="Trebuchet MS"/>
                <a:cs typeface="Trebuchet MS"/>
                <a:sym typeface="Trebuchet MS"/>
              </a:rPr>
              <a:t>Available at </a:t>
            </a:r>
            <a:r>
              <a:rPr lang="en-US" sz="1882" u="sng">
                <a:solidFill>
                  <a:srgbClr val="69A020"/>
                </a:solidFill>
                <a:latin typeface="Trebuchet MS"/>
                <a:ea typeface="Trebuchet MS"/>
                <a:cs typeface="Trebuchet MS"/>
                <a:sym typeface="Trebuchet MS"/>
                <a:hlinkClick r:id="rId12" tooltip="https://www.uwtsd.ac.uk/media/uwtsd-website/content-assets/documents/news/Artificial-Intelligence-Referencing-Guidance.pdf"/>
              </a:rPr>
              <a:t>https://www.uwtsd.ac.uk/media/uwtsd-website/content-assets/documents/news/Artificial-Intelligence-Referencing-Guidance.pdf</a:t>
            </a:r>
            <a:r>
              <a:rPr lang="en-US" sz="1882">
                <a:solidFill>
                  <a:srgbClr val="404040"/>
                </a:solidFill>
                <a:latin typeface="Trebuchet MS"/>
                <a:ea typeface="Trebuchet MS"/>
                <a:cs typeface="Trebuchet MS"/>
                <a:sym typeface="Trebuchet MS"/>
              </a:rPr>
              <a:t>   (Accessed 22ⁿᵈ October 2023)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DAG6DyvcepQ</dc:identifier>
  <dcterms:modified xsi:type="dcterms:W3CDTF">2011-08-01T06:04:30Z</dcterms:modified>
  <cp:revision>1</cp:revision>
  <dc:title>AI.Addysg Sesiwn 9</dc:title>
</cp:coreProperties>
</file>